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64" r:id="rId2"/>
    <p:sldId id="278" r:id="rId3"/>
    <p:sldId id="308" r:id="rId4"/>
    <p:sldId id="316" r:id="rId5"/>
    <p:sldId id="307" r:id="rId6"/>
    <p:sldId id="279" r:id="rId7"/>
    <p:sldId id="280" r:id="rId8"/>
    <p:sldId id="281" r:id="rId9"/>
    <p:sldId id="282" r:id="rId10"/>
    <p:sldId id="283" r:id="rId11"/>
    <p:sldId id="318" r:id="rId12"/>
    <p:sldId id="319" r:id="rId13"/>
    <p:sldId id="320" r:id="rId14"/>
    <p:sldId id="284" r:id="rId15"/>
    <p:sldId id="285" r:id="rId16"/>
    <p:sldId id="286" r:id="rId17"/>
    <p:sldId id="287" r:id="rId18"/>
    <p:sldId id="288" r:id="rId19"/>
    <p:sldId id="313" r:id="rId20"/>
    <p:sldId id="289" r:id="rId21"/>
    <p:sldId id="291" r:id="rId22"/>
    <p:sldId id="314" r:id="rId23"/>
    <p:sldId id="321" r:id="rId24"/>
    <p:sldId id="323" r:id="rId25"/>
    <p:sldId id="324" r:id="rId26"/>
    <p:sldId id="315" r:id="rId27"/>
    <p:sldId id="322" r:id="rId28"/>
    <p:sldId id="292" r:id="rId29"/>
    <p:sldId id="293" r:id="rId30"/>
    <p:sldId id="275" r:id="rId31"/>
    <p:sldId id="294" r:id="rId32"/>
    <p:sldId id="295" r:id="rId33"/>
    <p:sldId id="297" r:id="rId34"/>
    <p:sldId id="298" r:id="rId35"/>
    <p:sldId id="299" r:id="rId36"/>
    <p:sldId id="258" r:id="rId37"/>
    <p:sldId id="325" r:id="rId38"/>
    <p:sldId id="276" r:id="rId39"/>
    <p:sldId id="269" r:id="rId40"/>
    <p:sldId id="270" r:id="rId41"/>
    <p:sldId id="271" r:id="rId42"/>
    <p:sldId id="274" r:id="rId43"/>
    <p:sldId id="272" r:id="rId44"/>
    <p:sldId id="273" r:id="rId45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DC54"/>
    <a:srgbClr val="F5EF6F"/>
    <a:srgbClr val="0000CC"/>
    <a:srgbClr val="B2DE82"/>
    <a:srgbClr val="F1FE7A"/>
    <a:srgbClr val="800000"/>
    <a:srgbClr val="9BC5F3"/>
    <a:srgbClr val="FFFFCC"/>
    <a:srgbClr val="FFFF00"/>
    <a:srgbClr val="F5FE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4" autoAdjust="0"/>
    <p:restoredTop sz="94660"/>
  </p:normalViewPr>
  <p:slideViewPr>
    <p:cSldViewPr>
      <p:cViewPr varScale="1">
        <p:scale>
          <a:sx n="60" d="100"/>
          <a:sy n="60" d="100"/>
        </p:scale>
        <p:origin x="145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A593334F-61B1-4D7E-9D1C-F6522427A2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166B349-C95B-4BCB-9A3B-566572D4587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AC208B8-D5C2-4366-818F-70197A233B7F}" type="datetimeFigureOut">
              <a:rPr lang="cs-CZ"/>
              <a:pPr>
                <a:defRPr/>
              </a:pPr>
              <a:t>13.03.2024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FE630F13-4040-41DC-BCA7-351D753761A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634D6D18-63DC-4A7A-8AFD-69BA93F70E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5AF48FE-6C08-4BCB-AFFD-DD9DF3407B5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A99751D-892C-4C62-8817-428A1855A2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8BE75CF-5E33-499E-A113-ADA2B76D55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>
            <a:extLst>
              <a:ext uri="{FF2B5EF4-FFF2-40B4-BE49-F238E27FC236}">
                <a16:creationId xmlns:a16="http://schemas.microsoft.com/office/drawing/2014/main" id="{028C1D92-6B40-4494-8C7E-D649FE9013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ACCBBC0C-DBB7-4D52-B769-298214DBEF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F7ED8352-3BD6-4788-A2AE-ECF58F3CF4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34A99DD4-D2A0-4CA8-9717-E1E8B1ADDA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>
            <a:extLst>
              <a:ext uri="{FF2B5EF4-FFF2-40B4-BE49-F238E27FC236}">
                <a16:creationId xmlns:a16="http://schemas.microsoft.com/office/drawing/2014/main" id="{A53E7BAB-0CA4-48E9-A60B-B42A018B7E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2C0E1910-76BA-4BAD-9FEF-9C84A07CFB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>
            <a:extLst>
              <a:ext uri="{FF2B5EF4-FFF2-40B4-BE49-F238E27FC236}">
                <a16:creationId xmlns:a16="http://schemas.microsoft.com/office/drawing/2014/main" id="{F209169A-0895-46E7-9722-6BFA77D62D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1F30298F-FDE0-42F4-AB07-27AF033FCF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>
            <a:extLst>
              <a:ext uri="{FF2B5EF4-FFF2-40B4-BE49-F238E27FC236}">
                <a16:creationId xmlns:a16="http://schemas.microsoft.com/office/drawing/2014/main" id="{FE8421B7-B8E8-4467-9FDB-BC0E62ED49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B39259D6-63A3-44B0-8915-56BD963AE8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824E17E8-4C3C-4558-A6CC-2737E3035D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F03C084C-2D8A-426F-804B-03E8398DAB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402849DC-59D9-4AA9-8DA8-4DF26F436B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E041E91-B14C-410C-AD82-D828C8DDFD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61E7DB2A-1A24-409A-8819-98FF72A469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C20EBB8B-2B3F-4EB4-8549-1C51E13677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5A29DC58-BDB4-4A92-88DE-65D2469B3A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6276AE2F-6660-47FD-BC5C-AD005D05BA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>
            <a:extLst>
              <a:ext uri="{FF2B5EF4-FFF2-40B4-BE49-F238E27FC236}">
                <a16:creationId xmlns:a16="http://schemas.microsoft.com/office/drawing/2014/main" id="{0391500C-1FCA-49AC-95F7-C275DC0B11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E18F725D-8EF2-44E1-AABA-B2CB37C106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1811AA-65FC-49C2-A655-860CA423C6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411E43-5DF2-41F6-896F-36068154B9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43BD6F-0B3C-4CED-87F5-1C2DEF6E30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DDA3E-F811-4DE7-8076-61F95B2CF13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74657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D7F4CF-5CC7-4D1C-B59D-C04F8E4B9B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BB001E-DA19-4860-827A-544ADDEC09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2829FF-C968-456B-BB45-54F508F9BC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0FDFB-DB12-4F2B-8591-44D43EBA804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95363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6439A1-4E26-4844-84E1-E2F21B27E7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608145-93B3-4D3F-806E-3DAA0D5A3D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B71BAE-BBEB-4032-B011-5960F4C0A8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4977F-BDC0-46B1-B6E4-487A369372C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92721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20A7919-8378-45AE-9BA0-3C015D478BC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E4AC0D-AD23-4C16-9593-555634486C6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449A31-9A10-41EC-B63A-31324A7CE95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51E65-9C18-448E-9916-FCE47B272B6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0544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E7F5B1-4039-4E5F-A808-C9C888DC9F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922A21-6343-406B-BCDC-E13962946C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46C753-BE81-4643-B5A5-D6F2709297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FF632-A5FE-4564-8057-3D44E484EC4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55529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800BD88-A005-4269-8737-9D49ECA9F7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DA2FB2-758D-4EAD-A320-0826D0FBE4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DF3E8E-A5AA-487D-A97F-D87F6016DE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F61AC-68B8-41ED-95B8-EFFB326CF12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0329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46B7CD-01EB-4C14-B9AD-A40B845027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585E8D-865E-475D-BC01-FB8290BEA7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9D6D4D-2E80-4BAE-8B48-307861708F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0EF63-72B7-4593-BD27-6EDB8A2566B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40406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6C65F06-383A-4420-AE9F-7F54C1DF94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744FA4A-FEED-483B-9650-484C32EB85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C38C5C1-B06C-4552-A9E8-9B06329A43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49AB1-6839-42A4-9220-791530D7430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10779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B66DA37-6B44-4742-962E-D06C2120C0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2C5E051-C5C0-45AE-9906-71BC725D1B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D895C0C-9740-4111-AD31-25AEB88950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F413B-42FB-414C-84B7-B16049A2980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69050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B7041F4-78B4-4EA7-AB68-98B577F6B7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CCCF6C2-4640-43EA-9774-AEE7D1722A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27E5642-135E-4B23-849E-9DC3A53E13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40590-62F9-4876-998E-F608885D68C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11313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72DD9E-6B1B-44E7-A46B-11ABF9B20C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C7A303-455A-412D-BB8B-343ECCFCED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8DAAB3-BA14-49B1-AE23-724AD658F4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B1FA9-F511-4CC6-895C-DA1DCC9247C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9373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A7FB19-9DAB-45E1-B6D6-A74C4249D0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72F623-E9FC-4F32-A78A-A4F7DBAC33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A23925-81E9-4A1B-A3D7-C65794D39F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B650A-1D4F-4D79-A85B-CD040E07A8E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77261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EA397B0-4D73-48F1-992B-D19942A177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8A15BB7-3338-4F52-9061-E00962D2D2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6C51EFE-4E86-40C3-A440-1556398B058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3686F58-8E69-4E30-A3AE-2871CC6A2CD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CCE5B16-EB2C-4B5A-81D7-FB69C41FEDA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8154E99-5ACE-499F-9C9B-8780A1E517A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AF9033AC-32E4-4282-A176-46CF0968399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772816"/>
            <a:ext cx="9144000" cy="3384375"/>
          </a:xfrm>
          <a:solidFill>
            <a:srgbClr val="C00000"/>
          </a:solidFill>
        </p:spPr>
        <p:txBody>
          <a:bodyPr/>
          <a:lstStyle/>
          <a:p>
            <a:pPr eaLnBrk="1" hangingPunct="1"/>
            <a:r>
              <a:rPr lang="cs-CZ" altLang="cs-CZ" sz="5400" dirty="0">
                <a:solidFill>
                  <a:srgbClr val="F1FE7A"/>
                </a:solidFill>
                <a:latin typeface="Bernard MT Condensed" panose="02050806060905020404" pitchFamily="18" charset="0"/>
              </a:rPr>
              <a:t>Mezinárodní smlouva </a:t>
            </a:r>
            <a:br>
              <a:rPr lang="cs-CZ" altLang="cs-CZ" dirty="0">
                <a:solidFill>
                  <a:srgbClr val="F1FE7A"/>
                </a:solidFill>
                <a:latin typeface="Bernard MT Condensed" panose="02050806060905020404" pitchFamily="18" charset="0"/>
              </a:rPr>
            </a:br>
            <a:r>
              <a:rPr lang="cs-CZ" altLang="cs-CZ" dirty="0">
                <a:solidFill>
                  <a:schemeClr val="bg1"/>
                </a:solidFill>
                <a:latin typeface="Bernard MT Condensed" panose="02050806060905020404" pitchFamily="18" charset="0"/>
              </a:rPr>
              <a:t>jako pramen </a:t>
            </a:r>
            <a:br>
              <a:rPr lang="cs-CZ" altLang="cs-CZ" dirty="0">
                <a:solidFill>
                  <a:schemeClr val="bg1"/>
                </a:solidFill>
                <a:latin typeface="Bernard MT Condensed" panose="02050806060905020404" pitchFamily="18" charset="0"/>
              </a:rPr>
            </a:br>
            <a:r>
              <a:rPr lang="cs-CZ" altLang="cs-CZ" dirty="0">
                <a:solidFill>
                  <a:schemeClr val="bg1"/>
                </a:solidFill>
                <a:latin typeface="Bernard MT Condensed" panose="02050806060905020404" pitchFamily="18" charset="0"/>
              </a:rPr>
              <a:t>partikulárního MP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1320480-92C5-4ABA-A20E-87198834E8A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5373216"/>
            <a:ext cx="6400800" cy="265584"/>
          </a:xfrm>
        </p:spPr>
        <p:txBody>
          <a:bodyPr/>
          <a:lstStyle/>
          <a:p>
            <a:pPr eaLnBrk="1" hangingPunct="1"/>
            <a:r>
              <a:rPr lang="cs-CZ" altLang="cs-CZ" dirty="0"/>
              <a:t> 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2E08F2B6-0413-414C-B7FE-1C2606CDAA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54137"/>
          </a:xfrm>
          <a:solidFill>
            <a:srgbClr val="FE9898"/>
          </a:solidFill>
        </p:spPr>
        <p:txBody>
          <a:bodyPr/>
          <a:lstStyle/>
          <a:p>
            <a:pPr eaLnBrk="1" hangingPunct="1"/>
            <a:r>
              <a:rPr lang="cs-CZ" altLang="cs-CZ" sz="4000" b="1">
                <a:solidFill>
                  <a:schemeClr val="tx1"/>
                </a:solidFill>
              </a:rPr>
              <a:t>Struktura mezinárodní smlouvy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5BA5CE04-4176-4C12-B850-58253C4CCE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4352925"/>
          </a:xfrm>
          <a:gradFill rotWithShape="1"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/>
              <a:t>1. </a:t>
            </a:r>
            <a:r>
              <a:rPr lang="cs-CZ" altLang="cs-CZ" sz="2800" b="1"/>
              <a:t>Preambule</a:t>
            </a:r>
            <a:r>
              <a:rPr lang="cs-CZ" altLang="cs-CZ" sz="2800"/>
              <a:t> – cíl a účel smlouvy, relevantní pro interpretaci (nepovinná)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/>
              <a:t>2. </a:t>
            </a:r>
            <a:r>
              <a:rPr lang="cs-CZ" altLang="cs-CZ" sz="2800" b="1"/>
              <a:t>Meritorní text</a:t>
            </a:r>
            <a:r>
              <a:rPr lang="cs-CZ" altLang="cs-CZ" sz="280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/>
              <a:t>3. </a:t>
            </a:r>
            <a:r>
              <a:rPr lang="cs-CZ" altLang="cs-CZ" sz="2800" b="1"/>
              <a:t>Závěrečná ustanovení</a:t>
            </a:r>
            <a:r>
              <a:rPr lang="cs-CZ" altLang="cs-CZ" sz="2800"/>
              <a:t> (protokolární články) = právní život smlouvy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/>
              <a:t>4. </a:t>
            </a:r>
            <a:r>
              <a:rPr lang="cs-CZ" altLang="cs-CZ" sz="2800" b="1"/>
              <a:t>Přílohy</a:t>
            </a:r>
            <a:r>
              <a:rPr lang="cs-CZ" altLang="cs-CZ" sz="2800"/>
              <a:t>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2400"/>
              <a:t>protokoly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2400"/>
              <a:t>prohlášení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2400"/>
              <a:t>právní povaha: stanovená smlouvou (protokoly jsou zpravidla nedílnou součástí s odlišným schvalovacím režimem)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413E7B-970A-C109-E580-E820C018F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  <a:solidFill>
            <a:srgbClr val="F5FEA0"/>
          </a:solidFill>
        </p:spPr>
        <p:txBody>
          <a:bodyPr/>
          <a:lstStyle/>
          <a:p>
            <a:r>
              <a:rPr lang="cs-CZ" sz="3600" b="1" i="0" dirty="0">
                <a:solidFill>
                  <a:srgbClr val="D52B1E"/>
                </a:solidFill>
                <a:effectLst/>
                <a:latin typeface="Georgia" panose="02040502050405020303" pitchFamily="18" charset="0"/>
              </a:rPr>
              <a:t>Vídeňská úmluva o diplomatických stycích</a:t>
            </a:r>
            <a:endParaRPr lang="cs-CZ" sz="36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D9D646-A460-21A8-7E59-0CC687E0C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08512"/>
          </a:xfrm>
          <a:ln>
            <a:solidFill>
              <a:schemeClr val="bg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cs-CZ" i="1" dirty="0">
                <a:solidFill>
                  <a:srgbClr val="0000CC"/>
                </a:solidFill>
              </a:rPr>
              <a:t>(ukázky jednotlivých částí textu smlouvy)</a:t>
            </a:r>
          </a:p>
          <a:p>
            <a:pPr marL="0" indent="0">
              <a:buNone/>
            </a:pPr>
            <a:r>
              <a:rPr lang="cs-CZ" dirty="0"/>
              <a:t>1. Preambule:</a:t>
            </a:r>
          </a:p>
          <a:p>
            <a:pPr marL="0" indent="0" algn="l">
              <a:buNone/>
            </a:pPr>
            <a:r>
              <a:rPr lang="cs-CZ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Státy, které jsou stranami této Úmluvy,</a:t>
            </a:r>
          </a:p>
          <a:p>
            <a:pPr marL="0" indent="0" algn="l">
              <a:buNone/>
            </a:pPr>
            <a:r>
              <a:rPr lang="cs-CZ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připomínajíce,</a:t>
            </a:r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že lid všech zemí uznával z dávných dob postavení diplomatických zástupců,</a:t>
            </a:r>
          </a:p>
          <a:p>
            <a:pPr marL="0" indent="0" algn="l">
              <a:buNone/>
            </a:pPr>
            <a:r>
              <a:rPr lang="cs-CZ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majíce</a:t>
            </a:r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 zřeteli cíle a zásady Charty Spojených národů týkající se svrchované rovnosti států, udržení mezinárodního míru a bezpečnosti a podpory přátelských vztahů mezi národy, …</a:t>
            </a:r>
          </a:p>
          <a:p>
            <a:pPr marL="0" indent="0" algn="l">
              <a:buNone/>
            </a:pPr>
            <a:r>
              <a:rPr lang="cs-CZ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uvědomujíce si</a:t>
            </a:r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že účelem výsad a imunit není prospěch jednotlivce, nýbrž zajištění účinného výkonu funkcí diplomatických misí představujících státy, …</a:t>
            </a:r>
          </a:p>
          <a:p>
            <a:pPr marL="0" indent="0" algn="l">
              <a:buNone/>
            </a:pP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dohodly o tomto:</a:t>
            </a:r>
            <a:endParaRPr lang="cs-CZ" sz="2000" b="1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1321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7ECD24-5B38-252F-ECF2-8633B0F89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  <a:solidFill>
            <a:srgbClr val="F5FEA0"/>
          </a:solidFill>
        </p:spPr>
        <p:txBody>
          <a:bodyPr/>
          <a:lstStyle/>
          <a:p>
            <a:r>
              <a:rPr lang="cs-CZ" sz="3200" dirty="0"/>
              <a:t>2. Meritorní text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0FE522-9D87-E7EF-E392-6816A1CAD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72608"/>
          </a:xfrm>
        </p:spPr>
        <p:txBody>
          <a:bodyPr/>
          <a:lstStyle/>
          <a:p>
            <a:pPr marL="0" indent="0" algn="l">
              <a:buNone/>
            </a:pPr>
            <a:r>
              <a:rPr lang="cs-CZ" sz="1800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Č l á n e k   1</a:t>
            </a:r>
            <a:endParaRPr lang="cs-CZ" sz="1800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marL="0" indent="0" algn="l">
              <a:buNone/>
            </a:pP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 účely této Úmluvy následující výrazy budou mít tento význam:</a:t>
            </a:r>
          </a:p>
          <a:p>
            <a:pPr marL="0" indent="0" algn="l">
              <a:buNone/>
            </a:pP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a) „šéf mise“ je osoba pověřená vysílajícím státem, aby vykonávala povinnosti spojené s touto funkcí;</a:t>
            </a:r>
          </a:p>
          <a:p>
            <a:pPr marL="0" indent="0" algn="l">
              <a:buNone/>
            </a:pP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b) „členy mise“ se rozumí šéf mise a členové personálu mise; …</a:t>
            </a:r>
          </a:p>
          <a:p>
            <a:pPr marL="0" indent="0" algn="l">
              <a:buNone/>
            </a:pPr>
            <a:r>
              <a:rPr lang="cs-CZ" sz="1800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Č l á n e k   2</a:t>
            </a:r>
            <a:endParaRPr lang="cs-CZ" sz="1800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marL="0" indent="0" algn="l">
              <a:buNone/>
            </a:pP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Zřízení diplomatických styků mezi státy a stálých diplomatických misí se děje vzájemnou dohodou.</a:t>
            </a:r>
          </a:p>
          <a:p>
            <a:pPr marL="0" indent="0" algn="l">
              <a:buNone/>
            </a:pPr>
            <a:r>
              <a:rPr lang="cs-CZ" sz="1800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Č l á n e k   3</a:t>
            </a:r>
            <a:endParaRPr lang="cs-CZ" sz="1800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marL="0" indent="0" algn="l">
              <a:buNone/>
            </a:pPr>
            <a:r>
              <a:rPr lang="cs-CZ" sz="1800" b="0" i="0" dirty="0">
                <a:solidFill>
                  <a:srgbClr val="000000"/>
                </a:solidFill>
                <a:effectLst/>
              </a:rPr>
              <a:t>1. Funkcí diplomatické mise je mimo jiné:</a:t>
            </a:r>
          </a:p>
          <a:p>
            <a:pPr marL="0" indent="0" algn="l">
              <a:buNone/>
            </a:pPr>
            <a:r>
              <a:rPr lang="cs-CZ" sz="1800" b="0" i="0" dirty="0">
                <a:solidFill>
                  <a:srgbClr val="000000"/>
                </a:solidFill>
                <a:effectLst/>
              </a:rPr>
              <a:t>a) zastupovat vysílající stát ve státě přijímajícím; …</a:t>
            </a:r>
          </a:p>
          <a:p>
            <a:pPr marL="0" indent="0" algn="l">
              <a:buNone/>
            </a:pPr>
            <a:r>
              <a:rPr lang="cs-CZ" sz="1800" b="0" i="0" dirty="0">
                <a:solidFill>
                  <a:srgbClr val="000000"/>
                </a:solidFill>
                <a:effectLst/>
              </a:rPr>
              <a:t>c) vést jednání s vládou přijímajícího státu; …</a:t>
            </a:r>
          </a:p>
          <a:p>
            <a:pPr marL="0" indent="0" algn="l">
              <a:buNone/>
            </a:pPr>
            <a:r>
              <a:rPr lang="cs-CZ" sz="1800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Č l á n e k   4</a:t>
            </a:r>
            <a:endParaRPr lang="cs-CZ" sz="1800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marL="0" indent="0" algn="l">
              <a:buNone/>
            </a:pP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Vysílající stát se musí ujistit, že přijímající stát udělil </a:t>
            </a:r>
            <a:r>
              <a:rPr lang="cs-CZ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agrément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osobě, kterou zamýšlí pověřit jako šéfa mise v tomto státě.</a:t>
            </a:r>
          </a:p>
          <a:p>
            <a:pPr marL="0" indent="0" algn="l">
              <a:buNone/>
            </a:pP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Přijímající stát není povinen sdělit vysílajícímu státu důvody, pro které odmítl udělit </a:t>
            </a:r>
            <a:r>
              <a:rPr lang="cs-CZ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agrément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7376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77AD6E-FF19-A2BD-0662-DD9728A89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F5FEA0"/>
          </a:solidFill>
        </p:spPr>
        <p:txBody>
          <a:bodyPr/>
          <a:lstStyle/>
          <a:p>
            <a:r>
              <a:rPr lang="cs-CZ" sz="2800" dirty="0"/>
              <a:t>3. </a:t>
            </a:r>
            <a:r>
              <a:rPr lang="cs-CZ" altLang="cs-CZ" sz="2800" b="1" dirty="0"/>
              <a:t>Závěrečná ustanovení</a:t>
            </a:r>
            <a:r>
              <a:rPr lang="cs-CZ" altLang="cs-CZ" sz="2800" dirty="0"/>
              <a:t> (protokolární články) </a:t>
            </a:r>
            <a:endParaRPr lang="cs-CZ" sz="2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04EEAE-08E9-8329-6D3D-6EB83DC78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/>
          <a:lstStyle/>
          <a:p>
            <a:pPr marL="0" indent="0" algn="l">
              <a:buNone/>
            </a:pPr>
            <a:r>
              <a:rPr lang="cs-CZ" sz="1800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Č l á n e k   4 8 </a:t>
            </a:r>
            <a:endParaRPr lang="cs-CZ" sz="1800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marL="0" indent="0" algn="l">
              <a:buNone/>
            </a:pPr>
            <a:r>
              <a:rPr lang="cs-CZ" sz="18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Tato Úmluva bude otevřena k podpisu … </a:t>
            </a:r>
          </a:p>
          <a:p>
            <a:pPr marL="0" indent="0" algn="l">
              <a:buNone/>
            </a:pPr>
            <a:r>
              <a:rPr lang="cs-CZ" sz="1800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Č l á n e k   4 9</a:t>
            </a:r>
            <a:endParaRPr lang="cs-CZ" sz="1800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marL="0" indent="0" algn="l">
              <a:buNone/>
            </a:pPr>
            <a:r>
              <a:rPr lang="cs-CZ" sz="18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Tato Úmluva podléhá ratifikaci. Ratifikační listiny budou uloženy u generálního tajemníka Organizace spojených národů.</a:t>
            </a:r>
          </a:p>
          <a:p>
            <a:pPr marL="0" indent="0" algn="l">
              <a:buNone/>
            </a:pPr>
            <a:r>
              <a:rPr lang="cs-CZ" sz="1800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Č l á n e k   5 0</a:t>
            </a:r>
            <a:endParaRPr lang="cs-CZ" sz="1800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marL="0" indent="0" algn="l">
              <a:buNone/>
            </a:pPr>
            <a:r>
              <a:rPr lang="cs-CZ" sz="18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Tato Úmluva bude otevřena k přístupu … </a:t>
            </a:r>
          </a:p>
          <a:p>
            <a:pPr marL="0" indent="0" algn="l">
              <a:buNone/>
            </a:pPr>
            <a:r>
              <a:rPr lang="cs-CZ" sz="1800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Č l á n e k   5 1</a:t>
            </a:r>
            <a:endParaRPr lang="cs-CZ" sz="1800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marL="0" indent="0" algn="l">
              <a:buNone/>
            </a:pPr>
            <a:r>
              <a:rPr lang="cs-CZ" sz="18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1. Tato Úmluva vstoupí v platnost třicátého dne po datu uložení dvacáté druhé ratifikační listiny nebo listiny o přístupu u generálního tajemníka …</a:t>
            </a:r>
          </a:p>
          <a:p>
            <a:pPr marL="0" indent="0" algn="l">
              <a:buNone/>
            </a:pPr>
            <a:r>
              <a:rPr lang="cs-CZ" sz="1800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Č l á n e k   5 3</a:t>
            </a:r>
            <a:endParaRPr lang="cs-CZ" sz="1800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marL="0" indent="0" algn="l">
              <a:buNone/>
            </a:pPr>
            <a:r>
              <a:rPr lang="cs-CZ" sz="18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Originál této Úmluvy, jehož anglické, čínské, francouzské, ruské a španělské znění mají stejnou platnost, bude uložen u generálního tajemníka… Na důkaz čehož níže podepsaní zmocněnci, byvše k tomu řádně zmocněni svými vládami, podepsali tuto Úmluvu.</a:t>
            </a:r>
          </a:p>
          <a:p>
            <a:pPr marL="0" indent="0" algn="l">
              <a:buNone/>
            </a:pPr>
            <a:r>
              <a:rPr lang="cs-CZ" sz="1800" b="0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Dáno ve Vídni dne osmnáctého dubna roku tisíc devět set šedesát jedna.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5127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7A068698-D538-4641-9590-7EDE0538A2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54137"/>
          </a:xfrm>
          <a:solidFill>
            <a:srgbClr val="ACCBFE"/>
          </a:solidFill>
        </p:spPr>
        <p:txBody>
          <a:bodyPr/>
          <a:lstStyle/>
          <a:p>
            <a:pPr eaLnBrk="1" hangingPunct="1"/>
            <a:r>
              <a:rPr lang="cs-CZ" altLang="cs-CZ" sz="4000" b="1" dirty="0">
                <a:solidFill>
                  <a:schemeClr val="tx1"/>
                </a:solidFill>
              </a:rPr>
              <a:t>1. Mezinárodní právo smluvní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13C095B3-9D50-45B1-8ACE-2F35398AA3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4352925"/>
          </a:xfrm>
          <a:solidFill>
            <a:srgbClr val="CCFFFF"/>
          </a:solidFill>
        </p:spPr>
        <p:txBody>
          <a:bodyPr/>
          <a:lstStyle/>
          <a:p>
            <a:pPr eaLnBrk="1" hangingPunct="1"/>
            <a:r>
              <a:rPr lang="cs-CZ" altLang="cs-CZ" dirty="0"/>
              <a:t>mezinárodní obyčej</a:t>
            </a:r>
          </a:p>
          <a:p>
            <a:pPr eaLnBrk="1" hangingPunct="1"/>
            <a:r>
              <a:rPr lang="cs-CZ" altLang="cs-CZ" b="1" dirty="0"/>
              <a:t>Vídeňská úmluva o smluvním právu (smlouvy mezi státy – 1969)</a:t>
            </a:r>
            <a:r>
              <a:rPr lang="cs-CZ" altLang="cs-CZ" dirty="0"/>
              <a:t> (pro ČR platnost od 1987)  (= smluvní kodifikace obyčeje)</a:t>
            </a:r>
          </a:p>
          <a:p>
            <a:pPr eaLnBrk="1" hangingPunct="1"/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obdobná úmluva (smlouvy mezinárodních organizací – 1986) – nevstoupila v platnost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F2EFA312-BF6F-4F08-9C88-AD8657084A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54137"/>
          </a:xfrm>
          <a:solidFill>
            <a:srgbClr val="ACCBFE"/>
          </a:solidFill>
        </p:spPr>
        <p:txBody>
          <a:bodyPr/>
          <a:lstStyle/>
          <a:p>
            <a:pPr eaLnBrk="1" hangingPunct="1"/>
            <a:r>
              <a:rPr lang="cs-CZ" altLang="cs-CZ" sz="4000" b="1" dirty="0">
                <a:solidFill>
                  <a:schemeClr val="tx1"/>
                </a:solidFill>
              </a:rPr>
              <a:t>2. Vnitrostátní právo mezinárodních smluv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777C123-0CB4-40BF-B903-DF84C093ED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4352925"/>
          </a:xfrm>
          <a:solidFill>
            <a:srgbClr val="CCFFFF"/>
          </a:solidFill>
        </p:spPr>
        <p:txBody>
          <a:bodyPr/>
          <a:lstStyle/>
          <a:p>
            <a:pPr lvl="1" eaLnBrk="1" hangingPunct="1"/>
            <a:endParaRPr lang="cs-CZ" altLang="cs-CZ"/>
          </a:p>
          <a:p>
            <a:pPr lvl="1" eaLnBrk="1" hangingPunct="1"/>
            <a:r>
              <a:rPr lang="cs-CZ" altLang="cs-CZ"/>
              <a:t>Ústava ČR</a:t>
            </a:r>
          </a:p>
          <a:p>
            <a:pPr lvl="1" eaLnBrk="1" hangingPunct="1"/>
            <a:r>
              <a:rPr lang="cs-CZ" altLang="cs-CZ"/>
              <a:t>rozhodnutí prezidenta republiky č. 144/1993 Sb.</a:t>
            </a:r>
          </a:p>
          <a:p>
            <a:pPr lvl="1" eaLnBrk="1" hangingPunct="1"/>
            <a:r>
              <a:rPr lang="cs-CZ" altLang="cs-CZ"/>
              <a:t>usnesení vlády ČR</a:t>
            </a:r>
          </a:p>
          <a:p>
            <a:pPr lvl="1" eaLnBrk="1" hangingPunct="1"/>
            <a:r>
              <a:rPr lang="cs-CZ" altLang="cs-CZ"/>
              <a:t>chybí prováděcí zákon k Ústavě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E476D7E8-A486-4912-8281-54B415F065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641475"/>
          </a:xfrm>
          <a:solidFill>
            <a:srgbClr val="9AFD77"/>
          </a:solidFill>
        </p:spPr>
        <p:txBody>
          <a:bodyPr/>
          <a:lstStyle/>
          <a:p>
            <a:pPr eaLnBrk="1" hangingPunct="1"/>
            <a:r>
              <a:rPr lang="cs-CZ" altLang="cs-CZ" b="1"/>
              <a:t>Etapy vzniku </a:t>
            </a:r>
            <a:r>
              <a:rPr lang="cs-CZ" altLang="cs-CZ"/>
              <a:t>platné mezinárodní smlouvy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6AC22695-AE51-4EAF-80CC-DA8D0D672B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205038"/>
            <a:ext cx="8229600" cy="3921125"/>
          </a:xfrm>
          <a:gradFill rotWithShape="1">
            <a:gsLst>
              <a:gs pos="0">
                <a:srgbClr val="C2FEB8"/>
              </a:gs>
              <a:gs pos="50000">
                <a:srgbClr val="FFFFCC"/>
              </a:gs>
              <a:gs pos="100000">
                <a:srgbClr val="C2FEB8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altLang="cs-CZ" dirty="0"/>
          </a:p>
          <a:p>
            <a:pPr eaLnBrk="1" hangingPunct="1">
              <a:lnSpc>
                <a:spcPct val="90000"/>
              </a:lnSpc>
            </a:pPr>
            <a:r>
              <a:rPr lang="cs-CZ" altLang="cs-CZ" dirty="0">
                <a:solidFill>
                  <a:srgbClr val="0000CC"/>
                </a:solidFill>
              </a:rPr>
              <a:t>1. Sjednání </a:t>
            </a:r>
            <a:r>
              <a:rPr lang="cs-CZ" altLang="cs-CZ" i="1" u="sng" dirty="0">
                <a:solidFill>
                  <a:srgbClr val="0000CC"/>
                </a:solidFill>
              </a:rPr>
              <a:t>textu</a:t>
            </a:r>
            <a:r>
              <a:rPr lang="cs-CZ" altLang="cs-CZ" i="1" dirty="0">
                <a:solidFill>
                  <a:srgbClr val="0000CC"/>
                </a:solidFill>
              </a:rPr>
              <a:t> smlouvy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>
                <a:solidFill>
                  <a:srgbClr val="0000CC"/>
                </a:solidFill>
              </a:rPr>
              <a:t>2. Schválení a autentifikace </a:t>
            </a:r>
            <a:r>
              <a:rPr lang="cs-CZ" altLang="cs-CZ" i="1" u="sng" dirty="0">
                <a:solidFill>
                  <a:srgbClr val="0000CC"/>
                </a:solidFill>
              </a:rPr>
              <a:t>textu</a:t>
            </a:r>
            <a:r>
              <a:rPr lang="cs-CZ" altLang="cs-CZ" i="1" dirty="0">
                <a:solidFill>
                  <a:srgbClr val="0000CC"/>
                </a:solidFill>
              </a:rPr>
              <a:t> smlouvy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3. </a:t>
            </a:r>
            <a:r>
              <a:rPr lang="cs-CZ" altLang="cs-CZ" b="1" dirty="0"/>
              <a:t>Souhlas</a:t>
            </a:r>
            <a:r>
              <a:rPr lang="cs-CZ" altLang="cs-CZ" dirty="0"/>
              <a:t> se </a:t>
            </a:r>
            <a:r>
              <a:rPr lang="cs-CZ" altLang="cs-CZ" u="sng" dirty="0"/>
              <a:t>smlouvou</a:t>
            </a:r>
            <a:r>
              <a:rPr lang="cs-CZ" altLang="cs-CZ" dirty="0"/>
              <a:t> </a:t>
            </a:r>
            <a:r>
              <a:rPr lang="cs-CZ" altLang="cs-CZ" b="1" dirty="0"/>
              <a:t>vnitrostátní</a:t>
            </a:r>
            <a:r>
              <a:rPr lang="cs-CZ" altLang="cs-CZ" dirty="0"/>
              <a:t> 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4. </a:t>
            </a:r>
            <a:r>
              <a:rPr lang="cs-CZ" altLang="cs-CZ" b="1" dirty="0"/>
              <a:t>mezinárodní</a:t>
            </a:r>
            <a:r>
              <a:rPr lang="cs-CZ" altLang="cs-CZ" dirty="0"/>
              <a:t> (vznik mezinárodního závazku)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5. Vstup </a:t>
            </a:r>
            <a:r>
              <a:rPr lang="cs-CZ" altLang="cs-CZ" u="sng" dirty="0"/>
              <a:t>smlouvy</a:t>
            </a:r>
            <a:r>
              <a:rPr lang="cs-CZ" altLang="cs-CZ" dirty="0"/>
              <a:t> v platnost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FD83B453-BD6F-47EA-AF4B-8CF01D4EBA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9AFD77"/>
          </a:solidFill>
        </p:spPr>
        <p:txBody>
          <a:bodyPr/>
          <a:lstStyle/>
          <a:p>
            <a:pPr eaLnBrk="1" hangingPunct="1"/>
            <a:r>
              <a:rPr lang="cs-CZ" altLang="cs-CZ" sz="4000" dirty="0"/>
              <a:t>1. SJEDNÁNÍ TEXTU SMLOUVY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270BCC7A-0807-41A3-8AB5-CDD048CDE0A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00213"/>
            <a:ext cx="3898776" cy="4425950"/>
          </a:xfrm>
          <a:gradFill rotWithShape="1">
            <a:gsLst>
              <a:gs pos="0">
                <a:srgbClr val="D0FD95"/>
              </a:gs>
              <a:gs pos="50000">
                <a:srgbClr val="FFFFCC"/>
              </a:gs>
              <a:gs pos="100000">
                <a:srgbClr val="D0FD95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i="1" dirty="0"/>
              <a:t>DVOUSTRANNÉ: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b="1" dirty="0"/>
              <a:t>návrh</a:t>
            </a:r>
            <a:r>
              <a:rPr lang="cs-CZ" altLang="cs-CZ" dirty="0"/>
              <a:t> vypracuje jedna ze stran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dirty="0"/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sondáž a expertní </a:t>
            </a:r>
            <a:r>
              <a:rPr lang="cs-CZ" altLang="cs-CZ" b="1" dirty="0"/>
              <a:t>jednání</a:t>
            </a:r>
            <a:r>
              <a:rPr lang="cs-CZ" altLang="cs-CZ" dirty="0"/>
              <a:t> (vyjednávání)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b="1" dirty="0"/>
              <a:t>přijetí</a:t>
            </a:r>
            <a:r>
              <a:rPr lang="cs-CZ" altLang="cs-CZ" dirty="0"/>
              <a:t> (nejčastěji </a:t>
            </a:r>
            <a:r>
              <a:rPr lang="cs-CZ" altLang="cs-CZ" u="sng" dirty="0"/>
              <a:t>podpis, podpis ad referendum)</a:t>
            </a:r>
          </a:p>
          <a:p>
            <a:pPr eaLnBrk="1" hangingPunct="1">
              <a:lnSpc>
                <a:spcPct val="90000"/>
              </a:lnSpc>
            </a:pPr>
            <a:endParaRPr lang="cs-CZ" altLang="cs-CZ" dirty="0"/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B448C2E3-2DB7-4FD5-BFDF-5F7486DA22C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99992" y="1700213"/>
            <a:ext cx="4392488" cy="4425950"/>
          </a:xfrm>
          <a:gradFill rotWithShape="1">
            <a:gsLst>
              <a:gs pos="0">
                <a:srgbClr val="A8FEB6"/>
              </a:gs>
              <a:gs pos="50000">
                <a:srgbClr val="FFFFFF"/>
              </a:gs>
              <a:gs pos="100000">
                <a:srgbClr val="A8FEB6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i="1" dirty="0"/>
              <a:t>MNOHOSTRANNÉ: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altLang="cs-CZ" sz="2400" b="1" dirty="0"/>
              <a:t>návrh</a:t>
            </a:r>
            <a:r>
              <a:rPr lang="cs-CZ" altLang="cs-CZ" sz="2400" dirty="0"/>
              <a:t> připraví </a:t>
            </a:r>
            <a:r>
              <a:rPr lang="cs-CZ" altLang="cs-CZ" sz="2400" dirty="0" err="1"/>
              <a:t>mezinár</a:t>
            </a:r>
            <a:r>
              <a:rPr lang="cs-CZ" altLang="cs-CZ" sz="2400" dirty="0"/>
              <a:t>. organizace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altLang="cs-CZ" sz="2400" dirty="0"/>
              <a:t>expertní </a:t>
            </a:r>
            <a:r>
              <a:rPr lang="cs-CZ" altLang="cs-CZ" sz="2400" b="1" dirty="0"/>
              <a:t>jednání</a:t>
            </a:r>
            <a:r>
              <a:rPr lang="cs-CZ" altLang="cs-CZ" sz="2400" dirty="0"/>
              <a:t> (vyjednávání)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altLang="cs-CZ" sz="2400" b="1" dirty="0"/>
              <a:t>přijetí</a:t>
            </a:r>
            <a:r>
              <a:rPr lang="cs-CZ" altLang="cs-CZ" sz="2400" dirty="0"/>
              <a:t> na </a:t>
            </a:r>
            <a:r>
              <a:rPr lang="cs-CZ" altLang="cs-CZ" sz="2400" dirty="0" err="1"/>
              <a:t>dipl</a:t>
            </a:r>
            <a:r>
              <a:rPr lang="cs-CZ" altLang="cs-CZ" sz="2400" dirty="0"/>
              <a:t>. konferenci (hlasování)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cs-CZ" altLang="cs-CZ" dirty="0"/>
              <a:t>- </a:t>
            </a:r>
            <a:r>
              <a:rPr lang="cs-CZ" altLang="cs-CZ" sz="2400" dirty="0"/>
              <a:t>v určitých případech (vícestranné) – přijetí formou podpisu (Lisabonská smlouva)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EBC098BB-2F7D-40A9-B36F-A1B5E27B7C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gradFill rotWithShape="1">
            <a:gsLst>
              <a:gs pos="0">
                <a:srgbClr val="7EFD51"/>
              </a:gs>
              <a:gs pos="50000">
                <a:schemeClr val="bg1"/>
              </a:gs>
              <a:gs pos="100000">
                <a:srgbClr val="7EFD51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cs-CZ" altLang="cs-CZ" dirty="0"/>
              <a:t>2. AUTENTIFIKACE TEXTU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57303C67-24AC-4D64-99C5-120A2E47C2A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925144"/>
          </a:xfrm>
          <a:gradFill rotWithShape="1">
            <a:gsLst>
              <a:gs pos="0">
                <a:srgbClr val="D3FD6B"/>
              </a:gs>
              <a:gs pos="50000">
                <a:srgbClr val="FFFFCC"/>
              </a:gs>
              <a:gs pos="100000">
                <a:srgbClr val="D3FD6B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cs-CZ" altLang="cs-CZ" dirty="0"/>
              <a:t>DVOUSTRANNÉ:</a:t>
            </a:r>
          </a:p>
          <a:p>
            <a:pPr lvl="1" eaLnBrk="1" hangingPunct="1"/>
            <a:r>
              <a:rPr lang="cs-CZ" altLang="cs-CZ" sz="2800" dirty="0"/>
              <a:t>většinou splývá s přijetím (</a:t>
            </a:r>
            <a:r>
              <a:rPr lang="cs-CZ" altLang="cs-CZ" sz="2800" b="1" dirty="0"/>
              <a:t>podpis,</a:t>
            </a:r>
            <a:r>
              <a:rPr lang="cs-CZ" altLang="cs-CZ" sz="2800" dirty="0"/>
              <a:t> podpis ad referendum)</a:t>
            </a:r>
          </a:p>
          <a:p>
            <a:pPr lvl="1" eaLnBrk="1" hangingPunct="1"/>
            <a:endParaRPr lang="cs-CZ" altLang="cs-CZ" sz="2800" dirty="0"/>
          </a:p>
          <a:p>
            <a:pPr marL="457200" lvl="1" indent="0" eaLnBrk="1" hangingPunct="1">
              <a:buNone/>
            </a:pPr>
            <a:endParaRPr lang="cs-CZ" altLang="cs-CZ" sz="2800" dirty="0"/>
          </a:p>
          <a:p>
            <a:pPr marL="457200" lvl="1" indent="0" eaLnBrk="1" hangingPunct="1">
              <a:buNone/>
            </a:pPr>
            <a:r>
              <a:rPr lang="cs-CZ" altLang="cs-CZ" b="1" dirty="0">
                <a:highlight>
                  <a:srgbClr val="FFFF00"/>
                </a:highlight>
              </a:rPr>
              <a:t>Výsledek u obou: </a:t>
            </a:r>
            <a:r>
              <a:rPr lang="cs-CZ" altLang="cs-CZ" dirty="0">
                <a:highlight>
                  <a:srgbClr val="FFFF00"/>
                </a:highlight>
              </a:rPr>
              <a:t>podepsaný text je konečný, neměnný a autentický</a:t>
            </a:r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1B3E70F6-5DD1-46A4-928C-4A641BFB053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gradFill rotWithShape="1">
            <a:gsLst>
              <a:gs pos="0">
                <a:srgbClr val="A0FEC6"/>
              </a:gs>
              <a:gs pos="50000">
                <a:srgbClr val="FFFFFF"/>
              </a:gs>
              <a:gs pos="100000">
                <a:srgbClr val="A0FEC6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cs-CZ" altLang="cs-CZ" dirty="0"/>
              <a:t>MNOHOSTRANNÉ:</a:t>
            </a:r>
          </a:p>
          <a:p>
            <a:pPr lvl="1" eaLnBrk="1" hangingPunct="1"/>
            <a:r>
              <a:rPr lang="cs-CZ" altLang="cs-CZ" b="1" dirty="0"/>
              <a:t>podpis,</a:t>
            </a:r>
            <a:r>
              <a:rPr lang="cs-CZ" altLang="cs-CZ" dirty="0"/>
              <a:t> podpis ad referendum </a:t>
            </a:r>
            <a:r>
              <a:rPr lang="cs-CZ" altLang="cs-CZ" b="1" dirty="0">
                <a:solidFill>
                  <a:srgbClr val="CC0000"/>
                </a:solidFill>
              </a:rPr>
              <a:t>závěrečného aktu</a:t>
            </a:r>
            <a:r>
              <a:rPr lang="cs-CZ" altLang="cs-CZ" dirty="0"/>
              <a:t> </a:t>
            </a:r>
            <a:r>
              <a:rPr lang="cs-CZ" altLang="cs-CZ" dirty="0">
                <a:solidFill>
                  <a:srgbClr val="C00000"/>
                </a:solidFill>
              </a:rPr>
              <a:t>konference,</a:t>
            </a:r>
            <a:r>
              <a:rPr lang="cs-CZ" altLang="cs-CZ" dirty="0"/>
              <a:t> obsahujícího text smlouvy </a:t>
            </a:r>
          </a:p>
          <a:p>
            <a:pPr lvl="1" eaLnBrk="1" hangingPunct="1"/>
            <a:r>
              <a:rPr lang="cs-CZ" altLang="cs-CZ" dirty="0"/>
              <a:t>u vícestranných: podpis smlouvy všemi účastníky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94C8CD-ED03-4F6E-87B7-FFFFE3874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rgbClr val="FFFF00"/>
          </a:solidFill>
        </p:spPr>
        <p:txBody>
          <a:bodyPr/>
          <a:lstStyle/>
          <a:p>
            <a:r>
              <a:rPr lang="pl-PL" sz="3200" dirty="0" err="1"/>
              <a:t>Funkce</a:t>
            </a:r>
            <a:r>
              <a:rPr lang="pl-PL" sz="3200" dirty="0"/>
              <a:t> podpisu u </a:t>
            </a:r>
            <a:r>
              <a:rPr lang="pl-PL" sz="3200" dirty="0" err="1"/>
              <a:t>mnohostranné</a:t>
            </a:r>
            <a:r>
              <a:rPr lang="pl-PL" sz="3200" dirty="0"/>
              <a:t> </a:t>
            </a:r>
            <a:r>
              <a:rPr lang="pl-PL" sz="3200" dirty="0" err="1"/>
              <a:t>smlouvy</a:t>
            </a:r>
            <a:endParaRPr lang="pl-PL" sz="3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AEEBE87-EA21-4DE3-9C7F-A7E437B83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/>
          <a:lstStyle/>
          <a:p>
            <a:r>
              <a:rPr lang="pl-PL" sz="2200" b="1" dirty="0" err="1">
                <a:solidFill>
                  <a:srgbClr val="0000CC"/>
                </a:solidFill>
              </a:rPr>
              <a:t>Většinou</a:t>
            </a:r>
            <a:r>
              <a:rPr lang="pl-PL" sz="2200" b="1" dirty="0">
                <a:solidFill>
                  <a:srgbClr val="0000CC"/>
                </a:solidFill>
              </a:rPr>
              <a:t> </a:t>
            </a:r>
            <a:r>
              <a:rPr lang="pl-PL" sz="2200" dirty="0"/>
              <a:t>– je li </a:t>
            </a:r>
            <a:r>
              <a:rPr lang="pl-PL" sz="2200" dirty="0" err="1"/>
              <a:t>smlouva</a:t>
            </a:r>
            <a:r>
              <a:rPr lang="pl-PL" sz="2200" dirty="0"/>
              <a:t> </a:t>
            </a:r>
            <a:r>
              <a:rPr lang="pl-PL" sz="2200" b="1" dirty="0" err="1">
                <a:solidFill>
                  <a:srgbClr val="CC3300"/>
                </a:solidFill>
              </a:rPr>
              <a:t>sjednána</a:t>
            </a:r>
            <a:r>
              <a:rPr lang="pl-PL" sz="2200" b="1" dirty="0">
                <a:solidFill>
                  <a:srgbClr val="CC3300"/>
                </a:solidFill>
              </a:rPr>
              <a:t> na </a:t>
            </a:r>
            <a:r>
              <a:rPr lang="pl-PL" sz="2200" b="1" dirty="0" err="1">
                <a:solidFill>
                  <a:srgbClr val="CC3300"/>
                </a:solidFill>
              </a:rPr>
              <a:t>mezivládní</a:t>
            </a:r>
            <a:r>
              <a:rPr lang="pl-PL" sz="2200" b="1" dirty="0">
                <a:solidFill>
                  <a:srgbClr val="CC3300"/>
                </a:solidFill>
              </a:rPr>
              <a:t> (</a:t>
            </a:r>
            <a:r>
              <a:rPr lang="pl-PL" sz="2200" b="1" dirty="0" err="1">
                <a:solidFill>
                  <a:srgbClr val="CC3300"/>
                </a:solidFill>
              </a:rPr>
              <a:t>diplomatické</a:t>
            </a:r>
            <a:r>
              <a:rPr lang="pl-PL" sz="2200" b="1" dirty="0">
                <a:solidFill>
                  <a:srgbClr val="CC3300"/>
                </a:solidFill>
              </a:rPr>
              <a:t>) </a:t>
            </a:r>
            <a:r>
              <a:rPr lang="pl-PL" sz="2200" b="1" dirty="0" err="1">
                <a:solidFill>
                  <a:srgbClr val="CC3300"/>
                </a:solidFill>
              </a:rPr>
              <a:t>konferenci</a:t>
            </a:r>
            <a:r>
              <a:rPr lang="pl-PL" sz="2200" b="1" dirty="0">
                <a:solidFill>
                  <a:srgbClr val="CC3300"/>
                </a:solidFill>
              </a:rPr>
              <a:t>: </a:t>
            </a:r>
            <a:r>
              <a:rPr lang="pl-PL" sz="2200" dirty="0" err="1">
                <a:highlight>
                  <a:srgbClr val="FFFF00"/>
                </a:highlight>
              </a:rPr>
              <a:t>podepisuje</a:t>
            </a:r>
            <a:r>
              <a:rPr lang="pl-PL" sz="2200" dirty="0">
                <a:highlight>
                  <a:srgbClr val="FFFF00"/>
                </a:highlight>
              </a:rPr>
              <a:t> </a:t>
            </a:r>
            <a:r>
              <a:rPr lang="pl-PL" sz="2200" dirty="0" err="1">
                <a:highlight>
                  <a:srgbClr val="FFFF00"/>
                </a:highlight>
              </a:rPr>
              <a:t>se</a:t>
            </a:r>
            <a:r>
              <a:rPr lang="pl-PL" sz="2200" dirty="0">
                <a:highlight>
                  <a:srgbClr val="FFFF00"/>
                </a:highlight>
              </a:rPr>
              <a:t> </a:t>
            </a:r>
            <a:r>
              <a:rPr lang="pl-PL" sz="2200" dirty="0" err="1">
                <a:highlight>
                  <a:srgbClr val="FFFF00"/>
                </a:highlight>
              </a:rPr>
              <a:t>závěrečný</a:t>
            </a:r>
            <a:r>
              <a:rPr lang="pl-PL" sz="2200" dirty="0">
                <a:highlight>
                  <a:srgbClr val="FFFF00"/>
                </a:highlight>
              </a:rPr>
              <a:t> akt</a:t>
            </a:r>
            <a:r>
              <a:rPr lang="pl-PL" sz="2200" dirty="0"/>
              <a:t> </a:t>
            </a:r>
            <a:r>
              <a:rPr lang="pl-PL" sz="2200" dirty="0" err="1"/>
              <a:t>konference</a:t>
            </a:r>
            <a:r>
              <a:rPr lang="pl-PL" sz="2200" dirty="0"/>
              <a:t> (</a:t>
            </a:r>
            <a:r>
              <a:rPr lang="pl-PL" sz="2200" dirty="0" err="1"/>
              <a:t>text</a:t>
            </a:r>
            <a:r>
              <a:rPr lang="pl-PL" sz="2200" dirty="0"/>
              <a:t> </a:t>
            </a:r>
            <a:r>
              <a:rPr lang="pl-PL" sz="2200" dirty="0" err="1"/>
              <a:t>smlouvy</a:t>
            </a:r>
            <a:r>
              <a:rPr lang="pl-PL" sz="2200" dirty="0"/>
              <a:t> </a:t>
            </a:r>
            <a:r>
              <a:rPr lang="pl-PL" sz="2200" dirty="0" err="1"/>
              <a:t>přílohou</a:t>
            </a:r>
            <a:r>
              <a:rPr lang="pl-PL" sz="2200" dirty="0"/>
              <a:t>), </a:t>
            </a:r>
            <a:r>
              <a:rPr lang="pl-PL" sz="2200" dirty="0">
                <a:highlight>
                  <a:srgbClr val="FFFF00"/>
                </a:highlight>
              </a:rPr>
              <a:t>nikoli </a:t>
            </a:r>
            <a:r>
              <a:rPr lang="pl-PL" sz="2200" dirty="0" err="1">
                <a:highlight>
                  <a:srgbClr val="FFFF00"/>
                </a:highlight>
              </a:rPr>
              <a:t>samotná</a:t>
            </a:r>
            <a:r>
              <a:rPr lang="pl-PL" sz="2200" dirty="0">
                <a:highlight>
                  <a:srgbClr val="FFFF00"/>
                </a:highlight>
              </a:rPr>
              <a:t> </a:t>
            </a:r>
            <a:r>
              <a:rPr lang="pl-PL" sz="2200" dirty="0" err="1">
                <a:highlight>
                  <a:srgbClr val="FFFF00"/>
                </a:highlight>
              </a:rPr>
              <a:t>smlouva</a:t>
            </a:r>
            <a:r>
              <a:rPr lang="pl-PL" sz="2200" dirty="0">
                <a:highlight>
                  <a:srgbClr val="FFFF00"/>
                </a:highlight>
              </a:rPr>
              <a:t>.</a:t>
            </a:r>
            <a:r>
              <a:rPr lang="pl-PL" sz="2200" dirty="0"/>
              <a:t> Tu je </a:t>
            </a:r>
            <a:r>
              <a:rPr lang="pl-PL" sz="2200" dirty="0" err="1"/>
              <a:t>možné</a:t>
            </a:r>
            <a:r>
              <a:rPr lang="pl-PL" sz="2200" dirty="0"/>
              <a:t> </a:t>
            </a:r>
            <a:r>
              <a:rPr lang="pl-PL" sz="2200" dirty="0" err="1"/>
              <a:t>podepsat</a:t>
            </a:r>
            <a:r>
              <a:rPr lang="pl-PL" sz="2200" dirty="0"/>
              <a:t> ze </a:t>
            </a:r>
            <a:r>
              <a:rPr lang="pl-PL" sz="2200" dirty="0" err="1"/>
              <a:t>strany</a:t>
            </a:r>
            <a:r>
              <a:rPr lang="pl-PL" sz="2200" dirty="0"/>
              <a:t> </a:t>
            </a:r>
            <a:r>
              <a:rPr lang="pl-PL" sz="2200" dirty="0" err="1"/>
              <a:t>jednotlivých</a:t>
            </a:r>
            <a:r>
              <a:rPr lang="pl-PL" sz="2200" dirty="0"/>
              <a:t> </a:t>
            </a:r>
            <a:r>
              <a:rPr lang="pl-PL" sz="2200" dirty="0" err="1"/>
              <a:t>států</a:t>
            </a:r>
            <a:r>
              <a:rPr lang="pl-PL" sz="2200" dirty="0"/>
              <a:t> </a:t>
            </a:r>
            <a:r>
              <a:rPr lang="pl-PL" sz="2200" dirty="0" err="1"/>
              <a:t>ve</a:t>
            </a:r>
            <a:r>
              <a:rPr lang="pl-PL" sz="2200" dirty="0"/>
              <a:t> </a:t>
            </a:r>
            <a:r>
              <a:rPr lang="pl-PL" sz="2200" dirty="0" err="1"/>
              <a:t>vyhrazeném</a:t>
            </a:r>
            <a:r>
              <a:rPr lang="pl-PL" sz="2200" dirty="0"/>
              <a:t> </a:t>
            </a:r>
            <a:r>
              <a:rPr lang="pl-PL" sz="2200" dirty="0" err="1"/>
              <a:t>období</a:t>
            </a:r>
            <a:r>
              <a:rPr lang="pl-PL" sz="2200" dirty="0"/>
              <a:t>. </a:t>
            </a:r>
            <a:r>
              <a:rPr lang="pl-PL" sz="2200" dirty="0">
                <a:highlight>
                  <a:srgbClr val="FFFF00"/>
                </a:highlight>
              </a:rPr>
              <a:t>Podpis </a:t>
            </a:r>
            <a:r>
              <a:rPr lang="pl-PL" sz="2200" dirty="0" err="1">
                <a:highlight>
                  <a:srgbClr val="FFFF00"/>
                </a:highlight>
              </a:rPr>
              <a:t>neznamená</a:t>
            </a:r>
            <a:r>
              <a:rPr lang="pl-PL" sz="2200" dirty="0">
                <a:highlight>
                  <a:srgbClr val="FFFF00"/>
                </a:highlight>
              </a:rPr>
              <a:t> </a:t>
            </a:r>
            <a:r>
              <a:rPr lang="pl-PL" sz="2200" dirty="0" err="1">
                <a:highlight>
                  <a:srgbClr val="FFFF00"/>
                </a:highlight>
              </a:rPr>
              <a:t>závaznost</a:t>
            </a:r>
            <a:r>
              <a:rPr lang="pl-PL" sz="2200" dirty="0">
                <a:highlight>
                  <a:srgbClr val="FFFF00"/>
                </a:highlight>
              </a:rPr>
              <a:t> </a:t>
            </a:r>
            <a:r>
              <a:rPr lang="pl-PL" sz="2200" dirty="0" err="1">
                <a:highlight>
                  <a:srgbClr val="FFFF00"/>
                </a:highlight>
              </a:rPr>
              <a:t>smlouvy</a:t>
            </a:r>
            <a:r>
              <a:rPr lang="pl-PL" sz="2200" dirty="0">
                <a:highlight>
                  <a:srgbClr val="FFFF00"/>
                </a:highlight>
              </a:rPr>
              <a:t>! </a:t>
            </a:r>
            <a:r>
              <a:rPr lang="pl-PL" sz="2200" dirty="0"/>
              <a:t>Je to jen </a:t>
            </a:r>
            <a:r>
              <a:rPr lang="pl-PL" sz="2200" dirty="0" err="1"/>
              <a:t>projev</a:t>
            </a:r>
            <a:r>
              <a:rPr lang="pl-PL" sz="2200" dirty="0"/>
              <a:t> sympatii </a:t>
            </a:r>
            <a:r>
              <a:rPr lang="pl-PL" sz="2200" dirty="0" err="1"/>
              <a:t>ke</a:t>
            </a:r>
            <a:r>
              <a:rPr lang="pl-PL" sz="2200" dirty="0"/>
              <a:t> </a:t>
            </a:r>
            <a:r>
              <a:rPr lang="pl-PL" sz="2200" dirty="0" err="1"/>
              <a:t>smlouvě</a:t>
            </a:r>
            <a:r>
              <a:rPr lang="pl-PL" sz="2200" dirty="0"/>
              <a:t> (</a:t>
            </a:r>
            <a:r>
              <a:rPr lang="pl-PL" sz="2200" dirty="0" err="1"/>
              <a:t>gesto</a:t>
            </a:r>
            <a:r>
              <a:rPr lang="pl-PL" sz="2200" dirty="0"/>
              <a:t>), </a:t>
            </a:r>
            <a:r>
              <a:rPr lang="pl-PL" sz="2200" dirty="0" err="1"/>
              <a:t>nezavazuje</a:t>
            </a:r>
            <a:r>
              <a:rPr lang="pl-PL" sz="2200" dirty="0"/>
              <a:t> k </a:t>
            </a:r>
            <a:r>
              <a:rPr lang="pl-PL" sz="2200" dirty="0" err="1"/>
              <a:t>budoucí</a:t>
            </a:r>
            <a:r>
              <a:rPr lang="pl-PL" sz="2200" dirty="0"/>
              <a:t> </a:t>
            </a:r>
            <a:r>
              <a:rPr lang="pl-PL" sz="2200" dirty="0" err="1"/>
              <a:t>ratifikaci</a:t>
            </a:r>
            <a:r>
              <a:rPr lang="pl-PL" sz="2200" dirty="0"/>
              <a:t>. </a:t>
            </a:r>
            <a:r>
              <a:rPr lang="pl-PL" sz="2200" b="1" dirty="0">
                <a:solidFill>
                  <a:srgbClr val="FF0000"/>
                </a:solidFill>
              </a:rPr>
              <a:t>K </a:t>
            </a:r>
            <a:r>
              <a:rPr lang="pl-PL" sz="2200" b="1" dirty="0" err="1">
                <a:solidFill>
                  <a:srgbClr val="FF0000"/>
                </a:solidFill>
              </a:rPr>
              <a:t>založení</a:t>
            </a:r>
            <a:r>
              <a:rPr lang="pl-PL" sz="2200" b="1" dirty="0">
                <a:solidFill>
                  <a:srgbClr val="FF0000"/>
                </a:solidFill>
              </a:rPr>
              <a:t> </a:t>
            </a:r>
            <a:r>
              <a:rPr lang="pl-PL" sz="2200" b="1" dirty="0" err="1">
                <a:solidFill>
                  <a:srgbClr val="FF0000"/>
                </a:solidFill>
              </a:rPr>
              <a:t>závaznosti</a:t>
            </a:r>
            <a:r>
              <a:rPr lang="pl-PL" sz="2200" b="1" dirty="0">
                <a:solidFill>
                  <a:srgbClr val="FF0000"/>
                </a:solidFill>
              </a:rPr>
              <a:t> </a:t>
            </a:r>
            <a:r>
              <a:rPr lang="pl-PL" sz="2200" b="1" dirty="0" err="1">
                <a:solidFill>
                  <a:srgbClr val="FF0000"/>
                </a:solidFill>
              </a:rPr>
              <a:t>smlouvy</a:t>
            </a:r>
            <a:r>
              <a:rPr lang="pl-PL" sz="2200" b="1" dirty="0">
                <a:solidFill>
                  <a:srgbClr val="FF0000"/>
                </a:solidFill>
              </a:rPr>
              <a:t> je </a:t>
            </a:r>
            <a:r>
              <a:rPr lang="pl-PL" sz="2200" b="1" dirty="0" err="1">
                <a:solidFill>
                  <a:srgbClr val="FF0000"/>
                </a:solidFill>
              </a:rPr>
              <a:t>třeba</a:t>
            </a:r>
            <a:r>
              <a:rPr lang="pl-PL" sz="2200" b="1" dirty="0">
                <a:solidFill>
                  <a:srgbClr val="FF0000"/>
                </a:solidFill>
              </a:rPr>
              <a:t> </a:t>
            </a:r>
            <a:r>
              <a:rPr lang="pl-PL" sz="2200" b="1" dirty="0" err="1">
                <a:solidFill>
                  <a:srgbClr val="FF0000"/>
                </a:solidFill>
              </a:rPr>
              <a:t>ratifikace</a:t>
            </a:r>
            <a:r>
              <a:rPr lang="pl-PL" sz="2200" b="1" dirty="0">
                <a:solidFill>
                  <a:srgbClr val="FF0000"/>
                </a:solidFill>
              </a:rPr>
              <a:t> </a:t>
            </a:r>
            <a:r>
              <a:rPr lang="pl-PL" sz="2200" b="1" dirty="0" err="1">
                <a:solidFill>
                  <a:srgbClr val="FF0000"/>
                </a:solidFill>
              </a:rPr>
              <a:t>nebo</a:t>
            </a:r>
            <a:r>
              <a:rPr lang="pl-PL" sz="2200" b="1" dirty="0">
                <a:solidFill>
                  <a:srgbClr val="FF0000"/>
                </a:solidFill>
              </a:rPr>
              <a:t> </a:t>
            </a:r>
            <a:r>
              <a:rPr lang="pl-PL" sz="2200" b="1" dirty="0" err="1">
                <a:solidFill>
                  <a:srgbClr val="FF0000"/>
                </a:solidFill>
              </a:rPr>
              <a:t>přístupu</a:t>
            </a:r>
            <a:r>
              <a:rPr lang="pl-PL" sz="2200" b="1" dirty="0">
                <a:solidFill>
                  <a:srgbClr val="FF0000"/>
                </a:solidFill>
              </a:rPr>
              <a:t>. </a:t>
            </a:r>
            <a:r>
              <a:rPr lang="pl-PL" sz="2200" dirty="0"/>
              <a:t>(</a:t>
            </a:r>
            <a:r>
              <a:rPr lang="pl-PL" sz="2200" dirty="0" err="1"/>
              <a:t>Týká</a:t>
            </a:r>
            <a:r>
              <a:rPr lang="pl-PL" sz="2200" dirty="0"/>
              <a:t> </a:t>
            </a:r>
            <a:r>
              <a:rPr lang="pl-PL" sz="2200" dirty="0" err="1"/>
              <a:t>se</a:t>
            </a:r>
            <a:r>
              <a:rPr lang="pl-PL" sz="2200" dirty="0"/>
              <a:t> </a:t>
            </a:r>
            <a:r>
              <a:rPr lang="pl-PL" sz="2200" dirty="0" err="1"/>
              <a:t>hlavně</a:t>
            </a:r>
            <a:r>
              <a:rPr lang="pl-PL" sz="2200" dirty="0"/>
              <a:t> </a:t>
            </a:r>
            <a:r>
              <a:rPr lang="pl-PL" sz="2200" dirty="0" err="1"/>
              <a:t>smluv</a:t>
            </a:r>
            <a:r>
              <a:rPr lang="pl-PL" sz="2200" dirty="0"/>
              <a:t> </a:t>
            </a:r>
            <a:r>
              <a:rPr lang="pl-PL" sz="2200" dirty="0" err="1"/>
              <a:t>otevřených</a:t>
            </a:r>
            <a:r>
              <a:rPr lang="pl-PL" sz="2200" dirty="0"/>
              <a:t> s </a:t>
            </a:r>
            <a:r>
              <a:rPr lang="pl-PL" sz="2200" dirty="0" err="1"/>
              <a:t>velkým</a:t>
            </a:r>
            <a:r>
              <a:rPr lang="pl-PL" sz="2200" dirty="0"/>
              <a:t> </a:t>
            </a:r>
            <a:r>
              <a:rPr lang="pl-PL" sz="2200" dirty="0" err="1"/>
              <a:t>počtem</a:t>
            </a:r>
            <a:r>
              <a:rPr lang="pl-PL" sz="2200" dirty="0"/>
              <a:t> </a:t>
            </a:r>
            <a:r>
              <a:rPr lang="pl-PL" sz="2200" dirty="0" err="1"/>
              <a:t>účastníků</a:t>
            </a:r>
            <a:r>
              <a:rPr lang="pl-PL" sz="2200" dirty="0"/>
              <a:t> – </a:t>
            </a:r>
            <a:r>
              <a:rPr lang="pl-PL" sz="2200" dirty="0" err="1"/>
              <a:t>kodifikační</a:t>
            </a:r>
            <a:r>
              <a:rPr lang="pl-PL" sz="2200" dirty="0"/>
              <a:t> </a:t>
            </a:r>
            <a:r>
              <a:rPr lang="pl-PL" sz="2200" dirty="0" err="1"/>
              <a:t>úmluvy</a:t>
            </a:r>
            <a:r>
              <a:rPr lang="pl-PL" sz="2200" dirty="0"/>
              <a:t>.)</a:t>
            </a:r>
          </a:p>
          <a:p>
            <a:r>
              <a:rPr lang="pl-PL" sz="2200" dirty="0">
                <a:solidFill>
                  <a:schemeClr val="bg1"/>
                </a:solidFill>
              </a:rPr>
              <a:t>  </a:t>
            </a:r>
          </a:p>
          <a:p>
            <a:r>
              <a:rPr lang="pl-PL" sz="2200" b="1" dirty="0">
                <a:solidFill>
                  <a:srgbClr val="0000CC"/>
                </a:solidFill>
              </a:rPr>
              <a:t>Zvláštní případy: </a:t>
            </a:r>
            <a:r>
              <a:rPr lang="pl-PL" sz="2200" dirty="0"/>
              <a:t>zejména uzavřené smlouvy s omezeným počtem stran (vícestranné): postup jako u dvoustranných, tedy podpis všech souhlasících hned na konferenci, pak ratifikace (např. </a:t>
            </a:r>
            <a:r>
              <a:rPr lang="pl-PL" sz="2200" dirty="0" err="1"/>
              <a:t>Lisabonská</a:t>
            </a:r>
            <a:r>
              <a:rPr lang="pl-PL" sz="2200" dirty="0"/>
              <a:t> </a:t>
            </a:r>
            <a:r>
              <a:rPr lang="pl-PL" sz="2200" dirty="0" err="1"/>
              <a:t>smlouva</a:t>
            </a:r>
            <a:r>
              <a:rPr lang="pl-PL" sz="2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83397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6D9B0338-1039-4393-B0E3-DCBEBBFBB1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9"/>
            <a:ext cx="8229600" cy="1138138"/>
          </a:xfrm>
          <a:solidFill>
            <a:srgbClr val="B2DE82"/>
          </a:solidFill>
        </p:spPr>
        <p:txBody>
          <a:bodyPr/>
          <a:lstStyle/>
          <a:p>
            <a:pPr eaLnBrk="1" hangingPunct="1"/>
            <a:r>
              <a:rPr lang="cs-CZ" altLang="cs-CZ" sz="3600" b="1" dirty="0">
                <a:solidFill>
                  <a:schemeClr val="tx1"/>
                </a:solidFill>
              </a:rPr>
              <a:t>Pojmové znaky mezinárodní smlouvy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8BD16618-A482-44F4-A9DF-BA273D8E2E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8229600" cy="4896544"/>
          </a:xfr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cs-CZ" altLang="cs-CZ" dirty="0"/>
              <a:t>1. </a:t>
            </a:r>
            <a:r>
              <a:rPr lang="cs-CZ" altLang="cs-CZ" b="1" dirty="0"/>
              <a:t>souhlasný projev vůle</a:t>
            </a:r>
            <a:r>
              <a:rPr lang="cs-CZ" altLang="cs-CZ" dirty="0"/>
              <a:t> (dohoda)</a:t>
            </a:r>
          </a:p>
          <a:p>
            <a:pPr lvl="1" eaLnBrk="1" hangingPunct="1">
              <a:defRPr/>
            </a:pPr>
            <a:r>
              <a:rPr lang="cs-CZ" altLang="cs-CZ" dirty="0"/>
              <a:t>strany, forma</a:t>
            </a:r>
          </a:p>
          <a:p>
            <a:pPr eaLnBrk="1" hangingPunct="1">
              <a:defRPr/>
            </a:pPr>
            <a:r>
              <a:rPr lang="cs-CZ" altLang="cs-CZ" sz="3000" dirty="0"/>
              <a:t>2. mezi </a:t>
            </a:r>
            <a:r>
              <a:rPr lang="cs-CZ" altLang="cs-CZ" sz="3000" b="1" dirty="0"/>
              <a:t>subjekty mezinárodního práva</a:t>
            </a:r>
          </a:p>
          <a:p>
            <a:pPr lvl="1" eaLnBrk="1" hangingPunct="1">
              <a:defRPr/>
            </a:pPr>
            <a:r>
              <a:rPr lang="cs-CZ" altLang="cs-CZ" dirty="0"/>
              <a:t>vyloučeny: nestátní útvary, obchodní společnosti, orgány nejednající jménem státu</a:t>
            </a:r>
          </a:p>
          <a:p>
            <a:pPr eaLnBrk="1" hangingPunct="1">
              <a:defRPr/>
            </a:pPr>
            <a:r>
              <a:rPr lang="cs-CZ" altLang="cs-CZ" sz="3000" dirty="0"/>
              <a:t>3. </a:t>
            </a:r>
            <a:r>
              <a:rPr lang="cs-CZ" altLang="cs-CZ" sz="3000" b="1" dirty="0"/>
              <a:t>řídí se mezinárodním právem</a:t>
            </a:r>
          </a:p>
          <a:p>
            <a:pPr eaLnBrk="1" hangingPunct="1">
              <a:defRPr/>
            </a:pPr>
            <a:r>
              <a:rPr lang="cs-CZ" altLang="cs-CZ" sz="3000" dirty="0"/>
              <a:t>4. </a:t>
            </a:r>
            <a:r>
              <a:rPr lang="cs-CZ" altLang="cs-CZ" sz="3000" b="1" dirty="0"/>
              <a:t>zamýšlené právní účinky </a:t>
            </a:r>
            <a:r>
              <a:rPr lang="cs-CZ" altLang="cs-CZ" sz="3000" dirty="0"/>
              <a:t>(někdy nejasné)</a:t>
            </a:r>
          </a:p>
          <a:p>
            <a:pPr lvl="1" eaLnBrk="1" hangingPunct="1">
              <a:defRPr/>
            </a:pPr>
            <a:r>
              <a:rPr lang="cs-CZ" altLang="cs-CZ" dirty="0"/>
              <a:t>deklarace, gentleman</a:t>
            </a:r>
            <a:r>
              <a:rPr lang="en-US" altLang="cs-CZ" dirty="0">
                <a:cs typeface="Arial" charset="0"/>
              </a:rPr>
              <a:t>`</a:t>
            </a:r>
            <a:r>
              <a:rPr lang="cs-CZ" altLang="cs-CZ" dirty="0">
                <a:cs typeface="Arial" charset="0"/>
              </a:rPr>
              <a:t>s </a:t>
            </a:r>
            <a:r>
              <a:rPr lang="cs-CZ" altLang="cs-CZ" dirty="0" err="1">
                <a:cs typeface="Arial" charset="0"/>
              </a:rPr>
              <a:t>agreement</a:t>
            </a:r>
            <a:r>
              <a:rPr lang="cs-CZ" altLang="cs-CZ" dirty="0">
                <a:cs typeface="Arial" charset="0"/>
              </a:rPr>
              <a:t> (Irsko)</a:t>
            </a:r>
            <a:endParaRPr lang="cs-CZ" alt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993F982D-FC45-4E01-9E5F-039961FF9E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858962"/>
          </a:xfrm>
          <a:gradFill rotWithShape="1">
            <a:gsLst>
              <a:gs pos="0">
                <a:srgbClr val="FEB2AC"/>
              </a:gs>
              <a:gs pos="50000">
                <a:srgbClr val="EDFD8D"/>
              </a:gs>
              <a:gs pos="100000">
                <a:srgbClr val="FEB2AC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cs-CZ" altLang="cs-CZ" sz="2400" b="1" u="sng"/>
              <a:t>TEXT SMLOUVY SCHVÁLEN A AUTENTIFIKOVÁN</a:t>
            </a:r>
            <a:br>
              <a:rPr lang="cs-CZ" altLang="cs-CZ" sz="1600"/>
            </a:br>
            <a:br>
              <a:rPr lang="cs-CZ" altLang="cs-CZ" sz="1600"/>
            </a:br>
            <a:r>
              <a:rPr lang="cs-CZ" altLang="cs-CZ" b="1">
                <a:solidFill>
                  <a:srgbClr val="CC0000"/>
                </a:solidFill>
              </a:rPr>
              <a:t>Schvalování smluv v ČR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0A2E28E2-A72F-44B2-B5D0-D54D0EA3EC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8229600" cy="3849688"/>
          </a:xfrm>
          <a:gradFill rotWithShape="1">
            <a:gsLst>
              <a:gs pos="0">
                <a:srgbClr val="FEB8BA"/>
              </a:gs>
              <a:gs pos="50000">
                <a:srgbClr val="FFFF97"/>
              </a:gs>
              <a:gs pos="100000">
                <a:srgbClr val="FEB8BA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cs-CZ" altLang="cs-CZ" dirty="0"/>
              <a:t>Kategorizace smluv pro schvalování podle čl. 49 Ústavy ČR a rozhodnutí prezidenta č. 144/93 Sb.</a:t>
            </a:r>
          </a:p>
          <a:p>
            <a:pPr eaLnBrk="1" hangingPunct="1"/>
            <a:r>
              <a:rPr lang="cs-CZ" altLang="cs-CZ" dirty="0"/>
              <a:t>I. PREZIDENTSKÉ</a:t>
            </a:r>
          </a:p>
          <a:p>
            <a:pPr eaLnBrk="1" hangingPunct="1"/>
            <a:r>
              <a:rPr lang="cs-CZ" altLang="cs-CZ" dirty="0"/>
              <a:t>II. VLÁDNÍ</a:t>
            </a:r>
          </a:p>
          <a:p>
            <a:pPr eaLnBrk="1" hangingPunct="1"/>
            <a:r>
              <a:rPr lang="cs-CZ" altLang="cs-CZ" dirty="0"/>
              <a:t>III. RESORTNÍ</a:t>
            </a:r>
          </a:p>
          <a:p>
            <a:pPr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8252A136-1228-4234-949E-A8B869B43C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54137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cs-CZ" altLang="cs-CZ" sz="4000" dirty="0"/>
              <a:t>3.– 4. Schválení smlouvy uvnitř a navenek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5824561E-D43E-4BBB-B6FC-ACF2AD337C3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  <a:solidFill>
            <a:srgbClr val="FFFF97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dirty="0">
                <a:latin typeface="Arial Black" panose="020B0A04020102020204" pitchFamily="34" charset="0"/>
              </a:rPr>
              <a:t> UVNITŘ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u="sng" dirty="0"/>
              <a:t>v l á d n 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schválení vládou (usnesení vlády)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u="sng" dirty="0"/>
              <a:t>p r e z i d e n t s k é kromě toho: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usnesení obou komor Parlamentu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prezident: podpis ratifikační (přístupové) listiny</a:t>
            </a: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D1B7716C-EAFD-49AC-9461-FBAE6E5222F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773238"/>
            <a:ext cx="4038600" cy="4352925"/>
          </a:xfrm>
          <a:solidFill>
            <a:srgbClr val="DAFEA0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>
                <a:latin typeface="Arial Black" panose="020B0A04020102020204" pitchFamily="34" charset="0"/>
              </a:rPr>
              <a:t> NAVENEK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u="sng"/>
              <a:t>v l á d n 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podpis, výměna nót</a:t>
            </a:r>
          </a:p>
          <a:p>
            <a:pPr eaLnBrk="1" hangingPunct="1">
              <a:lnSpc>
                <a:spcPct val="90000"/>
              </a:lnSpc>
            </a:pPr>
            <a:endParaRPr lang="cs-CZ" altLang="cs-CZ"/>
          </a:p>
          <a:p>
            <a:pPr eaLnBrk="1" hangingPunct="1">
              <a:lnSpc>
                <a:spcPct val="90000"/>
              </a:lnSpc>
            </a:pPr>
            <a:r>
              <a:rPr lang="cs-CZ" altLang="cs-CZ" u="sng"/>
              <a:t>p r e z i d e n t s k é kromě toho: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výměna (uložení) ratifikační listiny, listiny o přístupu</a:t>
            </a:r>
          </a:p>
          <a:p>
            <a:pPr eaLnBrk="1" hangingPunct="1">
              <a:lnSpc>
                <a:spcPct val="90000"/>
              </a:lnSpc>
            </a:pPr>
            <a:endParaRPr lang="cs-CZ" altLang="cs-CZ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4BC57D53-AD38-4B41-B3B0-C0E1D6B62D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1785937"/>
          </a:xfrm>
          <a:gradFill rotWithShape="1">
            <a:gsLst>
              <a:gs pos="0">
                <a:srgbClr val="FFFF00"/>
              </a:gs>
              <a:gs pos="50000">
                <a:srgbClr val="F7FFC9"/>
              </a:gs>
              <a:gs pos="100000">
                <a:srgbClr val="FFFF00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cs-CZ" altLang="cs-CZ" sz="3200" b="1" dirty="0"/>
              <a:t>Formy vyjádření definitivního souhlasu se smlouvou navenek</a:t>
            </a:r>
            <a:r>
              <a:rPr lang="cs-CZ" altLang="cs-CZ" sz="3200" dirty="0"/>
              <a:t> </a:t>
            </a:r>
            <a:br>
              <a:rPr lang="cs-CZ" altLang="cs-CZ" sz="4000" dirty="0"/>
            </a:br>
            <a:r>
              <a:rPr lang="cs-CZ" altLang="cs-CZ" sz="2800" dirty="0"/>
              <a:t>(většinou stanoví sama smlouva – tedy podle vůle stran)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DCB11F74-F667-48F1-A52E-35D6FFF833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8229600" cy="3849688"/>
          </a:xfrm>
          <a:gradFill rotWithShape="1">
            <a:gsLst>
              <a:gs pos="0">
                <a:srgbClr val="F5FE82"/>
              </a:gs>
              <a:gs pos="50000">
                <a:schemeClr val="bg1"/>
              </a:gs>
              <a:gs pos="100000">
                <a:srgbClr val="F5FE82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>
                <a:solidFill>
                  <a:srgbClr val="CC3300"/>
                </a:solidFill>
              </a:rPr>
              <a:t>na základě takto vyjádřeného souhlasu se smlouva stává pro stát závaznou a vstupuje v platnost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/>
              <a:t>podpis</a:t>
            </a:r>
            <a:r>
              <a:rPr lang="cs-CZ" altLang="cs-CZ" sz="2400" dirty="0"/>
              <a:t> – typický pro smlouvy vládní a resortní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/>
              <a:t>výměna nót</a:t>
            </a:r>
            <a:r>
              <a:rPr lang="cs-CZ" altLang="cs-CZ" sz="2400" dirty="0"/>
              <a:t> o vnitrostátním schválení – dtto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„schválení“ (vládní smlouva, výměna listin – neobvyklé, je to kvůli druhé straně)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/>
              <a:t>ratifikace</a:t>
            </a:r>
            <a:r>
              <a:rPr lang="cs-CZ" altLang="cs-CZ" sz="2400" dirty="0"/>
              <a:t> (výměna nebo uložení listin)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/>
              <a:t>přístup</a:t>
            </a:r>
            <a:r>
              <a:rPr lang="cs-CZ" altLang="cs-CZ" sz="2400" dirty="0"/>
              <a:t> (totéž)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058A4D-4BC2-DC4A-7EFB-5D5EC614F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Podpis dvoustranné smlouvy</a:t>
            </a:r>
          </a:p>
        </p:txBody>
      </p:sp>
      <p:pic>
        <p:nvPicPr>
          <p:cNvPr id="5" name="Zástupný obsah 4" descr="Obsah obrázku oblečení, osoba, oblek, interiér&#10;&#10;Popis byl vytvořen automaticky">
            <a:extLst>
              <a:ext uri="{FF2B5EF4-FFF2-40B4-BE49-F238E27FC236}">
                <a16:creationId xmlns:a16="http://schemas.microsoft.com/office/drawing/2014/main" id="{D668770B-C5BE-3686-48CE-F0F1818A39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05" y="1600200"/>
            <a:ext cx="6793190" cy="4525963"/>
          </a:xfrm>
        </p:spPr>
      </p:pic>
    </p:spTree>
    <p:extLst>
      <p:ext uri="{BB962C8B-B14F-4D97-AF65-F5344CB8AC3E}">
        <p14:creationId xmlns:p14="http://schemas.microsoft.com/office/powerpoint/2010/main" val="5687285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89F912-46C1-1C25-08AD-B0EA16249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732"/>
          </a:xfrm>
        </p:spPr>
        <p:txBody>
          <a:bodyPr/>
          <a:lstStyle/>
          <a:p>
            <a:r>
              <a:rPr lang="cs-CZ" dirty="0"/>
              <a:t> 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8814A7-1DFE-C054-C494-3F0CCDBEB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 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A025FCB-9B74-B177-EF95-40C775681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615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902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283C33-4A42-80A9-82B3-188BA7AC0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/>
          <a:lstStyle/>
          <a:p>
            <a:r>
              <a:rPr lang="cs-CZ" dirty="0"/>
              <a:t>  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61D12A8-3807-E2DA-F75B-C8B142EAC7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9646" y="476672"/>
            <a:ext cx="7104708" cy="5760640"/>
          </a:xfrm>
        </p:spPr>
      </p:pic>
    </p:spTree>
    <p:extLst>
      <p:ext uri="{BB962C8B-B14F-4D97-AF65-F5344CB8AC3E}">
        <p14:creationId xmlns:p14="http://schemas.microsoft.com/office/powerpoint/2010/main" val="10068300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D01C45-074D-40C8-BDFB-88B466425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FF6600"/>
          </a:solidFill>
        </p:spPr>
        <p:txBody>
          <a:bodyPr/>
          <a:lstStyle/>
          <a:p>
            <a:r>
              <a:rPr lang="pl-PL" dirty="0" err="1">
                <a:solidFill>
                  <a:srgbClr val="FFFF00"/>
                </a:solidFill>
              </a:rPr>
              <a:t>Ratifikace</a:t>
            </a:r>
            <a:r>
              <a:rPr lang="pl-PL" dirty="0">
                <a:solidFill>
                  <a:srgbClr val="FFFF00"/>
                </a:solidFill>
              </a:rPr>
              <a:t> a </a:t>
            </a:r>
            <a:r>
              <a:rPr lang="pl-PL" dirty="0" err="1">
                <a:solidFill>
                  <a:srgbClr val="FFFF00"/>
                </a:solidFill>
              </a:rPr>
              <a:t>přístup</a:t>
            </a: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BBB3208-4C27-4F42-9FDB-0BAE7BF5A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endParaRPr lang="pl-PL" sz="2800" dirty="0"/>
          </a:p>
          <a:p>
            <a:r>
              <a:rPr lang="pl-PL" sz="2800" dirty="0"/>
              <a:t>po </a:t>
            </a:r>
            <a:r>
              <a:rPr lang="pl-PL" sz="2800" dirty="0" err="1"/>
              <a:t>schválení</a:t>
            </a:r>
            <a:r>
              <a:rPr lang="pl-PL" sz="2800" dirty="0"/>
              <a:t> </a:t>
            </a:r>
            <a:r>
              <a:rPr lang="pl-PL" sz="2800" dirty="0" err="1"/>
              <a:t>smlouvy</a:t>
            </a:r>
            <a:r>
              <a:rPr lang="pl-PL" sz="2800" dirty="0"/>
              <a:t> Parlamentem </a:t>
            </a:r>
            <a:r>
              <a:rPr lang="pl-PL" sz="2800" dirty="0" err="1"/>
              <a:t>prezident</a:t>
            </a:r>
            <a:r>
              <a:rPr lang="pl-PL" sz="2800" dirty="0"/>
              <a:t> </a:t>
            </a:r>
            <a:r>
              <a:rPr lang="pl-PL" sz="2800" dirty="0" err="1"/>
              <a:t>podepíše</a:t>
            </a:r>
            <a:r>
              <a:rPr lang="pl-PL" sz="2800" dirty="0"/>
              <a:t> </a:t>
            </a:r>
            <a:r>
              <a:rPr lang="pl-PL" sz="2800" dirty="0" err="1"/>
              <a:t>ratifikační</a:t>
            </a:r>
            <a:r>
              <a:rPr lang="pl-PL" sz="2800" dirty="0"/>
              <a:t> </a:t>
            </a:r>
            <a:r>
              <a:rPr lang="pl-PL" sz="2800" dirty="0" err="1"/>
              <a:t>nebo</a:t>
            </a:r>
            <a:r>
              <a:rPr lang="pl-PL" sz="2800" dirty="0"/>
              <a:t> </a:t>
            </a:r>
            <a:r>
              <a:rPr lang="pl-PL" sz="2800" dirty="0" err="1"/>
              <a:t>přístupovou</a:t>
            </a:r>
            <a:r>
              <a:rPr lang="pl-PL" sz="2800" dirty="0"/>
              <a:t> </a:t>
            </a:r>
            <a:r>
              <a:rPr lang="pl-PL" sz="2800" dirty="0" err="1"/>
              <a:t>listinu</a:t>
            </a:r>
            <a:r>
              <a:rPr lang="pl-PL" sz="2800" dirty="0"/>
              <a:t> </a:t>
            </a:r>
          </a:p>
          <a:p>
            <a:r>
              <a:rPr lang="pl-PL" sz="2800" dirty="0" err="1"/>
              <a:t>dvoustranná</a:t>
            </a:r>
            <a:r>
              <a:rPr lang="pl-PL" sz="2800" dirty="0"/>
              <a:t> </a:t>
            </a:r>
            <a:r>
              <a:rPr lang="pl-PL" sz="2800" dirty="0" err="1"/>
              <a:t>smlouva</a:t>
            </a:r>
            <a:r>
              <a:rPr lang="pl-PL" sz="2800" dirty="0"/>
              <a:t>: </a:t>
            </a:r>
            <a:r>
              <a:rPr lang="pl-PL" sz="2800" dirty="0" err="1"/>
              <a:t>ratifikační</a:t>
            </a:r>
            <a:r>
              <a:rPr lang="pl-PL" sz="2800" dirty="0"/>
              <a:t> </a:t>
            </a:r>
            <a:r>
              <a:rPr lang="pl-PL" sz="2800" dirty="0" err="1"/>
              <a:t>listiny</a:t>
            </a:r>
            <a:r>
              <a:rPr lang="pl-PL" sz="2800" dirty="0"/>
              <a:t> </a:t>
            </a:r>
            <a:r>
              <a:rPr lang="pl-PL" sz="2800" dirty="0" err="1"/>
              <a:t>se</a:t>
            </a:r>
            <a:r>
              <a:rPr lang="pl-PL" sz="2800" dirty="0"/>
              <a:t> </a:t>
            </a:r>
            <a:r>
              <a:rPr lang="pl-PL" sz="2800" dirty="0" err="1"/>
              <a:t>vzájemně</a:t>
            </a:r>
            <a:r>
              <a:rPr lang="pl-PL" sz="2800" dirty="0"/>
              <a:t> </a:t>
            </a:r>
            <a:r>
              <a:rPr lang="pl-PL" sz="2800" dirty="0" err="1"/>
              <a:t>vymění</a:t>
            </a:r>
            <a:r>
              <a:rPr lang="pl-PL" sz="2800" dirty="0"/>
              <a:t>, </a:t>
            </a:r>
            <a:r>
              <a:rPr lang="pl-PL" sz="2800" dirty="0" err="1"/>
              <a:t>sepíše</a:t>
            </a:r>
            <a:r>
              <a:rPr lang="pl-PL" sz="2800" dirty="0"/>
              <a:t> </a:t>
            </a:r>
            <a:r>
              <a:rPr lang="pl-PL" sz="2800" dirty="0" err="1"/>
              <a:t>se</a:t>
            </a:r>
            <a:r>
              <a:rPr lang="pl-PL" sz="2800" dirty="0"/>
              <a:t> o tom </a:t>
            </a:r>
            <a:r>
              <a:rPr lang="pl-PL" sz="2800" dirty="0" err="1"/>
              <a:t>protokol</a:t>
            </a:r>
            <a:endParaRPr lang="pl-PL" sz="2800" dirty="0"/>
          </a:p>
          <a:p>
            <a:r>
              <a:rPr lang="pl-PL" sz="2800" dirty="0" err="1"/>
              <a:t>mnohostranná</a:t>
            </a:r>
            <a:r>
              <a:rPr lang="pl-PL" sz="2800" dirty="0"/>
              <a:t> </a:t>
            </a:r>
            <a:r>
              <a:rPr lang="pl-PL" sz="2800" dirty="0" err="1"/>
              <a:t>smlouva</a:t>
            </a:r>
            <a:r>
              <a:rPr lang="pl-PL" sz="2800" dirty="0"/>
              <a:t>: </a:t>
            </a:r>
            <a:r>
              <a:rPr lang="pl-PL" sz="2800" dirty="0" err="1"/>
              <a:t>ratifikační</a:t>
            </a:r>
            <a:r>
              <a:rPr lang="pl-PL" sz="2800" dirty="0"/>
              <a:t> </a:t>
            </a:r>
            <a:r>
              <a:rPr lang="pl-PL" sz="2800" dirty="0" err="1"/>
              <a:t>listina</a:t>
            </a:r>
            <a:r>
              <a:rPr lang="pl-PL" sz="2800" dirty="0"/>
              <a:t> </a:t>
            </a:r>
            <a:r>
              <a:rPr lang="pl-PL" sz="2800" dirty="0" err="1"/>
              <a:t>nebo</a:t>
            </a:r>
            <a:r>
              <a:rPr lang="pl-PL" sz="2800" dirty="0"/>
              <a:t> </a:t>
            </a:r>
            <a:r>
              <a:rPr lang="pl-PL" sz="2800" dirty="0" err="1"/>
              <a:t>listina</a:t>
            </a:r>
            <a:r>
              <a:rPr lang="pl-PL" sz="2800" dirty="0"/>
              <a:t> o </a:t>
            </a:r>
            <a:r>
              <a:rPr lang="pl-PL" sz="2800" dirty="0" err="1"/>
              <a:t>přístupu</a:t>
            </a:r>
            <a:r>
              <a:rPr lang="pl-PL" sz="2800" dirty="0"/>
              <a:t> </a:t>
            </a:r>
            <a:r>
              <a:rPr lang="pl-PL" sz="2800" dirty="0" err="1"/>
              <a:t>se</a:t>
            </a:r>
            <a:r>
              <a:rPr lang="pl-PL" sz="2800" dirty="0"/>
              <a:t> </a:t>
            </a:r>
            <a:r>
              <a:rPr lang="pl-PL" sz="2800" dirty="0" err="1"/>
              <a:t>uloží</a:t>
            </a:r>
            <a:r>
              <a:rPr lang="pl-PL" sz="2800" dirty="0"/>
              <a:t> u </a:t>
            </a:r>
            <a:r>
              <a:rPr lang="pl-PL" sz="2800" dirty="0" err="1"/>
              <a:t>depozitáře</a:t>
            </a:r>
            <a:r>
              <a:rPr lang="pl-PL" sz="2800" dirty="0"/>
              <a:t>, i </a:t>
            </a:r>
            <a:r>
              <a:rPr lang="pl-PL" sz="2800" dirty="0" err="1"/>
              <a:t>zde</a:t>
            </a:r>
            <a:r>
              <a:rPr lang="pl-PL" sz="2800" dirty="0"/>
              <a:t> </a:t>
            </a:r>
            <a:r>
              <a:rPr lang="pl-PL" sz="2800" dirty="0" err="1"/>
              <a:t>nutný</a:t>
            </a:r>
            <a:r>
              <a:rPr lang="pl-PL" sz="2800" dirty="0"/>
              <a:t> </a:t>
            </a:r>
            <a:r>
              <a:rPr lang="pl-PL" sz="2800" dirty="0" err="1"/>
              <a:t>protokol</a:t>
            </a:r>
            <a:endParaRPr lang="pl-PL" sz="2800" dirty="0"/>
          </a:p>
          <a:p>
            <a:r>
              <a:rPr lang="pl-PL" sz="2800" dirty="0" err="1"/>
              <a:t>právní</a:t>
            </a:r>
            <a:r>
              <a:rPr lang="pl-PL" sz="2800" dirty="0"/>
              <a:t> </a:t>
            </a:r>
            <a:r>
              <a:rPr lang="pl-PL" sz="2800" dirty="0" err="1"/>
              <a:t>účinky</a:t>
            </a:r>
            <a:r>
              <a:rPr lang="pl-PL" sz="2800" dirty="0"/>
              <a:t> </a:t>
            </a:r>
            <a:r>
              <a:rPr lang="pl-PL" sz="2800" dirty="0" err="1"/>
              <a:t>ratifikace</a:t>
            </a:r>
            <a:r>
              <a:rPr lang="pl-PL" sz="2800" dirty="0"/>
              <a:t> (</a:t>
            </a:r>
            <a:r>
              <a:rPr lang="pl-PL" sz="2800" dirty="0" err="1"/>
              <a:t>když</a:t>
            </a:r>
            <a:r>
              <a:rPr lang="pl-PL" sz="2800" dirty="0"/>
              <a:t> je </a:t>
            </a:r>
            <a:r>
              <a:rPr lang="pl-PL" sz="2800" dirty="0" err="1"/>
              <a:t>předchozí</a:t>
            </a:r>
            <a:r>
              <a:rPr lang="pl-PL" sz="2800" dirty="0"/>
              <a:t> podpis) a </a:t>
            </a:r>
            <a:r>
              <a:rPr lang="pl-PL" sz="2800" dirty="0" err="1"/>
              <a:t>přístupu</a:t>
            </a:r>
            <a:r>
              <a:rPr lang="pl-PL" sz="2800" dirty="0"/>
              <a:t> (</a:t>
            </a:r>
            <a:r>
              <a:rPr lang="pl-PL" sz="2800" dirty="0" err="1"/>
              <a:t>když</a:t>
            </a:r>
            <a:r>
              <a:rPr lang="pl-PL" sz="2800" dirty="0"/>
              <a:t> </a:t>
            </a:r>
            <a:r>
              <a:rPr lang="pl-PL" sz="2800" dirty="0" err="1"/>
              <a:t>není</a:t>
            </a:r>
            <a:r>
              <a:rPr lang="pl-PL" sz="2800" dirty="0"/>
              <a:t> podpis) </a:t>
            </a:r>
            <a:r>
              <a:rPr lang="pl-PL" sz="2800" dirty="0" err="1"/>
              <a:t>jsou</a:t>
            </a:r>
            <a:r>
              <a:rPr lang="pl-PL" sz="2800" dirty="0"/>
              <a:t> </a:t>
            </a:r>
            <a:r>
              <a:rPr lang="pl-PL" sz="2800" dirty="0" err="1"/>
              <a:t>stejné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5356110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464614-05E4-479C-C33A-61A6DFB83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/>
          <a:lstStyle/>
          <a:p>
            <a:r>
              <a:rPr lang="cs-CZ" dirty="0"/>
              <a:t> 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2BCFF69-F985-D71B-2D8B-C85A4E464D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404664"/>
            <a:ext cx="8147248" cy="6178698"/>
          </a:xfrm>
        </p:spPr>
      </p:pic>
    </p:spTree>
    <p:extLst>
      <p:ext uri="{BB962C8B-B14F-4D97-AF65-F5344CB8AC3E}">
        <p14:creationId xmlns:p14="http://schemas.microsoft.com/office/powerpoint/2010/main" val="32153671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CF59CAA3-B104-4697-9799-598F89C8CB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827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cs-CZ" altLang="cs-CZ" sz="4000" b="1" dirty="0"/>
              <a:t>5. Vstup smlouvy v platnost:</a:t>
            </a:r>
            <a:r>
              <a:rPr lang="cs-CZ" altLang="cs-CZ" sz="4000" dirty="0"/>
              <a:t> </a:t>
            </a:r>
            <a:br>
              <a:rPr lang="cs-CZ" altLang="cs-CZ" sz="4000" dirty="0"/>
            </a:br>
            <a:r>
              <a:rPr lang="cs-CZ" altLang="cs-CZ" sz="4000" dirty="0"/>
              <a:t>vlastní ustanovení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158CDCF5-502B-4130-9A56-3EA752D09A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425950"/>
          </a:xfrm>
          <a:solidFill>
            <a:srgbClr val="EDFD8D"/>
          </a:solidFill>
        </p:spPr>
        <p:txBody>
          <a:bodyPr/>
          <a:lstStyle/>
          <a:p>
            <a:pPr eaLnBrk="1" hangingPunct="1"/>
            <a:r>
              <a:rPr lang="cs-CZ" altLang="cs-CZ" dirty="0"/>
              <a:t>Definitivní souhlas státu již byl navenek vyjádřen</a:t>
            </a:r>
          </a:p>
          <a:p>
            <a:pPr eaLnBrk="1" hangingPunct="1"/>
            <a:r>
              <a:rPr lang="cs-CZ" altLang="cs-CZ" b="1" dirty="0"/>
              <a:t>Vstup v platnost pak nastává takto:</a:t>
            </a:r>
          </a:p>
          <a:p>
            <a:pPr lvl="1" eaLnBrk="1" hangingPunct="1"/>
            <a:r>
              <a:rPr lang="cs-CZ" altLang="cs-CZ" dirty="0"/>
              <a:t>ihned úkonem (např. dnem podpisu, dnem uložení ratifikační listiny)</a:t>
            </a:r>
          </a:p>
          <a:p>
            <a:pPr lvl="1" eaLnBrk="1" hangingPunct="1"/>
            <a:r>
              <a:rPr lang="cs-CZ" altLang="cs-CZ" dirty="0"/>
              <a:t>za určitou dobu od úkonu (</a:t>
            </a:r>
            <a:r>
              <a:rPr lang="cs-CZ" altLang="cs-CZ" dirty="0" err="1"/>
              <a:t>legisvakance</a:t>
            </a:r>
            <a:r>
              <a:rPr lang="cs-CZ" altLang="cs-CZ" dirty="0"/>
              <a:t>)</a:t>
            </a:r>
          </a:p>
          <a:p>
            <a:pPr lvl="1" eaLnBrk="1" hangingPunct="1"/>
            <a:r>
              <a:rPr lang="cs-CZ" altLang="cs-CZ" dirty="0"/>
              <a:t>mohou být stanoveny další podmínky (u mnohostranných minimum ratifikací)</a:t>
            </a:r>
          </a:p>
          <a:p>
            <a:pPr eaLnBrk="1" hangingPunct="1">
              <a:buFontTx/>
              <a:buNone/>
            </a:pPr>
            <a:endParaRPr lang="cs-CZ" alt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87D79DE3-5364-4676-91AA-AC194B9885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827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cs-CZ" altLang="cs-CZ" sz="3600" b="1"/>
              <a:t>Objektivní a subjektivní vstup </a:t>
            </a:r>
            <a:br>
              <a:rPr lang="cs-CZ" altLang="cs-CZ" sz="3600" b="1"/>
            </a:br>
            <a:r>
              <a:rPr lang="cs-CZ" altLang="cs-CZ" sz="3600" b="1"/>
              <a:t>v platnost mnohostranné smlouvy</a:t>
            </a:r>
            <a:endParaRPr lang="cs-CZ" altLang="cs-CZ" sz="3600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08AE5488-BCC2-4AFE-B9C3-CF0E12B2D7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4751387"/>
          </a:xfrm>
          <a:solidFill>
            <a:srgbClr val="EDFD8D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800" b="1" dirty="0">
                <a:solidFill>
                  <a:srgbClr val="0000CC"/>
                </a:solidFill>
              </a:rPr>
              <a:t>Objektivní platnost smlouvy jako takové: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/>
              <a:t>splnění všech podmínek pro vstup v platnost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2000" dirty="0"/>
              <a:t>ratifikace (přístup) ze strany </a:t>
            </a:r>
            <a:r>
              <a:rPr lang="cs-CZ" altLang="cs-CZ" sz="2000" b="1" i="1" dirty="0"/>
              <a:t>vyžadovaného minimálního počtu smluvních stran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2000" dirty="0"/>
              <a:t>uplynutí </a:t>
            </a:r>
            <a:r>
              <a:rPr lang="cs-CZ" altLang="cs-CZ" sz="2000" dirty="0" err="1"/>
              <a:t>legisvakance</a:t>
            </a:r>
            <a:endParaRPr lang="cs-CZ" altLang="cs-CZ" sz="20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800" b="1" dirty="0">
                <a:solidFill>
                  <a:srgbClr val="0000CC"/>
                </a:solidFill>
              </a:rPr>
              <a:t>Subjektivní platnost pro konkrétní stát: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2000" dirty="0"/>
              <a:t>ratifikace (přístup) daného státu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2000" dirty="0"/>
              <a:t>uplynutí </a:t>
            </a:r>
            <a:r>
              <a:rPr lang="cs-CZ" altLang="cs-CZ" sz="2000" dirty="0" err="1"/>
              <a:t>legisvakance</a:t>
            </a:r>
            <a:endParaRPr lang="cs-CZ" altLang="cs-CZ" sz="2000" dirty="0"/>
          </a:p>
          <a:p>
            <a:pPr lvl="2" eaLnBrk="1" hangingPunct="1">
              <a:lnSpc>
                <a:spcPct val="80000"/>
              </a:lnSpc>
            </a:pPr>
            <a:r>
              <a:rPr lang="cs-CZ" altLang="cs-CZ" sz="2000" dirty="0"/>
              <a:t>splnění podmínky minimálního počtu smluvních stran (objektivní platnost)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>
                <a:solidFill>
                  <a:srgbClr val="CC0000"/>
                </a:solidFill>
              </a:rPr>
              <a:t>Objektivní platnost je předpokladem platnosti subjektivní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/>
              <a:t>+ eventuální souhlas ostatních smluvních států</a:t>
            </a:r>
            <a:r>
              <a:rPr lang="cs-CZ" altLang="cs-CZ" sz="2800" dirty="0">
                <a:solidFill>
                  <a:srgbClr val="CC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A35D73CE-F4CC-45AC-99D8-4A1D946015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54137"/>
          </a:xfrm>
          <a:solidFill>
            <a:srgbClr val="B2DE82"/>
          </a:solidFill>
        </p:spPr>
        <p:txBody>
          <a:bodyPr/>
          <a:lstStyle/>
          <a:p>
            <a:pPr eaLnBrk="1" hangingPunct="1"/>
            <a:r>
              <a:rPr lang="cs-CZ" altLang="cs-CZ" sz="4000" b="1" dirty="0">
                <a:solidFill>
                  <a:schemeClr val="tx1"/>
                </a:solidFill>
              </a:rPr>
              <a:t>Kategorie mezinárodních smluv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9DE37DB-ECBC-457A-862A-950130EF3F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4352925"/>
          </a:xfr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800" b="1" dirty="0"/>
              <a:t>Počet (okruh) smluvních stran: </a:t>
            </a:r>
            <a:r>
              <a:rPr lang="cs-CZ" sz="2800" dirty="0"/>
              <a:t>mezinárodní smlouva nemůže být součástí </a:t>
            </a:r>
            <a:r>
              <a:rPr lang="cs-CZ" sz="2800" i="1" dirty="0"/>
              <a:t>obecného MP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/>
              <a:t>je závazná jen pro konkrétní státy, které s ní vyslovily souhlas = partikulární právo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/>
              <a:t>dvoustranné, vícestranné, mnohostranné,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/>
              <a:t>regionální, univerzální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b="1" dirty="0"/>
              <a:t>Forma smlouvy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/>
              <a:t>písemná, ústní, zjednodušená (výměna nót)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b="1" dirty="0"/>
              <a:t>Možnost přístupu k mnohostranné smlouvě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/>
              <a:t>otevřené, polootevřené, uzavřené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95ECC0F-9FFD-4F1B-83E6-1E9F4577F1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274638"/>
            <a:ext cx="8496944" cy="778098"/>
          </a:xfrm>
          <a:solidFill>
            <a:srgbClr val="EFE631"/>
          </a:solidFill>
        </p:spPr>
        <p:txBody>
          <a:bodyPr/>
          <a:lstStyle/>
          <a:p>
            <a:pPr eaLnBrk="1" hangingPunct="1"/>
            <a:r>
              <a:rPr lang="cs-CZ" altLang="cs-CZ" sz="2400" dirty="0"/>
              <a:t>Připomínka: Mezinárodní smlouva ve vnitrostátním právu ČR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37BDB85D-21FC-44B0-88C3-B03E2DDA2B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altLang="cs-CZ" sz="2000" b="1" dirty="0">
                <a:highlight>
                  <a:srgbClr val="FFFF00"/>
                </a:highlight>
              </a:rPr>
              <a:t>Článek 10 Ústavy </a:t>
            </a:r>
            <a:endParaRPr lang="cs-CZ" altLang="cs-CZ" sz="2000" b="1" dirty="0">
              <a:solidFill>
                <a:srgbClr val="FF0066"/>
              </a:solidFill>
              <a:highlight>
                <a:srgbClr val="FFFF00"/>
              </a:highlight>
            </a:endParaRPr>
          </a:p>
          <a:p>
            <a:pPr marL="0" indent="0" eaLnBrk="1" hangingPunct="1">
              <a:buNone/>
            </a:pPr>
            <a:r>
              <a:rPr lang="cs-CZ" altLang="cs-CZ" sz="1400" b="1" dirty="0">
                <a:solidFill>
                  <a:srgbClr val="FF0066"/>
                </a:solidFill>
              </a:rPr>
              <a:t>Vyhlášené</a:t>
            </a:r>
            <a:r>
              <a:rPr lang="cs-CZ" altLang="cs-CZ" sz="1400" dirty="0">
                <a:solidFill>
                  <a:srgbClr val="FF0066"/>
                </a:solidFill>
              </a:rPr>
              <a:t> </a:t>
            </a:r>
            <a:r>
              <a:rPr lang="cs-CZ" altLang="cs-CZ" sz="1400" dirty="0"/>
              <a:t>mezinárodní smlouvy, k jejichž </a:t>
            </a:r>
            <a:r>
              <a:rPr lang="cs-CZ" altLang="cs-CZ" sz="1400" b="1" dirty="0">
                <a:solidFill>
                  <a:srgbClr val="FF0066"/>
                </a:solidFill>
              </a:rPr>
              <a:t>ratifikaci </a:t>
            </a:r>
            <a:r>
              <a:rPr lang="cs-CZ" altLang="cs-CZ" sz="1400" dirty="0"/>
              <a:t>dal </a:t>
            </a:r>
            <a:r>
              <a:rPr lang="cs-CZ" altLang="cs-CZ" sz="1400" b="1" dirty="0">
                <a:solidFill>
                  <a:srgbClr val="FF0066"/>
                </a:solidFill>
              </a:rPr>
              <a:t>Parlament souhlas</a:t>
            </a:r>
            <a:r>
              <a:rPr lang="cs-CZ" altLang="cs-CZ" sz="1400" dirty="0"/>
              <a:t> a jimiž je ČR </a:t>
            </a:r>
            <a:r>
              <a:rPr lang="cs-CZ" altLang="cs-CZ" sz="1400" b="1" dirty="0">
                <a:solidFill>
                  <a:srgbClr val="FF0066"/>
                </a:solidFill>
              </a:rPr>
              <a:t>vázána, </a:t>
            </a:r>
            <a:r>
              <a:rPr lang="cs-CZ" altLang="cs-CZ" sz="1400" dirty="0"/>
              <a:t>jsou </a:t>
            </a:r>
            <a:r>
              <a:rPr lang="cs-CZ" altLang="cs-CZ" sz="1400" b="1" u="sng" dirty="0">
                <a:solidFill>
                  <a:srgbClr val="FF0066"/>
                </a:solidFill>
                <a:highlight>
                  <a:srgbClr val="FFFF00"/>
                </a:highlight>
              </a:rPr>
              <a:t>součástí právního řádu </a:t>
            </a:r>
            <a:r>
              <a:rPr lang="cs-CZ" altLang="cs-CZ" sz="1400" i="1" dirty="0"/>
              <a:t>(viz další políčko).</a:t>
            </a:r>
          </a:p>
          <a:p>
            <a:pPr marL="0" indent="0" eaLnBrk="1" hangingPunct="1">
              <a:buNone/>
            </a:pPr>
            <a:r>
              <a:rPr lang="cs-CZ" altLang="cs-CZ" sz="1400" dirty="0"/>
              <a:t>Stanoví-li </a:t>
            </a:r>
            <a:r>
              <a:rPr lang="cs-CZ" altLang="cs-CZ" sz="1400" dirty="0" err="1"/>
              <a:t>mezinár</a:t>
            </a:r>
            <a:r>
              <a:rPr lang="cs-CZ" altLang="cs-CZ" sz="1400" dirty="0"/>
              <a:t>. smlouva něco jiného než zákon, </a:t>
            </a:r>
            <a:r>
              <a:rPr lang="cs-CZ" altLang="cs-CZ" sz="1400" b="1" dirty="0">
                <a:solidFill>
                  <a:srgbClr val="0099FF"/>
                </a:solidFill>
              </a:rPr>
              <a:t>použije se </a:t>
            </a:r>
            <a:r>
              <a:rPr lang="cs-CZ" altLang="cs-CZ" sz="1400" b="1" dirty="0" err="1">
                <a:solidFill>
                  <a:srgbClr val="0099FF"/>
                </a:solidFill>
              </a:rPr>
              <a:t>mezinár</a:t>
            </a:r>
            <a:r>
              <a:rPr lang="cs-CZ" altLang="cs-CZ" sz="1400" b="1" dirty="0">
                <a:solidFill>
                  <a:srgbClr val="0099FF"/>
                </a:solidFill>
              </a:rPr>
              <a:t>. smlouva.</a:t>
            </a:r>
          </a:p>
          <a:p>
            <a:pPr marL="0" indent="0" eaLnBrk="1" hangingPunct="1">
              <a:buNone/>
            </a:pPr>
            <a:r>
              <a:rPr lang="cs-CZ" altLang="cs-CZ" sz="1400" b="1" dirty="0">
                <a:solidFill>
                  <a:schemeClr val="bg1">
                    <a:lumMod val="50000"/>
                  </a:schemeClr>
                </a:solidFill>
              </a:rPr>
              <a:t>        K o m e n t á ř :</a:t>
            </a:r>
          </a:p>
          <a:p>
            <a:pPr marL="0" indent="0" eaLnBrk="1" hangingPunct="1">
              <a:buNone/>
            </a:pPr>
            <a:r>
              <a:rPr lang="cs-CZ" altLang="cs-CZ" sz="1400" b="1" dirty="0"/>
              <a:t>řádné schválení</a:t>
            </a:r>
            <a:r>
              <a:rPr lang="cs-CZ" altLang="cs-CZ" sz="1400" dirty="0"/>
              <a:t> vnitrostátní i mezinárodní</a:t>
            </a:r>
          </a:p>
          <a:p>
            <a:pPr marL="0" indent="0" eaLnBrk="1" hangingPunct="1">
              <a:buNone/>
            </a:pPr>
            <a:r>
              <a:rPr lang="cs-CZ" altLang="cs-CZ" sz="1400" b="1" dirty="0"/>
              <a:t>„</a:t>
            </a:r>
            <a:r>
              <a:rPr lang="cs-CZ" altLang="cs-CZ" sz="1400" b="1" dirty="0" err="1"/>
              <a:t>self-executing</a:t>
            </a:r>
            <a:r>
              <a:rPr lang="cs-CZ" altLang="cs-CZ" sz="1400" b="1" dirty="0"/>
              <a:t>“</a:t>
            </a:r>
            <a:r>
              <a:rPr lang="cs-CZ" altLang="cs-CZ" sz="1400" dirty="0"/>
              <a:t> – přímá použitelnost</a:t>
            </a:r>
          </a:p>
          <a:p>
            <a:pPr marL="0" indent="0" eaLnBrk="1" hangingPunct="1">
              <a:buNone/>
            </a:pPr>
            <a:r>
              <a:rPr lang="cs-CZ" altLang="cs-CZ" sz="1400" b="1" dirty="0"/>
              <a:t>vnitrostátní vyhlášení</a:t>
            </a:r>
          </a:p>
          <a:p>
            <a:pPr marL="0" indent="0" eaLnBrk="1" hangingPunct="1">
              <a:buNone/>
            </a:pPr>
            <a:r>
              <a:rPr lang="cs-CZ" altLang="cs-CZ" sz="1400" dirty="0"/>
              <a:t>poměr smlouvy k vnitrostátní právní normě: postavení smlouvy ve vnitrostátním právu (přednost před zákonem, ne před Ústavou)</a:t>
            </a:r>
          </a:p>
          <a:p>
            <a:pPr marL="0" indent="0" eaLnBrk="1" hangingPunct="1">
              <a:buNone/>
            </a:pPr>
            <a:r>
              <a:rPr lang="cs-CZ" altLang="cs-CZ" sz="1400" dirty="0"/>
              <a:t>právní účinky vyhlášení platné smlouvy ve </a:t>
            </a:r>
            <a:r>
              <a:rPr lang="cs-CZ" altLang="cs-CZ" sz="1400" dirty="0" err="1"/>
              <a:t>Sb.m.s</a:t>
            </a:r>
            <a:r>
              <a:rPr lang="cs-CZ" altLang="cs-CZ" sz="1400" dirty="0"/>
              <a:t>. = přímý účinek na jednotlivce</a:t>
            </a:r>
          </a:p>
          <a:p>
            <a:pPr marL="0" indent="0" eaLnBrk="1" hangingPunct="1">
              <a:buNone/>
            </a:pPr>
            <a:endParaRPr lang="cs-CZ" altLang="cs-CZ" sz="2000" dirty="0">
              <a:highlight>
                <a:srgbClr val="FFFF00"/>
              </a:highlight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2000" b="1" dirty="0">
                <a:highlight>
                  <a:srgbClr val="FFFF00"/>
                </a:highlight>
              </a:rPr>
              <a:t>Článek 49 Ústavy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1400" dirty="0"/>
              <a:t>Souhlas obou komor </a:t>
            </a:r>
            <a:r>
              <a:rPr lang="cs-CZ" altLang="cs-CZ" sz="1400" dirty="0">
                <a:solidFill>
                  <a:srgbClr val="0000FF"/>
                </a:solidFill>
              </a:rPr>
              <a:t>Parlamentu</a:t>
            </a:r>
            <a:r>
              <a:rPr lang="cs-CZ" altLang="cs-CZ" sz="1400" dirty="0"/>
              <a:t> je třeba k ratifikaci smluv: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1400" dirty="0"/>
              <a:t>a) upravujících </a:t>
            </a:r>
            <a:r>
              <a:rPr lang="cs-CZ" altLang="cs-CZ" sz="1400" dirty="0">
                <a:solidFill>
                  <a:srgbClr val="CC0000"/>
                </a:solidFill>
              </a:rPr>
              <a:t>práva a povinnosti osob,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1400" dirty="0"/>
              <a:t>b) spojeneckých, mírových a jiných </a:t>
            </a:r>
            <a:r>
              <a:rPr lang="cs-CZ" altLang="cs-CZ" sz="1400" dirty="0">
                <a:solidFill>
                  <a:srgbClr val="CC0000"/>
                </a:solidFill>
              </a:rPr>
              <a:t>politických,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1400" dirty="0"/>
              <a:t>c) z nichž vzniká </a:t>
            </a:r>
            <a:r>
              <a:rPr lang="cs-CZ" altLang="cs-CZ" sz="1400" dirty="0">
                <a:solidFill>
                  <a:srgbClr val="CC0000"/>
                </a:solidFill>
              </a:rPr>
              <a:t>členství ČR</a:t>
            </a:r>
            <a:r>
              <a:rPr lang="cs-CZ" altLang="cs-CZ" sz="1400" dirty="0"/>
              <a:t> v mezinárodní organizaci,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1400" dirty="0"/>
              <a:t>d) </a:t>
            </a:r>
            <a:r>
              <a:rPr lang="cs-CZ" altLang="cs-CZ" sz="1400" dirty="0">
                <a:solidFill>
                  <a:srgbClr val="CC0000"/>
                </a:solidFill>
              </a:rPr>
              <a:t>hospodářských,</a:t>
            </a:r>
            <a:r>
              <a:rPr lang="cs-CZ" altLang="cs-CZ" sz="1400" dirty="0"/>
              <a:t> jež jsou všeobecné povahy,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1400" dirty="0"/>
              <a:t>e) o dalších věcech, jejichž úprava je </a:t>
            </a:r>
            <a:r>
              <a:rPr lang="cs-CZ" altLang="cs-CZ" sz="1400" dirty="0">
                <a:solidFill>
                  <a:srgbClr val="CC0000"/>
                </a:solidFill>
              </a:rPr>
              <a:t>vyhrazena zákonu</a:t>
            </a:r>
          </a:p>
          <a:p>
            <a:pPr eaLnBrk="1" hangingPunct="1"/>
            <a:endParaRPr lang="cs-CZ" altLang="cs-CZ" sz="1400" dirty="0"/>
          </a:p>
          <a:p>
            <a:pPr eaLnBrk="1" hangingPunct="1"/>
            <a:endParaRPr lang="cs-CZ" altLang="cs-CZ" sz="1400" b="1" dirty="0">
              <a:solidFill>
                <a:srgbClr val="0099FF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8C0B3F38-F6CF-48A9-AD28-E424695ACE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2745" y="404664"/>
            <a:ext cx="7126663" cy="1513263"/>
          </a:xfrm>
          <a:solidFill>
            <a:srgbClr val="CEFB6B"/>
          </a:solidFill>
        </p:spPr>
        <p:txBody>
          <a:bodyPr>
            <a:noAutofit/>
          </a:bodyPr>
          <a:lstStyle/>
          <a:p>
            <a:r>
              <a:rPr lang="cs-CZ" alt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Jak rozumět článku 10 Ústavy: 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Vyhlášené mezinárodní smlouvy, k jejichž ratifikaci dal Parlament souhlas a jimiž je Česká republika vázána, jsou </a:t>
            </a:r>
            <a:r>
              <a:rPr lang="cs-CZ" sz="1800" b="1" u="sng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součástí právního řádu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stanoví-li mezinárodní smlouva něco jiného než zákon, použije se mezinárodní smlouva.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3FBAE5A-7B75-41BE-A0B1-417D49B51B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536" y="2002405"/>
            <a:ext cx="8280919" cy="4450931"/>
          </a:xfrm>
          <a:solidFill>
            <a:srgbClr val="E3FDA9"/>
          </a:solidFill>
        </p:spPr>
        <p:txBody>
          <a:bodyPr/>
          <a:lstStyle/>
          <a:p>
            <a:pPr marL="0" indent="0" eaLnBrk="1" hangingPunct="1">
              <a:buNone/>
            </a:pPr>
            <a:r>
              <a:rPr lang="cs-CZ" altLang="cs-CZ" sz="1600" dirty="0"/>
              <a:t>„Mezinárodní smlouvy jsou součástí PRÁVNÍHO ŘÁDU“ (? – ne formálně, </a:t>
            </a:r>
            <a:r>
              <a:rPr lang="cs-CZ" altLang="cs-CZ" sz="1600" b="1" dirty="0"/>
              <a:t>jen z hlediska závaznosti)</a:t>
            </a:r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56ABCAB7-7C90-452F-AD8E-FC1A03565C65}"/>
              </a:ext>
            </a:extLst>
          </p:cNvPr>
          <p:cNvSpPr/>
          <p:nvPr/>
        </p:nvSpPr>
        <p:spPr>
          <a:xfrm>
            <a:off x="827584" y="3330179"/>
            <a:ext cx="7488832" cy="2907133"/>
          </a:xfrm>
          <a:prstGeom prst="ellipse">
            <a:avLst/>
          </a:prstGeom>
          <a:solidFill>
            <a:srgbClr val="E1E1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85E3E5A4-D5A1-44E7-AFF7-0D51000D863F}"/>
              </a:ext>
            </a:extLst>
          </p:cNvPr>
          <p:cNvSpPr/>
          <p:nvPr/>
        </p:nvSpPr>
        <p:spPr>
          <a:xfrm>
            <a:off x="1403648" y="3548421"/>
            <a:ext cx="2824912" cy="247286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>
                <a:solidFill>
                  <a:schemeClr val="tx1"/>
                </a:solidFill>
              </a:rPr>
              <a:t>vnitrostátní právo ČR v užším smyslu </a:t>
            </a:r>
            <a:r>
              <a:rPr lang="cs-CZ" dirty="0">
                <a:solidFill>
                  <a:schemeClr val="tx1"/>
                </a:solidFill>
              </a:rPr>
              <a:t>(ústava, zákony, vyhlášky), tj. </a:t>
            </a:r>
            <a:r>
              <a:rPr lang="cs-CZ" b="1" dirty="0">
                <a:solidFill>
                  <a:schemeClr val="tx1"/>
                </a:solidFill>
              </a:rPr>
              <a:t>český právní řád vytvářený orgány ČR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265DE8EA-58E7-4ED8-968F-D300E3F003FA}"/>
              </a:ext>
            </a:extLst>
          </p:cNvPr>
          <p:cNvSpPr/>
          <p:nvPr/>
        </p:nvSpPr>
        <p:spPr>
          <a:xfrm>
            <a:off x="4228561" y="3381137"/>
            <a:ext cx="1811482" cy="271215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tx1"/>
                </a:solidFill>
              </a:rPr>
              <a:t>právo Evropské unie</a:t>
            </a: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4D4321AC-1CBF-4F07-B528-F715B0138B2F}"/>
              </a:ext>
            </a:extLst>
          </p:cNvPr>
          <p:cNvSpPr/>
          <p:nvPr/>
        </p:nvSpPr>
        <p:spPr>
          <a:xfrm>
            <a:off x="6040043" y="3945457"/>
            <a:ext cx="2130897" cy="1715791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0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cs-CZ" sz="1500" b="1" dirty="0">
                <a:solidFill>
                  <a:schemeClr val="tx1"/>
                </a:solidFill>
              </a:rPr>
              <a:t>mezinárodní smlouvy</a:t>
            </a:r>
          </a:p>
          <a:p>
            <a:pPr algn="ctr">
              <a:defRPr/>
            </a:pPr>
            <a:endParaRPr lang="cs-CZ" sz="1050" dirty="0">
              <a:solidFill>
                <a:schemeClr val="tx1"/>
              </a:solidFill>
            </a:endParaRP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54366E00-84EF-4972-8123-8A507697A3CF}"/>
              </a:ext>
            </a:extLst>
          </p:cNvPr>
          <p:cNvCxnSpPr>
            <a:cxnSpLocks/>
          </p:cNvCxnSpPr>
          <p:nvPr/>
        </p:nvCxnSpPr>
        <p:spPr>
          <a:xfrm flipV="1">
            <a:off x="6040043" y="2943226"/>
            <a:ext cx="240504" cy="50783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3" name="TextovéPole 8">
            <a:extLst>
              <a:ext uri="{FF2B5EF4-FFF2-40B4-BE49-F238E27FC236}">
                <a16:creationId xmlns:a16="http://schemas.microsoft.com/office/drawing/2014/main" id="{09228F86-7CDF-4B6B-B736-B219A4802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315" y="2463370"/>
            <a:ext cx="4950822" cy="507831"/>
          </a:xfrm>
          <a:prstGeom prst="rect">
            <a:avLst/>
          </a:prstGeom>
          <a:solidFill>
            <a:srgbClr val="E1E1FF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350" b="1" dirty="0"/>
              <a:t>VŠE DOHROMADY = „právní řád“, tj. všechny právní normy v ČR závazné – </a:t>
            </a:r>
            <a:r>
              <a:rPr lang="cs-CZ" altLang="cs-CZ" sz="1350" b="1" i="1" dirty="0"/>
              <a:t>bez ohledu na původ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>
            <a:extLst>
              <a:ext uri="{FF2B5EF4-FFF2-40B4-BE49-F238E27FC236}">
                <a16:creationId xmlns:a16="http://schemas.microsoft.com/office/drawing/2014/main" id="{CB0BAB9D-A666-4212-9E48-095017699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1219200"/>
            <a:ext cx="8064896" cy="357795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400" b="1" i="1" dirty="0">
                <a:solidFill>
                  <a:srgbClr val="000000"/>
                </a:solidFill>
                <a:cs typeface="WenQuanYi Micro Hei" charset="0"/>
              </a:rPr>
              <a:t>Výhrady</a:t>
            </a:r>
            <a:r>
              <a:rPr lang="cs-CZ" altLang="cs-CZ" sz="4400" b="1" dirty="0">
                <a:solidFill>
                  <a:srgbClr val="000000"/>
                </a:solidFill>
                <a:cs typeface="WenQuanYi Micro Hei" charset="0"/>
              </a:rPr>
              <a:t> k mezinárodním smlouvám (mnohostranným)</a:t>
            </a:r>
          </a:p>
        </p:txBody>
      </p:sp>
      <p:sp>
        <p:nvSpPr>
          <p:cNvPr id="34819" name="Text Box 2">
            <a:extLst>
              <a:ext uri="{FF2B5EF4-FFF2-40B4-BE49-F238E27FC236}">
                <a16:creationId xmlns:a16="http://schemas.microsoft.com/office/drawing/2014/main" id="{C7C43169-78B3-4587-8B86-829818A23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300663"/>
            <a:ext cx="6400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500"/>
              </a:spcBef>
              <a:buFontTx/>
              <a:buNone/>
            </a:pPr>
            <a:r>
              <a:rPr lang="cs-CZ" altLang="cs-CZ" sz="2000">
                <a:solidFill>
                  <a:srgbClr val="000000"/>
                </a:solidFill>
                <a:cs typeface="WenQuanYi Micro Hei" charset="0"/>
              </a:rPr>
              <a:t>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>
            <a:extLst>
              <a:ext uri="{FF2B5EF4-FFF2-40B4-BE49-F238E27FC236}">
                <a16:creationId xmlns:a16="http://schemas.microsoft.com/office/drawing/2014/main" id="{6C451064-5D2B-4B39-A932-251AFC034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60350"/>
            <a:ext cx="8229600" cy="131127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000">
                <a:solidFill>
                  <a:srgbClr val="000000"/>
                </a:solidFill>
                <a:cs typeface="WenQuanYi Micro Hei" charset="0"/>
              </a:rPr>
              <a:t>Pojem výhrady ve Vídeňské úmluvě</a:t>
            </a:r>
          </a:p>
        </p:txBody>
      </p:sp>
      <p:sp>
        <p:nvSpPr>
          <p:cNvPr id="38915" name="Text Box 2">
            <a:extLst>
              <a:ext uri="{FF2B5EF4-FFF2-40B4-BE49-F238E27FC236}">
                <a16:creationId xmlns:a16="http://schemas.microsoft.com/office/drawing/2014/main" id="{DCA904BD-9923-40F8-A116-CB2D0B0DE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00213"/>
            <a:ext cx="8229600" cy="44259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00"/>
              </a:buClr>
            </a:pPr>
            <a:r>
              <a:rPr lang="cs-CZ" altLang="cs-CZ" b="1" i="1" dirty="0">
                <a:solidFill>
                  <a:srgbClr val="000000"/>
                </a:solidFill>
                <a:cs typeface="WenQuanYi Micro Hei" charset="0"/>
              </a:rPr>
              <a:t>jednostranné</a:t>
            </a:r>
            <a:r>
              <a:rPr lang="cs-CZ" altLang="cs-CZ" i="1" dirty="0">
                <a:solidFill>
                  <a:srgbClr val="000000"/>
                </a:solidFill>
                <a:cs typeface="WenQuanYi Micro Hei" charset="0"/>
              </a:rPr>
              <a:t> prohlášení </a:t>
            </a:r>
          </a:p>
          <a:p>
            <a:pPr eaLnBrk="1" hangingPunct="1">
              <a:spcBef>
                <a:spcPts val="800"/>
              </a:spcBef>
              <a:buClr>
                <a:srgbClr val="000000"/>
              </a:buClr>
            </a:pPr>
            <a:r>
              <a:rPr lang="cs-CZ" altLang="cs-CZ" b="1" i="1" dirty="0">
                <a:solidFill>
                  <a:srgbClr val="000000"/>
                </a:solidFill>
                <a:cs typeface="WenQuanYi Micro Hei" charset="0"/>
              </a:rPr>
              <a:t>jakkoliv formulované </a:t>
            </a:r>
            <a:r>
              <a:rPr lang="cs-CZ" altLang="cs-CZ" i="1" dirty="0">
                <a:solidFill>
                  <a:srgbClr val="000000"/>
                </a:solidFill>
                <a:cs typeface="WenQuanYi Micro Hei" charset="0"/>
              </a:rPr>
              <a:t>nebo označené,</a:t>
            </a:r>
          </a:p>
          <a:p>
            <a:pPr eaLnBrk="1" hangingPunct="1">
              <a:spcBef>
                <a:spcPts val="800"/>
              </a:spcBef>
              <a:buClr>
                <a:srgbClr val="000000"/>
              </a:buClr>
            </a:pPr>
            <a:r>
              <a:rPr lang="cs-CZ" altLang="cs-CZ" i="1" dirty="0">
                <a:solidFill>
                  <a:srgbClr val="000000"/>
                </a:solidFill>
                <a:cs typeface="WenQuanYi Micro Hei" charset="0"/>
              </a:rPr>
              <a:t>učiněné státem při podpisu, ratifikaci, přijetí nebo schválení smlouvy, nebo při přístupu k ní, </a:t>
            </a:r>
          </a:p>
          <a:p>
            <a:pPr eaLnBrk="1" hangingPunct="1">
              <a:spcBef>
                <a:spcPts val="800"/>
              </a:spcBef>
              <a:buClr>
                <a:srgbClr val="000000"/>
              </a:buClr>
            </a:pPr>
            <a:r>
              <a:rPr lang="cs-CZ" altLang="cs-CZ" i="1" dirty="0">
                <a:solidFill>
                  <a:srgbClr val="000000"/>
                </a:solidFill>
                <a:cs typeface="WenQuanYi Micro Hei" charset="0"/>
              </a:rPr>
              <a:t>jímž se zamýšlí </a:t>
            </a:r>
            <a:r>
              <a:rPr lang="cs-CZ" altLang="cs-CZ" b="1" i="1" dirty="0">
                <a:solidFill>
                  <a:srgbClr val="000000"/>
                </a:solidFill>
                <a:cs typeface="WenQuanYi Micro Hei" charset="0"/>
              </a:rPr>
              <a:t>vyloučit nebo pozměnit právní účinek určitých ustanovení </a:t>
            </a:r>
            <a:r>
              <a:rPr lang="cs-CZ" altLang="cs-CZ" i="1" dirty="0">
                <a:solidFill>
                  <a:srgbClr val="000000"/>
                </a:solidFill>
                <a:cs typeface="WenQuanYi Micro Hei" charset="0"/>
              </a:rPr>
              <a:t>smlouvy při jejich použití vůči tomuto státu.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>
            <a:extLst>
              <a:ext uri="{FF2B5EF4-FFF2-40B4-BE49-F238E27FC236}">
                <a16:creationId xmlns:a16="http://schemas.microsoft.com/office/drawing/2014/main" id="{F81A053D-ED2F-48AE-8AB4-DD4B92385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400">
                <a:solidFill>
                  <a:srgbClr val="000000"/>
                </a:solidFill>
                <a:cs typeface="WenQuanYi Micro Hei" charset="0"/>
              </a:rPr>
              <a:t>Učinění výhrady</a:t>
            </a:r>
          </a:p>
        </p:txBody>
      </p:sp>
      <p:sp>
        <p:nvSpPr>
          <p:cNvPr id="40963" name="Text Box 2">
            <a:extLst>
              <a:ext uri="{FF2B5EF4-FFF2-40B4-BE49-F238E27FC236}">
                <a16:creationId xmlns:a16="http://schemas.microsoft.com/office/drawing/2014/main" id="{A4B4B0E4-EA6C-4CB9-BA9F-D02CFEFC5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00"/>
              </a:buClr>
            </a:pPr>
            <a:r>
              <a:rPr lang="cs-CZ" altLang="cs-CZ">
                <a:solidFill>
                  <a:srgbClr val="000000"/>
                </a:solidFill>
                <a:cs typeface="WenQuanYi Micro Hei" charset="0"/>
              </a:rPr>
              <a:t>jen při podpisu, ratifikaci a jiných podobných </a:t>
            </a:r>
            <a:r>
              <a:rPr lang="cs-CZ" altLang="cs-CZ" b="1">
                <a:solidFill>
                  <a:srgbClr val="000000"/>
                </a:solidFill>
                <a:cs typeface="WenQuanYi Micro Hei" charset="0"/>
              </a:rPr>
              <a:t>úkonech, </a:t>
            </a:r>
            <a:r>
              <a:rPr lang="cs-CZ" altLang="cs-CZ">
                <a:solidFill>
                  <a:srgbClr val="000000"/>
                </a:solidFill>
                <a:cs typeface="WenQuanYi Micro Hei" charset="0"/>
              </a:rPr>
              <a:t>jimiž je vyjadřován definitivní souhlas státu se smlouvou</a:t>
            </a:r>
          </a:p>
          <a:p>
            <a:pPr eaLnBrk="1" hangingPunct="1">
              <a:spcBef>
                <a:spcPts val="800"/>
              </a:spcBef>
              <a:buClr>
                <a:srgbClr val="000000"/>
              </a:buClr>
            </a:pPr>
            <a:r>
              <a:rPr lang="cs-CZ" altLang="cs-CZ">
                <a:solidFill>
                  <a:srgbClr val="000000"/>
                </a:solidFill>
                <a:cs typeface="WenQuanYi Micro Hei" charset="0"/>
              </a:rPr>
              <a:t>výhradu </a:t>
            </a:r>
            <a:r>
              <a:rPr lang="cs-CZ" altLang="cs-CZ" b="1" i="1">
                <a:solidFill>
                  <a:srgbClr val="000000"/>
                </a:solidFill>
                <a:cs typeface="WenQuanYi Micro Hei" charset="0"/>
              </a:rPr>
              <a:t>nelze učinit dodatečně</a:t>
            </a:r>
            <a:r>
              <a:rPr lang="cs-CZ" altLang="cs-CZ" i="1">
                <a:solidFill>
                  <a:srgbClr val="000000"/>
                </a:solidFill>
                <a:cs typeface="WenQuanYi Micro Hei" charset="0"/>
              </a:rPr>
              <a:t>, </a:t>
            </a:r>
            <a:r>
              <a:rPr lang="cs-CZ" altLang="cs-CZ">
                <a:solidFill>
                  <a:srgbClr val="000000"/>
                </a:solidFill>
                <a:cs typeface="WenQuanYi Micro Hei" charset="0"/>
              </a:rPr>
              <a:t>tedy poté, co byl tento souhlas vyjádřen</a:t>
            </a:r>
          </a:p>
          <a:p>
            <a:pPr eaLnBrk="1" hangingPunct="1">
              <a:spcBef>
                <a:spcPts val="800"/>
              </a:spcBef>
              <a:buClr>
                <a:srgbClr val="000000"/>
              </a:buClr>
            </a:pPr>
            <a:r>
              <a:rPr lang="cs-CZ" altLang="cs-CZ">
                <a:solidFill>
                  <a:srgbClr val="000000"/>
                </a:solidFill>
                <a:cs typeface="WenQuanYi Micro Hei" charset="0"/>
              </a:rPr>
              <a:t>obligatorní je </a:t>
            </a:r>
            <a:r>
              <a:rPr lang="cs-CZ" altLang="cs-CZ" b="1" i="1">
                <a:solidFill>
                  <a:srgbClr val="000000"/>
                </a:solidFill>
                <a:cs typeface="WenQuanYi Micro Hei" charset="0"/>
              </a:rPr>
              <a:t>písemná forma </a:t>
            </a:r>
            <a:r>
              <a:rPr lang="cs-CZ" altLang="cs-CZ">
                <a:solidFill>
                  <a:srgbClr val="000000"/>
                </a:solidFill>
                <a:cs typeface="WenQuanYi Micro Hei" charset="0"/>
              </a:rPr>
              <a:t>výhrady, kterou je třeba notifikovat ostatním smluvním stranám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>
            <a:extLst>
              <a:ext uri="{FF2B5EF4-FFF2-40B4-BE49-F238E27FC236}">
                <a16:creationId xmlns:a16="http://schemas.microsoft.com/office/drawing/2014/main" id="{2CCF3907-59DC-4130-AC8E-AD93AA6F3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922114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400" dirty="0">
                <a:solidFill>
                  <a:srgbClr val="000000"/>
                </a:solidFill>
                <a:cs typeface="WenQuanYi Micro Hei" charset="0"/>
              </a:rPr>
              <a:t>Přípustnost výhrady</a:t>
            </a:r>
          </a:p>
        </p:txBody>
      </p:sp>
      <p:sp>
        <p:nvSpPr>
          <p:cNvPr id="43011" name="Text Box 2">
            <a:extLst>
              <a:ext uri="{FF2B5EF4-FFF2-40B4-BE49-F238E27FC236}">
                <a16:creationId xmlns:a16="http://schemas.microsoft.com/office/drawing/2014/main" id="{1AE90BC5-2386-4579-9926-4554CC0F6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12776"/>
            <a:ext cx="8229600" cy="496855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000000"/>
              </a:buClr>
            </a:pPr>
            <a:r>
              <a:rPr lang="cs-CZ" altLang="cs-CZ" sz="2800" dirty="0">
                <a:solidFill>
                  <a:srgbClr val="000000"/>
                </a:solidFill>
                <a:cs typeface="WenQuanYi Micro Hei" charset="0"/>
              </a:rPr>
              <a:t>rozlišují se výhrady smlouvou </a:t>
            </a:r>
            <a:endParaRPr lang="cs-CZ" altLang="cs-CZ" sz="2800" b="1" i="1" dirty="0">
              <a:solidFill>
                <a:srgbClr val="000000"/>
              </a:solidFill>
              <a:cs typeface="WenQuanYi Micro Hei" charset="0"/>
            </a:endParaRPr>
          </a:p>
          <a:p>
            <a:pPr lvl="1" eaLnBrk="1" hangingPunct="1">
              <a:spcBef>
                <a:spcPts val="700"/>
              </a:spcBef>
              <a:buClr>
                <a:srgbClr val="000000"/>
              </a:buClr>
            </a:pPr>
            <a:r>
              <a:rPr lang="cs-CZ" altLang="cs-CZ" sz="2400" b="1" i="1" dirty="0">
                <a:solidFill>
                  <a:srgbClr val="000000"/>
                </a:solidFill>
                <a:cs typeface="WenQuanYi Micro Hei" charset="0"/>
              </a:rPr>
              <a:t>výslovně zakázané,</a:t>
            </a:r>
            <a:r>
              <a:rPr lang="cs-CZ" altLang="cs-CZ" sz="2400" i="1" dirty="0">
                <a:solidFill>
                  <a:srgbClr val="000000"/>
                </a:solidFill>
                <a:cs typeface="WenQuanYi Micro Hei" charset="0"/>
              </a:rPr>
              <a:t> </a:t>
            </a:r>
          </a:p>
          <a:p>
            <a:pPr lvl="1" eaLnBrk="1" hangingPunct="1">
              <a:spcBef>
                <a:spcPts val="700"/>
              </a:spcBef>
              <a:buClr>
                <a:srgbClr val="000000"/>
              </a:buClr>
            </a:pPr>
            <a:r>
              <a:rPr lang="cs-CZ" altLang="cs-CZ" sz="2400" b="1" i="1" dirty="0">
                <a:solidFill>
                  <a:srgbClr val="000000"/>
                </a:solidFill>
                <a:cs typeface="WenQuanYi Micro Hei" charset="0"/>
              </a:rPr>
              <a:t>výlučně dovolené,</a:t>
            </a:r>
          </a:p>
          <a:p>
            <a:pPr lvl="1" eaLnBrk="1" hangingPunct="1">
              <a:spcBef>
                <a:spcPts val="700"/>
              </a:spcBef>
              <a:buClr>
                <a:srgbClr val="000000"/>
              </a:buClr>
            </a:pPr>
            <a:r>
              <a:rPr lang="cs-CZ" altLang="cs-CZ" sz="2400" b="1" i="1" dirty="0">
                <a:solidFill>
                  <a:srgbClr val="000000"/>
                </a:solidFill>
                <a:cs typeface="WenQuanYi Micro Hei" charset="0"/>
              </a:rPr>
              <a:t>výslovně dovolené</a:t>
            </a:r>
            <a:r>
              <a:rPr lang="cs-CZ" altLang="cs-CZ" sz="2400" i="1" dirty="0">
                <a:solidFill>
                  <a:srgbClr val="000000"/>
                </a:solidFill>
                <a:cs typeface="WenQuanYi Micro Hei" charset="0"/>
              </a:rPr>
              <a:t> (dopředu předvídané) </a:t>
            </a:r>
            <a:r>
              <a:rPr lang="cs-CZ" altLang="cs-CZ" sz="2400" dirty="0">
                <a:solidFill>
                  <a:srgbClr val="000000"/>
                </a:solidFill>
                <a:cs typeface="WenQuanYi Micro Hei" charset="0"/>
              </a:rPr>
              <a:t>a </a:t>
            </a:r>
          </a:p>
          <a:p>
            <a:pPr lvl="1" eaLnBrk="1" hangingPunct="1">
              <a:spcBef>
                <a:spcPts val="700"/>
              </a:spcBef>
              <a:buClr>
                <a:srgbClr val="000000"/>
              </a:buClr>
            </a:pPr>
            <a:r>
              <a:rPr lang="cs-CZ" altLang="cs-CZ" sz="2400" b="1" i="1" dirty="0">
                <a:solidFill>
                  <a:srgbClr val="000000"/>
                </a:solidFill>
                <a:cs typeface="WenQuanYi Micro Hei" charset="0"/>
              </a:rPr>
              <a:t>ostatní</a:t>
            </a:r>
            <a:r>
              <a:rPr lang="cs-CZ" altLang="cs-CZ" sz="2400" i="1" dirty="0">
                <a:solidFill>
                  <a:srgbClr val="000000"/>
                </a:solidFill>
                <a:cs typeface="WenQuanYi Micro Hei" charset="0"/>
              </a:rPr>
              <a:t> </a:t>
            </a:r>
          </a:p>
          <a:p>
            <a:pPr marR="0" algn="l" rtl="0"/>
            <a:r>
              <a:rPr lang="cs-CZ" sz="2800" b="0" i="0" u="none" strike="noStrike" dirty="0">
                <a:latin typeface="Arial" panose="020B0604020202020204" pitchFamily="34" charset="0"/>
              </a:rPr>
              <a:t>Není dovoleno učinit výhradu, která by byla </a:t>
            </a:r>
            <a:r>
              <a:rPr lang="cs-CZ" sz="2800" b="1" i="1" u="none" strike="noStrike" dirty="0">
                <a:latin typeface="Arial" panose="020B0604020202020204" pitchFamily="34" charset="0"/>
              </a:rPr>
              <a:t>neslučitelná s předmětem a účelem smlouvy</a:t>
            </a:r>
          </a:p>
          <a:p>
            <a:pPr marL="0" indent="0">
              <a:buNone/>
            </a:pPr>
            <a:r>
              <a:rPr lang="cs-CZ" sz="2000" b="1" i="0" u="none" strike="noStrike" dirty="0">
                <a:solidFill>
                  <a:srgbClr val="C00000"/>
                </a:solidFill>
                <a:latin typeface="Arial" panose="020B0604020202020204" pitchFamily="34" charset="0"/>
              </a:rPr>
              <a:t>Výhrada Saúdské Arábie k Úmluvě o zabránění všech forem diskriminace žen (1979): </a:t>
            </a:r>
            <a:r>
              <a:rPr lang="cs-CZ" sz="2000" b="0" i="1" u="none" strike="noStrike" dirty="0">
                <a:solidFill>
                  <a:srgbClr val="000000"/>
                </a:solidFill>
                <a:latin typeface="Arial" panose="020B0604020202020204" pitchFamily="34" charset="0"/>
              </a:rPr>
              <a:t>"V případě rozdílů mezi ustanoveními Úmluvy a normami islámského práva Království (Saúdské Arábie) není povinno respektovat odlišná ustanovení Úmluvy".</a:t>
            </a:r>
            <a:endParaRPr lang="cs-CZ" sz="2000" b="0" i="0" u="none" strike="noStrik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0" algn="l" rtl="0"/>
            <a:endParaRPr lang="cs-CZ" sz="2800" b="0" i="0" u="none" strike="noStrike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64D86E8E-6440-4B22-8425-8B67B75E9A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1341438"/>
            <a:ext cx="7772400" cy="3887787"/>
          </a:xfrm>
          <a:solidFill>
            <a:srgbClr val="FFFF00"/>
          </a:solidFill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b="1">
                <a:solidFill>
                  <a:srgbClr val="CC0000"/>
                </a:solidFill>
              </a:rPr>
              <a:t>Výklad</a:t>
            </a:r>
            <a:r>
              <a:rPr lang="cs-CZ" altLang="cs-CZ" b="1"/>
              <a:t> mezinárodních smluv</a:t>
            </a: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4953ABF1-7529-466F-A398-981A98355AA2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5300663"/>
            <a:ext cx="6400800" cy="338137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000"/>
              <a:t>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13A899-E243-41C4-A77D-D51C46F70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996156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pl-PL" dirty="0"/>
              <a:t>Metody </a:t>
            </a:r>
            <a:r>
              <a:rPr lang="pl-PL" dirty="0" err="1"/>
              <a:t>výkladu</a:t>
            </a:r>
            <a:endParaRPr lang="pl-PL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C04739F-F9DE-4508-9257-BA46979C2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8013" cy="511256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/>
              <a:t>jazykový </a:t>
            </a:r>
            <a:r>
              <a:rPr lang="pl-PL" dirty="0"/>
              <a:t>(„</a:t>
            </a:r>
            <a:r>
              <a:rPr lang="pl-PL" dirty="0" err="1"/>
              <a:t>gramatický</a:t>
            </a:r>
            <a:r>
              <a:rPr lang="pl-PL" dirty="0"/>
              <a:t>”)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err="1"/>
              <a:t>systematický</a:t>
            </a:r>
            <a:endParaRPr lang="pl-P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/>
              <a:t>historický</a:t>
            </a:r>
            <a:endParaRPr lang="pl-P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err="1"/>
              <a:t>teleologický</a:t>
            </a:r>
            <a:endParaRPr lang="pl-P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(</a:t>
            </a:r>
            <a:r>
              <a:rPr lang="pl-PL" err="1"/>
              <a:t>logický</a:t>
            </a:r>
            <a:r>
              <a:rPr lang="pl-PL"/>
              <a:t>)</a:t>
            </a:r>
            <a:endParaRPr lang="pl-PL">
              <a:solidFill>
                <a:schemeClr val="bg1"/>
              </a:solidFill>
            </a:endParaRPr>
          </a:p>
          <a:p>
            <a:pPr marL="0" indent="0"/>
            <a:r>
              <a:rPr lang="pl-PL" sz="1200">
                <a:solidFill>
                  <a:schemeClr val="bg1"/>
                </a:solidFill>
              </a:rPr>
              <a:t>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i="1"/>
              <a:t>Nutnost logického výkladu - býv. čl. 52 původní Ústavy ČR: „Mezinárodní smlouva nabývá platnosti vyhlášením ve Sbírce mezinárodních smluv” (= nesmysl) </a:t>
            </a:r>
          </a:p>
        </p:txBody>
      </p:sp>
    </p:spTree>
    <p:extLst>
      <p:ext uri="{BB962C8B-B14F-4D97-AF65-F5344CB8AC3E}">
        <p14:creationId xmlns:p14="http://schemas.microsoft.com/office/powerpoint/2010/main" val="7109331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A66435-EC7C-44B6-809A-EF44DDD55F9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/>
              <a:t>Obecná pravidla výkladu MS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2591904-9F70-4420-B947-B73E7CBAD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8013" cy="470912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Český právník je povinen při výkladu mezinárodních smluv inkorporovaných do vnitrostátního práva (podle čl. 10 Ústavy) používat metody výkladu mezinárodních smluv uvedené ve Vídeňské úmluvě</a:t>
            </a:r>
          </a:p>
          <a:p>
            <a:pPr marL="0" indent="0">
              <a:buNone/>
            </a:pPr>
            <a:r>
              <a:rPr lang="cs-CZ" dirty="0"/>
              <a:t>	(tj. při vnitrostátní aplikaci)</a:t>
            </a:r>
            <a:endParaRPr lang="pl-P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b="1" i="1" dirty="0"/>
              <a:t>Výklad mezinárodních smluv je autonomní (tj. neřídí se vnitrostátním právem).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4798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A6CF16AB-E49B-4162-9E1C-92D7E6748C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223962"/>
          </a:xfrm>
          <a:solidFill>
            <a:srgbClr val="EEDC54"/>
          </a:solidFill>
        </p:spPr>
        <p:txBody>
          <a:bodyPr/>
          <a:lstStyle/>
          <a:p>
            <a:pPr eaLnBrk="1" hangingPunct="1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4000" dirty="0"/>
              <a:t>Výklad mezinárodních smluv – </a:t>
            </a:r>
            <a:br>
              <a:rPr lang="cs-CZ" altLang="cs-CZ" sz="4000" dirty="0"/>
            </a:br>
            <a:r>
              <a:rPr lang="cs-CZ" altLang="cs-CZ" sz="2800" b="1" dirty="0"/>
              <a:t>Obecné pravidlo výkladu</a:t>
            </a:r>
            <a:endParaRPr lang="cs-CZ" altLang="cs-CZ" sz="2800" dirty="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937E6E76-BA96-489E-B712-8163C05690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8150" y="1557338"/>
            <a:ext cx="8229600" cy="5111750"/>
          </a:xfrm>
          <a:solidFill>
            <a:srgbClr val="FFFF99"/>
          </a:solidFill>
        </p:spPr>
        <p:txBody>
          <a:bodyPr/>
          <a:lstStyle/>
          <a:p>
            <a:pPr indent="-341313"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2400" b="1" dirty="0">
                <a:solidFill>
                  <a:srgbClr val="CC0000"/>
                </a:solidFill>
              </a:rPr>
              <a:t>PRAVIDLA VÍDEŇSKÉ ÚMLUVY</a:t>
            </a:r>
          </a:p>
          <a:p>
            <a:pPr indent="-341313" eaLnBrk="1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cs-CZ" altLang="cs-CZ" dirty="0"/>
          </a:p>
          <a:p>
            <a:pPr indent="-341313" eaLnBrk="1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dirty="0"/>
              <a:t>Článek 31 - Smlouva musí být vykládána </a:t>
            </a:r>
          </a:p>
          <a:p>
            <a:pPr lvl="1" indent="-341313" eaLnBrk="1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3200" dirty="0"/>
              <a:t>(1) v dobré víře, </a:t>
            </a:r>
          </a:p>
          <a:p>
            <a:pPr lvl="1" indent="-341313" eaLnBrk="1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3200" dirty="0"/>
              <a:t>(2) v souladu s obvyklým významem, který je dáván výrazům ve smlouvě </a:t>
            </a:r>
          </a:p>
          <a:p>
            <a:pPr lvl="1" indent="-341313" eaLnBrk="1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3200" dirty="0"/>
              <a:t>(3) v jejich celkové souvislosti, a rovněž             </a:t>
            </a:r>
          </a:p>
          <a:p>
            <a:pPr lvl="1" indent="-341313" eaLnBrk="1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3200" dirty="0"/>
              <a:t>(4) s přihlédnutím k předmětu a účelu smlouvy. </a:t>
            </a:r>
          </a:p>
          <a:p>
            <a:pPr indent="-341313" eaLnBrk="1" hangingPunct="1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cs-CZ" altLang="cs-CZ" sz="1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CB475C-BAAD-A96C-5175-543FDA882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rgbClr val="B2DE82"/>
          </a:solidFill>
        </p:spPr>
        <p:txBody>
          <a:bodyPr/>
          <a:lstStyle/>
          <a:p>
            <a:r>
              <a:rPr lang="cs-CZ" sz="3200" dirty="0"/>
              <a:t>Přístup k Chartě OSN (= členství v OSN)</a:t>
            </a:r>
            <a:br>
              <a:rPr lang="cs-CZ" sz="3200" dirty="0"/>
            </a:br>
            <a:r>
              <a:rPr lang="cs-CZ" sz="3200" dirty="0">
                <a:solidFill>
                  <a:srgbClr val="C00000"/>
                </a:solidFill>
              </a:rPr>
              <a:t>Přístup ke Smlouvě NATO (= členství v NATO)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586D55-D110-3AB7-AC9B-EA9A5B344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98578"/>
          </a:xfrm>
        </p:spPr>
        <p:txBody>
          <a:bodyPr/>
          <a:lstStyle/>
          <a:p>
            <a:r>
              <a:rPr lang="cs-CZ" sz="2400" b="1" i="1" dirty="0">
                <a:latin typeface="Arial Narrow" panose="020B0606020202030204" pitchFamily="34" charset="0"/>
              </a:rPr>
              <a:t>Charta OSN, čl. 4: </a:t>
            </a:r>
            <a:r>
              <a:rPr lang="cs-CZ" sz="2400" dirty="0">
                <a:latin typeface="Arial Narrow" panose="020B0606020202030204" pitchFamily="34" charset="0"/>
              </a:rPr>
              <a:t>1. Za členy OSN mohou být přijaty všechny … </a:t>
            </a:r>
            <a:r>
              <a:rPr lang="cs-CZ" sz="2400" b="1" dirty="0">
                <a:latin typeface="Arial Narrow" panose="020B0606020202030204" pitchFamily="34" charset="0"/>
              </a:rPr>
              <a:t>mírumilovné</a:t>
            </a:r>
            <a:r>
              <a:rPr lang="cs-CZ" sz="2400" dirty="0">
                <a:latin typeface="Arial Narrow" panose="020B0606020202030204" pitchFamily="34" charset="0"/>
              </a:rPr>
              <a:t> státy, které </a:t>
            </a:r>
            <a:r>
              <a:rPr lang="cs-CZ" sz="2400" b="1" dirty="0">
                <a:latin typeface="Arial Narrow" panose="020B0606020202030204" pitchFamily="34" charset="0"/>
              </a:rPr>
              <a:t>přijmou závazky </a:t>
            </a:r>
            <a:r>
              <a:rPr lang="cs-CZ" sz="2400" dirty="0">
                <a:latin typeface="Arial Narrow" panose="020B0606020202030204" pitchFamily="34" charset="0"/>
              </a:rPr>
              <a:t>obsažené v této Chartě a podle úsudku Organizace jsou </a:t>
            </a:r>
            <a:r>
              <a:rPr lang="cs-CZ" sz="2400" b="1" dirty="0">
                <a:latin typeface="Arial Narrow" panose="020B0606020202030204" pitchFamily="34" charset="0"/>
              </a:rPr>
              <a:t>způsobilé a ochotné </a:t>
            </a:r>
            <a:r>
              <a:rPr lang="cs-CZ" sz="2400" dirty="0">
                <a:latin typeface="Arial Narrow" panose="020B0606020202030204" pitchFamily="34" charset="0"/>
              </a:rPr>
              <a:t>tyto závazky plnit. </a:t>
            </a:r>
          </a:p>
          <a:p>
            <a:r>
              <a:rPr lang="cs-CZ" sz="2400" i="1" dirty="0">
                <a:latin typeface="Arial Narrow" panose="020B0606020202030204" pitchFamily="34" charset="0"/>
              </a:rPr>
              <a:t>2. Přijetí každého takového státu za člena Organizace spojených národů se děje rozhodnutím Valného shromáždění na doporučení Rady bezpečnosti.</a:t>
            </a:r>
          </a:p>
          <a:p>
            <a:pPr algn="l"/>
            <a:r>
              <a:rPr lang="cs-CZ" sz="2400" b="1" i="0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>Smlouva NATO, čl. 10</a:t>
            </a:r>
          </a:p>
          <a:p>
            <a:pPr algn="l"/>
            <a:r>
              <a:rPr lang="cs-CZ" sz="2400" b="0" i="0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>Smluvní strany mohou na základě </a:t>
            </a:r>
            <a:r>
              <a:rPr lang="cs-CZ" sz="2400" b="1" i="0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>jednomyslného souhlasu</a:t>
            </a:r>
            <a:r>
              <a:rPr lang="cs-CZ" sz="2400" b="0" i="0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> vyzvat kterýkoli jiný </a:t>
            </a:r>
            <a:r>
              <a:rPr lang="cs-CZ" sz="2400" b="1" i="0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>evropský</a:t>
            </a:r>
            <a:r>
              <a:rPr lang="cs-CZ" sz="2400" b="0" i="0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> stát, který je schopen napomáhat rozvoji zásad této smlouvy a přispět k bezpečnosti severoatlantické oblasti, aby přistoupil k této smlouvě.</a:t>
            </a:r>
          </a:p>
          <a:p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2266448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939666F9-CAB4-4E5B-BBEC-37EBAD1B94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930400"/>
          </a:xfrm>
          <a:solidFill>
            <a:srgbClr val="EEDC54"/>
          </a:solidFill>
        </p:spPr>
        <p:txBody>
          <a:bodyPr/>
          <a:lstStyle/>
          <a:p>
            <a:pPr eaLnBrk="1" hangingPunct="1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dirty="0"/>
              <a:t>Výklad – čl. 32</a:t>
            </a:r>
            <a:br>
              <a:rPr lang="cs-CZ" altLang="cs-CZ" dirty="0"/>
            </a:br>
            <a:r>
              <a:rPr lang="cs-CZ" altLang="cs-CZ" sz="3200" b="1" dirty="0"/>
              <a:t>Doplňkové prostředky výkladu</a:t>
            </a:r>
            <a:endParaRPr lang="cs-CZ" altLang="cs-CZ" dirty="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46AB9DA5-5250-4FE3-BD06-C03FE4F1BC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6088" y="2349500"/>
            <a:ext cx="8229600" cy="3987800"/>
          </a:xfrm>
          <a:solidFill>
            <a:srgbClr val="FFFF99"/>
          </a:solidFill>
        </p:spPr>
        <p:txBody>
          <a:bodyPr/>
          <a:lstStyle/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 dirty="0"/>
              <a:t>Článek 32 – nelze-li zjistit skutečný smysl výkladem podle čl. 31: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cs-CZ" sz="2400" dirty="0"/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 b="1" dirty="0"/>
              <a:t>Doplňkové prostředky výkladu: </a:t>
            </a:r>
            <a:r>
              <a:rPr lang="cs-CZ" altLang="cs-CZ" sz="2400" b="1" i="1" dirty="0"/>
              <a:t>přípravné materiály </a:t>
            </a:r>
            <a:r>
              <a:rPr lang="cs-CZ" altLang="cs-CZ" sz="2400" dirty="0"/>
              <a:t>ke smlouvě a </a:t>
            </a:r>
            <a:r>
              <a:rPr lang="cs-CZ" altLang="cs-CZ" sz="2400" b="1" i="1" dirty="0"/>
              <a:t>okolnosti, za nichž byla smlouva uzavřena,</a:t>
            </a:r>
            <a:r>
              <a:rPr lang="cs-CZ" altLang="cs-CZ" sz="2400" dirty="0"/>
              <a:t> 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2F2BEA70-A371-49E7-8C13-37A3F4554D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70037"/>
          </a:xfrm>
          <a:solidFill>
            <a:srgbClr val="EEDC54"/>
          </a:solidFill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dirty="0"/>
              <a:t>Výklad – čl. 33</a:t>
            </a:r>
            <a:br>
              <a:rPr lang="cs-CZ" altLang="cs-CZ" dirty="0"/>
            </a:br>
            <a:r>
              <a:rPr lang="cs-CZ" altLang="cs-CZ" sz="3600" dirty="0"/>
              <a:t>Rozdílné jazyky </a:t>
            </a: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61D83CC7-D585-4E39-9BE9-472C3B67C6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4752975"/>
          </a:xfrm>
          <a:solidFill>
            <a:srgbClr val="FFFF99"/>
          </a:solidFill>
        </p:spPr>
        <p:txBody>
          <a:bodyPr/>
          <a:lstStyle/>
          <a:p>
            <a:pPr marL="341313" indent="-341313" eaLnBrk="1" hangingPunct="1">
              <a:lnSpc>
                <a:spcPct val="80000"/>
              </a:lnSpc>
              <a:spcBef>
                <a:spcPts val="450"/>
              </a:spcBef>
              <a:buClr>
                <a:srgbClr val="CC0000"/>
              </a:buClr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cs-CZ" sz="1800" dirty="0">
              <a:solidFill>
                <a:srgbClr val="CC0000"/>
              </a:solidFill>
            </a:endParaRPr>
          </a:p>
          <a:p>
            <a:pPr marL="341313" indent="-341313" eaLnBrk="1" hangingPunct="1">
              <a:lnSpc>
                <a:spcPct val="80000"/>
              </a:lnSpc>
              <a:spcBef>
                <a:spcPts val="450"/>
              </a:spcBef>
              <a:buClr>
                <a:srgbClr val="CC0000"/>
              </a:buClr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800" dirty="0">
                <a:solidFill>
                  <a:srgbClr val="CC0000"/>
                </a:solidFill>
              </a:rPr>
              <a:t>Článek 33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450"/>
              </a:spcBef>
              <a:buClr>
                <a:srgbClr val="CC0000"/>
              </a:buClr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800" b="1" dirty="0">
                <a:solidFill>
                  <a:srgbClr val="CC0000"/>
                </a:solidFill>
              </a:rPr>
              <a:t>Výklad smluv, jejichž původní vyhotovení je ve dvou nebo více jazycích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45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800" dirty="0"/>
              <a:t>Byla-li smlouva původně vyhotovena (</a:t>
            </a:r>
            <a:r>
              <a:rPr lang="cs-CZ" altLang="cs-CZ" sz="2800" dirty="0" err="1"/>
              <a:t>autentifikována</a:t>
            </a:r>
            <a:r>
              <a:rPr lang="cs-CZ" altLang="cs-CZ" sz="2800" dirty="0"/>
              <a:t>) ve dvou nebo více jazycích, má její text </a:t>
            </a:r>
            <a:r>
              <a:rPr lang="cs-CZ" altLang="cs-CZ" sz="2800" b="1" dirty="0"/>
              <a:t>stejnou platnost </a:t>
            </a:r>
            <a:r>
              <a:rPr lang="cs-CZ" altLang="cs-CZ" sz="2800" dirty="0"/>
              <a:t>v každém z těchto jazyků, pokud smlouva nestanoví nebo se strany nedohodnou, že v případě rozdílnosti je </a:t>
            </a:r>
            <a:r>
              <a:rPr lang="cs-CZ" altLang="cs-CZ" sz="2800" b="1" dirty="0"/>
              <a:t>rozhodující určitý </a:t>
            </a:r>
            <a:r>
              <a:rPr lang="cs-CZ" altLang="cs-CZ" sz="2800" dirty="0"/>
              <a:t>text. 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450"/>
              </a:spcBef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cs-CZ" sz="18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6414337C-03B8-40D2-8FA9-97B8E752AF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642194"/>
          </a:xfrm>
          <a:solidFill>
            <a:srgbClr val="EEDC54"/>
          </a:solidFill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3600" dirty="0"/>
              <a:t>Výklad – čl. 33</a:t>
            </a:r>
            <a:br>
              <a:rPr lang="cs-CZ" altLang="cs-CZ" dirty="0"/>
            </a:br>
            <a:r>
              <a:rPr lang="cs-CZ" altLang="cs-CZ" sz="3200" dirty="0"/>
              <a:t>Obsahový rozpor mezi různými jazykovými verzemi</a:t>
            </a: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90D8A8A8-61D7-4565-9B1E-F6AC044A09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060848"/>
            <a:ext cx="8229600" cy="4464496"/>
          </a:xfrm>
          <a:solidFill>
            <a:srgbClr val="FFFF99"/>
          </a:solidFill>
        </p:spPr>
        <p:txBody>
          <a:bodyPr/>
          <a:lstStyle/>
          <a:p>
            <a:pPr marL="341313" indent="-341313" eaLnBrk="1" hangingPunct="1">
              <a:lnSpc>
                <a:spcPct val="80000"/>
              </a:lnSpc>
              <a:spcBef>
                <a:spcPts val="45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 dirty="0"/>
              <a:t>Dojde-li při porovnání původních textů k rozdílnostem ve významu, které nemohou být odstraněny použitím článků 31 a 32, přijme se, s výjimkou případu, kdy určitý text je podle odstavce 1 rozhodující, ten </a:t>
            </a:r>
            <a:r>
              <a:rPr lang="cs-CZ" altLang="cs-CZ" sz="2400" b="1" dirty="0"/>
              <a:t>význam, který se zřetelem k předmětu a účelu smlouvy tyto texty nejlépe sbližuje.</a:t>
            </a:r>
            <a:r>
              <a:rPr lang="cs-CZ" altLang="cs-CZ" sz="1800" b="1" dirty="0"/>
              <a:t> 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450"/>
              </a:spcBef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cs-CZ" sz="1800" b="1" dirty="0"/>
          </a:p>
          <a:p>
            <a:pPr marL="341313" indent="-341313" eaLnBrk="1" hangingPunct="1">
              <a:lnSpc>
                <a:spcPct val="80000"/>
              </a:lnSpc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l-PL" sz="2800" dirty="0"/>
              <a:t>Tedy: jak vlastně interpretovat ustanovení smlouvy, jejíž text je autentický ve dvou jazycích, a obě jazyková znění si odporují?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450"/>
              </a:spcBef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800" b="1" dirty="0">
                <a:solidFill>
                  <a:srgbClr val="FF0000"/>
                </a:solidFill>
              </a:rPr>
              <a:t>Jazykový výklad nepomohl – </a:t>
            </a:r>
            <a:r>
              <a:rPr lang="cs-CZ" altLang="cs-CZ" sz="2800" dirty="0">
                <a:solidFill>
                  <a:srgbClr val="FF0000"/>
                </a:solidFill>
              </a:rPr>
              <a:t>proto výklad </a:t>
            </a:r>
            <a:r>
              <a:rPr lang="cs-CZ" altLang="cs-CZ" sz="2800" b="1" i="1" dirty="0">
                <a:solidFill>
                  <a:srgbClr val="FF0000"/>
                </a:solidFill>
              </a:rPr>
              <a:t>teleologický     </a:t>
            </a:r>
            <a:r>
              <a:rPr lang="cs-CZ" altLang="cs-CZ" sz="2800" i="1" dirty="0">
                <a:solidFill>
                  <a:srgbClr val="FF0000"/>
                </a:solidFill>
              </a:rPr>
              <a:t>(na jazycích nezávislý)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AF77198D-ACAE-4AD4-A088-88A46B05B5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FFFF66"/>
          </a:solidFill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/>
              <a:t>Subjekty výkladu</a:t>
            </a: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8D53A7FF-8DEB-4F23-BDFE-AE92A68246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3136"/>
          </a:xfrm>
          <a:solidFill>
            <a:srgbClr val="FFFF99"/>
          </a:solidFill>
        </p:spPr>
        <p:txBody>
          <a:bodyPr/>
          <a:lstStyle/>
          <a:p>
            <a:pPr marL="341313" indent="-341313" eaLnBrk="1" hangingPunct="1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/>
              <a:t>Mezinárodní právo:</a:t>
            </a:r>
          </a:p>
          <a:p>
            <a:pPr marL="741363" lvl="1" indent="-284163" eaLnBrk="1" hangingPunct="1">
              <a:buFont typeface="Arial" panose="020B060402020202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/>
              <a:t>smluvní strany</a:t>
            </a:r>
          </a:p>
          <a:p>
            <a:pPr marL="741363" lvl="1" indent="-284163" eaLnBrk="1" hangingPunct="1">
              <a:buFont typeface="Arial" panose="020B060402020202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/>
              <a:t>pověřený orgán, bylo-li to dohodnuto (MSD)</a:t>
            </a:r>
          </a:p>
          <a:p>
            <a:pPr marL="341313" indent="-341313" eaLnBrk="1" hangingPunct="1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/>
              <a:t>Vnitrostátní právo:</a:t>
            </a:r>
          </a:p>
          <a:p>
            <a:pPr marL="741363" lvl="1" indent="-284163" eaLnBrk="1" hangingPunct="1">
              <a:buFont typeface="Arial" panose="020B060402020202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/>
              <a:t>orgán státu, který smlouvu aplikuje, tj. vláda, soud, správní orgán</a:t>
            </a:r>
          </a:p>
          <a:p>
            <a:pPr marL="741363" lvl="1" indent="-284163" eaLnBrk="1" hangingPunct="1">
              <a:buFont typeface="Arial" panose="020B060402020202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/>
              <a:t>event. orgán, který smluvu schválil (autentický výklad) – chybí praxe</a:t>
            </a:r>
          </a:p>
          <a:p>
            <a:pPr marL="741363" lvl="1" indent="-284163" eaLnBrk="1" hangingPunct="1">
              <a:buFont typeface="Arial" panose="020B060402020202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/>
              <a:t>funkce MZV: poradní (u soudů)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F8895865-67C7-4A07-8A3C-6936F4268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212850"/>
          </a:xfrm>
        </p:spPr>
        <p:txBody>
          <a:bodyPr/>
          <a:lstStyle/>
          <a:p>
            <a:pPr eaLnBrk="1" hangingPunct="1"/>
            <a:r>
              <a:rPr lang="cs-CZ" altLang="cs-CZ"/>
              <a:t>Interpretační prohlášení</a:t>
            </a: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DDDF95A2-2548-4C0C-90D7-F907B9944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3238"/>
            <a:ext cx="8228013" cy="4351337"/>
          </a:xfrm>
        </p:spPr>
        <p:txBody>
          <a:bodyPr/>
          <a:lstStyle/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>
                <a:solidFill>
                  <a:srgbClr val="C00000"/>
                </a:solidFill>
              </a:rPr>
              <a:t>= výklad provedený smluvní stranou  předem, nikoli až při aplikaci</a:t>
            </a:r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/>
              <a:t>skrytá výhrada?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805E0A-445B-4F86-AE29-E397261CE72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B2DE82"/>
          </a:solidFill>
        </p:spPr>
        <p:txBody>
          <a:bodyPr/>
          <a:lstStyle/>
          <a:p>
            <a:r>
              <a:rPr lang="cs-CZ" sz="4000" dirty="0"/>
              <a:t>Kategorie mezinárodních smluv - 2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3792FAE-9C56-42C9-8CE7-291F499D2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800" b="1" dirty="0"/>
              <a:t>Vztah k ostatním smluvním stranám </a:t>
            </a:r>
            <a:r>
              <a:rPr lang="cs-CZ" sz="2800" b="1" dirty="0">
                <a:solidFill>
                  <a:srgbClr val="CC0000"/>
                </a:solidFill>
              </a:rPr>
              <a:t>(vůči komu smlouva zavazuje):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b="1" i="1" dirty="0">
                <a:solidFill>
                  <a:srgbClr val="CC0000"/>
                </a:solidFill>
              </a:rPr>
              <a:t>Inter partes: </a:t>
            </a:r>
            <a:r>
              <a:rPr lang="cs-CZ" sz="2800" dirty="0"/>
              <a:t>smlouva vytváří vzájemné závazky mezi stranami, aplikuje se na vztahy mezi stranami smlouvy, založena na </a:t>
            </a:r>
            <a:r>
              <a:rPr lang="cs-CZ" sz="2800" b="1" i="1" dirty="0"/>
              <a:t>vzájemnosti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b="1" i="1" dirty="0" err="1">
                <a:solidFill>
                  <a:srgbClr val="CC0000"/>
                </a:solidFill>
              </a:rPr>
              <a:t>Erga</a:t>
            </a:r>
            <a:r>
              <a:rPr lang="cs-CZ" sz="2800" b="1" i="1" dirty="0">
                <a:solidFill>
                  <a:srgbClr val="CC0000"/>
                </a:solidFill>
              </a:rPr>
              <a:t> </a:t>
            </a:r>
            <a:r>
              <a:rPr lang="cs-CZ" sz="2800" b="1" i="1" dirty="0" err="1">
                <a:solidFill>
                  <a:srgbClr val="CC0000"/>
                </a:solidFill>
              </a:rPr>
              <a:t>omnes</a:t>
            </a:r>
            <a:r>
              <a:rPr lang="cs-CZ" sz="2800" b="1" i="1" dirty="0">
                <a:solidFill>
                  <a:srgbClr val="CC0000"/>
                </a:solidFill>
              </a:rPr>
              <a:t>: </a:t>
            </a:r>
            <a:r>
              <a:rPr lang="cs-CZ" sz="2800" dirty="0"/>
              <a:t>smlouva neupravuje vzájemné vztahy mezi stranami, obsahuje pro každý smluvní stát „jednostranné“ (absolutní) závazky (zejména smlouvy o lidských právech)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cs-CZ" b="1" i="1" dirty="0"/>
              <a:t>(žádná vzájemnost)</a:t>
            </a:r>
          </a:p>
        </p:txBody>
      </p:sp>
    </p:spTree>
    <p:extLst>
      <p:ext uri="{BB962C8B-B14F-4D97-AF65-F5344CB8AC3E}">
        <p14:creationId xmlns:p14="http://schemas.microsoft.com/office/powerpoint/2010/main" val="3738009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90BE2671-C944-4B37-BBAB-5822DEFB32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54137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cs-CZ" altLang="cs-CZ" sz="4000" b="1" dirty="0">
                <a:solidFill>
                  <a:schemeClr val="tx1"/>
                </a:solidFill>
              </a:rPr>
              <a:t>Funkce mezinárodní smlouvy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054CC069-2055-44C1-8AAE-59E3C5FD29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4352925"/>
          </a:xfrm>
          <a:gradFill rotWithShape="1"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cs-CZ" altLang="cs-CZ" dirty="0"/>
              <a:t>1. Upravit určitý konkrétní vztah mezi smluvními státy – stanovit </a:t>
            </a:r>
            <a:r>
              <a:rPr lang="cs-CZ" altLang="cs-CZ" b="1" dirty="0"/>
              <a:t>„subjektivní“</a:t>
            </a:r>
            <a:r>
              <a:rPr lang="cs-CZ" altLang="cs-CZ" dirty="0"/>
              <a:t> práva a povinnosti stran, vytvořit právní vztah (jako občanskoprávní kontrakt) </a:t>
            </a:r>
            <a:r>
              <a:rPr lang="cs-CZ" altLang="cs-CZ" dirty="0">
                <a:solidFill>
                  <a:srgbClr val="0000CC"/>
                </a:solidFill>
              </a:rPr>
              <a:t>(</a:t>
            </a:r>
            <a:r>
              <a:rPr lang="cs-CZ" altLang="cs-CZ" dirty="0" err="1">
                <a:solidFill>
                  <a:srgbClr val="0000CC"/>
                </a:solidFill>
              </a:rPr>
              <a:t>kontraktuální</a:t>
            </a:r>
            <a:r>
              <a:rPr lang="cs-CZ" altLang="cs-CZ" dirty="0">
                <a:solidFill>
                  <a:srgbClr val="0000CC"/>
                </a:solidFill>
              </a:rPr>
              <a:t>)</a:t>
            </a:r>
          </a:p>
          <a:p>
            <a:pPr eaLnBrk="1" hangingPunct="1">
              <a:defRPr/>
            </a:pPr>
            <a:r>
              <a:rPr lang="cs-CZ" altLang="cs-CZ" dirty="0"/>
              <a:t>2. Vytvořit </a:t>
            </a:r>
            <a:r>
              <a:rPr lang="cs-CZ" altLang="cs-CZ" b="1" dirty="0"/>
              <a:t>objektivní právo,</a:t>
            </a:r>
            <a:r>
              <a:rPr lang="cs-CZ" altLang="cs-CZ" dirty="0"/>
              <a:t> tedy právní pravidla závazná pro smluvní státy </a:t>
            </a:r>
            <a:r>
              <a:rPr lang="cs-CZ" altLang="cs-CZ" dirty="0">
                <a:solidFill>
                  <a:srgbClr val="0000CC"/>
                </a:solidFill>
              </a:rPr>
              <a:t>(právotvorné) </a:t>
            </a:r>
            <a:r>
              <a:rPr lang="cs-CZ" altLang="cs-CZ" i="1" dirty="0"/>
              <a:t>(kodifikační úmluvy)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64D5968F-9BF6-4B9F-BBAC-13B75646AB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cs-CZ" altLang="cs-CZ" sz="4000" b="1" dirty="0" err="1">
                <a:solidFill>
                  <a:schemeClr val="tx1"/>
                </a:solidFill>
              </a:rPr>
              <a:t>Kontraktuální</a:t>
            </a:r>
            <a:r>
              <a:rPr lang="cs-CZ" altLang="cs-CZ" sz="4000" b="1" dirty="0">
                <a:solidFill>
                  <a:schemeClr val="tx1"/>
                </a:solidFill>
              </a:rPr>
              <a:t> smlouvy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E35E840A-C6E5-4596-9CE8-1208C08399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713288"/>
          </a:xfrm>
          <a:gradFill rotWithShape="1"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/>
              <a:t>ad 1. Mezinárodní smlouvy </a:t>
            </a:r>
            <a:r>
              <a:rPr lang="cs-CZ" altLang="cs-CZ" sz="2800" b="1" dirty="0" err="1">
                <a:solidFill>
                  <a:srgbClr val="CC0000"/>
                </a:solidFill>
              </a:rPr>
              <a:t>kontraktuální</a:t>
            </a:r>
            <a:endParaRPr lang="cs-CZ" altLang="cs-CZ" sz="2800" b="1" dirty="0">
              <a:solidFill>
                <a:srgbClr val="CC0000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2400" dirty="0"/>
              <a:t>úprava konkrétní otázky – regulace konkrétních právních vztahů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2400" dirty="0"/>
              <a:t>ve vnitrostátním právu nejde o pramen práva (kupní smlouva)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2400" dirty="0"/>
              <a:t>příklady: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altLang="cs-CZ" sz="1800" dirty="0"/>
              <a:t>o zamezení dvojího zdanění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altLang="cs-CZ" sz="1800" dirty="0"/>
              <a:t>o zamezení dvojího občanství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altLang="cs-CZ" sz="1800" dirty="0"/>
              <a:t>o vzájemné vízové povinnosti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altLang="cs-CZ" sz="1800" dirty="0"/>
              <a:t>o spolupráci v různých oblastech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altLang="cs-CZ" sz="1800" dirty="0"/>
              <a:t>o navázání diplomatických styků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2400" dirty="0"/>
              <a:t>téměř všechny dvoustranné smlouvy jsou </a:t>
            </a:r>
            <a:r>
              <a:rPr lang="cs-CZ" altLang="cs-CZ" sz="2400" dirty="0" err="1"/>
              <a:t>kontraktuální</a:t>
            </a:r>
            <a:endParaRPr lang="cs-CZ" altLang="cs-CZ" sz="24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2400" dirty="0"/>
              <a:t>historicky: nejprve smlouvy </a:t>
            </a:r>
            <a:r>
              <a:rPr lang="cs-CZ" altLang="cs-CZ" sz="2400" dirty="0" err="1"/>
              <a:t>kontraktuální</a:t>
            </a:r>
            <a:endParaRPr lang="cs-CZ" altLang="cs-CZ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FCE24156-FA70-44E9-A1E4-59B73A11AE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54137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cs-CZ" altLang="cs-CZ" sz="4000" b="1" dirty="0">
                <a:solidFill>
                  <a:schemeClr val="tx1"/>
                </a:solidFill>
              </a:rPr>
              <a:t>Právotvorné smlouvy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1D5FD538-BED7-448C-9442-3FDCD13E2E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4352925"/>
          </a:xfrm>
          <a:gradFill rotWithShape="1"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/>
              <a:t>ad 2. Mezinárodní smlouvy </a:t>
            </a:r>
            <a:r>
              <a:rPr lang="cs-CZ" altLang="cs-CZ" b="1" dirty="0">
                <a:solidFill>
                  <a:srgbClr val="CC0000"/>
                </a:solidFill>
              </a:rPr>
              <a:t>právotvorné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dirty="0"/>
              <a:t>vytvářejí právní pravidla, která mají být trvale aplikována smluvními státy, tedy objektivní právo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dirty="0"/>
              <a:t>příklady (některé mnohostranné smlouvy):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altLang="cs-CZ" dirty="0"/>
              <a:t>kodifikační úmluvy (diplomatické, mořské, smluvní právo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altLang="cs-CZ" dirty="0"/>
              <a:t>úmluvy o lidských právech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altLang="cs-CZ" dirty="0"/>
              <a:t>úmluvy stanovící režim mezinárodního obchodu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altLang="cs-CZ" dirty="0"/>
              <a:t>unifikační úmluvy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06924C6D-E316-4845-B677-22A07B125D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54137"/>
          </a:xfrm>
          <a:solidFill>
            <a:srgbClr val="FE9898"/>
          </a:solidFill>
        </p:spPr>
        <p:txBody>
          <a:bodyPr/>
          <a:lstStyle/>
          <a:p>
            <a:pPr eaLnBrk="1" hangingPunct="1"/>
            <a:r>
              <a:rPr lang="cs-CZ" altLang="cs-CZ" sz="4000" b="1">
                <a:solidFill>
                  <a:schemeClr val="tx1"/>
                </a:solidFill>
              </a:rPr>
              <a:t>Označení mezinárodních smluv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50240999-FF6D-4919-938A-D9CE5EBB56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4352925"/>
          </a:xfrm>
          <a:gradFill rotWithShape="1"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endParaRPr lang="cs-CZ" altLang="cs-CZ" dirty="0"/>
          </a:p>
          <a:p>
            <a:pPr eaLnBrk="1" hangingPunct="1">
              <a:defRPr/>
            </a:pPr>
            <a:r>
              <a:rPr lang="cs-CZ" altLang="cs-CZ" dirty="0"/>
              <a:t>úmluva, smlouva, charta, dohoda, protokol, ujednání, statut</a:t>
            </a:r>
          </a:p>
          <a:p>
            <a:pPr eaLnBrk="1" hangingPunct="1">
              <a:defRPr/>
            </a:pPr>
            <a:r>
              <a:rPr lang="cs-CZ" altLang="cs-CZ" dirty="0"/>
              <a:t>žádný vliv na právní povahu (závaznost)</a:t>
            </a:r>
          </a:p>
          <a:p>
            <a:pPr eaLnBrk="1" hangingPunct="1">
              <a:defRPr/>
            </a:pPr>
            <a:r>
              <a:rPr lang="cs-CZ" altLang="cs-CZ" dirty="0"/>
              <a:t>označení někdy naznačuje charakter smlouvy</a:t>
            </a:r>
          </a:p>
          <a:p>
            <a:pPr eaLnBrk="1" hangingPunct="1">
              <a:defRPr/>
            </a:pPr>
            <a:r>
              <a:rPr lang="cs-CZ" altLang="cs-CZ" dirty="0"/>
              <a:t>označení v EU: atypická specifika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2617</Words>
  <Application>Microsoft Office PowerPoint</Application>
  <PresentationFormat>Předvádění na obrazovce (4:3)</PresentationFormat>
  <Paragraphs>289</Paragraphs>
  <Slides>44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53" baseType="lpstr">
      <vt:lpstr>Arial</vt:lpstr>
      <vt:lpstr>Arial Black</vt:lpstr>
      <vt:lpstr>Arial Narrow</vt:lpstr>
      <vt:lpstr>Bernard MT Condensed</vt:lpstr>
      <vt:lpstr>Calibri</vt:lpstr>
      <vt:lpstr>Georgia</vt:lpstr>
      <vt:lpstr>Times New Roman</vt:lpstr>
      <vt:lpstr>WenQuanYi Micro Hei</vt:lpstr>
      <vt:lpstr>Výchozí návrh</vt:lpstr>
      <vt:lpstr>Mezinárodní smlouva  jako pramen  partikulárního MP</vt:lpstr>
      <vt:lpstr>Pojmové znaky mezinárodní smlouvy</vt:lpstr>
      <vt:lpstr>Kategorie mezinárodních smluv</vt:lpstr>
      <vt:lpstr>Přístup k Chartě OSN (= členství v OSN) Přístup ke Smlouvě NATO (= členství v NATO)</vt:lpstr>
      <vt:lpstr>Kategorie mezinárodních smluv - 2</vt:lpstr>
      <vt:lpstr>Funkce mezinárodní smlouvy</vt:lpstr>
      <vt:lpstr>Kontraktuální smlouvy</vt:lpstr>
      <vt:lpstr>Právotvorné smlouvy</vt:lpstr>
      <vt:lpstr>Označení mezinárodních smluv</vt:lpstr>
      <vt:lpstr>Struktura mezinárodní smlouvy</vt:lpstr>
      <vt:lpstr>Vídeňská úmluva o diplomatických stycích</vt:lpstr>
      <vt:lpstr>2. Meritorní text</vt:lpstr>
      <vt:lpstr>3. Závěrečná ustanovení (protokolární články) </vt:lpstr>
      <vt:lpstr>1. Mezinárodní právo smluvní</vt:lpstr>
      <vt:lpstr>2. Vnitrostátní právo mezinárodních smluv</vt:lpstr>
      <vt:lpstr>Etapy vzniku platné mezinárodní smlouvy</vt:lpstr>
      <vt:lpstr>1. SJEDNÁNÍ TEXTU SMLOUVY</vt:lpstr>
      <vt:lpstr>2. AUTENTIFIKACE TEXTU</vt:lpstr>
      <vt:lpstr>Funkce podpisu u mnohostranné smlouvy</vt:lpstr>
      <vt:lpstr>TEXT SMLOUVY SCHVÁLEN A AUTENTIFIKOVÁN  Schvalování smluv v ČR</vt:lpstr>
      <vt:lpstr>3.– 4. Schválení smlouvy uvnitř a navenek</vt:lpstr>
      <vt:lpstr>Formy vyjádření definitivního souhlasu se smlouvou navenek  (většinou stanoví sama smlouva – tedy podle vůle stran)</vt:lpstr>
      <vt:lpstr>Podpis dvoustranné smlouvy</vt:lpstr>
      <vt:lpstr>  </vt:lpstr>
      <vt:lpstr>   </vt:lpstr>
      <vt:lpstr>Ratifikace a přístup</vt:lpstr>
      <vt:lpstr>  </vt:lpstr>
      <vt:lpstr>5. Vstup smlouvy v platnost:  vlastní ustanovení</vt:lpstr>
      <vt:lpstr>Objektivní a subjektivní vstup  v platnost mnohostranné smlouvy</vt:lpstr>
      <vt:lpstr>Připomínka: Mezinárodní smlouva ve vnitrostátním právu ČR</vt:lpstr>
      <vt:lpstr>Jak rozumět článku 10 Ústavy: „Vyhlášené mezinárodní smlouvy, k jejichž ratifikaci dal Parlament souhlas a jimiž je Česká republika vázána, jsou součástí právního řádu; stanoví-li mezinárodní smlouva něco jiného než zákon, použije se mezinárodní smlouva.“</vt:lpstr>
      <vt:lpstr>Prezentace aplikace PowerPoint</vt:lpstr>
      <vt:lpstr>Prezentace aplikace PowerPoint</vt:lpstr>
      <vt:lpstr>Prezentace aplikace PowerPoint</vt:lpstr>
      <vt:lpstr>Prezentace aplikace PowerPoint</vt:lpstr>
      <vt:lpstr>Výklad mezinárodních smluv</vt:lpstr>
      <vt:lpstr>Metody výkladu</vt:lpstr>
      <vt:lpstr>Obecná pravidla výkladu MS</vt:lpstr>
      <vt:lpstr>Výklad mezinárodních smluv –  Obecné pravidlo výkladu</vt:lpstr>
      <vt:lpstr>Výklad – čl. 32 Doplňkové prostředky výkladu</vt:lpstr>
      <vt:lpstr>Výklad – čl. 33 Rozdílné jazyky </vt:lpstr>
      <vt:lpstr>Výklad – čl. 33 Obsahový rozpor mezi různými jazykovými verzemi</vt:lpstr>
      <vt:lpstr>Subjekty výkladu</vt:lpstr>
      <vt:lpstr>Interpretační prohlášení</vt:lpstr>
    </vt:vector>
  </TitlesOfParts>
  <Company>Právnická fakulta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Mezinárodní obyčej</dc:title>
  <dc:creator>1224</dc:creator>
  <cp:lastModifiedBy>Vladimír Týč</cp:lastModifiedBy>
  <cp:revision>59</cp:revision>
  <dcterms:created xsi:type="dcterms:W3CDTF">2009-04-02T14:18:05Z</dcterms:created>
  <dcterms:modified xsi:type="dcterms:W3CDTF">2024-03-13T21:59:43Z</dcterms:modified>
</cp:coreProperties>
</file>