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81" r:id="rId3"/>
    <p:sldId id="285" r:id="rId4"/>
    <p:sldId id="296" r:id="rId5"/>
    <p:sldId id="28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283" r:id="rId20"/>
    <p:sldId id="310" r:id="rId21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Kosař" userId="1afa4468-0c64-4ee1-8695-32fd01d047b9" providerId="ADAL" clId="{4B9174DE-B315-4606-BC1F-3EE9C2F15171}"/>
    <pc:docChg chg="custSel delSld modSld">
      <pc:chgData name="David Kosař" userId="1afa4468-0c64-4ee1-8695-32fd01d047b9" providerId="ADAL" clId="{4B9174DE-B315-4606-BC1F-3EE9C2F15171}" dt="2023-02-23T12:55:25.969" v="116" actId="20577"/>
      <pc:docMkLst>
        <pc:docMk/>
      </pc:docMkLst>
      <pc:sldChg chg="modSp mod">
        <pc:chgData name="David Kosař" userId="1afa4468-0c64-4ee1-8695-32fd01d047b9" providerId="ADAL" clId="{4B9174DE-B315-4606-BC1F-3EE9C2F15171}" dt="2023-02-23T12:54:53.286" v="65" actId="20577"/>
        <pc:sldMkLst>
          <pc:docMk/>
          <pc:sldMk cId="2524935550" sldId="256"/>
        </pc:sldMkLst>
        <pc:spChg chg="mod">
          <ac:chgData name="David Kosař" userId="1afa4468-0c64-4ee1-8695-32fd01d047b9" providerId="ADAL" clId="{4B9174DE-B315-4606-BC1F-3EE9C2F15171}" dt="2023-02-23T12:54:53.286" v="65" actId="20577"/>
          <ac:spMkLst>
            <pc:docMk/>
            <pc:sldMk cId="2524935550" sldId="256"/>
            <ac:spMk id="3" creationId="{00000000-0000-0000-0000-000000000000}"/>
          </ac:spMkLst>
        </pc:spChg>
      </pc:sldChg>
      <pc:sldChg chg="modSp mod">
        <pc:chgData name="David Kosař" userId="1afa4468-0c64-4ee1-8695-32fd01d047b9" providerId="ADAL" clId="{4B9174DE-B315-4606-BC1F-3EE9C2F15171}" dt="2023-02-23T12:55:25.969" v="116" actId="20577"/>
        <pc:sldMkLst>
          <pc:docMk/>
          <pc:sldMk cId="662951009" sldId="285"/>
        </pc:sldMkLst>
        <pc:spChg chg="mod">
          <ac:chgData name="David Kosař" userId="1afa4468-0c64-4ee1-8695-32fd01d047b9" providerId="ADAL" clId="{4B9174DE-B315-4606-BC1F-3EE9C2F15171}" dt="2023-02-23T12:55:25.969" v="116" actId="20577"/>
          <ac:spMkLst>
            <pc:docMk/>
            <pc:sldMk cId="662951009" sldId="285"/>
            <ac:spMk id="3" creationId="{00000000-0000-0000-0000-000000000000}"/>
          </ac:spMkLst>
        </pc:spChg>
      </pc:sldChg>
      <pc:sldChg chg="del">
        <pc:chgData name="David Kosař" userId="1afa4468-0c64-4ee1-8695-32fd01d047b9" providerId="ADAL" clId="{4B9174DE-B315-4606-BC1F-3EE9C2F15171}" dt="2023-02-23T12:54:12.011" v="0" actId="2696"/>
        <pc:sldMkLst>
          <pc:docMk/>
          <pc:sldMk cId="3480366720" sldId="311"/>
        </pc:sldMkLst>
      </pc:sldChg>
    </pc:docChg>
  </pc:docChgLst>
  <pc:docChgLst>
    <pc:chgData name="David Kosař" userId="1afa4468-0c64-4ee1-8695-32fd01d047b9" providerId="ADAL" clId="{DB02E0E5-769C-480D-9883-E24C70E0A43F}"/>
    <pc:docChg chg="modSld">
      <pc:chgData name="David Kosař" userId="1afa4468-0c64-4ee1-8695-32fd01d047b9" providerId="ADAL" clId="{DB02E0E5-769C-480D-9883-E24C70E0A43F}" dt="2024-02-29T12:40:07.943" v="6" actId="20577"/>
      <pc:docMkLst>
        <pc:docMk/>
      </pc:docMkLst>
      <pc:sldChg chg="modSp mod">
        <pc:chgData name="David Kosař" userId="1afa4468-0c64-4ee1-8695-32fd01d047b9" providerId="ADAL" clId="{DB02E0E5-769C-480D-9883-E24C70E0A43F}" dt="2024-02-29T12:40:07.943" v="6" actId="20577"/>
        <pc:sldMkLst>
          <pc:docMk/>
          <pc:sldMk cId="2524935550" sldId="256"/>
        </pc:sldMkLst>
        <pc:spChg chg="mod">
          <ac:chgData name="David Kosař" userId="1afa4468-0c64-4ee1-8695-32fd01d047b9" providerId="ADAL" clId="{DB02E0E5-769C-480D-9883-E24C70E0A43F}" dt="2024-02-29T12:40:07.943" v="6" actId="20577"/>
          <ac:spMkLst>
            <pc:docMk/>
            <pc:sldMk cId="2524935550" sldId="256"/>
            <ac:spMk id="3" creationId="{00000000-0000-0000-0000-000000000000}"/>
          </ac:spMkLst>
        </pc:spChg>
      </pc:sldChg>
      <pc:sldChg chg="modSp mod">
        <pc:chgData name="David Kosař" userId="1afa4468-0c64-4ee1-8695-32fd01d047b9" providerId="ADAL" clId="{DB02E0E5-769C-480D-9883-E24C70E0A43F}" dt="2024-02-29T12:34:44.331" v="0" actId="113"/>
        <pc:sldMkLst>
          <pc:docMk/>
          <pc:sldMk cId="2668917283" sldId="296"/>
        </pc:sldMkLst>
        <pc:spChg chg="mod">
          <ac:chgData name="David Kosař" userId="1afa4468-0c64-4ee1-8695-32fd01d047b9" providerId="ADAL" clId="{DB02E0E5-769C-480D-9883-E24C70E0A43F}" dt="2024-02-29T12:34:44.331" v="0" actId="113"/>
          <ac:spMkLst>
            <pc:docMk/>
            <pc:sldMk cId="2668917283" sldId="29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1FCCE-B0C3-4231-80F8-BDD1B59480A9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3771C-D1E3-4581-9272-FDBD45E2C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22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8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1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8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9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D8A05-14D1-4A18-8F8E-D36DC09D8383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Lidská práva a soudnictví</a:t>
            </a:r>
            <a:br>
              <a:rPr lang="cs-CZ" dirty="0"/>
            </a:br>
            <a:r>
              <a:rPr lang="cs-CZ" b="1" dirty="0"/>
              <a:t>Úvod do lidských práv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Převzato a doplněno od Martin Kopa</a:t>
            </a:r>
          </a:p>
          <a:p>
            <a:r>
              <a:rPr lang="cs-CZ" dirty="0"/>
              <a:t>2</a:t>
            </a:r>
            <a:r>
              <a:rPr lang="en-US" dirty="0"/>
              <a:t>9</a:t>
            </a:r>
            <a:r>
              <a:rPr lang="cs-CZ" dirty="0"/>
              <a:t>. 2. 202</a:t>
            </a:r>
            <a:r>
              <a:rPr lang="en-US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3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7E058-9C33-ED41-A37E-A523594E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základních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93D63-E356-5743-A5BE-E86714124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Negativní závazky (ochrana svobody)</a:t>
            </a:r>
          </a:p>
          <a:p>
            <a:pPr marL="0" indent="0">
              <a:buNone/>
            </a:pPr>
            <a:r>
              <a:rPr lang="cs-CZ" dirty="0"/>
              <a:t>- povinnost právo (svobodu) respektovat: nezasahovat do autonomní sféry člověka či právnické osoby až na výjimky splňující ústavně předvídané předpoklady (zákonný základ, legitimní cíl, proporcionalita)</a:t>
            </a:r>
          </a:p>
          <a:p>
            <a:endParaRPr lang="cs-CZ" dirty="0"/>
          </a:p>
          <a:p>
            <a:r>
              <a:rPr lang="cs-CZ" b="1" dirty="0"/>
              <a:t>Pozitivní závazky</a:t>
            </a:r>
          </a:p>
          <a:p>
            <a:pPr marL="0" indent="0">
              <a:buNone/>
            </a:pPr>
            <a:r>
              <a:rPr lang="cs-CZ" dirty="0"/>
              <a:t>- povinnost právo aktivně chránit a naplňovat </a:t>
            </a:r>
          </a:p>
          <a:p>
            <a:pPr>
              <a:buFontTx/>
              <a:buChar char="-"/>
            </a:pPr>
            <a:r>
              <a:rPr lang="cs-CZ" dirty="0"/>
              <a:t>substantivní – povinnost aktivní „hmotněprávní“ ochrany (přijetí legislativy, předcházení porušení základních práv mezi soukromými osobami)</a:t>
            </a:r>
          </a:p>
          <a:p>
            <a:pPr>
              <a:buFontTx/>
              <a:buChar char="-"/>
            </a:pPr>
            <a:r>
              <a:rPr lang="cs-CZ" dirty="0"/>
              <a:t>procesní – povinnost dát každému základních procesní cestu, kde se může uplatnit a zajistit, že se v něm opravdu uplatní </a:t>
            </a:r>
          </a:p>
        </p:txBody>
      </p:sp>
    </p:spTree>
    <p:extLst>
      <p:ext uri="{BB962C8B-B14F-4D97-AF65-F5344CB8AC3E}">
        <p14:creationId xmlns:p14="http://schemas.microsoft.com/office/powerpoint/2010/main" val="1783858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6D39E-62FC-A24A-968F-EFD9FE7C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Absolutní a relativní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3A8B4-2073-B24C-AB22-EF479A068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jiné chápání pojmu než v občanském právu!</a:t>
            </a:r>
          </a:p>
          <a:p>
            <a:endParaRPr lang="cs-CZ" dirty="0"/>
          </a:p>
          <a:p>
            <a:r>
              <a:rPr lang="cs-CZ" b="1" dirty="0"/>
              <a:t>Absolutní (pravidla)</a:t>
            </a:r>
          </a:p>
          <a:p>
            <a:pPr marL="0" indent="0">
              <a:buNone/>
            </a:pPr>
            <a:r>
              <a:rPr lang="cs-CZ" dirty="0"/>
              <a:t>- zásah je porušení</a:t>
            </a:r>
          </a:p>
          <a:p>
            <a:pPr marL="134938" indent="-134938">
              <a:buNone/>
            </a:pPr>
            <a:r>
              <a:rPr lang="cs-CZ" dirty="0"/>
              <a:t>- právo na právní osobnost, zákaz špatného zacházení a otroctví, svoboda svědomí (</a:t>
            </a:r>
            <a:r>
              <a:rPr lang="cs-CZ" dirty="0" err="1"/>
              <a:t>forum</a:t>
            </a:r>
            <a:r>
              <a:rPr lang="cs-CZ" dirty="0"/>
              <a:t> </a:t>
            </a:r>
            <a:r>
              <a:rPr lang="cs-CZ" dirty="0" err="1"/>
              <a:t>internum</a:t>
            </a:r>
            <a:r>
              <a:rPr lang="cs-CZ" dirty="0"/>
              <a:t>), zákaz sebeobviňování, zákaz cenzury aj.</a:t>
            </a:r>
          </a:p>
          <a:p>
            <a:pPr marL="0" indent="0">
              <a:buNone/>
            </a:pPr>
            <a:r>
              <a:rPr lang="cs-CZ" dirty="0"/>
              <a:t>- právo na život není absolutní! (až na zákaz trestu smrti)</a:t>
            </a:r>
          </a:p>
          <a:p>
            <a:pPr marL="0" indent="0">
              <a:buNone/>
            </a:pPr>
            <a:r>
              <a:rPr lang="cs-CZ" dirty="0"/>
              <a:t>- zásada nenavracení (</a:t>
            </a:r>
            <a:r>
              <a:rPr lang="cs-CZ" i="1" dirty="0"/>
              <a:t>non-</a:t>
            </a:r>
            <a:r>
              <a:rPr lang="cs-CZ" i="1" dirty="0" err="1"/>
              <a:t>refoulement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Relativní (principy)</a:t>
            </a:r>
          </a:p>
          <a:p>
            <a:pPr marL="0" indent="0">
              <a:buNone/>
            </a:pPr>
            <a:r>
              <a:rPr lang="cs-CZ" dirty="0"/>
              <a:t>- možnost kolize:</a:t>
            </a:r>
          </a:p>
          <a:p>
            <a:pPr marL="0" indent="0">
              <a:buNone/>
            </a:pPr>
            <a:r>
              <a:rPr lang="cs-CZ" dirty="0"/>
              <a:t>	1. s jiným základním právem</a:t>
            </a:r>
          </a:p>
          <a:p>
            <a:pPr marL="0" indent="0">
              <a:buNone/>
            </a:pPr>
            <a:r>
              <a:rPr lang="cs-CZ" dirty="0"/>
              <a:t>	2. s veřejným statkem ústavní povahy</a:t>
            </a:r>
          </a:p>
          <a:p>
            <a:pPr marL="0" indent="0">
              <a:buNone/>
            </a:pPr>
            <a:r>
              <a:rPr lang="cs-CZ" dirty="0"/>
              <a:t>- nemusí mít limitační klauzuli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22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6BC81-DA1F-7D4C-BD57-44F44B215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se základními právy v praxi?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FFF9C-BC28-B241-A0FE-4D7C2DFA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otevřené formulace</a:t>
            </a:r>
          </a:p>
          <a:p>
            <a:r>
              <a:rPr lang="cs-CZ" dirty="0"/>
              <a:t>základní práva jako „první, co člověka napadne“</a:t>
            </a:r>
          </a:p>
          <a:p>
            <a:r>
              <a:rPr lang="cs-CZ" dirty="0" err="1"/>
              <a:t>originalismus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evolutivní výklad („</a:t>
            </a:r>
            <a:r>
              <a:rPr lang="cs-CZ" dirty="0" err="1"/>
              <a:t>living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r>
              <a:rPr lang="cs-CZ" dirty="0"/>
              <a:t>“)</a:t>
            </a:r>
          </a:p>
          <a:p>
            <a:r>
              <a:rPr lang="cs-CZ" dirty="0"/>
              <a:t>vyšší právní síla pramenů základních práv, přednostní aplikace </a:t>
            </a:r>
            <a:r>
              <a:rPr lang="cs-CZ" dirty="0" err="1"/>
              <a:t>x</a:t>
            </a:r>
            <a:r>
              <a:rPr lang="cs-CZ" dirty="0"/>
              <a:t> velmi obecné formulace základních práv</a:t>
            </a:r>
          </a:p>
          <a:p>
            <a:r>
              <a:rPr lang="cs-CZ" dirty="0"/>
              <a:t>role soudů – testy, algoritmy apod.</a:t>
            </a:r>
          </a:p>
          <a:p>
            <a:r>
              <a:rPr lang="cs-CZ" dirty="0"/>
              <a:t>efektivní ochrana základních práv - práva „praktická a účinná“, a nikoli práva „teoretická a iluzorní“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53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2CF29-F1B0-DF44-B695-DB4FD687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Kategorie základních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A58A-60A6-F445-9BC5-984ABC0E0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Základní (osobní) práva a svobody </a:t>
            </a:r>
            <a:r>
              <a:rPr lang="cs-CZ" dirty="0"/>
              <a:t>(první oddíl druhé hlavy LZPS) – práva plynoucí z fyzické a duševní integrity jednotlivce</a:t>
            </a:r>
          </a:p>
          <a:p>
            <a:r>
              <a:rPr lang="cs-CZ" b="1" dirty="0"/>
              <a:t>Politická práva a svobody </a:t>
            </a:r>
            <a:r>
              <a:rPr lang="cs-CZ" dirty="0"/>
              <a:t>(druhý oddíl druhé hlavy LZPS) – práva či svobody související s přímým či nepřímým podílem jednotlivců na správě věci veřejných</a:t>
            </a:r>
          </a:p>
          <a:p>
            <a:r>
              <a:rPr lang="cs-CZ" b="1" dirty="0"/>
              <a:t>Hospodářská, sociální a kulturní </a:t>
            </a:r>
            <a:r>
              <a:rPr lang="cs-CZ" dirty="0"/>
              <a:t>(hlava čtvrtá LZPS) – „více politicky podmíněná“ práva, omezený rozsah ústavní vynutitelnosti, test racionality</a:t>
            </a:r>
          </a:p>
          <a:p>
            <a:r>
              <a:rPr lang="cs-CZ" b="1" dirty="0"/>
              <a:t>Procesní práva </a:t>
            </a:r>
            <a:r>
              <a:rPr lang="cs-CZ" dirty="0"/>
              <a:t>(hlava pátá LZPS)</a:t>
            </a:r>
          </a:p>
          <a:p>
            <a:r>
              <a:rPr lang="cs-CZ" b="1" dirty="0"/>
              <a:t>Práva národnostních a etnických menšin </a:t>
            </a:r>
            <a:r>
              <a:rPr lang="cs-CZ" dirty="0"/>
              <a:t>(hlava třetí LZPS)</a:t>
            </a:r>
          </a:p>
          <a:p>
            <a:endParaRPr lang="cs-CZ" dirty="0"/>
          </a:p>
          <a:p>
            <a:r>
              <a:rPr lang="cs-CZ" b="1" dirty="0"/>
              <a:t>Teorie generací lidských práv </a:t>
            </a:r>
            <a:r>
              <a:rPr lang="cs-CZ" dirty="0"/>
              <a:t>(autorem Karel Vašák, Mezinárodní ústav pro lidská práva ve Štrasburku, 1979): </a:t>
            </a:r>
            <a:r>
              <a:rPr lang="cs-CZ" b="1" dirty="0"/>
              <a:t>1. svoboda </a:t>
            </a:r>
            <a:r>
              <a:rPr lang="cs-CZ" dirty="0"/>
              <a:t>- osobní a politická, </a:t>
            </a:r>
            <a:r>
              <a:rPr lang="cs-CZ" b="1" dirty="0"/>
              <a:t>2. rovnost  </a:t>
            </a:r>
            <a:r>
              <a:rPr lang="cs-CZ" dirty="0"/>
              <a:t>- hospodářská, sociální a kulturní, </a:t>
            </a:r>
            <a:r>
              <a:rPr lang="cs-CZ" b="1" dirty="0"/>
              <a:t>3. práva solidarity </a:t>
            </a:r>
            <a:r>
              <a:rPr lang="cs-CZ" dirty="0"/>
              <a:t>– právo na příznivé životní prostředí, právo na rozvoj, právo na sebeurčení národů (kolektivní povaha vs. ochrana jednotlivce) </a:t>
            </a:r>
          </a:p>
        </p:txBody>
      </p:sp>
    </p:spTree>
    <p:extLst>
      <p:ext uri="{BB962C8B-B14F-4D97-AF65-F5344CB8AC3E}">
        <p14:creationId xmlns:p14="http://schemas.microsoft.com/office/powerpoint/2010/main" val="557950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11303-FBDF-CF47-92A3-0130B4A1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18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Úrovně ochrany lidských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69C07-75C8-0A48-AD4A-EE25CA44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914400"/>
            <a:ext cx="10657114" cy="5704114"/>
          </a:xfrm>
        </p:spPr>
        <p:txBody>
          <a:bodyPr>
            <a:normAutofit fontScale="55000" lnSpcReduction="20000"/>
          </a:bodyPr>
          <a:lstStyle/>
          <a:p>
            <a:r>
              <a:rPr lang="cs-CZ" sz="4400" b="1" dirty="0"/>
              <a:t>Vnitrostátní</a:t>
            </a:r>
            <a:r>
              <a:rPr lang="cs-CZ" sz="4400" dirty="0"/>
              <a:t> </a:t>
            </a:r>
            <a:r>
              <a:rPr lang="cs-CZ" dirty="0"/>
              <a:t>– LZPS, podústavní legislativa naplňující pozitivní závazky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4400" b="1" dirty="0"/>
              <a:t>Regionální </a:t>
            </a:r>
          </a:p>
          <a:p>
            <a:pPr marL="0" indent="0">
              <a:buNone/>
            </a:pPr>
            <a:r>
              <a:rPr lang="cs-CZ" sz="3300" dirty="0"/>
              <a:t>EU: </a:t>
            </a:r>
          </a:p>
          <a:p>
            <a:pPr marL="536575" indent="-214313">
              <a:buFont typeface="Courier New" panose="02070309020205020404" pitchFamily="49" charset="0"/>
              <a:buChar char="o"/>
            </a:pPr>
            <a:r>
              <a:rPr lang="cs-CZ" dirty="0"/>
              <a:t> SFEU, SEU, LZPEU, sekundární legislativa naplňující pozitivní závazky </a:t>
            </a:r>
          </a:p>
          <a:p>
            <a:pPr marL="536575" indent="-214313">
              <a:buFont typeface="Courier New" panose="02070309020205020404" pitchFamily="49" charset="0"/>
              <a:buChar char="o"/>
            </a:pPr>
            <a:r>
              <a:rPr lang="cs-CZ" dirty="0"/>
              <a:t> Soudní dvůr, Evropský ombudsman, Agentury EU pro základní práva, Agentura EU pro otázky azylu aj.</a:t>
            </a:r>
          </a:p>
          <a:p>
            <a:pPr marL="0" indent="0">
              <a:buNone/>
            </a:pPr>
            <a:r>
              <a:rPr lang="cs-CZ" sz="3300" dirty="0"/>
              <a:t>Rada Evropy: </a:t>
            </a:r>
          </a:p>
          <a:p>
            <a:pPr marL="536575" indent="-203200">
              <a:buFont typeface="Courier New" panose="02070309020205020404" pitchFamily="49" charset="0"/>
              <a:buChar char="o"/>
            </a:pPr>
            <a:r>
              <a:rPr lang="cs-CZ" dirty="0"/>
              <a:t> Evropská úmluva o ochraně lidských práv, Evropská sociální charta, Evropská úmluva o zabránění mučení a nelidskému či ponižujícímu zacházení nebo trestání aj.</a:t>
            </a:r>
          </a:p>
          <a:p>
            <a:pPr marL="536575" indent="-203200">
              <a:buFont typeface="Courier New" panose="02070309020205020404" pitchFamily="49" charset="0"/>
              <a:buChar char="o"/>
            </a:pPr>
            <a:r>
              <a:rPr lang="cs-CZ" dirty="0"/>
              <a:t>Evropský soud pro lidská práva, Evropský výbor pro sociální práva, Evropský výbor proti mučení (CPT), Komisař pro lidská práva</a:t>
            </a:r>
          </a:p>
          <a:p>
            <a:pPr marL="0" indent="0">
              <a:buNone/>
            </a:pPr>
            <a:r>
              <a:rPr lang="cs-CZ" sz="3300" dirty="0"/>
              <a:t>Afrika:</a:t>
            </a:r>
          </a:p>
          <a:p>
            <a:pPr marL="581025" indent="-215900">
              <a:buFont typeface="Courier New" panose="02070309020205020404" pitchFamily="49" charset="0"/>
              <a:buChar char="o"/>
            </a:pPr>
            <a:r>
              <a:rPr lang="cs-CZ" sz="2900" dirty="0"/>
              <a:t>Africká charta práv člověka a národů</a:t>
            </a:r>
          </a:p>
          <a:p>
            <a:pPr marL="581025" indent="-215900">
              <a:buFont typeface="Courier New" panose="02070309020205020404" pitchFamily="49" charset="0"/>
              <a:buChar char="o"/>
            </a:pPr>
            <a:r>
              <a:rPr lang="cs-CZ" sz="2900" dirty="0"/>
              <a:t>Africký soud pro práva člověka a národů</a:t>
            </a:r>
          </a:p>
          <a:p>
            <a:pPr marL="457200" lvl="1" indent="0">
              <a:buNone/>
            </a:pPr>
            <a:endParaRPr lang="cs-CZ" sz="2800" dirty="0"/>
          </a:p>
          <a:p>
            <a:pPr marL="9525" lvl="1" indent="0">
              <a:buNone/>
            </a:pPr>
            <a:r>
              <a:rPr lang="cs-CZ" sz="3300" dirty="0"/>
              <a:t>Amerika:</a:t>
            </a:r>
          </a:p>
          <a:p>
            <a:pPr marL="407988" lvl="1" indent="-20638">
              <a:buFont typeface="Courier New" panose="02070309020205020404" pitchFamily="49" charset="0"/>
              <a:buChar char="o"/>
            </a:pPr>
            <a:r>
              <a:rPr lang="cs-CZ" sz="2800" dirty="0"/>
              <a:t>  Americká úmluva o lidských právech</a:t>
            </a:r>
          </a:p>
          <a:p>
            <a:pPr marL="407988" lvl="1" indent="-20638">
              <a:buFont typeface="Courier New" panose="02070309020205020404" pitchFamily="49" charset="0"/>
              <a:buChar char="o"/>
            </a:pPr>
            <a:r>
              <a:rPr lang="cs-CZ" sz="2800" dirty="0"/>
              <a:t>  Meziamerický soud pro lidská práva</a:t>
            </a:r>
          </a:p>
          <a:p>
            <a:pPr marL="387350" lvl="1" indent="0">
              <a:buNone/>
            </a:pPr>
            <a:endParaRPr lang="cs-CZ" sz="2800" dirty="0"/>
          </a:p>
          <a:p>
            <a:pPr marL="9525" lvl="1" indent="0">
              <a:buNone/>
            </a:pPr>
            <a:r>
              <a:rPr lang="cs-CZ" sz="3300" dirty="0"/>
              <a:t>Islám a Arabové:</a:t>
            </a:r>
          </a:p>
          <a:p>
            <a:pPr marL="407988" lvl="1" indent="-20638">
              <a:buFont typeface="Courier New" panose="02070309020205020404" pitchFamily="49" charset="0"/>
              <a:buChar char="o"/>
            </a:pPr>
            <a:r>
              <a:rPr lang="cs-CZ" sz="2800" dirty="0"/>
              <a:t>  </a:t>
            </a:r>
            <a:r>
              <a:rPr lang="cs-CZ" sz="2700" dirty="0"/>
              <a:t>Všeobecná islámská deklarace lidských práv, Káhirská deklarace o lidských právech v islámu přijatá Organizací islámské  konference, Arabská charta lidských práv</a:t>
            </a:r>
          </a:p>
          <a:p>
            <a:pPr marL="9525" lvl="1" indent="0">
              <a:buNone/>
            </a:pPr>
            <a:endParaRPr lang="cs-CZ" sz="2800" dirty="0"/>
          </a:p>
          <a:p>
            <a:pPr marL="407988" lvl="1" indent="-20638">
              <a:buFont typeface="Courier New" panose="02070309020205020404" pitchFamily="49" charset="0"/>
              <a:buChar char="o"/>
            </a:pPr>
            <a:endParaRPr lang="cs-CZ" sz="2800" dirty="0"/>
          </a:p>
          <a:p>
            <a:pPr marL="9525" indent="0">
              <a:buNone/>
            </a:pP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377682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8865F-3854-F14E-9DE7-5A615CD3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Úrovně ochrany lidských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771D87-4436-9D46-82C6-299551B32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/>
              <a:t>Univerzální</a:t>
            </a:r>
          </a:p>
          <a:p>
            <a:pPr marL="268288" indent="-258763">
              <a:buNone/>
            </a:pPr>
            <a:r>
              <a:rPr lang="cs-CZ" dirty="0"/>
              <a:t>-   Charta OSN: Valné shromáždění, Rada bezpečnosti, Mezinárodní soudní dvůr, Úřad Vysokého komisaře OSN pro lidská práva, Úřad Vysokého komisaře OSN pro lidská práva (UNHCR), Rada lidských práv</a:t>
            </a:r>
          </a:p>
          <a:p>
            <a:pPr>
              <a:buFontTx/>
              <a:buChar char="-"/>
            </a:pPr>
            <a:r>
              <a:rPr lang="cs-CZ" dirty="0"/>
              <a:t>Mezinárodní pakt o občanských a politických právech (ICCPR) a Mezinárodní pakt o hospodářských, sociálních a kulturních právech (ICESCR)</a:t>
            </a:r>
          </a:p>
          <a:p>
            <a:pPr>
              <a:buFontTx/>
              <a:buChar char="-"/>
            </a:pPr>
            <a:r>
              <a:rPr lang="cs-CZ" dirty="0"/>
              <a:t>Úmluva o odstranění všech forem rasové diskriminace (CERD) </a:t>
            </a:r>
          </a:p>
          <a:p>
            <a:pPr>
              <a:buFontTx/>
              <a:buChar char="-"/>
            </a:pPr>
            <a:r>
              <a:rPr lang="cs-CZ" dirty="0"/>
              <a:t>Úmluva o odstranění všech forem diskriminace žen (CEDAW)</a:t>
            </a:r>
          </a:p>
          <a:p>
            <a:pPr>
              <a:buFontTx/>
              <a:buChar char="-"/>
            </a:pPr>
            <a:r>
              <a:rPr lang="cs-CZ" dirty="0"/>
              <a:t>Úmluva proti mučení a jinému krutému, nelidskému či ponižujícímu zacházení nebo trestání (CAT) </a:t>
            </a:r>
          </a:p>
          <a:p>
            <a:pPr>
              <a:buFontTx/>
              <a:buChar char="-"/>
            </a:pPr>
            <a:r>
              <a:rPr lang="cs-CZ" dirty="0"/>
              <a:t>Úmluva o právech dítěte (CRC) </a:t>
            </a:r>
          </a:p>
          <a:p>
            <a:pPr>
              <a:buFontTx/>
              <a:buChar char="-"/>
            </a:pPr>
            <a:r>
              <a:rPr lang="cs-CZ" dirty="0"/>
              <a:t>Úmluva o právech osob se zdravotním postižením (CRPD)</a:t>
            </a:r>
          </a:p>
          <a:p>
            <a:pPr>
              <a:buFontTx/>
              <a:buChar char="-"/>
            </a:pPr>
            <a:r>
              <a:rPr lang="cs-CZ" dirty="0"/>
              <a:t>Mezinárodní úmluva pro ochranu osob před nuceným zmizením</a:t>
            </a:r>
          </a:p>
          <a:p>
            <a:pPr>
              <a:buFontTx/>
              <a:buChar char="-"/>
            </a:pPr>
            <a:r>
              <a:rPr lang="cs-CZ" dirty="0"/>
              <a:t>Úmluva o právech migrujících pracovníků a členů jejich rodin (CMW; ČR není smluvní stranou) </a:t>
            </a:r>
          </a:p>
        </p:txBody>
      </p:sp>
    </p:spTree>
    <p:extLst>
      <p:ext uri="{BB962C8B-B14F-4D97-AF65-F5344CB8AC3E}">
        <p14:creationId xmlns:p14="http://schemas.microsoft.com/office/powerpoint/2010/main" val="4086190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83F5F-F112-0743-9903-30C7A63E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výborů univerzálních mezinárodních smluv o lidských právech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8E944-BF76-C646-B163-4CB67F668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68288" lvl="1" indent="-225425">
              <a:defRPr/>
            </a:pPr>
            <a:r>
              <a:rPr lang="cs-CZ" sz="3300" b="1" dirty="0"/>
              <a:t>Obecná stanoviska </a:t>
            </a:r>
            <a:r>
              <a:rPr lang="cs-CZ" sz="3300" dirty="0"/>
              <a:t>– obvykle o jednotlivých právech nebo problémech, rychlý přehled názorů i dosavadních rozhodnutí</a:t>
            </a:r>
          </a:p>
          <a:p>
            <a:pPr marL="42863" lvl="1" indent="0">
              <a:buNone/>
              <a:defRPr/>
            </a:pPr>
            <a:endParaRPr lang="cs-CZ" sz="3300" dirty="0"/>
          </a:p>
          <a:p>
            <a:pPr marL="268288" lvl="1" indent="-225425">
              <a:defRPr/>
            </a:pPr>
            <a:r>
              <a:rPr lang="cs-CZ" sz="3300" b="1" dirty="0"/>
              <a:t>Zprávy</a:t>
            </a:r>
            <a:r>
              <a:rPr lang="cs-CZ" sz="3300" dirty="0"/>
              <a:t> - posuzování obecných zpráv od států (rok po přistoupení, 2 roky u CRC, pak každé 4 nebo pět let), kombinace s informacemi z tisku, </a:t>
            </a:r>
            <a:r>
              <a:rPr lang="cs-CZ" sz="3300" dirty="0" err="1"/>
              <a:t>NGOs</a:t>
            </a:r>
            <a:r>
              <a:rPr lang="cs-CZ" sz="3300" dirty="0"/>
              <a:t>, agentur OSN, výstupem jsou doporučení v podobě závěrečných stanovisek (u ICESCR, CRC, CMW jediná funkční procedura)</a:t>
            </a:r>
          </a:p>
          <a:p>
            <a:pPr marL="268288" lvl="1" indent="-225425">
              <a:defRPr/>
            </a:pPr>
            <a:endParaRPr lang="cs-CZ" sz="3300" dirty="0"/>
          </a:p>
          <a:p>
            <a:pPr marL="268288" lvl="1" indent="-225425">
              <a:defRPr/>
            </a:pPr>
            <a:r>
              <a:rPr lang="cs-CZ" sz="3300" dirty="0"/>
              <a:t>možnost průzkumu včetně navštívení země (</a:t>
            </a:r>
            <a:r>
              <a:rPr lang="cs-CZ" sz="3300" dirty="0" err="1"/>
              <a:t>opt-out</a:t>
            </a:r>
            <a:r>
              <a:rPr lang="cs-CZ" sz="3300" dirty="0"/>
              <a:t> klauzule)</a:t>
            </a:r>
          </a:p>
          <a:p>
            <a:pPr marL="42863" lvl="1" indent="0">
              <a:buNone/>
              <a:defRPr/>
            </a:pPr>
            <a:r>
              <a:rPr lang="cs-CZ" sz="3300" dirty="0"/>
              <a:t> </a:t>
            </a:r>
          </a:p>
          <a:p>
            <a:pPr marL="268288" lvl="1" indent="-225425">
              <a:defRPr/>
            </a:pPr>
            <a:r>
              <a:rPr lang="cs-CZ" sz="3300" dirty="0"/>
              <a:t>mezistátní stížnosti se nepoužívají</a:t>
            </a:r>
          </a:p>
          <a:p>
            <a:pPr marL="268288" lvl="1" indent="-225425">
              <a:defRPr/>
            </a:pPr>
            <a:endParaRPr lang="cs-CZ" sz="3300" dirty="0"/>
          </a:p>
          <a:p>
            <a:pPr marL="268288" lvl="1" indent="-225425">
              <a:defRPr/>
            </a:pPr>
            <a:r>
              <a:rPr lang="cs-CZ" sz="3300" b="1" dirty="0"/>
              <a:t>individuální stížnosti</a:t>
            </a:r>
            <a:r>
              <a:rPr lang="cs-CZ" sz="3300" dirty="0"/>
              <a:t> - (ICCPR, CERD, CAT a CEDAW) – </a:t>
            </a:r>
            <a:r>
              <a:rPr lang="cs-CZ" sz="3300" dirty="0" err="1"/>
              <a:t>opt</a:t>
            </a:r>
            <a:r>
              <a:rPr lang="cs-CZ" sz="3300" dirty="0"/>
              <a:t>-in klauzule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779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99B6F-91A4-344E-82AF-21CA1C1C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Univerzální úmluvy (původně) bez supervizního orgánu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55A72-E914-B741-971D-4559B4170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zabránění a trestání zločinů </a:t>
            </a:r>
            <a:r>
              <a:rPr lang="cs-CZ" dirty="0" err="1"/>
              <a:t>genocidia</a:t>
            </a:r>
            <a:r>
              <a:rPr lang="cs-CZ" dirty="0"/>
              <a:t> – pachatelé podle ní ovšem už mohou zamířit k Mezinárodnímu trestnímu soudu </a:t>
            </a:r>
          </a:p>
          <a:p>
            <a:r>
              <a:rPr lang="cs-CZ" dirty="0"/>
              <a:t>Mezinárodní úmluva o odstranění a trestání zločinu apartheidu</a:t>
            </a:r>
          </a:p>
          <a:p>
            <a:r>
              <a:rPr lang="cs-CZ" dirty="0"/>
              <a:t>Úmluva o boji proti diskriminaci v oblasti vzdělávání</a:t>
            </a:r>
          </a:p>
          <a:p>
            <a:r>
              <a:rPr lang="cs-CZ" b="1" dirty="0"/>
              <a:t>Úmluva o právním postavení uprchlíků</a:t>
            </a:r>
          </a:p>
        </p:txBody>
      </p:sp>
    </p:spTree>
    <p:extLst>
      <p:ext uri="{BB962C8B-B14F-4D97-AF65-F5344CB8AC3E}">
        <p14:creationId xmlns:p14="http://schemas.microsoft.com/office/powerpoint/2010/main" val="550919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2BC99-638C-844D-914A-A9F64D1FE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Mezinárodní trestní soudnictví a Mezinárodní organizace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F35365-BCC5-AD4C-82F7-1B999E8B0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3200" b="1" dirty="0"/>
              <a:t>Mezinárodní trestní soud </a:t>
            </a:r>
          </a:p>
          <a:p>
            <a:pPr>
              <a:buFontTx/>
              <a:buChar char="-"/>
              <a:defRPr/>
            </a:pPr>
            <a:r>
              <a:rPr lang="cs-CZ" sz="3200" dirty="0"/>
              <a:t>Římský statut 1998 </a:t>
            </a:r>
          </a:p>
          <a:p>
            <a:pPr>
              <a:buFontTx/>
              <a:buChar char="-"/>
              <a:defRPr/>
            </a:pPr>
            <a:r>
              <a:rPr lang="cs-CZ" sz="3200" dirty="0"/>
              <a:t>mezinárodní trestní tribunály pro bývalou Jugoslávii a Rwandu - vytvořeny rezolucí RB OSN </a:t>
            </a:r>
          </a:p>
          <a:p>
            <a:pPr>
              <a:buFontTx/>
              <a:buChar char="-"/>
              <a:defRPr/>
            </a:pPr>
            <a:r>
              <a:rPr lang="cs-CZ" sz="3200" dirty="0"/>
              <a:t>Zvláštní soud pro Sierru Leone - vznikl smlouvou mezi OSN a vládou</a:t>
            </a:r>
          </a:p>
          <a:p>
            <a:pPr>
              <a:defRPr/>
            </a:pPr>
            <a:endParaRPr lang="cs-CZ" sz="3200" dirty="0"/>
          </a:p>
          <a:p>
            <a:pPr>
              <a:defRPr/>
            </a:pPr>
            <a:r>
              <a:rPr lang="cs-CZ" sz="3200" b="1" dirty="0"/>
              <a:t>MOP</a:t>
            </a:r>
            <a:r>
              <a:rPr lang="cs-CZ" sz="3200" dirty="0"/>
              <a:t> od roku 1919, celá řada úmluv (zejména Úmluva č. 111 o diskriminaci v zaměstnání a č. 107 a 169 o původních obyvatelích)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883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Trable a dilemata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Nemůže přílišná ochrana lidských práv škodit lidským právům?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Stále další </a:t>
            </a:r>
            <a:r>
              <a:rPr lang="cs-CZ" dirty="0" err="1"/>
              <a:t>judicializace</a:t>
            </a:r>
            <a:r>
              <a:rPr lang="cs-CZ" dirty="0"/>
              <a:t> dalších oblastí života? Další práva v katalogu? Nevyprazdňuje to?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Kolize základních práv, demokracie a dělby moci. Kolize základních práv a míru.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to většinová hodnota, na níž se shodneme, nebo ochrana menšiny?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54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dnes lidská práva pojímat?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Už nejsou jen akademickou hračkou pro politology. Je to fakt právo.</a:t>
            </a:r>
          </a:p>
          <a:p>
            <a:pPr lvl="0"/>
            <a:r>
              <a:rPr lang="cs-CZ" dirty="0"/>
              <a:t>Jde o každodenní součást právní praxe, kde se bez nich nepohnete. </a:t>
            </a:r>
          </a:p>
          <a:p>
            <a:pPr lvl="0"/>
            <a:r>
              <a:rPr lang="cs-CZ" dirty="0"/>
              <a:t>Kdo je umí, má oproti těm, kdo jim nerozumí, eso v rukávu. </a:t>
            </a:r>
          </a:p>
          <a:p>
            <a:pPr lvl="0"/>
            <a:r>
              <a:rPr lang="cs-CZ" dirty="0"/>
              <a:t>Dají se tím vyhrávat velké soudní spory. </a:t>
            </a:r>
          </a:p>
          <a:p>
            <a:r>
              <a:rPr lang="cs-CZ" dirty="0"/>
              <a:t>Nebanální právní problémy. Kolize mezi dvěma právy či zly. </a:t>
            </a:r>
          </a:p>
          <a:p>
            <a:r>
              <a:rPr lang="cs-CZ" dirty="0"/>
              <a:t>Umožňují docílit spravedlnost.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342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8614A-C6D3-094F-B86B-4B603DC87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Thurgood</a:t>
            </a:r>
            <a:r>
              <a:rPr lang="cs-CZ" dirty="0"/>
              <a:t> </a:t>
            </a:r>
            <a:r>
              <a:rPr lang="cs-CZ" dirty="0" err="1"/>
              <a:t>Marshall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B15EA-F1FA-9045-AABF-0B513988A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"</a:t>
            </a:r>
            <a:r>
              <a:rPr lang="en-US" b="1" dirty="0"/>
              <a:t>History teaches that </a:t>
            </a:r>
            <a:endParaRPr lang="cs-CZ" b="1" dirty="0"/>
          </a:p>
          <a:p>
            <a:pPr>
              <a:buNone/>
            </a:pPr>
            <a:r>
              <a:rPr lang="cs-CZ" b="1" dirty="0"/>
              <a:t>g</a:t>
            </a:r>
            <a:r>
              <a:rPr lang="en-US" b="1" dirty="0"/>
              <a:t>rave</a:t>
            </a:r>
            <a:r>
              <a:rPr lang="cs-CZ" b="1" dirty="0"/>
              <a:t> </a:t>
            </a:r>
            <a:r>
              <a:rPr lang="en-US" b="1" dirty="0"/>
              <a:t>threats to liberty </a:t>
            </a:r>
            <a:endParaRPr lang="cs-CZ" b="1" dirty="0"/>
          </a:p>
          <a:p>
            <a:pPr>
              <a:buNone/>
            </a:pPr>
            <a:r>
              <a:rPr lang="en-US" b="1" dirty="0"/>
              <a:t>often come in</a:t>
            </a:r>
            <a:r>
              <a:rPr lang="cs-CZ" b="1" dirty="0"/>
              <a:t> </a:t>
            </a:r>
            <a:r>
              <a:rPr lang="en-US" b="1" dirty="0"/>
              <a:t>times of </a:t>
            </a:r>
            <a:endParaRPr lang="cs-CZ" b="1" dirty="0"/>
          </a:p>
          <a:p>
            <a:pPr>
              <a:buNone/>
            </a:pPr>
            <a:r>
              <a:rPr lang="en-US" b="1" dirty="0"/>
              <a:t>urgency, when</a:t>
            </a:r>
            <a:r>
              <a:rPr lang="cs-CZ" b="1" dirty="0"/>
              <a:t> </a:t>
            </a:r>
          </a:p>
          <a:p>
            <a:pPr>
              <a:buNone/>
            </a:pPr>
            <a:r>
              <a:rPr lang="cs-CZ" b="1" dirty="0"/>
              <a:t>c</a:t>
            </a:r>
            <a:r>
              <a:rPr lang="en-US" b="1" dirty="0" err="1"/>
              <a:t>onstitutional</a:t>
            </a:r>
            <a:r>
              <a:rPr lang="cs-CZ" b="1" dirty="0"/>
              <a:t> </a:t>
            </a:r>
            <a:r>
              <a:rPr lang="cs-CZ" b="1" dirty="0" err="1"/>
              <a:t>r</a:t>
            </a:r>
            <a:r>
              <a:rPr lang="en-US" b="1" dirty="0" err="1"/>
              <a:t>ights</a:t>
            </a:r>
            <a:r>
              <a:rPr lang="cs-CZ" b="1" dirty="0"/>
              <a:t> </a:t>
            </a:r>
          </a:p>
          <a:p>
            <a:pPr>
              <a:buNone/>
            </a:pPr>
            <a:r>
              <a:rPr lang="en-US" b="1" dirty="0"/>
              <a:t>seem too</a:t>
            </a:r>
            <a:r>
              <a:rPr lang="cs-CZ" b="1" dirty="0"/>
              <a:t> </a:t>
            </a:r>
            <a:r>
              <a:rPr lang="en-US" b="1" dirty="0"/>
              <a:t>extravagant </a:t>
            </a:r>
            <a:endParaRPr lang="cs-CZ" b="1" dirty="0"/>
          </a:p>
          <a:p>
            <a:pPr>
              <a:buNone/>
            </a:pPr>
            <a:r>
              <a:rPr lang="en-US" b="1" dirty="0"/>
              <a:t>to endure.</a:t>
            </a:r>
            <a:r>
              <a:rPr lang="cs-CZ" b="1" dirty="0"/>
              <a:t>"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Thurgoodmarshall1967.jpg">
            <a:extLst>
              <a:ext uri="{FF2B5EF4-FFF2-40B4-BE49-F238E27FC236}">
                <a16:creationId xmlns:a16="http://schemas.microsoft.com/office/drawing/2014/main" id="{FEF72B35-766D-1045-9072-741F04DDE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9715" y="1451819"/>
            <a:ext cx="3186321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Tradice v našem státě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Charta 77</a:t>
            </a:r>
          </a:p>
          <a:p>
            <a:r>
              <a:rPr lang="cs-CZ" dirty="0"/>
              <a:t>součást „hodnot Listopadu“</a:t>
            </a:r>
          </a:p>
          <a:p>
            <a:r>
              <a:rPr lang="cs-CZ" dirty="0"/>
              <a:t>ochrana lidských práv je přímou reakcí na jejich potírání komunistickým režimem</a:t>
            </a:r>
          </a:p>
          <a:p>
            <a:r>
              <a:rPr lang="cs-CZ" dirty="0"/>
              <a:t>Viz preambule </a:t>
            </a:r>
            <a:r>
              <a:rPr lang="cs-CZ"/>
              <a:t>k Listině a Ústavě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Demokracie – Úcta k lidským právům – Právní stát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Lidé se rodí svobodní a rovní v důstojnosti a právech.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95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„To hlavní“ z mezinárodního a unijního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cs-CZ" sz="2800" b="1" dirty="0"/>
          </a:p>
          <a:p>
            <a:pPr lvl="1"/>
            <a:r>
              <a:rPr lang="cs-CZ" sz="2800" dirty="0"/>
              <a:t>Všeobecná deklarace lidských práv </a:t>
            </a:r>
          </a:p>
          <a:p>
            <a:pPr lvl="1"/>
            <a:r>
              <a:rPr lang="cs-CZ" sz="2800" b="1" dirty="0"/>
              <a:t>Úmluva o ochraně lidských práv a základních svobod a protokoly k ní (Evropská úmluva o lidských právech)</a:t>
            </a:r>
          </a:p>
          <a:p>
            <a:pPr lvl="1"/>
            <a:r>
              <a:rPr lang="cs-CZ" sz="2800" dirty="0"/>
              <a:t>Mezinárodní pakt o občanských a politických právech a Mezinárodní pakt o hospodářských, sociálních a kulturních právech </a:t>
            </a:r>
          </a:p>
          <a:p>
            <a:pPr lvl="1"/>
            <a:r>
              <a:rPr lang="cs-CZ" sz="2800" dirty="0"/>
              <a:t>Úmluva o právech dítěte </a:t>
            </a:r>
          </a:p>
          <a:p>
            <a:pPr lvl="1"/>
            <a:r>
              <a:rPr lang="cs-CZ" sz="2800" dirty="0"/>
              <a:t>Úmluva o právech osob se zdravotním postižením </a:t>
            </a:r>
          </a:p>
          <a:p>
            <a:pPr lvl="1"/>
            <a:r>
              <a:rPr lang="cs-CZ" sz="2800" dirty="0"/>
              <a:t>Úmluva o právním postavení uprchlíků</a:t>
            </a:r>
          </a:p>
          <a:p>
            <a:pPr lvl="1"/>
            <a:r>
              <a:rPr lang="cs-CZ" sz="2800" dirty="0"/>
              <a:t>Evropská sociální charta</a:t>
            </a:r>
          </a:p>
          <a:p>
            <a:pPr marL="457200" lvl="1" indent="0">
              <a:buNone/>
            </a:pPr>
            <a:endParaRPr lang="cs-CZ" sz="2800" dirty="0"/>
          </a:p>
          <a:p>
            <a:pPr lvl="1"/>
            <a:r>
              <a:rPr lang="cs-CZ" sz="2800" b="1" dirty="0"/>
              <a:t>Listina základních práv EU</a:t>
            </a:r>
          </a:p>
          <a:p>
            <a:pPr marL="457200" lvl="1" indent="0">
              <a:buNone/>
            </a:pPr>
            <a:r>
              <a:rPr lang="cs-CZ" sz="2800" dirty="0"/>
              <a:t>Důstojnost, svobody, rovnost, solidarita, občanství, spravedlnost </a:t>
            </a:r>
            <a:endParaRPr lang="cs-CZ" sz="2800" b="1" dirty="0"/>
          </a:p>
          <a:p>
            <a:pPr lvl="1"/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91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Listina základních práv a svobod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přijalo ji Federální shromáždění ČSFR – ústavní zákon č. 23/1991 Sb.</a:t>
            </a:r>
          </a:p>
          <a:p>
            <a:r>
              <a:rPr lang="cs-CZ" dirty="0"/>
              <a:t>odlišovat Listinu a uvozovací zákon</a:t>
            </a:r>
          </a:p>
          <a:p>
            <a:r>
              <a:rPr lang="cs-CZ" dirty="0"/>
              <a:t>součástí ústavního pořádku (čl. 3, čl. 112)</a:t>
            </a:r>
          </a:p>
          <a:p>
            <a:r>
              <a:rPr lang="cs-CZ" dirty="0" err="1"/>
              <a:t>republikována</a:t>
            </a:r>
            <a:r>
              <a:rPr lang="cs-CZ" dirty="0"/>
              <a:t> pod č. 2/1993 Sb. (usnesením předsednictva ČNR)</a:t>
            </a:r>
          </a:p>
          <a:p>
            <a:r>
              <a:rPr lang="cs-CZ" dirty="0"/>
              <a:t>právní síla ústavního zákona se dovozuje výkladem</a:t>
            </a:r>
          </a:p>
          <a:p>
            <a:r>
              <a:rPr lang="cs-CZ" dirty="0"/>
              <a:t>akceptoval to i Parlament - novely č. 162/1998 Sb. a č. 295/2021 Sb.</a:t>
            </a:r>
          </a:p>
          <a:p>
            <a:r>
              <a:rPr lang="cs-CZ" dirty="0"/>
              <a:t>federální terminologie (např. čl. 11 odst. 2, čl. 14 odst. 2 a 4, čl. 42, čl. 43)</a:t>
            </a:r>
          </a:p>
          <a:p>
            <a:r>
              <a:rPr lang="cs-CZ" dirty="0"/>
              <a:t>interpretace viz čl. 1 odst. 2 úst. zák. č. 4/1993 Sb. - práva a povinnosti spojená s územím ČSFR a státním občanstvím ČSFR dnes znamenají území ČR a státní občanství ČR, pokud zákon nestanoví jinak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66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97014-2380-7C45-8091-0D4399DB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Funkce základních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234CD-7562-364D-9D4C-AB370C17E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629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Subjektivní práva (nároky)</a:t>
            </a:r>
          </a:p>
          <a:p>
            <a:pPr marL="0" indent="0">
              <a:buNone/>
            </a:pPr>
            <a:r>
              <a:rPr lang="cs-CZ" dirty="0"/>
              <a:t>- veřejná subjektivní práva</a:t>
            </a:r>
          </a:p>
          <a:p>
            <a:pPr>
              <a:buFontTx/>
              <a:buChar char="-"/>
            </a:pPr>
            <a:r>
              <a:rPr lang="cs-CZ" dirty="0"/>
              <a:t>soudně vynutitelná 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Objektivní právo</a:t>
            </a:r>
          </a:p>
          <a:p>
            <a:pPr marL="0" indent="0">
              <a:buNone/>
            </a:pPr>
            <a:r>
              <a:rPr lang="cs-CZ" dirty="0"/>
              <a:t>- objektivní řád hodnot (čl. 1 odst. 3 GG), kritérium ústavnosti</a:t>
            </a:r>
          </a:p>
          <a:p>
            <a:pPr marL="0" indent="0">
              <a:buNone/>
            </a:pPr>
            <a:r>
              <a:rPr lang="cs-CZ" dirty="0"/>
              <a:t>- abstraktní a konkrétní kontrola ústavnosti</a:t>
            </a:r>
          </a:p>
          <a:p>
            <a:pPr>
              <a:buFontTx/>
              <a:buChar char="-"/>
            </a:pPr>
            <a:r>
              <a:rPr lang="cs-CZ" dirty="0"/>
              <a:t>ústavně konformní výklad</a:t>
            </a:r>
          </a:p>
          <a:p>
            <a:pPr>
              <a:buFontTx/>
              <a:buChar char="-"/>
            </a:pPr>
            <a:r>
              <a:rPr lang="cs-CZ" dirty="0"/>
              <a:t>základní práva jako institucionální garance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38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C0E4-B123-CB49-B784-7DF3410D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práva jako veřejná subjektivní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7743C-34FC-0B43-BD76-9C0E52502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dirty="0"/>
              <a:t>Veřejná moc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jedinec</a:t>
            </a:r>
          </a:p>
          <a:p>
            <a:pPr marL="0" indent="0" algn="ctr">
              <a:buNone/>
            </a:pPr>
            <a:r>
              <a:rPr lang="cs-CZ" dirty="0"/>
              <a:t>(ochrana svobod před státem, práva vůči státu)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pPr marL="0" indent="0" algn="ctr">
              <a:buNone/>
            </a:pPr>
            <a:r>
              <a:rPr lang="cs-CZ" dirty="0"/>
              <a:t>vztahy sobě rovných subjektů</a:t>
            </a:r>
          </a:p>
          <a:p>
            <a:pPr marL="0" indent="0" algn="ctr">
              <a:buNone/>
            </a:pPr>
            <a:r>
              <a:rPr lang="cs-CZ" dirty="0"/>
              <a:t>možnost horizontálního působení ZP</a:t>
            </a:r>
          </a:p>
          <a:p>
            <a:pPr marL="0" indent="0" algn="ctr">
              <a:buNone/>
            </a:pPr>
            <a:r>
              <a:rPr lang="cs-CZ" dirty="0"/>
              <a:t>nepřímé – interpretace podústavního práva – viz např. § 2 odst. 1 občanského zákoníku</a:t>
            </a:r>
          </a:p>
          <a:p>
            <a:endParaRPr lang="cs-CZ" dirty="0"/>
          </a:p>
        </p:txBody>
      </p:sp>
      <p:cxnSp>
        <p:nvCxnSpPr>
          <p:cNvPr id="5" name="Přímá spojovací šipka 4">
            <a:extLst>
              <a:ext uri="{FF2B5EF4-FFF2-40B4-BE49-F238E27FC236}">
                <a16:creationId xmlns:a16="http://schemas.microsoft.com/office/drawing/2014/main" id="{B4691C03-EB61-D140-93C1-629B2BE2F07A}"/>
              </a:ext>
            </a:extLst>
          </p:cNvPr>
          <p:cNvCxnSpPr>
            <a:cxnSpLocks/>
          </p:cNvCxnSpPr>
          <p:nvPr/>
        </p:nvCxnSpPr>
        <p:spPr>
          <a:xfrm>
            <a:off x="6096000" y="2231571"/>
            <a:ext cx="0" cy="979715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90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51BBE-37D9-0742-B1B4-27CE9D976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Nositelé základních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96033-4900-284E-B93F-CD56675FE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Lidé</a:t>
            </a:r>
          </a:p>
          <a:p>
            <a:pPr>
              <a:buFontTx/>
              <a:buChar char="-"/>
            </a:pPr>
            <a:r>
              <a:rPr lang="cs-CZ" dirty="0"/>
              <a:t>každý</a:t>
            </a:r>
          </a:p>
          <a:p>
            <a:pPr>
              <a:buFontTx/>
              <a:buChar char="-"/>
            </a:pPr>
            <a:r>
              <a:rPr lang="cs-CZ" dirty="0"/>
              <a:t>občan</a:t>
            </a:r>
          </a:p>
          <a:p>
            <a:pPr>
              <a:buFontTx/>
              <a:buChar char="-"/>
            </a:pPr>
            <a:r>
              <a:rPr lang="cs-CZ" dirty="0"/>
              <a:t>cizinci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Právnické osoby</a:t>
            </a:r>
          </a:p>
          <a:p>
            <a:pPr>
              <a:buFontTx/>
              <a:buChar char="-"/>
            </a:pPr>
            <a:r>
              <a:rPr lang="cs-CZ" dirty="0"/>
              <a:t>podle povahy věci</a:t>
            </a:r>
          </a:p>
          <a:p>
            <a:pPr>
              <a:buFontTx/>
              <a:buChar char="-"/>
            </a:pPr>
            <a:r>
              <a:rPr lang="cs-CZ" dirty="0"/>
              <a:t>stát jako nositel základních práv???</a:t>
            </a:r>
          </a:p>
          <a:p>
            <a:pPr>
              <a:buFontTx/>
              <a:buChar char="-"/>
            </a:pPr>
            <a:r>
              <a:rPr lang="cs-CZ" dirty="0"/>
              <a:t>územní samosprávné celky [komunální ústavní stížnost – čl. 87 odst. 1 písm. c) Ústavy]</a:t>
            </a:r>
          </a:p>
        </p:txBody>
      </p:sp>
    </p:spTree>
    <p:extLst>
      <p:ext uri="{BB962C8B-B14F-4D97-AF65-F5344CB8AC3E}">
        <p14:creationId xmlns:p14="http://schemas.microsoft.com/office/powerpoint/2010/main" val="383524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65D0-1891-8347-A3FD-2195A22E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Adresáti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DD760-DA2D-824D-986E-2F5AA548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subjekty veřejné moci</a:t>
            </a:r>
          </a:p>
          <a:p>
            <a:pPr marL="0" indent="0">
              <a:buNone/>
            </a:pPr>
            <a:r>
              <a:rPr lang="cs-CZ" dirty="0"/>
              <a:t>- stát</a:t>
            </a:r>
          </a:p>
          <a:p>
            <a:pPr>
              <a:buFontTx/>
              <a:buChar char="-"/>
            </a:pPr>
            <a:r>
              <a:rPr lang="cs-CZ" dirty="0"/>
              <a:t>jiné subjekty veřejné moci (veřejnoprávní korporace)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soukromoprávní subjekty?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mezinárodním právu odpovídá stát jako celek</a:t>
            </a:r>
          </a:p>
        </p:txBody>
      </p:sp>
    </p:spTree>
    <p:extLst>
      <p:ext uri="{BB962C8B-B14F-4D97-AF65-F5344CB8AC3E}">
        <p14:creationId xmlns:p14="http://schemas.microsoft.com/office/powerpoint/2010/main" val="481445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1533</Words>
  <Application>Microsoft Office PowerPoint</Application>
  <PresentationFormat>Širokoúhlá obrazovka</PresentationFormat>
  <Paragraphs>189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Motiv Office</vt:lpstr>
      <vt:lpstr>Lidská práva a soudnictví Úvod do lidských práv</vt:lpstr>
      <vt:lpstr>Jak dnes lidská práva pojímat?</vt:lpstr>
      <vt:lpstr>Tradice v našem státě</vt:lpstr>
      <vt:lpstr>„To hlavní“ z mezinárodního a unijního práva </vt:lpstr>
      <vt:lpstr>Listina základních práv a svobod </vt:lpstr>
      <vt:lpstr>Funkce základních práv</vt:lpstr>
      <vt:lpstr>Základní práva jako veřejná subjektivní práva</vt:lpstr>
      <vt:lpstr>Nositelé základních práv</vt:lpstr>
      <vt:lpstr>Adresáti</vt:lpstr>
      <vt:lpstr>Obsah základních práv</vt:lpstr>
      <vt:lpstr>Absolutní a relativní práva</vt:lpstr>
      <vt:lpstr>Co se základními právy v praxi?</vt:lpstr>
      <vt:lpstr>Kategorie základních práv</vt:lpstr>
      <vt:lpstr>Úrovně ochrany lidských práv</vt:lpstr>
      <vt:lpstr>Úrovně ochrany lidských práv</vt:lpstr>
      <vt:lpstr>Funkce výborů univerzálních mezinárodních smluv o lidských právech</vt:lpstr>
      <vt:lpstr>Univerzální úmluvy (původně) bez supervizního orgánu</vt:lpstr>
      <vt:lpstr>Mezinárodní trestní soudnictví a Mezinárodní organizace práce</vt:lpstr>
      <vt:lpstr>Trable a dilemata</vt:lpstr>
      <vt:lpstr>Thurgood Marshall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Muslimské šátky v kontextech evropského práva a společnosti</dc:title>
  <dc:creator>Simackova Katerina</dc:creator>
  <cp:lastModifiedBy>David Kosař</cp:lastModifiedBy>
  <cp:revision>45</cp:revision>
  <cp:lastPrinted>2017-03-26T11:48:21Z</cp:lastPrinted>
  <dcterms:created xsi:type="dcterms:W3CDTF">2016-04-30T13:41:47Z</dcterms:created>
  <dcterms:modified xsi:type="dcterms:W3CDTF">2024-02-29T12:40:10Z</dcterms:modified>
</cp:coreProperties>
</file>