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8"/>
  </p:notesMasterIdLst>
  <p:sldIdLst>
    <p:sldId id="325" r:id="rId3"/>
    <p:sldId id="327" r:id="rId4"/>
    <p:sldId id="258" r:id="rId5"/>
    <p:sldId id="273" r:id="rId6"/>
    <p:sldId id="261" r:id="rId7"/>
    <p:sldId id="304" r:id="rId8"/>
    <p:sldId id="262" r:id="rId9"/>
    <p:sldId id="303" r:id="rId10"/>
    <p:sldId id="277" r:id="rId11"/>
    <p:sldId id="263" r:id="rId12"/>
    <p:sldId id="274" r:id="rId13"/>
    <p:sldId id="275" r:id="rId14"/>
    <p:sldId id="276" r:id="rId15"/>
    <p:sldId id="280" r:id="rId16"/>
    <p:sldId id="281" r:id="rId17"/>
    <p:sldId id="265" r:id="rId18"/>
    <p:sldId id="282" r:id="rId19"/>
    <p:sldId id="271" r:id="rId20"/>
    <p:sldId id="270" r:id="rId21"/>
    <p:sldId id="272" r:id="rId22"/>
    <p:sldId id="291" r:id="rId23"/>
    <p:sldId id="313" r:id="rId24"/>
    <p:sldId id="305" r:id="rId25"/>
    <p:sldId id="314" r:id="rId26"/>
    <p:sldId id="315" r:id="rId27"/>
    <p:sldId id="306" r:id="rId28"/>
    <p:sldId id="309" r:id="rId29"/>
    <p:sldId id="307" r:id="rId30"/>
    <p:sldId id="308" r:id="rId31"/>
    <p:sldId id="310" r:id="rId32"/>
    <p:sldId id="311" r:id="rId33"/>
    <p:sldId id="312" r:id="rId34"/>
    <p:sldId id="292" r:id="rId35"/>
    <p:sldId id="302" r:id="rId36"/>
    <p:sldId id="316" r:id="rId37"/>
    <p:sldId id="318" r:id="rId38"/>
    <p:sldId id="317" r:id="rId39"/>
    <p:sldId id="319" r:id="rId40"/>
    <p:sldId id="284" r:id="rId41"/>
    <p:sldId id="286" r:id="rId42"/>
    <p:sldId id="285" r:id="rId43"/>
    <p:sldId id="333" r:id="rId44"/>
    <p:sldId id="320" r:id="rId45"/>
    <p:sldId id="321" r:id="rId46"/>
    <p:sldId id="260" r:id="rId4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3399"/>
    <a:srgbClr val="996633"/>
    <a:srgbClr val="CC9900"/>
    <a:srgbClr val="663300"/>
    <a:srgbClr val="0066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35" autoAdjust="0"/>
    <p:restoredTop sz="93883" autoAdjust="0"/>
  </p:normalViewPr>
  <p:slideViewPr>
    <p:cSldViewPr>
      <p:cViewPr varScale="1">
        <p:scale>
          <a:sx n="112" d="100"/>
          <a:sy n="112" d="100"/>
        </p:scale>
        <p:origin x="11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D345D-B435-47EB-87FB-D778DB754F1C}" type="datetimeFigureOut">
              <a:rPr lang="cs-CZ" smtClean="0"/>
              <a:t>11.05.2024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FAB8E-C14D-4BD2-A940-BD033BECF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03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41F93-246B-45B3-A02C-E79CB45FA97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F4B7-A710-44DE-8109-C4F711853D1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BAE4A-C372-41A6-A6B4-F2B0337A64A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189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41F93-246B-45B3-A02C-E79CB45FA97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8AC8-B8BF-4C32-976E-8A99829EA4D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71139-4C31-4401-803D-1430367DBF9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9063E-F231-489F-9269-EACF19C1FF4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6F65F-DDCC-4407-8EC7-895C371C2C1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DF730-3651-4FE9-AFDD-12BEE2ED9E9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1CAF-7C7A-425E-AD59-30472EC6E78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8AC8-B8BF-4C32-976E-8A99829EA4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CF05D-8FF4-4635-B234-E213762A2D6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89B5-B94B-48FA-90B1-72227B9AC96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F4B7-A710-44DE-8109-C4F711853D1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BAE4A-C372-41A6-A6B4-F2B0337A64A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71139-4C31-4401-803D-1430367DBF9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9063E-F231-489F-9269-EACF19C1FF4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6F65F-DDCC-4407-8EC7-895C371C2C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DF730-3651-4FE9-AFDD-12BEE2ED9E9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1CAF-7C7A-425E-AD59-30472EC6E7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CF05D-8FF4-4635-B234-E213762A2D6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89B5-B94B-48FA-90B1-72227B9AC96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191020-B649-4D24-8E50-41D46C94D6F6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191020-B649-4D24-8E50-41D46C94D6F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24744"/>
            <a:ext cx="7518400" cy="4968552"/>
          </a:xfrm>
        </p:spPr>
        <p:txBody>
          <a:bodyPr>
            <a:normAutofit/>
          </a:bodyPr>
          <a:lstStyle/>
          <a:p>
            <a:pPr algn="l"/>
            <a:r>
              <a:rPr lang="cs-CZ" sz="2800" dirty="0">
                <a:solidFill>
                  <a:schemeClr val="tx1"/>
                </a:solidFill>
              </a:rPr>
              <a:t>MP811Zk Správní právo III</a:t>
            </a:r>
            <a:br>
              <a:rPr lang="cs-CZ" sz="2800" dirty="0">
                <a:solidFill>
                  <a:schemeClr val="tx1"/>
                </a:solidFill>
              </a:rPr>
            </a:b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11. přednáška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7.5.2024</a:t>
            </a:r>
            <a:br>
              <a:rPr lang="cs-CZ" sz="2700" b="1" dirty="0">
                <a:solidFill>
                  <a:schemeClr val="tx1"/>
                </a:solidFill>
                <a:latin typeface="+mn-lt"/>
              </a:rPr>
            </a:br>
            <a:br>
              <a:rPr lang="cs-CZ" sz="2800" dirty="0">
                <a:latin typeface="+mn-lt"/>
              </a:rPr>
            </a:br>
            <a:r>
              <a:rPr lang="cs-CZ" sz="2800" b="1" dirty="0">
                <a:latin typeface="+mn-lt"/>
              </a:rPr>
              <a:t>Bezpečnostní správa I</a:t>
            </a:r>
            <a:br>
              <a:rPr lang="cs-CZ" sz="2800" dirty="0">
                <a:latin typeface="+mn-lt"/>
              </a:rPr>
            </a:br>
            <a:br>
              <a:rPr lang="cs-CZ" sz="2800" dirty="0">
                <a:latin typeface="+mn-lt"/>
              </a:rPr>
            </a:br>
            <a:br>
              <a:rPr lang="cs-CZ" sz="2800" dirty="0">
                <a:latin typeface="+mn-lt"/>
              </a:rPr>
            </a:br>
            <a:r>
              <a:rPr lang="cs-CZ" sz="1800" i="1" dirty="0">
                <a:latin typeface="+mn-lt"/>
              </a:rPr>
              <a:t>Přednáší:</a:t>
            </a:r>
            <a:br>
              <a:rPr lang="cs-CZ" sz="1800" i="1" dirty="0">
                <a:latin typeface="+mn-lt"/>
              </a:rPr>
            </a:br>
            <a:r>
              <a:rPr lang="cs-CZ" sz="1800" i="1" dirty="0" err="1">
                <a:latin typeface="+mn-lt"/>
              </a:rPr>
              <a:t>doc.JUDr</a:t>
            </a:r>
            <a:r>
              <a:rPr lang="cs-CZ" sz="1800" i="1" dirty="0">
                <a:latin typeface="+mn-lt"/>
              </a:rPr>
              <a:t>. Soňa Skulová, Ph.D. </a:t>
            </a:r>
            <a:br>
              <a:rPr lang="cs-CZ" sz="1800" i="1" dirty="0">
                <a:latin typeface="+mn-lt"/>
              </a:rPr>
            </a:br>
            <a:br>
              <a:rPr lang="cs-CZ" sz="1800" dirty="0">
                <a:latin typeface="+mn-lt"/>
              </a:rPr>
            </a:br>
            <a:endParaRPr lang="cs-CZ" alt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Úst. zákon o bezpečnosti ČR: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435280" cy="5112568"/>
          </a:xfrm>
        </p:spPr>
        <p:txBody>
          <a:bodyPr/>
          <a:lstStyle/>
          <a:p>
            <a:r>
              <a:rPr lang="cs-CZ" sz="2400" dirty="0"/>
              <a:t>vymezuje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zákl. povinnosti státu </a:t>
            </a:r>
            <a:r>
              <a:rPr lang="cs-CZ" sz="2400" dirty="0"/>
              <a:t>zajišťovat bezpečnost (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svrchovanost, územní celistvost, ochranu demokratických základů státu, životů, zdraví a majetkových hodnot</a:t>
            </a:r>
            <a:r>
              <a:rPr lang="cs-CZ" sz="2400" dirty="0"/>
              <a:t>)</a:t>
            </a:r>
          </a:p>
          <a:p>
            <a:r>
              <a:rPr lang="cs-CZ" sz="2400" dirty="0"/>
              <a:t>vymezuje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zákl. výstavbu a činnost  </a:t>
            </a:r>
            <a:r>
              <a:rPr lang="cs-CZ" sz="2400" dirty="0"/>
              <a:t>ozbrojených </a:t>
            </a:r>
            <a:br>
              <a:rPr lang="cs-CZ" sz="2400" dirty="0"/>
            </a:br>
            <a:r>
              <a:rPr lang="cs-CZ" sz="2400" dirty="0"/>
              <a:t>sil,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ozbrojených bezpečnostních sborů,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záchranných sborů a havarijních služeb </a:t>
            </a:r>
            <a:r>
              <a:rPr lang="cs-CZ" sz="2400" dirty="0"/>
              <a:t>(systém – ucelenost, vazby)</a:t>
            </a:r>
          </a:p>
          <a:p>
            <a:r>
              <a:rPr lang="cs-CZ" sz="2400" dirty="0"/>
              <a:t>základ pro ukládání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povinností FO a PO</a:t>
            </a:r>
            <a:r>
              <a:rPr lang="cs-CZ" sz="2400" dirty="0"/>
              <a:t>,</a:t>
            </a:r>
          </a:p>
          <a:p>
            <a:r>
              <a:rPr lang="cs-CZ" sz="2400" dirty="0"/>
              <a:t>vymezení tzv.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„mimořádných stavů“ </a:t>
            </a:r>
            <a:r>
              <a:rPr lang="cs-CZ" sz="2400" dirty="0"/>
              <a:t>a jejich </a:t>
            </a:r>
            <a:br>
              <a:rPr lang="cs-CZ" sz="2400" dirty="0"/>
            </a:br>
            <a:r>
              <a:rPr lang="cs-CZ" sz="2400" dirty="0"/>
              <a:t>základních souvislostí,</a:t>
            </a:r>
          </a:p>
          <a:p>
            <a:r>
              <a:rPr lang="cs-CZ" sz="2400" dirty="0"/>
              <a:t>zakotvení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 rady státu</a:t>
            </a:r>
            <a:r>
              <a:rPr lang="cs-CZ" sz="24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Úst. zákon o bezpečnosti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/>
              <a:t>Bezpečnostní rada státu</a:t>
            </a:r>
          </a:p>
          <a:p>
            <a:r>
              <a:rPr lang="cs-CZ" sz="2400" dirty="0"/>
              <a:t>Zvláštní orgán složený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předsedy vlády a dalších členů vlády </a:t>
            </a:r>
            <a:r>
              <a:rPr lang="cs-CZ" sz="2400" dirty="0"/>
              <a:t>(dle rozhodnutí vlády), který v rozsahu vládního pověření připravuje vládě návrhy opatření </a:t>
            </a:r>
            <a:br>
              <a:rPr lang="cs-CZ" sz="2400" dirty="0"/>
            </a:br>
            <a:r>
              <a:rPr lang="cs-CZ" sz="2400" dirty="0"/>
              <a:t>k zajišťování bezpečnosti ČR.</a:t>
            </a:r>
          </a:p>
          <a:p>
            <a:endParaRPr lang="cs-CZ" sz="2400" dirty="0"/>
          </a:p>
          <a:p>
            <a:r>
              <a:rPr lang="cs-CZ" sz="2400" dirty="0"/>
              <a:t>Prezident ČR má právo účastnit se jejích schůzí,</a:t>
            </a:r>
            <a:br>
              <a:rPr lang="cs-CZ" sz="2400" dirty="0"/>
            </a:br>
            <a:r>
              <a:rPr lang="cs-CZ" sz="2400" dirty="0"/>
              <a:t>vyžadovat od ní a jejích členů zprávy a </a:t>
            </a:r>
            <a:br>
              <a:rPr lang="cs-CZ" sz="2400" dirty="0"/>
            </a:br>
            <a:r>
              <a:rPr lang="cs-CZ" sz="2400" dirty="0"/>
              <a:t>projednávat s ní nebo s jejími členy otázky, </a:t>
            </a:r>
            <a:br>
              <a:rPr lang="cs-CZ" sz="2400" dirty="0"/>
            </a:br>
            <a:r>
              <a:rPr lang="cs-CZ" sz="2400" dirty="0"/>
              <a:t>které patří do jejich působnosti</a:t>
            </a:r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/>
              <a:t>Úst. zákon o bezpečnosti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363272" cy="4641379"/>
          </a:xfrm>
        </p:spPr>
        <p:txBody>
          <a:bodyPr/>
          <a:lstStyle/>
          <a:p>
            <a:pPr>
              <a:buNone/>
            </a:pPr>
            <a:r>
              <a:rPr lang="cs-CZ" sz="2400" dirty="0"/>
              <a:t>upravuje tzv.</a:t>
            </a:r>
            <a:r>
              <a:rPr lang="cs-CZ" sz="2400" b="1" dirty="0"/>
              <a:t> mimořádné stavy: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=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vyhlašují se,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</a:t>
            </a: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bezprostředně ohrožena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svrchovanost, územní celistvost, demokratické základy ČR nebo </a:t>
            </a: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značném rozsahu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pořádek a bezpečnost, životy a zdraví, majetkové hodnoty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životní prostředí, anebo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(je-li třeba plnit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mezinár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závazky o společné obraně), </a:t>
            </a:r>
          </a:p>
          <a:p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to podle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intenzity, územního rozsahu a charakteru situace.</a:t>
            </a:r>
          </a:p>
          <a:p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Rozlišení:</a:t>
            </a:r>
            <a:r>
              <a:rPr lang="cs-CZ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- nouzový stav, - 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stav ohrožení státu, - válečný stav.</a:t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                                  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(Pozn.: nikoliv stav nouze dle § 2068 OZ)</a:t>
            </a:r>
          </a:p>
          <a:p>
            <a:pPr>
              <a:buNone/>
            </a:pPr>
            <a:endParaRPr lang="cs-CZ" sz="2000" b="1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</a:rPr>
              <a:t>Mimořádné stavy:  </a:t>
            </a: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Nouzový stav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688"/>
            <a:ext cx="8229600" cy="5832648"/>
          </a:xfrm>
        </p:spPr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</a:p>
          <a:p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v případě živelních pohrom, ekologických nebo průmyslových havárií, nehod nebo jiného nebezpečí, které ve značném rozsahu ohrožuje životy, zdraví nebo majetkové hodnoty anebo vnitřní pořádek a bezpečnost,</a:t>
            </a:r>
          </a:p>
          <a:p>
            <a:r>
              <a:rPr lang="cs-CZ" sz="2000" dirty="0"/>
              <a:t>jen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určitém území </a:t>
            </a:r>
            <a:r>
              <a:rPr lang="cs-CZ" sz="2000" dirty="0"/>
              <a:t>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dobu určitou </a:t>
            </a:r>
            <a:r>
              <a:rPr lang="cs-CZ" sz="2000" dirty="0"/>
              <a:t>(max 30 dní; prodloužení se souhlasem PS) + s uvedením důvodů,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vyhlašuje vláda </a:t>
            </a:r>
            <a:r>
              <a:rPr lang="cs-CZ" sz="2000" dirty="0"/>
              <a:t>(při nebezpečí z prodlení její předseda) </a:t>
            </a:r>
            <a:br>
              <a:rPr lang="cs-CZ" sz="2000" dirty="0"/>
            </a:br>
            <a:r>
              <a:rPr lang="cs-CZ" sz="2000" dirty="0"/>
              <a:t>ve Sb. + uveřejňuje se v hrom. sdělovacích prostředcích;</a:t>
            </a:r>
            <a:br>
              <a:rPr lang="cs-CZ" sz="2000" dirty="0"/>
            </a:br>
            <a:r>
              <a:rPr lang="cs-CZ" sz="2000" dirty="0"/>
              <a:t>informuje o tom PS, která může zrušit.</a:t>
            </a:r>
          </a:p>
          <a:p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pravomoci orgánů veřejné správy a možné </a:t>
            </a:r>
            <a:r>
              <a:rPr lang="cs-CZ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povinn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. PO a FO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nouzovém stavu </a:t>
            </a:r>
            <a:r>
              <a:rPr lang="cs-CZ" sz="2000" dirty="0"/>
              <a:t>stanoví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krizový zákon </a:t>
            </a:r>
            <a:r>
              <a:rPr lang="cs-CZ" sz="2000" dirty="0"/>
              <a:t>(„</a:t>
            </a:r>
            <a:r>
              <a:rPr lang="cs-CZ" sz="2000" dirty="0" err="1"/>
              <a:t>KrizZ</a:t>
            </a:r>
            <a:r>
              <a:rPr lang="cs-CZ" sz="2000" dirty="0"/>
              <a:t>“)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000" dirty="0"/>
              <a:t>Konkretizace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která práva se omezují a které povinnosti a v 	jakém rozsahu -  stanoví vláda.</a:t>
            </a:r>
            <a:endParaRPr lang="cs-CZ" sz="2000" dirty="0"/>
          </a:p>
          <a:p>
            <a:pPr marL="0" indent="0">
              <a:buNone/>
            </a:pPr>
            <a:r>
              <a:rPr lang="cs-CZ" sz="1600" u="sng" dirty="0">
                <a:solidFill>
                  <a:schemeClr val="tx1"/>
                </a:solidFill>
              </a:rPr>
              <a:t>(např. - </a:t>
            </a:r>
            <a:r>
              <a:rPr lang="cs-CZ" sz="1600" u="sng" dirty="0" err="1">
                <a:solidFill>
                  <a:schemeClr val="tx1"/>
                </a:solidFill>
              </a:rPr>
              <a:t>usn.vl.č</a:t>
            </a:r>
            <a:r>
              <a:rPr lang="cs-CZ" sz="1600" u="sng" dirty="0">
                <a:solidFill>
                  <a:schemeClr val="tx1"/>
                </a:solidFill>
              </a:rPr>
              <a:t>. 194 z 12. března 2020 – </a:t>
            </a:r>
            <a:r>
              <a:rPr lang="cs-CZ" sz="1600" dirty="0">
                <a:solidFill>
                  <a:schemeClr val="tx1"/>
                </a:solidFill>
              </a:rPr>
              <a:t>vyhlášen z důvodu ohrožení zdraví </a:t>
            </a:r>
            <a:r>
              <a:rPr lang="cs-CZ" sz="1600" u="sng" dirty="0">
                <a:solidFill>
                  <a:schemeClr val="tx1"/>
                </a:solidFill>
              </a:rPr>
              <a:t>nouzový stav</a:t>
            </a:r>
            <a:r>
              <a:rPr lang="cs-CZ" sz="1600" dirty="0">
                <a:solidFill>
                  <a:schemeClr val="tx1"/>
                </a:solidFill>
              </a:rPr>
              <a:t> - </a:t>
            </a:r>
            <a:r>
              <a:rPr lang="cs-CZ" sz="1600" dirty="0"/>
              <a:t>v souvislosti s prokázáním výskytu koronaviru /označovaný jako SARS CoV-2/ na území České republiky).</a:t>
            </a:r>
            <a:r>
              <a:rPr lang="cs-CZ" sz="1600" u="sng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4"/>
            <a:ext cx="8229600" cy="647798"/>
          </a:xfrm>
        </p:spPr>
        <p:txBody>
          <a:bodyPr/>
          <a:lstStyle/>
          <a:p>
            <a:r>
              <a:rPr lang="cs-CZ" sz="3600" dirty="0"/>
              <a:t>Mimořádné stavy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544341"/>
          </a:xfrm>
        </p:spPr>
        <p:txBody>
          <a:bodyPr/>
          <a:lstStyle/>
          <a:p>
            <a:pPr>
              <a:buNone/>
            </a:pPr>
            <a:r>
              <a:rPr lang="cs-CZ" sz="1800" dirty="0"/>
              <a:t>Přípravu 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hospodářských opatření pro mimořádné stavy </a:t>
            </a:r>
            <a:r>
              <a:rPr lang="cs-CZ" sz="1800" dirty="0"/>
              <a:t>+ stav nebezpečí (dle </a:t>
            </a:r>
            <a:r>
              <a:rPr lang="cs-CZ" sz="1800" dirty="0" err="1"/>
              <a:t>KrizZ</a:t>
            </a:r>
            <a:r>
              <a:rPr lang="cs-CZ" sz="1800" dirty="0"/>
              <a:t>) a přijetí hospodářských opatření po vyhlášení krizových stavů upravuje zákon </a:t>
            </a:r>
            <a:r>
              <a:rPr lang="cs-CZ" sz="1800" dirty="0">
                <a:ea typeface="+mn-ea"/>
              </a:rPr>
              <a:t>o hospodářských opatřeních pro krizové stavy.</a:t>
            </a:r>
          </a:p>
          <a:p>
            <a:pPr>
              <a:buNone/>
            </a:pPr>
            <a:r>
              <a:rPr lang="cs-CZ" sz="1800" b="1" dirty="0"/>
              <a:t>Hospodářská opatření pro mimořádné stavy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organizační, materiální nebo finanční opatření přijímaná orgány veřejné  správy </a:t>
            </a:r>
            <a:r>
              <a:rPr lang="cs-CZ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pro zabezpečení nezbytné dodávky výrobků,  prací a služeb ve stavu nebezpečí + v mimořádných stavech za účelem jejich překonání.</a:t>
            </a:r>
          </a:p>
          <a:p>
            <a:pPr>
              <a:buNone/>
            </a:pPr>
            <a:endParaRPr lang="cs-CZ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Sytém hospodářských opatření:</a:t>
            </a:r>
          </a:p>
          <a:p>
            <a:r>
              <a:rPr lang="cs-CZ" sz="18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nouzového hospodářství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 zabezpečení nezbytných dodávek </a:t>
            </a:r>
            <a:b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uspokojování základních životních potřeb, podporu činnosti hasičských záchranných sborů a havarijních služeb a podporu výkonu státní správy),</a:t>
            </a:r>
          </a:p>
          <a:p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hospodářské mobilizace (k zajištění mobilizačních dodávek </a:t>
            </a:r>
            <a:b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ozbrojené síly a ozbrojené bezpečnostní sbory),</a:t>
            </a:r>
          </a:p>
          <a:p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 státních hmotných rezerv,</a:t>
            </a:r>
          </a:p>
          <a:p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výstavba a údržba infrastruktury,</a:t>
            </a:r>
          </a:p>
          <a:p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regulační opatření (ke snížení nebo usměrnění spotřeby).</a:t>
            </a:r>
          </a:p>
          <a:p>
            <a:endParaRPr lang="cs-CZ" sz="1600" dirty="0">
              <a:ea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3200" b="1" dirty="0"/>
              <a:t>Formy realizace bezpečnostní správy</a:t>
            </a:r>
            <a:r>
              <a:rPr lang="cs-CZ" sz="3600" dirty="0"/>
              <a:t>: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Správní akty (ISA, NSA, smíšené SA)</a:t>
            </a:r>
          </a:p>
          <a:p>
            <a:endParaRPr lang="cs-CZ" dirty="0"/>
          </a:p>
          <a:p>
            <a:r>
              <a:rPr lang="cs-CZ" dirty="0"/>
              <a:t>Veřejnoprávní smlouvy (např. o zajišťování činnosti obecní policie)</a:t>
            </a:r>
          </a:p>
          <a:p>
            <a:endParaRPr lang="cs-CZ" dirty="0"/>
          </a:p>
          <a:p>
            <a:r>
              <a:rPr lang="cs-CZ" dirty="0"/>
              <a:t>Faktické úkony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</a:t>
            </a:r>
            <a:endParaRPr lang="cs-CZ" b="1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3200" b="1" dirty="0"/>
              <a:t>Formy realizace bezpečnostní správy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9988"/>
            <a:ext cx="8686800" cy="5211340"/>
          </a:xfrm>
        </p:spPr>
        <p:txBody>
          <a:bodyPr/>
          <a:lstStyle/>
          <a:p>
            <a:pPr>
              <a:buNone/>
            </a:pPr>
            <a:r>
              <a:rPr lang="cs-CZ" sz="2800" dirty="0"/>
              <a:t>ad</a:t>
            </a:r>
            <a:r>
              <a:rPr lang="cs-CZ" sz="2800" b="1" dirty="0"/>
              <a:t> Faktické úkony:</a:t>
            </a:r>
          </a:p>
          <a:p>
            <a:pPr>
              <a:buNone/>
            </a:pPr>
            <a:r>
              <a:rPr lang="cs-CZ" sz="2400" dirty="0"/>
              <a:t>=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faktická (neformální) </a:t>
            </a:r>
            <a:r>
              <a:rPr lang="cs-CZ" sz="2400" dirty="0"/>
              <a:t>správní činnost, která je uskutečňována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základě zákona </a:t>
            </a:r>
            <a:r>
              <a:rPr lang="cs-CZ" sz="2400" dirty="0"/>
              <a:t>a jejímž prostřednictvím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jednotlivé úřední osoby v konkrétních případech zasahují </a:t>
            </a:r>
            <a:br>
              <a:rPr lang="cs-CZ" sz="2400" dirty="0"/>
            </a:br>
            <a:r>
              <a:rPr lang="cs-CZ" sz="2400" dirty="0"/>
              <a:t>do správních poměrů FO, popřípadě PO.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rozlišovat:</a:t>
            </a:r>
          </a:p>
          <a:p>
            <a:r>
              <a:rPr lang="cs-CZ" sz="2400" dirty="0"/>
              <a:t>Faktické pokyny</a:t>
            </a:r>
          </a:p>
          <a:p>
            <a:r>
              <a:rPr lang="cs-CZ" sz="2400" dirty="0"/>
              <a:t>Bezprostřední zásahy (zákroky)</a:t>
            </a:r>
          </a:p>
          <a:p>
            <a:r>
              <a:rPr lang="cs-CZ" sz="2400" dirty="0"/>
              <a:t>Exekuční úkony.</a:t>
            </a:r>
          </a:p>
          <a:p>
            <a:pPr marL="0" indent="0">
              <a:buNone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	Základem pro aplikaci </a:t>
            </a:r>
            <a:r>
              <a:rPr lang="cs-CZ" sz="2400" i="1" dirty="0"/>
              <a:t>- zásada legality, a další obecné 	zásady </a:t>
            </a:r>
            <a:r>
              <a:rPr lang="cs-CZ" sz="2400" dirty="0"/>
              <a:t>(proporcionalita, a d.).</a:t>
            </a:r>
          </a:p>
          <a:p>
            <a:pPr marL="0" indent="0">
              <a:buNone/>
            </a:pPr>
            <a:endParaRPr lang="cs-CZ" sz="24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3600" dirty="0"/>
              <a:t>Formy realizace bezpečnostní správy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Faktické pokyny</a:t>
            </a:r>
          </a:p>
          <a:p>
            <a:pPr>
              <a:buNone/>
            </a:pPr>
            <a:r>
              <a:rPr lang="cs-CZ" sz="2400" dirty="0"/>
              <a:t>= správní úkony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zákonem zmocněné jednotlivé úřední osoby</a:t>
            </a:r>
            <a:r>
              <a:rPr lang="cs-CZ" sz="2400" dirty="0"/>
              <a:t>, spočívající ve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vyslovení zákazu nebo příkazu </a:t>
            </a:r>
            <a:r>
              <a:rPr lang="cs-CZ" sz="2400" dirty="0"/>
              <a:t>určitého jednání, který je jeho adresát povinen respektovat.</a:t>
            </a:r>
          </a:p>
          <a:p>
            <a:r>
              <a:rPr lang="cs-CZ" sz="2400" dirty="0"/>
              <a:t>typicky udělovány na místě,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mimo prostory vykonavatelů</a:t>
            </a:r>
            <a:r>
              <a:rPr lang="cs-CZ" sz="2400" dirty="0"/>
              <a:t> veřejné správy.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 zákon zpravidla nepředepisuje</a:t>
            </a:r>
            <a:r>
              <a:rPr lang="cs-CZ" sz="2400" dirty="0"/>
              <a:t>; z povahy věci zpravidla ústně, popřípadě posunkem (gestem) </a:t>
            </a:r>
            <a:br>
              <a:rPr lang="cs-CZ" sz="2400" dirty="0"/>
            </a:br>
            <a:r>
              <a:rPr lang="cs-CZ" sz="2400" dirty="0"/>
              <a:t>nebo i za pomoci nějakého technického zařízení.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3600" dirty="0"/>
              <a:t>Formy realizace bezpečnostní správy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435280" cy="566124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Bezprostřední zásahy (zákroky)</a:t>
            </a:r>
          </a:p>
          <a:p>
            <a:r>
              <a:rPr lang="cs-CZ" sz="2400" dirty="0"/>
              <a:t>je-li třeba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zasáhnout do práv FO nebo PO</a:t>
            </a:r>
            <a:r>
              <a:rPr lang="cs-CZ" sz="2400" dirty="0"/>
              <a:t>, a to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aniž by </a:t>
            </a:r>
            <a:r>
              <a:rPr lang="cs-CZ" sz="2400" dirty="0"/>
              <a:t>o tom bylo z časových důvodů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 rozhodnout postupem stanoveným pro správní řízení.</a:t>
            </a:r>
          </a:p>
          <a:p>
            <a:r>
              <a:rPr lang="cs-CZ" sz="2400" dirty="0"/>
              <a:t>jde o 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situaci nepředvídatelnou, ovšem nutně okamžitě řešenou</a:t>
            </a:r>
            <a:r>
              <a:rPr lang="cs-CZ" sz="2400" dirty="0"/>
              <a:t> (např. požár, přistižení os. podezřelé z protiprávního jednání nebo takového jednání se dopouštějící), </a:t>
            </a:r>
            <a:br>
              <a:rPr lang="cs-CZ" sz="2400" dirty="0"/>
            </a:br>
            <a:r>
              <a:rPr lang="cs-CZ" sz="2400" dirty="0"/>
              <a:t>anebo vyžadující moment překvapení (nenadálost), bez </a:t>
            </a:r>
            <a:br>
              <a:rPr lang="cs-CZ" sz="2400" dirty="0"/>
            </a:br>
            <a:r>
              <a:rPr lang="cs-CZ" sz="2400" dirty="0"/>
              <a:t>něhož by prováděný správní úkon ve značné míře ztratil</a:t>
            </a:r>
            <a:br>
              <a:rPr lang="cs-CZ" sz="2400" dirty="0"/>
            </a:br>
            <a:r>
              <a:rPr lang="cs-CZ" sz="2400" dirty="0"/>
              <a:t>smysl (typické je to pro správní dozor všeho druhu).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ústní výzvy, příkazy nebo zákazy </a:t>
            </a:r>
            <a:r>
              <a:rPr lang="cs-CZ" sz="2400" dirty="0"/>
              <a:t>vydané oprávněnou úřední osobou něco konat, něčeho se zdržet nebo něco strpět.</a:t>
            </a:r>
          </a:p>
          <a:p>
            <a:pPr>
              <a:buNone/>
            </a:pPr>
            <a:r>
              <a:rPr lang="cs-CZ" sz="2400" dirty="0"/>
              <a:t>	</a:t>
            </a:r>
            <a:endParaRPr lang="cs-CZ" sz="2400" b="1" i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3600" dirty="0"/>
              <a:t>Formy realizace bezpečnostní správy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686800" cy="5073427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Bezprostřední zásahy – podmínky :</a:t>
            </a:r>
          </a:p>
          <a:p>
            <a:r>
              <a:rPr lang="cs-CZ" sz="2000" u="sng" dirty="0"/>
              <a:t>Prokázání pravomoci k určitému zásahu do práv </a:t>
            </a:r>
            <a:r>
              <a:rPr lang="cs-CZ" sz="2000" dirty="0"/>
              <a:t>- zpravidla předložením služebního průkazu úřední osoby či stejnokrojem opatřeným identifikačním číslem; popř. výjimečně i pouhým prohlášením </a:t>
            </a:r>
            <a:br>
              <a:rPr lang="cs-CZ" sz="2000" dirty="0"/>
            </a:br>
            <a:r>
              <a:rPr lang="cs-CZ" sz="2000" dirty="0"/>
              <a:t>(např. „policie“), po němž však musí následovat prokázání </a:t>
            </a:r>
            <a:br>
              <a:rPr lang="cs-CZ" sz="2000" dirty="0"/>
            </a:br>
            <a:r>
              <a:rPr lang="cs-CZ" sz="2000" dirty="0"/>
              <a:t>některým z řádných způsobů; někdy je Z stanoveno,</a:t>
            </a:r>
          </a:p>
          <a:p>
            <a:endParaRPr lang="cs-CZ" sz="2000" dirty="0"/>
          </a:p>
          <a:p>
            <a:r>
              <a:rPr lang="cs-CZ" sz="2000" dirty="0"/>
              <a:t>Zásah je svou povahou, obsahem, rozsahem a účelem </a:t>
            </a:r>
            <a:br>
              <a:rPr lang="cs-CZ" sz="2000" dirty="0"/>
            </a:br>
            <a:r>
              <a:rPr lang="cs-CZ" sz="2000" u="sng" dirty="0"/>
              <a:t>v souladu se zákonem a s pravomocí </a:t>
            </a:r>
            <a:r>
              <a:rPr lang="cs-CZ" sz="2000" dirty="0"/>
              <a:t>úřední osoby,</a:t>
            </a:r>
          </a:p>
          <a:p>
            <a:endParaRPr lang="cs-CZ" sz="2000" dirty="0"/>
          </a:p>
          <a:p>
            <a:r>
              <a:rPr lang="cs-CZ" sz="2000" dirty="0"/>
              <a:t>V souladu se Z i</a:t>
            </a:r>
            <a:r>
              <a:rPr lang="cs-CZ" sz="2000" i="1" dirty="0"/>
              <a:t> </a:t>
            </a:r>
            <a:r>
              <a:rPr lang="cs-CZ" sz="2000" i="1" u="sng" dirty="0"/>
              <a:t>způsob zásahu </a:t>
            </a:r>
            <a:r>
              <a:rPr lang="cs-CZ" sz="2000" i="1" dirty="0"/>
              <a:t>– </a:t>
            </a:r>
            <a:r>
              <a:rPr lang="cs-CZ" sz="2000" dirty="0" err="1"/>
              <a:t>úřed</a:t>
            </a:r>
            <a:r>
              <a:rPr lang="cs-CZ" sz="2000" dirty="0"/>
              <a:t>. osoba </a:t>
            </a:r>
            <a:r>
              <a:rPr lang="cs-CZ" sz="2000" i="1" dirty="0"/>
              <a:t>musí dbát cti, </a:t>
            </a:r>
            <a:br>
              <a:rPr lang="cs-CZ" sz="2000" i="1" dirty="0"/>
            </a:br>
            <a:r>
              <a:rPr lang="cs-CZ" sz="2000" i="1" dirty="0"/>
              <a:t>vážnosti a důstojnosti jiných os. i své vlastn</a:t>
            </a:r>
            <a:r>
              <a:rPr lang="cs-CZ" sz="2000" dirty="0"/>
              <a:t>í, „zasahovanému“</a:t>
            </a:r>
            <a:br>
              <a:rPr lang="cs-CZ" sz="2000" dirty="0"/>
            </a:br>
            <a:r>
              <a:rPr lang="cs-CZ" sz="2000" dirty="0"/>
              <a:t>má být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srozumitelně vysvětleno</a:t>
            </a:r>
            <a:r>
              <a:rPr lang="cs-CZ" sz="2000" dirty="0"/>
              <a:t>, co se na něm požaduje, </a:t>
            </a:r>
            <a:br>
              <a:rPr lang="cs-CZ" sz="2000" dirty="0"/>
            </a:br>
            <a:r>
              <a:rPr lang="cs-CZ" sz="2000" dirty="0"/>
              <a:t>a má mu být dáno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poučení</a:t>
            </a:r>
            <a:r>
              <a:rPr lang="cs-CZ" sz="2000" dirty="0"/>
              <a:t> o jeho právech, je-li to vzhledem </a:t>
            </a:r>
            <a:br>
              <a:rPr lang="cs-CZ" sz="2000" dirty="0"/>
            </a:br>
            <a:r>
              <a:rPr lang="cs-CZ" sz="2000" dirty="0"/>
              <a:t>k situaci možné + některé zvláštní podmínky.</a:t>
            </a:r>
          </a:p>
          <a:p>
            <a:pPr>
              <a:buNone/>
            </a:pPr>
            <a:r>
              <a:rPr lang="cs-CZ" sz="2000" b="1" i="1" dirty="0"/>
              <a:t>	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správa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800" i="1" u="sng" dirty="0"/>
              <a:t>Téma přenášky</a:t>
            </a:r>
            <a:r>
              <a:rPr lang="cs-CZ" sz="2800" i="1" dirty="0"/>
              <a:t>: </a:t>
            </a:r>
          </a:p>
          <a:p>
            <a:pPr marL="0" indent="0">
              <a:buNone/>
            </a:pPr>
            <a:r>
              <a:rPr lang="cs-CZ" sz="2800" dirty="0"/>
              <a:t>Zaměření, organizace a právní úprava bezpečnostní správy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sz="2800" i="1" u="sng" dirty="0"/>
              <a:t>Osnova přednášky</a:t>
            </a:r>
            <a:r>
              <a:rPr lang="cs-CZ" sz="2800" i="1" dirty="0"/>
              <a:t>:</a:t>
            </a:r>
          </a:p>
          <a:p>
            <a:r>
              <a:rPr lang="cs-CZ" sz="2800" dirty="0"/>
              <a:t>Bezpečnost ČR. </a:t>
            </a:r>
          </a:p>
          <a:p>
            <a:r>
              <a:rPr lang="cs-CZ" sz="2800" dirty="0"/>
              <a:t>Krizové řízení. Integrovaný záchranný systém.</a:t>
            </a:r>
          </a:p>
          <a:p>
            <a:r>
              <a:rPr lang="cs-CZ" sz="2800" dirty="0"/>
              <a:t>Policejní správa. Policie ČR. Oprávnění a povinnosti policistů.  Obecní policie.</a:t>
            </a:r>
          </a:p>
          <a:p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74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Policejní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souhrn činností </a:t>
            </a:r>
            <a:r>
              <a:rPr lang="cs-CZ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policejních orgánů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jimž zákon ukládá úkoly ochrany ve věcech bezpečnosti a veř. pořádku.</a:t>
            </a:r>
          </a:p>
          <a:p>
            <a:r>
              <a:rPr lang="cs-CZ" sz="2400" b="1" dirty="0"/>
              <a:t>Policie ČR:</a:t>
            </a:r>
          </a:p>
          <a:p>
            <a:pPr lvl="1"/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jednotný ozbrojený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 sbor</a:t>
            </a:r>
            <a:r>
              <a:rPr lang="cs-CZ" sz="2000" b="1" dirty="0"/>
              <a:t> </a:t>
            </a:r>
            <a:r>
              <a:rPr lang="cs-CZ" sz="2000" dirty="0"/>
              <a:t>sloužící veřejnosti </a:t>
            </a:r>
            <a:br>
              <a:rPr lang="cs-CZ" sz="2000" dirty="0"/>
            </a:br>
            <a:r>
              <a:rPr lang="cs-CZ" sz="2000" dirty="0"/>
              <a:t>na celém území ČR.</a:t>
            </a:r>
          </a:p>
          <a:p>
            <a:pPr lvl="1"/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úkolem</a:t>
            </a:r>
            <a:r>
              <a:rPr lang="cs-CZ" sz="2000" dirty="0"/>
              <a:t> je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chránit bezpečnost osob a majetku </a:t>
            </a:r>
            <a:b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veřejný pořádek</a:t>
            </a:r>
            <a:r>
              <a:rPr lang="cs-CZ" sz="2000" dirty="0"/>
              <a:t>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předcházet trestné činnosti</a:t>
            </a:r>
            <a:r>
              <a:rPr lang="cs-CZ" sz="2000" dirty="0"/>
              <a:t>, plnit </a:t>
            </a:r>
            <a:br>
              <a:rPr lang="cs-CZ" sz="2000" dirty="0"/>
            </a:br>
            <a:r>
              <a:rPr lang="cs-CZ" sz="2000" dirty="0"/>
              <a:t>úkoly podle trestního řádu 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úkoly na úseku vnitřního pořádku a bezpečnosti svěřené jí zákony </a:t>
            </a:r>
            <a:r>
              <a:rPr lang="cs-CZ" sz="2000" dirty="0"/>
              <a:t>(P EU,m.s.)</a:t>
            </a:r>
          </a:p>
          <a:p>
            <a:r>
              <a:rPr lang="cs-CZ" sz="2400" b="1" dirty="0"/>
              <a:t>Obecní policie</a:t>
            </a:r>
          </a:p>
          <a:p>
            <a:pPr lvl="1"/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orgán obce</a:t>
            </a:r>
            <a:r>
              <a:rPr lang="cs-CZ" sz="1800" dirty="0"/>
              <a:t>, který zabezpečuje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místní záležitosti veřejného pořádku </a:t>
            </a:r>
            <a:r>
              <a:rPr lang="cs-CZ" sz="1800" dirty="0"/>
              <a:t>v rámci působnosti obce a plní další úkoly, pokud</a:t>
            </a:r>
            <a:br>
              <a:rPr lang="cs-CZ" sz="1800" dirty="0"/>
            </a:br>
            <a:r>
              <a:rPr lang="cs-CZ" sz="1800" dirty="0"/>
              <a:t>mu je svěří zákon o obecní policii nebo zvláštní zákon (strážníci – zaměstnanci obce).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/>
          <a:lstStyle/>
          <a:p>
            <a:pPr>
              <a:buNone/>
            </a:pPr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273/2008 Sb., o Policii České republiky.</a:t>
            </a:r>
          </a:p>
          <a:p>
            <a:pPr>
              <a:buNone/>
            </a:pPr>
            <a:r>
              <a:rPr lang="cs-CZ" sz="2200" dirty="0"/>
              <a:t>          = zásadně působí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území celé ČR.</a:t>
            </a:r>
          </a:p>
          <a:p>
            <a:pPr>
              <a:buNone/>
            </a:pP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200" b="1" dirty="0"/>
              <a:t>chrání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 osob a majetku </a:t>
            </a:r>
            <a:r>
              <a:rPr lang="cs-CZ" sz="2200" dirty="0"/>
              <a:t>a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veřejný pořádek</a:t>
            </a:r>
            <a:r>
              <a:rPr lang="cs-CZ" sz="2200" dirty="0"/>
              <a:t>, </a:t>
            </a:r>
            <a:r>
              <a:rPr lang="cs-CZ" sz="2200" b="1" dirty="0"/>
              <a:t>předchází</a:t>
            </a:r>
            <a:r>
              <a:rPr lang="cs-CZ" sz="2200" dirty="0"/>
              <a:t>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činnosti </a:t>
            </a:r>
            <a:r>
              <a:rPr lang="cs-CZ" sz="2200" dirty="0"/>
              <a:t>a plní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úkoly dle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TrŘ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dirty="0"/>
              <a:t>a jiných Z + přímo použitelných předpisů EU a </a:t>
            </a:r>
            <a:r>
              <a:rPr lang="cs-CZ" sz="2200" dirty="0" err="1"/>
              <a:t>mezin</a:t>
            </a:r>
            <a:r>
              <a:rPr lang="cs-CZ" sz="2200" dirty="0"/>
              <a:t>. smluv, které jsou součástí </a:t>
            </a:r>
            <a:br>
              <a:rPr lang="cs-CZ" sz="2200" dirty="0"/>
            </a:br>
            <a:r>
              <a:rPr lang="cs-CZ" sz="2200" dirty="0"/>
              <a:t>pořádku ČR.</a:t>
            </a:r>
          </a:p>
          <a:p>
            <a:r>
              <a:rPr lang="cs-CZ" sz="2200" dirty="0"/>
              <a:t>+ dle povolání ministrem vnitra plní též úkoly:</a:t>
            </a:r>
          </a:p>
          <a:p>
            <a:pPr lvl="1"/>
            <a:r>
              <a:rPr lang="cs-CZ" sz="2000" dirty="0"/>
              <a:t>Ministerstva vnitra</a:t>
            </a:r>
          </a:p>
          <a:p>
            <a:pPr lvl="1"/>
            <a:r>
              <a:rPr lang="cs-CZ" sz="2000" dirty="0"/>
              <a:t>v Policejní akademii České republiky, nebo</a:t>
            </a:r>
          </a:p>
          <a:p>
            <a:pPr marL="457200" lvl="1" indent="0">
              <a:buNone/>
            </a:pPr>
            <a:r>
              <a:rPr lang="cs-CZ" sz="2000" dirty="0"/>
              <a:t>   ve škole/školském zařízení, které nejsou </a:t>
            </a:r>
            <a:r>
              <a:rPr lang="cs-CZ" sz="2000" dirty="0" err="1"/>
              <a:t>org</a:t>
            </a:r>
            <a:r>
              <a:rPr lang="cs-CZ" sz="2000" dirty="0"/>
              <a:t>. částí policie.</a:t>
            </a:r>
          </a:p>
          <a:p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Úkoly PČR vykonávají</a:t>
            </a:r>
          </a:p>
          <a:p>
            <a:r>
              <a:rPr lang="cs-CZ" sz="2400" u="sng" dirty="0"/>
              <a:t>policisté - příslušníci policie </a:t>
            </a:r>
            <a:r>
              <a:rPr lang="cs-CZ" sz="2400" dirty="0"/>
              <a:t>(osoby ve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služebním poměru – „</a:t>
            </a:r>
            <a:r>
              <a:rPr lang="cs-CZ" sz="2400" dirty="0"/>
              <a:t>státní služba“):</a:t>
            </a:r>
          </a:p>
          <a:p>
            <a:pPr lvl="1"/>
            <a:r>
              <a:rPr lang="cs-CZ" sz="2400" dirty="0"/>
              <a:t>vykonávají službu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služebním stejnokroji </a:t>
            </a:r>
            <a:r>
              <a:rPr lang="cs-CZ" sz="2400" dirty="0"/>
              <a:t>nebo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občanském oděvu </a:t>
            </a:r>
            <a:r>
              <a:rPr lang="cs-CZ" sz="2400" dirty="0"/>
              <a:t>v závislosti na povaze konkrétní činnosti a potřebě efektivního plnění úkolů policie,</a:t>
            </a:r>
          </a:p>
          <a:p>
            <a:pPr lvl="1"/>
            <a:r>
              <a:rPr lang="cs-CZ" sz="2000" dirty="0"/>
              <a:t>služební stejnokroj policie je oprávněn nosit jen policista.</a:t>
            </a:r>
          </a:p>
          <a:p>
            <a:pPr lvl="1"/>
            <a:r>
              <a:rPr lang="cs-CZ" sz="2000" dirty="0"/>
              <a:t>bývalý policista může na základě souhlasu policejního </a:t>
            </a:r>
            <a:br>
              <a:rPr lang="cs-CZ" sz="2000" dirty="0"/>
            </a:br>
            <a:r>
              <a:rPr lang="cs-CZ" sz="2000" dirty="0"/>
              <a:t>prezidenta nosit služební stejnokroj s odlišujícím označením</a:t>
            </a:r>
            <a:br>
              <a:rPr lang="cs-CZ" sz="2000" dirty="0"/>
            </a:br>
            <a:r>
              <a:rPr lang="cs-CZ" sz="2000" dirty="0"/>
              <a:t>při vhodných příležitostech.</a:t>
            </a:r>
          </a:p>
          <a:p>
            <a:r>
              <a:rPr lang="cs-CZ" sz="2400" dirty="0"/>
              <a:t>(+ další osoby - zaměstnanci policie).</a:t>
            </a:r>
          </a:p>
          <a:p>
            <a:r>
              <a:rPr lang="cs-CZ" sz="2400" dirty="0"/>
              <a:t>Povinni dodržovat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pravidla zdvořilosti a dbát cti, vážnosti a důstojnosti osob i své vlastní</a:t>
            </a:r>
            <a:r>
              <a:rPr lang="cs-CZ" sz="2400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Policista </a:t>
            </a:r>
            <a:r>
              <a:rPr lang="cs-CZ" sz="2400" dirty="0"/>
              <a:t>je příslušník policie ve služebním poměru dle </a:t>
            </a:r>
            <a:r>
              <a:rPr lang="cs-CZ" sz="2400" b="1" dirty="0"/>
              <a:t>zákona o služebním poměru příslušníků </a:t>
            </a:r>
            <a:r>
              <a:rPr lang="cs-CZ" sz="2400" b="1" dirty="0" err="1"/>
              <a:t>bezpečn</a:t>
            </a:r>
            <a:r>
              <a:rPr lang="cs-CZ" sz="2400" b="1" dirty="0"/>
              <a:t>. sborů</a:t>
            </a:r>
          </a:p>
          <a:p>
            <a:pPr marL="457200" lvl="1" indent="0">
              <a:buNone/>
            </a:pPr>
            <a:r>
              <a:rPr lang="cs-CZ" sz="2000" dirty="0"/>
              <a:t>(upravuje právní poměry fyzických osob, které v bezpečnostním sboru vykonávají službu /dále jen "příslušník„/, jejich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odměňování, řízení </a:t>
            </a:r>
            <a:r>
              <a:rPr lang="cs-CZ" sz="2000" dirty="0"/>
              <a:t>ve věcech služebního poměru 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organizační věci </a:t>
            </a:r>
            <a:r>
              <a:rPr lang="cs-CZ" sz="2000" dirty="0"/>
              <a:t>služby).</a:t>
            </a:r>
          </a:p>
          <a:p>
            <a:pPr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Předpoklady k přijetí</a:t>
            </a:r>
            <a:r>
              <a:rPr lang="cs-CZ" sz="2400" dirty="0"/>
              <a:t> do služebního poměru:</a:t>
            </a:r>
          </a:p>
          <a:p>
            <a:r>
              <a:rPr lang="cs-CZ" sz="2000" dirty="0"/>
              <a:t>písemná žádost,</a:t>
            </a:r>
          </a:p>
          <a:p>
            <a:r>
              <a:rPr lang="cs-CZ" sz="2000" dirty="0"/>
              <a:t>občanství ČR, 18 let, plná svéprávnost, bezúhonnost,</a:t>
            </a:r>
          </a:p>
          <a:p>
            <a:r>
              <a:rPr lang="cs-CZ" sz="2000" dirty="0"/>
              <a:t>stupeň vzdělání stanovený pro dané služební místo, </a:t>
            </a:r>
            <a:br>
              <a:rPr lang="cs-CZ" sz="2000" dirty="0"/>
            </a:br>
            <a:r>
              <a:rPr lang="cs-CZ" sz="2000" dirty="0"/>
              <a:t>popř. oprávnění seznamovat se s utajovanými informacemi</a:t>
            </a:r>
          </a:p>
          <a:p>
            <a:r>
              <a:rPr lang="cs-CZ" sz="2000" dirty="0"/>
              <a:t>zdravotní, osobnostní a fyzická </a:t>
            </a:r>
            <a:r>
              <a:rPr lang="cs-CZ" sz="2000" dirty="0" err="1"/>
              <a:t>způs</a:t>
            </a:r>
            <a:r>
              <a:rPr lang="cs-CZ" sz="2000" dirty="0"/>
              <a:t>. k výkonu služby,</a:t>
            </a:r>
          </a:p>
          <a:p>
            <a:r>
              <a:rPr lang="cs-CZ" sz="2000" dirty="0"/>
              <a:t>neexistence členství v politické straně nebo politickém hnutí, </a:t>
            </a:r>
            <a:br>
              <a:rPr lang="cs-CZ" sz="2000" dirty="0"/>
            </a:br>
            <a:r>
              <a:rPr lang="cs-CZ" sz="2000" dirty="0"/>
              <a:t>u příslušníka zpravodajské služby ani odborové organizace,</a:t>
            </a:r>
          </a:p>
          <a:p>
            <a:r>
              <a:rPr lang="cs-CZ" sz="2000" dirty="0"/>
              <a:t>nevykonávání </a:t>
            </a:r>
            <a:r>
              <a:rPr lang="cs-CZ" sz="2000" dirty="0" err="1"/>
              <a:t>živn</a:t>
            </a:r>
            <a:r>
              <a:rPr lang="cs-CZ" sz="2000" dirty="0"/>
              <a:t>. či jiné výdělečné činnost, neexistence </a:t>
            </a:r>
            <a:br>
              <a:rPr lang="cs-CZ" sz="2000" dirty="0"/>
            </a:br>
            <a:r>
              <a:rPr lang="cs-CZ" sz="2000" dirty="0"/>
              <a:t>členství v řídících nebo kontrolních orgánů podnik. PO.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Skončení služebního poměru – zákonné důvody:</a:t>
            </a:r>
          </a:p>
          <a:p>
            <a:pPr>
              <a:buNone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dirty="0"/>
              <a:t>uplynutím doby určité,</a:t>
            </a:r>
          </a:p>
          <a:p>
            <a:r>
              <a:rPr lang="cs-CZ" sz="2000" dirty="0"/>
              <a:t>Propuštěním:</a:t>
            </a:r>
          </a:p>
          <a:p>
            <a:pPr lvl="1"/>
            <a:r>
              <a:rPr lang="cs-CZ" sz="1600" dirty="0"/>
              <a:t>sankce</a:t>
            </a:r>
          </a:p>
          <a:p>
            <a:pPr lvl="1"/>
            <a:r>
              <a:rPr lang="cs-CZ" sz="1600" dirty="0"/>
              <a:t>nesplňování podmínek</a:t>
            </a:r>
          </a:p>
          <a:p>
            <a:pPr lvl="1"/>
            <a:r>
              <a:rPr lang="cs-CZ" sz="1600" dirty="0"/>
              <a:t>žádost o propuštění</a:t>
            </a:r>
          </a:p>
          <a:p>
            <a:pPr lvl="1"/>
            <a:r>
              <a:rPr lang="cs-CZ" sz="1600" dirty="0"/>
              <a:t>+ </a:t>
            </a:r>
            <a:r>
              <a:rPr lang="cs-CZ" sz="1600" dirty="0" err="1"/>
              <a:t>org</a:t>
            </a:r>
            <a:r>
              <a:rPr lang="cs-CZ" sz="1600" dirty="0"/>
              <a:t>. změny, zánik osvědčení, neuspokojivé výsledky (u poměru</a:t>
            </a:r>
            <a:br>
              <a:rPr lang="cs-CZ" sz="1600" dirty="0"/>
            </a:br>
            <a:r>
              <a:rPr lang="cs-CZ" sz="1600" dirty="0"/>
              <a:t>na dobu určitou)</a:t>
            </a:r>
          </a:p>
          <a:p>
            <a:r>
              <a:rPr lang="cs-CZ" sz="2000" dirty="0"/>
              <a:t>úmrtím nebo prohlášením za mrtvého,</a:t>
            </a:r>
          </a:p>
          <a:p>
            <a:r>
              <a:rPr lang="cs-CZ" sz="2000" dirty="0"/>
              <a:t>dnem 31. prosince kalendářního roku, v němž příslušník </a:t>
            </a:r>
            <a:br>
              <a:rPr lang="cs-CZ" sz="2000" dirty="0"/>
            </a:br>
            <a:r>
              <a:rPr lang="cs-CZ" sz="2000" dirty="0"/>
              <a:t>dovršil věku 65 let.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661046"/>
          </a:xfrm>
        </p:spPr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820472" cy="6093296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Odpovědnost:</a:t>
            </a:r>
          </a:p>
          <a:p>
            <a:r>
              <a:rPr lang="cs-CZ" sz="2400" u="sng" dirty="0"/>
              <a:t>Trestněprávní</a:t>
            </a:r>
            <a:r>
              <a:rPr lang="cs-CZ" sz="2400" dirty="0"/>
              <a:t> - dle ustanovení o TČ vojenských,</a:t>
            </a:r>
          </a:p>
          <a:p>
            <a:r>
              <a:rPr lang="cs-CZ" sz="2400" u="sng" dirty="0" err="1"/>
              <a:t>Správněprávní</a:t>
            </a:r>
            <a:r>
              <a:rPr lang="cs-CZ" sz="2400" u="sng" dirty="0"/>
              <a:t>:</a:t>
            </a:r>
          </a:p>
          <a:p>
            <a:pPr lvl="1"/>
            <a:r>
              <a:rPr lang="cs-CZ" sz="2400" dirty="0"/>
              <a:t>za jednání, které má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znaky přestupku</a:t>
            </a:r>
            <a:r>
              <a:rPr lang="cs-CZ" sz="2400" dirty="0"/>
              <a:t>,</a:t>
            </a:r>
          </a:p>
          <a:p>
            <a:pPr lvl="1"/>
            <a:r>
              <a:rPr lang="cs-CZ" sz="2400" dirty="0"/>
              <a:t>disciplinární - za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kázeňské přestupky</a:t>
            </a:r>
            <a:r>
              <a:rPr lang="cs-CZ" sz="2400" dirty="0"/>
              <a:t>.</a:t>
            </a:r>
          </a:p>
          <a:p>
            <a:pPr lvl="1"/>
            <a:r>
              <a:rPr lang="cs-CZ" sz="2400" b="1" dirty="0"/>
              <a:t>kázeňským přestupkem </a:t>
            </a:r>
            <a:r>
              <a:rPr lang="cs-CZ" sz="2400" dirty="0"/>
              <a:t>je zaviněné jednání, které </a:t>
            </a:r>
            <a:br>
              <a:rPr lang="cs-CZ" sz="2400" dirty="0"/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porušuje služební povinnost</a:t>
            </a:r>
            <a:r>
              <a:rPr lang="cs-CZ" sz="2400" dirty="0"/>
              <a:t>, ale nejde o TČ nebo </a:t>
            </a:r>
            <a:br>
              <a:rPr lang="cs-CZ" sz="2400" dirty="0"/>
            </a:br>
            <a:r>
              <a:rPr lang="cs-CZ" sz="2400" dirty="0"/>
              <a:t>o jednání, které má znaky přestupku nebo jiného správního </a:t>
            </a:r>
            <a:br>
              <a:rPr lang="cs-CZ" sz="2400" dirty="0"/>
            </a:br>
            <a:r>
              <a:rPr lang="cs-CZ" sz="2400" dirty="0"/>
              <a:t>deliktu, též dosahování neuspokojivých výsledků ve výkonu </a:t>
            </a:r>
            <a:br>
              <a:rPr lang="cs-CZ" sz="2400" dirty="0"/>
            </a:br>
            <a:r>
              <a:rPr lang="cs-CZ" sz="2400" dirty="0"/>
              <a:t>služby uvedené v závěru služebního hodnocení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Kázeňské přestupky a jednání, které má znaky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přestupku</a:t>
            </a:r>
            <a:r>
              <a:rPr lang="cs-CZ" sz="2400" dirty="0"/>
              <a:t> se projednávají v režimu </a:t>
            </a:r>
            <a:r>
              <a:rPr lang="cs-CZ" sz="2400" dirty="0" err="1"/>
              <a:t>státněslužebním</a:t>
            </a:r>
            <a:r>
              <a:rPr lang="cs-CZ" sz="2400" dirty="0"/>
              <a:t>. </a:t>
            </a:r>
            <a:br>
              <a:rPr lang="cs-CZ" sz="2400" dirty="0"/>
            </a:br>
            <a:r>
              <a:rPr lang="cs-CZ" sz="2400" dirty="0"/>
              <a:t>U jednání se znaky přestupku -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postupem dle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PřestZ</a:t>
            </a:r>
            <a:r>
              <a:rPr lang="cs-CZ" sz="2400" dirty="0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245525"/>
            <a:ext cx="8686800" cy="5314602"/>
          </a:xfrm>
        </p:spPr>
        <p:txBody>
          <a:bodyPr/>
          <a:lstStyle/>
          <a:p>
            <a:pPr>
              <a:buNone/>
            </a:pPr>
            <a:r>
              <a:rPr lang="cs-CZ" b="1" dirty="0"/>
              <a:t>Povinnosti policistů I:</a:t>
            </a:r>
          </a:p>
          <a:p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dodržovat zákony </a:t>
            </a:r>
            <a:r>
              <a:rPr lang="cs-CZ" sz="2200" dirty="0"/>
              <a:t>a další obecně závazné právní předpisy,</a:t>
            </a:r>
          </a:p>
          <a:p>
            <a:r>
              <a:rPr lang="cs-CZ" sz="2200" dirty="0"/>
              <a:t>Plnit: </a:t>
            </a:r>
          </a:p>
          <a:p>
            <a:pPr lvl="1"/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úkoly uložené</a:t>
            </a:r>
            <a:r>
              <a:rPr lang="cs-CZ" sz="2200" dirty="0"/>
              <a:t> P předpisy a </a:t>
            </a:r>
          </a:p>
          <a:p>
            <a:pPr lvl="1"/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rozkazy a pokyny </a:t>
            </a:r>
            <a:r>
              <a:rPr lang="cs-CZ" sz="2200" dirty="0"/>
              <a:t>svých nadřízených,</a:t>
            </a:r>
          </a:p>
          <a:p>
            <a:pPr lvl="1"/>
            <a:endParaRPr lang="cs-CZ" sz="2200" dirty="0"/>
          </a:p>
          <a:p>
            <a:r>
              <a:rPr lang="cs-CZ" sz="2200" u="sng" dirty="0"/>
              <a:t>provést služební zákrok nebo služební úkon,</a:t>
            </a:r>
            <a:r>
              <a:rPr lang="cs-CZ" sz="2200" dirty="0"/>
              <a:t> popř. </a:t>
            </a:r>
            <a:br>
              <a:rPr lang="cs-CZ" sz="2200" dirty="0"/>
            </a:br>
            <a:r>
              <a:rPr lang="cs-CZ" sz="2200" dirty="0"/>
              <a:t>provést jiná opatření (zejm. vyrozumět nejbližší policejní </a:t>
            </a:r>
            <a:br>
              <a:rPr lang="cs-CZ" sz="2200" dirty="0"/>
            </a:br>
            <a:r>
              <a:rPr lang="cs-CZ" sz="2200" dirty="0"/>
              <a:t>útvar), jestliže je spáchán TČ nebo přestupek (nebo </a:t>
            </a:r>
            <a:br>
              <a:rPr lang="cs-CZ" sz="2200" dirty="0"/>
            </a:br>
            <a:r>
              <a:rPr lang="cs-CZ" sz="2200" dirty="0"/>
              <a:t>je důvodné podezření),</a:t>
            </a:r>
          </a:p>
          <a:p>
            <a:pPr lvl="1"/>
            <a:r>
              <a:rPr lang="cs-CZ" sz="2200" u="sng" dirty="0"/>
              <a:t>a to i mimo službu</a:t>
            </a:r>
            <a:r>
              <a:rPr lang="cs-CZ" sz="2200" dirty="0"/>
              <a:t>, je-li bezprostředně ohrožen život, </a:t>
            </a:r>
            <a:br>
              <a:rPr lang="cs-CZ" sz="2200" dirty="0"/>
            </a:br>
            <a:r>
              <a:rPr lang="cs-CZ" sz="2200" dirty="0"/>
              <a:t>zdraví nebo svoboda osob anebo majetek nebo </a:t>
            </a:r>
            <a:br>
              <a:rPr lang="cs-CZ" sz="2200" dirty="0"/>
            </a:br>
            <a:r>
              <a:rPr lang="cs-CZ" sz="2200" dirty="0"/>
              <a:t>došlo-li k útoku na tyto hodnoty.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>
              <a:buNone/>
            </a:pPr>
            <a:r>
              <a:rPr lang="cs-CZ" sz="1650" b="1" i="1" dirty="0"/>
              <a:t>Policista nemá povinnost provést úkon nebo jiné opatření </a:t>
            </a:r>
            <a:r>
              <a:rPr lang="cs-CZ" sz="1650" i="1" dirty="0"/>
              <a:t>(§ 10 odst. 4) jestliže </a:t>
            </a:r>
          </a:p>
          <a:p>
            <a:pPr>
              <a:buNone/>
            </a:pPr>
            <a:r>
              <a:rPr lang="cs-CZ" sz="1650" i="1" dirty="0"/>
              <a:t>a) provádí jiný úkon, zejména:</a:t>
            </a:r>
          </a:p>
          <a:p>
            <a:pPr marL="442913" indent="-236538">
              <a:buNone/>
            </a:pPr>
            <a:r>
              <a:rPr lang="cs-CZ" sz="1650" i="1" dirty="0"/>
              <a:t>1. plní úkoly, při nichž používá operativně pátrací prostředky nebo podpůrné operativně pátrací prostředky,</a:t>
            </a:r>
          </a:p>
          <a:p>
            <a:pPr marL="442913" indent="-236538">
              <a:buNone/>
            </a:pPr>
            <a:r>
              <a:rPr lang="cs-CZ" sz="1650" i="1" dirty="0"/>
              <a:t>2. pronásleduje pachatele trestného činu,</a:t>
            </a:r>
          </a:p>
          <a:p>
            <a:pPr marL="442913" indent="-236538">
              <a:buNone/>
            </a:pPr>
            <a:r>
              <a:rPr lang="cs-CZ" sz="1650" i="1" dirty="0"/>
              <a:t>3. zakročuje pod jednotným velením,</a:t>
            </a:r>
          </a:p>
          <a:p>
            <a:pPr marL="442913" indent="-236538">
              <a:buNone/>
            </a:pPr>
            <a:r>
              <a:rPr lang="cs-CZ" sz="1650" i="1" dirty="0"/>
              <a:t>4. vykonává šifrovou nebo kurýrní službu, při níž by mohlo dojít k ohrožení včasného předání šifrovaných zpráv nebo k ohrožení přepravovaných věcí,</a:t>
            </a:r>
          </a:p>
          <a:p>
            <a:pPr marL="442913" indent="-236538">
              <a:buNone/>
            </a:pPr>
            <a:r>
              <a:rPr lang="cs-CZ" sz="1650" i="1" dirty="0"/>
              <a:t>5. plní úkol, při němž používá výbušniny nebo výbušné předměty,</a:t>
            </a:r>
          </a:p>
          <a:p>
            <a:pPr marL="442913" indent="-236538">
              <a:buNone/>
            </a:pPr>
            <a:r>
              <a:rPr lang="cs-CZ" sz="1650" i="1" dirty="0"/>
              <a:t>6. zajišťuje bezpečnost chráněných objektů, prostorů nebo osob,</a:t>
            </a:r>
          </a:p>
          <a:p>
            <a:pPr marL="442913" indent="-236538">
              <a:buNone/>
            </a:pPr>
            <a:r>
              <a:rPr lang="cs-CZ" sz="1650" i="1" dirty="0"/>
              <a:t>7. provádí výcvik a přípravu k použití operativně pátracího prostředku nebo </a:t>
            </a:r>
            <a:br>
              <a:rPr lang="cs-CZ" sz="1650" i="1" dirty="0"/>
            </a:br>
            <a:r>
              <a:rPr lang="cs-CZ" sz="1650" i="1" dirty="0"/>
              <a:t>podpůrného operativně pátracího prostředku, nebo</a:t>
            </a:r>
          </a:p>
          <a:p>
            <a:pPr marL="442913" indent="-236538">
              <a:buNone/>
            </a:pPr>
            <a:r>
              <a:rPr lang="cs-CZ" sz="1650" i="1" dirty="0"/>
              <a:t>8. získává poznatky ze zájmového prostředí podle § 70,</a:t>
            </a:r>
          </a:p>
          <a:p>
            <a:pPr>
              <a:buNone/>
            </a:pPr>
            <a:r>
              <a:rPr lang="cs-CZ" sz="1650" i="1" dirty="0"/>
              <a:t>jehož přerušení nebo nedokončení by mělo zřejmě závažnější následky </a:t>
            </a:r>
            <a:br>
              <a:rPr lang="cs-CZ" sz="1650" i="1" dirty="0"/>
            </a:br>
            <a:r>
              <a:rPr lang="cs-CZ" sz="1650" i="1" dirty="0"/>
              <a:t>než nesplnění těchto povinností,</a:t>
            </a:r>
          </a:p>
          <a:p>
            <a:pPr>
              <a:buNone/>
            </a:pPr>
            <a:r>
              <a:rPr lang="cs-CZ" sz="1650" i="1" dirty="0"/>
              <a:t>b) jsou jeho schopnosti sníženy v důsledku jeho zdravotního stavu nebo vlivem </a:t>
            </a:r>
            <a:br>
              <a:rPr lang="cs-CZ" sz="1650" i="1" dirty="0"/>
            </a:br>
            <a:r>
              <a:rPr lang="cs-CZ" sz="1650" i="1" dirty="0"/>
              <a:t>léků anebo jiných látek tak, že řádné provedení nebo dokončení úkonu </a:t>
            </a:r>
            <a:br>
              <a:rPr lang="cs-CZ" sz="1650" i="1" dirty="0"/>
            </a:br>
            <a:r>
              <a:rPr lang="cs-CZ" sz="1650" i="1" dirty="0"/>
              <a:t>anebo jiného opatření by bylo ohroženo,</a:t>
            </a:r>
          </a:p>
          <a:p>
            <a:pPr>
              <a:buNone/>
            </a:pPr>
            <a:r>
              <a:rPr lang="cs-CZ" sz="1650" i="1" dirty="0"/>
              <a:t>c) k provedení úkonu nebo jiného opatření nebyl odborně vyškolen nebo </a:t>
            </a:r>
            <a:br>
              <a:rPr lang="cs-CZ" sz="1650" i="1" dirty="0"/>
            </a:br>
            <a:r>
              <a:rPr lang="cs-CZ" sz="1650" i="1" dirty="0"/>
              <a:t>vycvičen a povaha úkonu nebo jiného opatření takové vyškolení </a:t>
            </a:r>
            <a:br>
              <a:rPr lang="cs-CZ" sz="1650" i="1" dirty="0"/>
            </a:br>
            <a:r>
              <a:rPr lang="cs-CZ" sz="1650" i="1" dirty="0"/>
              <a:t>nebo vycvičení vyžaduje, nebo</a:t>
            </a:r>
          </a:p>
          <a:p>
            <a:pPr>
              <a:buNone/>
            </a:pPr>
            <a:r>
              <a:rPr lang="cs-CZ" sz="1650" i="1" dirty="0"/>
              <a:t>d) je zřejmé, že nemůže úkon nebo jiné opatření úspěšně dokončit.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45435"/>
          </a:xfrm>
        </p:spPr>
        <p:txBody>
          <a:bodyPr/>
          <a:lstStyle/>
          <a:p>
            <a:pPr>
              <a:buNone/>
            </a:pPr>
            <a:r>
              <a:rPr lang="cs-CZ" b="1" dirty="0"/>
              <a:t>Povinnosti policistů II:</a:t>
            </a:r>
          </a:p>
          <a:p>
            <a:endParaRPr lang="cs-CZ" sz="2200" dirty="0"/>
          </a:p>
          <a:p>
            <a:r>
              <a:rPr lang="cs-CZ" sz="2200" dirty="0"/>
              <a:t>při provádění služebního zákroku nebo služebního úkonu</a:t>
            </a:r>
            <a:br>
              <a:rPr lang="cs-CZ" sz="2200" dirty="0"/>
            </a:br>
            <a:r>
              <a:rPr lang="cs-CZ" sz="2200" dirty="0"/>
              <a:t>spojeného se zásahem do práv nebo svobod je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povinen poučit</a:t>
            </a:r>
            <a:b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a užít odpovídající výzvy</a:t>
            </a:r>
            <a:r>
              <a:rPr lang="cs-CZ" sz="2200" dirty="0"/>
              <a:t> (pokud to povaha a okolnosti</a:t>
            </a:r>
            <a:br>
              <a:rPr lang="cs-CZ" sz="2200" dirty="0"/>
            </a:br>
            <a:r>
              <a:rPr lang="cs-CZ" sz="2200" dirty="0"/>
              <a:t>umožňují),</a:t>
            </a:r>
          </a:p>
          <a:p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prokázat</a:t>
            </a:r>
            <a:r>
              <a:rPr lang="cs-CZ" sz="2200" dirty="0"/>
              <a:t> stanoveným způsobem svou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příslušnost </a:t>
            </a:r>
            <a:b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sboru,</a:t>
            </a:r>
          </a:p>
          <a:p>
            <a:r>
              <a:rPr lang="cs-CZ" sz="2200" dirty="0"/>
              <a:t>dodržovat pravidla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služební zdvořilosti,</a:t>
            </a:r>
          </a:p>
          <a:p>
            <a:r>
              <a:rPr lang="cs-CZ" sz="2200" dirty="0"/>
              <a:t>zachovávat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mlčenlivost</a:t>
            </a:r>
            <a:r>
              <a:rPr lang="cs-CZ" sz="2200" dirty="0"/>
              <a:t> o skutečnostech, o nichž se </a:t>
            </a:r>
            <a:br>
              <a:rPr lang="cs-CZ" sz="2200" dirty="0"/>
            </a:br>
            <a:r>
              <a:rPr lang="cs-CZ" sz="2200" dirty="0"/>
              <a:t>dozvěděl při plnění úkolů,</a:t>
            </a:r>
          </a:p>
          <a:p>
            <a:pPr lvl="1"/>
            <a:r>
              <a:rPr lang="cs-CZ" sz="2000" dirty="0"/>
              <a:t>a to i po skončení služebního poměru.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l"/>
            <a:r>
              <a:rPr lang="cs-CZ" sz="3600" b="1" dirty="0"/>
              <a:t>Policie</a:t>
            </a:r>
            <a:r>
              <a:rPr lang="cs-CZ" b="1" dirty="0"/>
              <a:t>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472608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Oprávnění policistů I: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požadovat</a:t>
            </a:r>
          </a:p>
          <a:p>
            <a:pPr lvl="1"/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vysvětlení</a:t>
            </a:r>
          </a:p>
          <a:p>
            <a:pPr lvl="1"/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prokázání totožnosti, 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omezit možnost volného pohybu osoby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zajistit osobu</a:t>
            </a:r>
            <a:r>
              <a:rPr lang="cs-CZ" sz="2000" dirty="0"/>
              <a:t>, která (např.):</a:t>
            </a:r>
          </a:p>
          <a:p>
            <a:pPr marL="530225" lvl="1" indent="-177800"/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ohrožuje</a:t>
            </a:r>
            <a:r>
              <a:rPr lang="cs-CZ" sz="2000" dirty="0"/>
              <a:t> svůj život, </a:t>
            </a:r>
            <a:r>
              <a:rPr lang="cs-CZ" sz="2000" dirty="0" err="1"/>
              <a:t>život</a:t>
            </a:r>
            <a:r>
              <a:rPr lang="cs-CZ" sz="2000" dirty="0"/>
              <a:t> nebo zdraví jiných osob anebo majetek,</a:t>
            </a:r>
          </a:p>
          <a:p>
            <a:pPr marL="530225" lvl="1" indent="-177800"/>
            <a:r>
              <a:rPr lang="cs-CZ" sz="2000" dirty="0"/>
              <a:t>má být předvedena dle zvl. předpisu, či kladla odpor / pokusila se o útěk</a:t>
            </a:r>
          </a:p>
          <a:p>
            <a:pPr marL="530225" lvl="1" indent="-177800"/>
            <a:r>
              <a:rPr lang="cs-CZ" sz="2000" dirty="0"/>
              <a:t>byla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přistižena</a:t>
            </a:r>
            <a:r>
              <a:rPr lang="cs-CZ" sz="2000" dirty="0"/>
              <a:t> při jednání, které má znaky správního deliktu, je-li </a:t>
            </a:r>
            <a:r>
              <a:rPr lang="cs-CZ" sz="2000" dirty="0" err="1"/>
              <a:t>dův</a:t>
            </a:r>
            <a:r>
              <a:rPr lang="cs-CZ" sz="2000" dirty="0"/>
              <a:t>. obava, že bude v protiprávním jednání pokračovat anebo mařit řádné objasnění věci,</a:t>
            </a:r>
          </a:p>
          <a:p>
            <a:pPr marL="530225" lvl="1" indent="-177800"/>
            <a:r>
              <a:rPr lang="cs-CZ" sz="2000" dirty="0"/>
              <a:t>není trestně odp. a byla přistižena při jednání, které má znaky TČ, je-li důvodná obava, že bude v protiprávním jednání pokračovat anebo mařit řádné objasnění věci,…</a:t>
            </a:r>
            <a:endParaRPr lang="cs-CZ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640960" cy="4929411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účelově vybudovaný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systém orgánů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veřejné správy pověřených zajišťováním bezpečnosti a veřejného pořádku (popř. obrany státu – viz příští téma),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jejich činnost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None/>
            </a:pPr>
            <a:endParaRPr lang="cs-CZ" sz="2000" u="sng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ochrana společnosti a jednotlivců před nebezpečím ohrožujícím určené chráněné hodnoty: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bezpečnost státu, jeho institucí, jako i nerušený výkon funkcí státu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b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(vnitřní pořádek a bezpečnost ve státě)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život, zdraví, svobodu, lidskou důstojnost a čest jednotlivce.</a:t>
            </a:r>
          </a:p>
          <a:p>
            <a:pPr>
              <a:buNone/>
            </a:pPr>
            <a:endParaRPr lang="cs-CZ" sz="2000" u="sng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sz="20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Veřejný pořádek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ochrana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pravidel chování lidí na veřejnosti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(resp. pro dnešní podmínky spíše obecněji -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ve veřejném prostoru)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jejichž zachování je nutnou podmínkou spořádaného společenského soužití.</a:t>
            </a:r>
          </a:p>
          <a:p>
            <a:pPr>
              <a:buNone/>
            </a:pP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386610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Oprávnění policistů II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přesvědčit se</a:t>
            </a:r>
            <a:r>
              <a:rPr lang="cs-CZ" sz="2000" dirty="0"/>
              <a:t>, zda předvedená či zajištěná osoba nemá zbraň, popř. ji odebrat,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odebrat</a:t>
            </a:r>
            <a:r>
              <a:rPr lang="cs-CZ" sz="2000" dirty="0"/>
              <a:t> osobě zbraň na místě veřejně přístupném, hrozí-li její užití k násilí či pohrůžce (po předchozí marné výzvě),</a:t>
            </a:r>
          </a:p>
          <a:p>
            <a:r>
              <a:rPr lang="cs-CZ" sz="2000" dirty="0"/>
              <a:t>ve stanovených případech provést</a:t>
            </a:r>
          </a:p>
          <a:p>
            <a:pPr lvl="1"/>
            <a:r>
              <a:rPr lang="cs-CZ" sz="1600" dirty="0"/>
              <a:t>osobní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prohlídku</a:t>
            </a:r>
          </a:p>
          <a:p>
            <a:pPr lvl="1"/>
            <a:r>
              <a:rPr lang="cs-CZ" sz="1600" dirty="0"/>
              <a:t>prohlídku objektů, zavazadel, dopravních prostředků.</a:t>
            </a:r>
          </a:p>
          <a:p>
            <a:r>
              <a:rPr lang="cs-CZ" sz="2000" dirty="0"/>
              <a:t>za stanovených podmínek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otevřít </a:t>
            </a:r>
            <a:r>
              <a:rPr lang="cs-CZ" sz="2000" dirty="0"/>
              <a:t>byt a jiné uzavřené prostory,</a:t>
            </a:r>
            <a:br>
              <a:rPr lang="cs-CZ" sz="2000" dirty="0"/>
            </a:br>
            <a:r>
              <a:rPr lang="cs-CZ" sz="2000" dirty="0"/>
              <a:t>vstoupit do nich a provést potřebné služební zákroky, úkony</a:t>
            </a:r>
            <a:br>
              <a:rPr lang="cs-CZ" sz="2000" dirty="0"/>
            </a:br>
            <a:r>
              <a:rPr lang="cs-CZ" sz="2000" dirty="0"/>
              <a:t>nebo jiná opatření k odvrácení hrozícího nebezpečí,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vstupu do živnostenských provozoven</a:t>
            </a:r>
            <a:r>
              <a:rPr lang="cs-CZ" sz="2000" dirty="0"/>
              <a:t>, vč. prostor, u </a:t>
            </a:r>
            <a:r>
              <a:rPr lang="cs-CZ" sz="2000" dirty="0" err="1"/>
              <a:t>kt</a:t>
            </a:r>
            <a:r>
              <a:rPr lang="cs-CZ" sz="2000" dirty="0"/>
              <a:t>. </a:t>
            </a:r>
            <a:br>
              <a:rPr lang="cs-CZ" sz="2000" dirty="0"/>
            </a:br>
            <a:r>
              <a:rPr lang="cs-CZ" sz="2000" dirty="0"/>
              <a:t>lze mít důvodně za to, že se v nich zdržují fyzické osoby, </a:t>
            </a:r>
            <a:br>
              <a:rPr lang="cs-CZ" sz="2000" dirty="0"/>
            </a:br>
            <a:r>
              <a:rPr lang="cs-CZ" sz="2000" dirty="0"/>
              <a:t>a to i po skončení prodejní nebo provozní doby.</a:t>
            </a:r>
          </a:p>
          <a:p>
            <a:pPr lvl="1"/>
            <a:endParaRPr lang="cs-CZ" sz="1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83264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Oprávnění policistů III: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zakázat vstup</a:t>
            </a:r>
            <a:r>
              <a:rPr lang="cs-CZ" sz="2000" dirty="0"/>
              <a:t> na určená místa,</a:t>
            </a:r>
          </a:p>
          <a:p>
            <a:r>
              <a:rPr lang="cs-CZ" sz="2000" dirty="0"/>
              <a:t>specifická oprávnění související se zajišťováním</a:t>
            </a:r>
          </a:p>
          <a:p>
            <a:pPr lvl="1"/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ochrany státních hranic</a:t>
            </a:r>
          </a:p>
          <a:p>
            <a:pPr lvl="1"/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 železniční dopravy</a:t>
            </a:r>
          </a:p>
          <a:p>
            <a:pPr lvl="1"/>
            <a:r>
              <a:rPr lang="cs-CZ" sz="2000" dirty="0"/>
              <a:t>dohledu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 bezpečností a plynulostí silničního provozu a při jeho řízení,</a:t>
            </a:r>
          </a:p>
          <a:p>
            <a:r>
              <a:rPr lang="cs-CZ" sz="2000" dirty="0"/>
              <a:t>za zákonných podmínek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rozhodnout o vykázání ze </a:t>
            </a:r>
            <a:b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společného obydlí</a:t>
            </a:r>
            <a:r>
              <a:rPr lang="cs-CZ" sz="2000" dirty="0"/>
              <a:t> a zakázání vstupu či návratu,</a:t>
            </a:r>
          </a:p>
          <a:p>
            <a:r>
              <a:rPr lang="cs-CZ" sz="2000" dirty="0"/>
              <a:t>úkony související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řízením o přestupcích,</a:t>
            </a:r>
          </a:p>
          <a:p>
            <a:r>
              <a:rPr lang="cs-CZ" sz="2000" dirty="0"/>
              <a:t>k použití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speciálních prostředků </a:t>
            </a:r>
            <a:r>
              <a:rPr lang="cs-CZ" sz="2000" dirty="0"/>
              <a:t>(v intencích zákona):</a:t>
            </a:r>
          </a:p>
          <a:p>
            <a:pPr lvl="1"/>
            <a:r>
              <a:rPr lang="cs-CZ" sz="2000" dirty="0"/>
              <a:t>tzv. podpůrných operativě pátracích prostředků,</a:t>
            </a:r>
          </a:p>
          <a:p>
            <a:pPr lvl="1"/>
            <a:r>
              <a:rPr lang="cs-CZ" sz="2000" dirty="0"/>
              <a:t>donucovacích prostředků a zbraní,</a:t>
            </a:r>
          </a:p>
          <a:p>
            <a:pPr lvl="1"/>
            <a:r>
              <a:rPr lang="cs-CZ" sz="2000" dirty="0"/>
              <a:t>výbušných prostředků a výbušnin.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 numCol="2"/>
          <a:lstStyle/>
          <a:p>
            <a:pPr>
              <a:buNone/>
            </a:pPr>
            <a:r>
              <a:rPr lang="cs-CZ" sz="2000" b="1" dirty="0"/>
              <a:t>Donucovací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prostředky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(za stanovených podmínek, po výzvě):</a:t>
            </a:r>
          </a:p>
          <a:p>
            <a:pPr>
              <a:buNone/>
            </a:pPr>
            <a:r>
              <a:rPr lang="cs-CZ" sz="1600" dirty="0"/>
              <a:t>a) hmaty, chvaty, údery a kopy,</a:t>
            </a:r>
          </a:p>
          <a:p>
            <a:pPr>
              <a:buNone/>
            </a:pPr>
            <a:r>
              <a:rPr lang="cs-CZ" sz="1600" dirty="0"/>
              <a:t>b) slzotvorný, elektrický nebo jiný obdobně dočasně zneschopňující prostředek,</a:t>
            </a:r>
          </a:p>
          <a:p>
            <a:pPr>
              <a:buNone/>
            </a:pPr>
            <a:r>
              <a:rPr lang="cs-CZ" sz="1600" dirty="0"/>
              <a:t>c) obušek a jiný úderný prostředek,</a:t>
            </a:r>
          </a:p>
          <a:p>
            <a:pPr>
              <a:buNone/>
            </a:pPr>
            <a:r>
              <a:rPr lang="cs-CZ" sz="1600" dirty="0"/>
              <a:t>d) vrhací prostředek mající povahu střelné zbraně podle jiného P předpisu s dočasně zneschopňujícími účinky,</a:t>
            </a:r>
          </a:p>
          <a:p>
            <a:pPr>
              <a:buNone/>
            </a:pPr>
            <a:r>
              <a:rPr lang="cs-CZ" sz="1600" dirty="0"/>
              <a:t>e) vrhací prostředek, který nemá povahu zbraně podle § 56 odst. 5,</a:t>
            </a:r>
          </a:p>
          <a:p>
            <a:pPr>
              <a:buNone/>
            </a:pPr>
            <a:r>
              <a:rPr lang="cs-CZ" sz="1600" dirty="0"/>
              <a:t>f) zastavovací pás, zahrazení cesty vozidlem a jiný prostředek k násilnému </a:t>
            </a:r>
            <a:br>
              <a:rPr lang="cs-CZ" sz="1600" dirty="0"/>
            </a:br>
            <a:r>
              <a:rPr lang="cs-CZ" sz="1600" dirty="0"/>
              <a:t>zastavení vozidla nebo zabránění odjezdu vozidla,</a:t>
            </a:r>
          </a:p>
          <a:p>
            <a:pPr>
              <a:buNone/>
            </a:pPr>
            <a:r>
              <a:rPr lang="cs-CZ" sz="1600" dirty="0"/>
              <a:t>g) vytlačování vozidlem,</a:t>
            </a:r>
          </a:p>
          <a:p>
            <a:pPr marL="0" indent="0">
              <a:buNone/>
            </a:pPr>
            <a:r>
              <a:rPr lang="cs-CZ" sz="1600" dirty="0"/>
              <a:t>h) vytlačování štítem,</a:t>
            </a:r>
          </a:p>
          <a:p>
            <a:pPr>
              <a:buNone/>
            </a:pPr>
            <a:r>
              <a:rPr lang="cs-CZ" sz="1600" dirty="0"/>
              <a:t>i) vytlačování koněm,</a:t>
            </a:r>
          </a:p>
          <a:p>
            <a:pPr>
              <a:buNone/>
            </a:pPr>
            <a:r>
              <a:rPr lang="cs-CZ" sz="1600" dirty="0"/>
              <a:t>j) služební pes,</a:t>
            </a:r>
          </a:p>
          <a:p>
            <a:pPr>
              <a:buNone/>
            </a:pPr>
            <a:r>
              <a:rPr lang="cs-CZ" sz="1600" dirty="0"/>
              <a:t>k) vodní stříkač,</a:t>
            </a:r>
          </a:p>
          <a:p>
            <a:pPr>
              <a:buNone/>
            </a:pPr>
            <a:r>
              <a:rPr lang="cs-CZ" sz="1600" dirty="0"/>
              <a:t>l) zásahová výbuška,</a:t>
            </a:r>
          </a:p>
          <a:p>
            <a:pPr>
              <a:buNone/>
            </a:pPr>
            <a:r>
              <a:rPr lang="cs-CZ" sz="1600" dirty="0"/>
              <a:t>m) úder střelnou zbraní,</a:t>
            </a:r>
          </a:p>
          <a:p>
            <a:pPr>
              <a:buNone/>
            </a:pPr>
            <a:r>
              <a:rPr lang="cs-CZ" sz="1600" dirty="0"/>
              <a:t>n) hrozba namířenou střelnou </a:t>
            </a:r>
            <a:br>
              <a:rPr lang="cs-CZ" sz="1600" dirty="0"/>
            </a:br>
            <a:r>
              <a:rPr lang="cs-CZ" sz="1600" dirty="0"/>
              <a:t>zbraní,</a:t>
            </a:r>
          </a:p>
          <a:p>
            <a:pPr>
              <a:buNone/>
            </a:pPr>
            <a:r>
              <a:rPr lang="cs-CZ" sz="1600" dirty="0"/>
              <a:t>o) varovný výstřel,</a:t>
            </a:r>
          </a:p>
          <a:p>
            <a:pPr>
              <a:buNone/>
            </a:pPr>
            <a:r>
              <a:rPr lang="cs-CZ" sz="1600" dirty="0"/>
              <a:t>p) pouta,</a:t>
            </a:r>
          </a:p>
          <a:p>
            <a:pPr>
              <a:buNone/>
            </a:pPr>
            <a:r>
              <a:rPr lang="cs-CZ" sz="1600" dirty="0"/>
              <a:t>q) prostředek k zamezení </a:t>
            </a:r>
            <a:br>
              <a:rPr lang="cs-CZ" sz="1600" dirty="0"/>
            </a:br>
            <a:r>
              <a:rPr lang="cs-CZ" sz="1600" dirty="0"/>
              <a:t>prostorové orientace.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cs-CZ" b="1" dirty="0"/>
              <a:t>Orgány: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Ministerstvo vnitra</a:t>
            </a:r>
          </a:p>
          <a:p>
            <a:pPr lvl="1"/>
            <a:r>
              <a:rPr lang="cs-CZ" sz="2000" dirty="0"/>
              <a:t>vytváří podmínky pro plnění úkolů policie</a:t>
            </a:r>
          </a:p>
          <a:p>
            <a:pPr lvl="1"/>
            <a:r>
              <a:rPr lang="cs-CZ" sz="2000" dirty="0"/>
              <a:t>je nadřízeno Policii ČR.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Policejní prezidium ČR </a:t>
            </a:r>
          </a:p>
          <a:p>
            <a:pPr lvl="1"/>
            <a:r>
              <a:rPr lang="cs-CZ" sz="2000" dirty="0"/>
              <a:t>v jeho čele s policejní prezidentem, který odpovídá za</a:t>
            </a:r>
            <a:br>
              <a:rPr lang="cs-CZ" sz="2000" dirty="0"/>
            </a:br>
            <a:r>
              <a:rPr lang="cs-CZ" sz="2000" dirty="0"/>
              <a:t>činnost policie ministrovi</a:t>
            </a:r>
          </a:p>
          <a:p>
            <a:pPr lvl="1"/>
            <a:r>
              <a:rPr lang="cs-CZ" sz="2000" dirty="0"/>
              <a:t>řídí činnost policie.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útvary policie s celostátní působností </a:t>
            </a:r>
            <a:r>
              <a:rPr lang="cs-CZ" sz="2000" dirty="0"/>
              <a:t>(srov. „URNA“)</a:t>
            </a:r>
          </a:p>
          <a:p>
            <a:pPr lvl="1"/>
            <a:r>
              <a:rPr lang="cs-CZ" sz="2000" dirty="0"/>
              <a:t>zřizuje ministr.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krajská ředitelství PČR,</a:t>
            </a:r>
            <a:endParaRPr lang="cs-CZ" sz="2400" dirty="0"/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útvary zřízené v rámci krajského ředitelství </a:t>
            </a:r>
          </a:p>
          <a:p>
            <a:pPr lvl="1"/>
            <a:r>
              <a:rPr lang="cs-CZ" sz="2000" dirty="0"/>
              <a:t>zřizuje policejní prezident.</a:t>
            </a:r>
            <a:endParaRPr 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6168" y="274638"/>
            <a:ext cx="8712968" cy="1143000"/>
          </a:xfrm>
        </p:spPr>
        <p:txBody>
          <a:bodyPr/>
          <a:lstStyle/>
          <a:p>
            <a:pPr algn="l"/>
            <a:r>
              <a:rPr lang="cs-CZ" sz="3600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29411"/>
          </a:xfrm>
        </p:spPr>
        <p:txBody>
          <a:bodyPr/>
          <a:lstStyle/>
          <a:p>
            <a:pPr>
              <a:buNone/>
            </a:pPr>
            <a:r>
              <a:rPr lang="cs-CZ" sz="2000" dirty="0"/>
              <a:t>= </a:t>
            </a:r>
            <a:r>
              <a:rPr lang="cs-CZ" sz="2000" b="1" dirty="0"/>
              <a:t>orgán obce </a:t>
            </a:r>
            <a:r>
              <a:rPr lang="cs-CZ" sz="2000" dirty="0"/>
              <a:t>sloužící k zabezpečování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místních záležitostí veřejného pořádku v rámci působnosti obce </a:t>
            </a:r>
            <a:r>
              <a:rPr lang="cs-CZ" sz="2000" dirty="0"/>
              <a:t>a plnění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dalších úkoly</a:t>
            </a:r>
            <a:r>
              <a:rPr lang="cs-CZ" sz="2000" dirty="0"/>
              <a:t>, pokud jí je svěří zákon o obecní policii nebo zvláštní zákon.</a:t>
            </a:r>
          </a:p>
          <a:p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přispívá k ochraně a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osob a majetku, podílí se na prevenci kriminality v obci</a:t>
            </a:r>
            <a:r>
              <a:rPr lang="cs-CZ" sz="2000" dirty="0"/>
              <a:t>,</a:t>
            </a:r>
          </a:p>
          <a:p>
            <a:r>
              <a:rPr lang="cs-CZ" sz="2000" dirty="0"/>
              <a:t>dohlíží na dodržování pravidel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obč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soužití</a:t>
            </a:r>
            <a:r>
              <a:rPr lang="cs-CZ" sz="2000" dirty="0"/>
              <a:t>, dodržování OZV a N obce, </a:t>
            </a:r>
          </a:p>
          <a:p>
            <a:r>
              <a:rPr lang="cs-CZ" sz="2000" dirty="0"/>
              <a:t>podílí se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stanoveném rozsahu na dohledu na bezpečnost a plynulost </a:t>
            </a:r>
            <a:br>
              <a:rPr lang="cs-CZ" sz="2000" dirty="0"/>
            </a:br>
            <a:r>
              <a:rPr lang="cs-CZ" sz="2000" dirty="0"/>
              <a:t>provozu na pozemních komunikacích,</a:t>
            </a:r>
          </a:p>
          <a:p>
            <a:r>
              <a:rPr lang="cs-CZ" sz="2000" dirty="0"/>
              <a:t>podílí se na dodržování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právních předpisů o ochraně veřejného </a:t>
            </a:r>
            <a:b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pořádku, </a:t>
            </a:r>
            <a:r>
              <a:rPr lang="cs-CZ" sz="2000" dirty="0"/>
              <a:t>a v rozsahu svých povinností a oprávnění stanovených </a:t>
            </a:r>
            <a:br>
              <a:rPr lang="cs-CZ" sz="2000" dirty="0"/>
            </a:br>
            <a:r>
              <a:rPr lang="cs-CZ" sz="2000" dirty="0"/>
              <a:t>Z o obcích či zvl. zákonem činí opatření k jeho obnovení,</a:t>
            </a:r>
          </a:p>
          <a:p>
            <a:r>
              <a:rPr lang="cs-CZ" sz="2000" dirty="0"/>
              <a:t>provádí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dohled nad dodržováním čistoty </a:t>
            </a:r>
            <a:r>
              <a:rPr lang="cs-CZ" sz="2000" dirty="0"/>
              <a:t>na veř. prostranstvích v obci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odhaluje přestupky </a:t>
            </a:r>
            <a:r>
              <a:rPr lang="cs-CZ" sz="2000" dirty="0"/>
              <a:t>a jiné správní delikty, jejichž projednávání </a:t>
            </a:r>
            <a:br>
              <a:rPr lang="cs-CZ" sz="2000" dirty="0"/>
            </a:br>
            <a:r>
              <a:rPr lang="cs-CZ" sz="2000" dirty="0"/>
              <a:t>je v působnosti obce.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47441"/>
            <a:ext cx="8712968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strážník policie</a:t>
            </a:r>
          </a:p>
          <a:p>
            <a:r>
              <a:rPr lang="cs-CZ" sz="2400" dirty="0"/>
              <a:t>zaměstnanec obce, který musí být</a:t>
            </a:r>
          </a:p>
          <a:p>
            <a:pPr lvl="1"/>
            <a:r>
              <a:rPr lang="cs-CZ" sz="1800" dirty="0"/>
              <a:t>bezúhonný,</a:t>
            </a:r>
          </a:p>
          <a:p>
            <a:pPr lvl="1"/>
            <a:r>
              <a:rPr lang="cs-CZ" sz="1800" dirty="0"/>
              <a:t>spolehlivý,</a:t>
            </a:r>
          </a:p>
          <a:p>
            <a:pPr lvl="1"/>
            <a:r>
              <a:rPr lang="cs-CZ" sz="1800" dirty="0"/>
              <a:t>starší 21 let,</a:t>
            </a:r>
          </a:p>
          <a:p>
            <a:pPr lvl="1"/>
            <a:r>
              <a:rPr lang="cs-CZ" sz="1800" dirty="0"/>
              <a:t>zdravotně způsobilý,</a:t>
            </a:r>
          </a:p>
          <a:p>
            <a:pPr lvl="1"/>
            <a:r>
              <a:rPr lang="cs-CZ" sz="1800" dirty="0"/>
              <a:t>dosáhl středního vzdělání s maturitní zkouškou a</a:t>
            </a:r>
          </a:p>
          <a:p>
            <a:pPr lvl="1"/>
            <a:r>
              <a:rPr lang="cs-CZ" sz="1800" dirty="0"/>
              <a:t>má osvědčení o splnění stanovených odborných předpokladů </a:t>
            </a:r>
            <a:br>
              <a:rPr lang="cs-CZ" sz="1800" dirty="0"/>
            </a:br>
            <a:r>
              <a:rPr lang="cs-CZ" sz="1800" dirty="0"/>
              <a:t>(vydává MV, na dobu 3 let, pokud úspěšně vykonal zkoušku).</a:t>
            </a:r>
          </a:p>
          <a:p>
            <a:pPr lvl="1"/>
            <a:endParaRPr lang="cs-CZ" sz="1800" dirty="0"/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Prokazuje se </a:t>
            </a:r>
            <a:r>
              <a:rPr lang="cs-CZ" sz="2400" dirty="0"/>
              <a:t>stejnokrojem a odznakem obecní </a:t>
            </a:r>
            <a:br>
              <a:rPr lang="cs-CZ" sz="2400" dirty="0"/>
            </a:br>
            <a:r>
              <a:rPr lang="cs-CZ" sz="2400" dirty="0"/>
              <a:t>policie, mimo pracovní dobu odznakem; popř. </a:t>
            </a:r>
            <a:br>
              <a:rPr lang="cs-CZ" sz="2400" dirty="0"/>
            </a:br>
            <a:r>
              <a:rPr lang="cs-CZ" sz="2400" dirty="0"/>
              <a:t>prohlášením obecní (městská) policie, nelze-li</a:t>
            </a:r>
            <a:br>
              <a:rPr lang="cs-CZ" sz="2400" dirty="0"/>
            </a:br>
            <a:r>
              <a:rPr lang="cs-CZ" sz="2400" dirty="0"/>
              <a:t>krátkodobě jinak.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povinnosti strážníka I:</a:t>
            </a:r>
          </a:p>
          <a:p>
            <a:r>
              <a:rPr lang="cs-CZ" sz="2400" dirty="0"/>
              <a:t>při provádění úkolů je povinen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dbát cti, vážnosti a důstojnosti osob i své vlastní </a:t>
            </a:r>
            <a:r>
              <a:rPr lang="cs-CZ" sz="2400" dirty="0"/>
              <a:t>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nepřipustit, aby osobám v souvislosti s touto činností vznikla bezdůvodná újma </a:t>
            </a:r>
            <a:r>
              <a:rPr lang="cs-CZ" sz="2400" dirty="0"/>
              <a:t>a případný zásah  do jejich práv a svobod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překročil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míru nezbytnou k dosažení účelu </a:t>
            </a:r>
            <a:r>
              <a:rPr lang="cs-CZ" sz="2400" dirty="0"/>
              <a:t>sledovaného </a:t>
            </a:r>
            <a:br>
              <a:rPr lang="cs-CZ" sz="2400" dirty="0"/>
            </a:br>
            <a:r>
              <a:rPr lang="cs-CZ" sz="2400" dirty="0"/>
              <a:t>zákrokem nebo úkonem,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poučit</a:t>
            </a:r>
            <a:r>
              <a:rPr lang="cs-CZ" sz="2400" dirty="0"/>
              <a:t> osoby o jejich právech,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poskytnout pomoc </a:t>
            </a:r>
            <a:r>
              <a:rPr lang="cs-CZ" sz="2400" dirty="0"/>
              <a:t>v rozsahu svých oprávnění a </a:t>
            </a:r>
            <a:br>
              <a:rPr lang="cs-CZ" sz="2400" dirty="0"/>
            </a:br>
            <a:r>
              <a:rPr lang="cs-CZ" sz="2400" dirty="0"/>
              <a:t>povinností dle Z o obcích nebo zvláštního zákona </a:t>
            </a:r>
            <a:br>
              <a:rPr lang="cs-CZ" sz="2400" dirty="0"/>
            </a:br>
            <a:r>
              <a:rPr lang="cs-CZ" sz="2400" dirty="0"/>
              <a:t>každému, kdo o ni požádá.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povinnosti strážníka II: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pracovní době </a:t>
            </a:r>
            <a:r>
              <a:rPr lang="cs-CZ" sz="2400" dirty="0"/>
              <a:t>je povinen v mezích Z o obcích či zvl. Z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provést zákrok nebo úkon, nebo učinit jiné o</a:t>
            </a:r>
            <a:r>
              <a:rPr lang="cs-CZ" sz="2400" dirty="0"/>
              <a:t>patření, je-li páchán trestný čin nebo přestupek či jiný správní delikt anebo je-li důvodné podezření z jejich páchání,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mimo pracovní dobu </a:t>
            </a:r>
            <a:r>
              <a:rPr lang="cs-CZ" sz="2400" dirty="0"/>
              <a:t>je k tomu povinen (zejména vyrozumět nejbližší útvar policie), je-li páchán trestný čin nebo přestupek,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kterým je bezprostředně ohrožen </a:t>
            </a:r>
            <a:r>
              <a:rPr lang="cs-CZ" sz="2400" dirty="0"/>
              <a:t>život, zdraví nebo majetek.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i="1" dirty="0"/>
              <a:t>Strážník </a:t>
            </a:r>
            <a:r>
              <a:rPr lang="cs-CZ" sz="2400" b="1" i="1" dirty="0"/>
              <a:t>není povinen provést zákrok nebo úkon </a:t>
            </a:r>
            <a:r>
              <a:rPr lang="cs-CZ" sz="2400" i="1" dirty="0"/>
              <a:t>k plnění úkolů, jestliže</a:t>
            </a:r>
          </a:p>
          <a:p>
            <a:pPr marL="457200" indent="-457200">
              <a:buAutoNum type="alphaLcParenR"/>
            </a:pPr>
            <a:r>
              <a:rPr lang="cs-CZ" sz="2400" i="1" dirty="0"/>
              <a:t>je pod vlivem léků nebo jiných látek, které závažným způsobem snižují jeho schopnost jednání,</a:t>
            </a:r>
          </a:p>
          <a:p>
            <a:pPr marL="457200" indent="-457200">
              <a:buAutoNum type="alphaLcParenR"/>
            </a:pPr>
            <a:r>
              <a:rPr lang="cs-CZ" sz="2400" i="1" dirty="0"/>
              <a:t>k jeho provedení nebyl odborně vyškolen ani </a:t>
            </a:r>
            <a:br>
              <a:rPr lang="cs-CZ" sz="2400" i="1" dirty="0"/>
            </a:br>
            <a:r>
              <a:rPr lang="cs-CZ" sz="2400" i="1" dirty="0"/>
              <a:t>vycvičen a povaha zákroku takové odborné </a:t>
            </a:r>
            <a:br>
              <a:rPr lang="cs-CZ" sz="2400" i="1" dirty="0"/>
            </a:br>
            <a:r>
              <a:rPr lang="cs-CZ" sz="2400" i="1" dirty="0"/>
              <a:t>vyškolení nebo vycvičení vyžaduje, nebo</a:t>
            </a:r>
          </a:p>
          <a:p>
            <a:pPr marL="457200" indent="-457200">
              <a:buAutoNum type="alphaLcParenR"/>
            </a:pPr>
            <a:r>
              <a:rPr lang="cs-CZ" sz="2400" i="1" dirty="0"/>
              <a:t>je zřejmé, že zákrok nebo úkon nemůže úspěšně dokončit.</a:t>
            </a:r>
          </a:p>
          <a:p>
            <a:pPr>
              <a:buNone/>
            </a:pPr>
            <a:r>
              <a:rPr lang="cs-CZ" sz="2400" i="1" dirty="0"/>
              <a:t> </a:t>
            </a:r>
          </a:p>
          <a:p>
            <a:pPr>
              <a:buNone/>
            </a:pPr>
            <a:r>
              <a:rPr lang="cs-CZ" sz="2400" i="1" dirty="0"/>
              <a:t>Strážník </a:t>
            </a:r>
            <a:r>
              <a:rPr lang="cs-CZ" sz="2400" b="1" i="1" dirty="0"/>
              <a:t>neprovede zákrok nebo úkon</a:t>
            </a:r>
            <a:r>
              <a:rPr lang="cs-CZ" sz="2400" i="1" dirty="0"/>
              <a:t> k plnění úkolů, </a:t>
            </a:r>
            <a:br>
              <a:rPr lang="cs-CZ" sz="2400" i="1" dirty="0"/>
            </a:br>
            <a:r>
              <a:rPr lang="cs-CZ" sz="2400" i="1" dirty="0"/>
              <a:t>jestliže by jeho provedením došlo k maření úkolů bezpečnostního sboru.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b="1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390059"/>
          </a:xfrm>
        </p:spPr>
        <p:txBody>
          <a:bodyPr/>
          <a:lstStyle/>
          <a:p>
            <a:pPr lvl="0">
              <a:buNone/>
            </a:pPr>
            <a:r>
              <a:rPr lang="cs-CZ" sz="2000" b="1" dirty="0"/>
              <a:t>(zák. č. 240/2000 Sb. o krizovém řízení)</a:t>
            </a:r>
          </a:p>
          <a:p>
            <a:pPr>
              <a:buNone/>
            </a:pPr>
            <a:r>
              <a:rPr lang="cs-CZ" sz="2400" dirty="0"/>
              <a:t>=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souhrn řídících činností orgánů krizového řízení zaměřených na </a:t>
            </a:r>
            <a:r>
              <a:rPr lang="cs-C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analýzu a vyhodnocení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bezpečnostních rizik</a:t>
            </a:r>
            <a:r>
              <a:rPr lang="cs-CZ" sz="2000" dirty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plánování, organizování, realizaci a kontrolu</a:t>
            </a:r>
            <a:r>
              <a:rPr lang="cs-CZ" sz="2000" u="sng" dirty="0"/>
              <a:t> </a:t>
            </a:r>
            <a:r>
              <a:rPr lang="cs-CZ" sz="2000" dirty="0"/>
              <a:t>činností prováděných v souvislosti</a:t>
            </a:r>
          </a:p>
          <a:p>
            <a:pPr marL="0" indent="0">
              <a:buNone/>
            </a:pPr>
            <a:r>
              <a:rPr lang="cs-CZ" sz="2000" dirty="0"/>
              <a:t>  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</a:t>
            </a:r>
            <a:r>
              <a:rPr lang="cs-C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přípravou na krizové situace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jejich ř</a:t>
            </a:r>
            <a:r>
              <a:rPr lang="cs-C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ešením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nebo</a:t>
            </a:r>
          </a:p>
          <a:p>
            <a:r>
              <a:rPr lang="cs-C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ochranou kritické infrastruktury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cs-CZ" sz="2000" dirty="0"/>
          </a:p>
          <a:p>
            <a:r>
              <a:rPr lang="cs-CZ" sz="2400" b="1" dirty="0"/>
              <a:t>Krizové řízení </a:t>
            </a:r>
            <a:r>
              <a:rPr lang="cs-CZ" sz="2400" u="sng" dirty="0"/>
              <a:t>= </a:t>
            </a:r>
            <a:r>
              <a:rPr lang="cs-CZ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komplex opatření a úkolů</a:t>
            </a:r>
            <a:r>
              <a:rPr lang="cs-CZ" sz="2400" dirty="0"/>
              <a:t>, které při vzniku krizových situací plní orgány VS ve spolupráci s dalšími organizacemi a subjekty. </a:t>
            </a:r>
          </a:p>
          <a:p>
            <a:r>
              <a:rPr lang="cs-CZ" sz="2400" b="1" u="sng" dirty="0"/>
              <a:t>Účel </a:t>
            </a:r>
            <a:r>
              <a:rPr lang="cs-CZ" sz="2400" b="1" dirty="0"/>
              <a:t>-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zejména</a:t>
            </a:r>
            <a:r>
              <a:rPr lang="cs-CZ" sz="2000" dirty="0"/>
              <a:t>, udržení funkčnosti VS,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fyzického a duševního zdraví obyvatelstva, zajištění dostupnosti životně důležitého zboží a služeb, uchování soukromého a veřejného majetku, organizaci záchranných, likvidačních a obnovovacích prací </a:t>
            </a:r>
            <a:r>
              <a:rPr lang="cs-CZ" sz="2000" dirty="0"/>
              <a:t>na postiženém území a humanitární pomoci postiženým. </a:t>
            </a:r>
            <a:r>
              <a:rPr lang="cs-C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nedílnou součástí řízení státu.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Bezpečnostní správa – bezpečnost státu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363272" cy="4493095"/>
          </a:xfrm>
        </p:spPr>
        <p:txBody>
          <a:bodyPr/>
          <a:lstStyle/>
          <a:p>
            <a:pPr algn="just"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státu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znamená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zajištění </a:t>
            </a:r>
            <a:r>
              <a:rPr lang="cs-CZ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svrchovanosti, územní celistvosti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ochrany </a:t>
            </a:r>
            <a:r>
              <a:rPr lang="cs-CZ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demokratických základů státu, ochrany životů, zdraví a majetkových hodnot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None/>
            </a:pP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>
              <a:buNone/>
            </a:pPr>
            <a:r>
              <a:rPr lang="cs-CZ" sz="2000" dirty="0"/>
              <a:t>	</a:t>
            </a: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Svrchovanost (suverenita) státu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označuje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nezávislost státní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moci na jakékoli jiné moci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to v mezinárodních i vnitřních vztazích - předpokládá, že stát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ovládá své území a </a:t>
            </a:r>
            <a:r>
              <a:rPr lang="cs-CZ" sz="2000" i="1" dirty="0"/>
              <a:t>obyvatelstvo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dirty="0"/>
              <a:t>to aniž by měl „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 sebou“ někoho vyššího</a:t>
            </a:r>
          </a:p>
          <a:p>
            <a:pPr algn="just"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cs-CZ" sz="2000" b="1" dirty="0">
                <a:solidFill>
                  <a:schemeClr val="tx1"/>
                </a:solidFill>
              </a:rPr>
              <a:t>Územní celistvost</a:t>
            </a:r>
            <a:r>
              <a:rPr lang="cs-CZ" sz="2000" dirty="0">
                <a:solidFill>
                  <a:schemeClr val="tx1"/>
                </a:solidFill>
              </a:rPr>
              <a:t> znamená, že se jedná o stát </a:t>
            </a:r>
            <a:r>
              <a:rPr lang="cs-CZ" sz="2000" i="1" dirty="0">
                <a:solidFill>
                  <a:schemeClr val="tx1"/>
                </a:solidFill>
              </a:rPr>
              <a:t>unitární</a:t>
            </a:r>
            <a:r>
              <a:rPr lang="cs-CZ" sz="2000" dirty="0">
                <a:solidFill>
                  <a:schemeClr val="tx1"/>
                </a:solidFill>
              </a:rPr>
              <a:t>, </a:t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tj. stát, který disponuje jednotnou a jedinou soustavou státních orgánů (moci zákonodárné, výkonné a soudní) a nečlení se na územní jednotky, která mají charakter státu (</a:t>
            </a:r>
            <a:r>
              <a:rPr lang="cs-CZ" sz="2000" dirty="0"/>
              <a:t>oproti uspořádání federativnímu).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805062"/>
          </a:xfrm>
        </p:spPr>
        <p:txBody>
          <a:bodyPr/>
          <a:lstStyle/>
          <a:p>
            <a:r>
              <a:rPr lang="cs-CZ" sz="3600" b="1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Vláda</a:t>
            </a:r>
            <a:r>
              <a:rPr lang="cs-CZ" sz="2400" dirty="0"/>
              <a:t> – zřizuje 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Ústřední krizový štáb </a:t>
            </a:r>
            <a:r>
              <a:rPr lang="cs-CZ" sz="2400" dirty="0"/>
              <a:t>jako svůj pracovní orgán k řešení krizových situací.</a:t>
            </a:r>
          </a:p>
          <a:p>
            <a:r>
              <a:rPr lang="cs-CZ" sz="2400" dirty="0"/>
              <a:t>Ukládá úkoly ostatním orgánům krizového řízení, řídí a kontroluje jejich činnost</a:t>
            </a:r>
          </a:p>
          <a:p>
            <a:r>
              <a:rPr lang="cs-CZ" sz="2400" dirty="0"/>
              <a:t>Ministerstva zřizují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pracoviště krizového řízení</a:t>
            </a:r>
            <a:r>
              <a:rPr lang="cs-CZ" sz="2400" dirty="0"/>
              <a:t>, 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 sjednocuje postupy </a:t>
            </a:r>
            <a:r>
              <a:rPr lang="cs-CZ" sz="2400" dirty="0"/>
              <a:t>v oblasti </a:t>
            </a:r>
            <a:r>
              <a:rPr lang="cs-CZ" sz="2400" dirty="0" err="1"/>
              <a:t>kriz</a:t>
            </a:r>
            <a:r>
              <a:rPr lang="cs-CZ" sz="2400" dirty="0"/>
              <a:t>. řízení.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Obce (</a:t>
            </a:r>
            <a:r>
              <a:rPr lang="cs-CZ" sz="2400" dirty="0"/>
              <a:t>starosta) s RP zřizují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krizové štáby obce</a:t>
            </a:r>
            <a:r>
              <a:rPr lang="cs-CZ" sz="2400" dirty="0"/>
              <a:t>, obce je mohou zřídit.  </a:t>
            </a:r>
          </a:p>
          <a:p>
            <a:pPr marL="0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Koordinace, spolupráce, informování.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--------------------------------------------------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/>
              <a:t>Krizový zákon umožňuje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ukládat povinnosti FO a PO</a:t>
            </a:r>
            <a:r>
              <a:rPr lang="cs-CZ" sz="2000" b="1" dirty="0"/>
              <a:t> </a:t>
            </a:r>
            <a:r>
              <a:rPr lang="cs-CZ" sz="2000" dirty="0"/>
              <a:t>při přípravě na krizové situace i k jejich řešení.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jsou stanoveny </a:t>
            </a:r>
            <a:r>
              <a:rPr lang="cs-CZ" sz="2000" b="1" dirty="0"/>
              <a:t>sankce </a:t>
            </a:r>
            <a:r>
              <a:rPr lang="cs-CZ" sz="2000" dirty="0"/>
              <a:t>za jejich nesplnění.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b="1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07342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Stav nebezpečí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vyhlašuje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hejtman (primátor </a:t>
            </a:r>
            <a:r>
              <a:rPr lang="cs-CZ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hl.m.P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.)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jako bezodkladné opatření,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jsou-li ohroženy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životy, zdraví, majetek, životní prostředí,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pokud nedosahuje intenzita ohrožení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značného rozsahu (v něm se vyhlašuje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nouzový stav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není možné odvrátit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ohrožení běžnou činností správních úřadů,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orgánů krajů a obcí, složek integrovaného záchranného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systému nebo subjektů kritické infrastruktury;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NELZE vyhlásit z důvodu stávky vedené na ochranu práv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oprávněných hospodářských a sociálních zájmů</a:t>
            </a:r>
          </a:p>
          <a:p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pro celé území kraje nebo jeho část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(nestačí-li, vláda vyhlásí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stav), max. na 30 dní; ve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Sbírce práv. předpisů ÚSC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některých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úřadů, 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hejtman neprodleně o tom informuje vládu, MV, sousední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kraje, a pokud mohou být krizovou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dotčeny, též další kraje.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lv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 právní úpravy:</a:t>
            </a:r>
          </a:p>
          <a:p>
            <a:pPr lvl="0"/>
            <a:r>
              <a:rPr lang="cs-CZ" sz="2000" u="sng" dirty="0"/>
              <a:t>Zák. č. 239/2000 Sb. o IZS</a:t>
            </a:r>
          </a:p>
          <a:p>
            <a:pPr lvl="0"/>
            <a:r>
              <a:rPr lang="cs-CZ" sz="2000" dirty="0" err="1"/>
              <a:t>Vyhl</a:t>
            </a:r>
            <a:r>
              <a:rPr lang="cs-CZ" sz="2000" dirty="0"/>
              <a:t>. MV č. 328/2001 Sb. o podrobnostech zabezpečení IZS </a:t>
            </a:r>
          </a:p>
          <a:p>
            <a:pPr lvl="0"/>
            <a:r>
              <a:rPr lang="cs-CZ" sz="2000" dirty="0" err="1"/>
              <a:t>Vyhl</a:t>
            </a:r>
            <a:r>
              <a:rPr lang="cs-CZ" sz="2000" dirty="0"/>
              <a:t>. MV č. 380/2002 Sb. o přípravě a provádění úkolů ochrany obyvatelstva</a:t>
            </a:r>
          </a:p>
          <a:p>
            <a:pPr lvl="0"/>
            <a:r>
              <a:rPr lang="cs-CZ" sz="2000" u="sng" dirty="0"/>
              <a:t>zák. č. 240/2000 Sb. o krizovém řízení</a:t>
            </a:r>
          </a:p>
          <a:p>
            <a:pPr lvl="0"/>
            <a:r>
              <a:rPr lang="cs-CZ" sz="2000" dirty="0"/>
              <a:t>zák. č. 238/2000 Sb. o hasičském záchranném sboru ČR</a:t>
            </a:r>
          </a:p>
          <a:p>
            <a:pPr lvl="0"/>
            <a:r>
              <a:rPr lang="cs-CZ" sz="2000" dirty="0"/>
              <a:t>zák. č. 258/2000 Sb. o ochraně veřejného zdraví</a:t>
            </a:r>
          </a:p>
          <a:p>
            <a:pPr lvl="0"/>
            <a:r>
              <a:rPr lang="cs-CZ" sz="2000" dirty="0"/>
              <a:t>zák. č. 372/2011 Sb. o zdravotních službách</a:t>
            </a:r>
          </a:p>
          <a:p>
            <a:pPr lvl="0"/>
            <a:r>
              <a:rPr lang="cs-CZ" sz="2000" dirty="0"/>
              <a:t>zák. č. 273/2008 Sb. o policii ČR</a:t>
            </a:r>
          </a:p>
          <a:p>
            <a:pPr lvl="0"/>
            <a:r>
              <a:rPr lang="cs-CZ" sz="2000" dirty="0"/>
              <a:t>zák. č. 219/1999 Sb. o ozbrojených silách ČR</a:t>
            </a:r>
          </a:p>
          <a:p>
            <a:pPr lvl="0"/>
            <a:r>
              <a:rPr lang="cs-CZ" sz="2000" dirty="0"/>
              <a:t>zák. č. 2/1969 Sb.  – kompetenční zákon</a:t>
            </a:r>
          </a:p>
          <a:p>
            <a:pPr lvl="0"/>
            <a:r>
              <a:rPr lang="cs-CZ" sz="2000" dirty="0"/>
              <a:t>zák. č. 128/2000 Sb. o obcích </a:t>
            </a:r>
          </a:p>
          <a:p>
            <a:pPr lvl="0"/>
            <a:r>
              <a:rPr lang="cs-CZ" sz="2000" dirty="0"/>
              <a:t>zák. č. 129/2000 Sb. o krajích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3019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koordinovaný postup jeho složek při přípravě </a:t>
            </a:r>
            <a:r>
              <a:rPr lang="cs-CZ" sz="2400" dirty="0"/>
              <a:t>na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mimořádné události </a:t>
            </a:r>
            <a:r>
              <a:rPr lang="cs-CZ" sz="2400" dirty="0"/>
              <a:t>a při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provádění záchranných a likvidačních prací.</a:t>
            </a:r>
          </a:p>
          <a:p>
            <a:r>
              <a:rPr lang="cs-CZ" sz="2400" b="1" dirty="0"/>
              <a:t>Složky IZS:</a:t>
            </a:r>
          </a:p>
          <a:p>
            <a:pPr lvl="1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Hasičský záchranný sbor ČR,</a:t>
            </a:r>
          </a:p>
          <a:p>
            <a:pPr lvl="1"/>
            <a:r>
              <a:rPr lang="cs-CZ" sz="2000" dirty="0"/>
              <a:t>jednotky požární ochrany zařazené do plošného pokrytí,</a:t>
            </a:r>
          </a:p>
          <a:p>
            <a:pPr lvl="1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zdravotnická záchranná služba,</a:t>
            </a:r>
          </a:p>
          <a:p>
            <a:pPr lvl="1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Policie ČR,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ostatní složky </a:t>
            </a:r>
            <a:r>
              <a:rPr lang="cs-CZ" sz="2400" dirty="0"/>
              <a:t>poskytují pomoc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vyžádání</a:t>
            </a:r>
          </a:p>
          <a:p>
            <a:pPr lvl="1"/>
            <a:r>
              <a:rPr lang="cs-CZ" sz="2000" dirty="0"/>
              <a:t>vyčleněné síly a prostředky ozbrojených sil, ostatní ozbrojené </a:t>
            </a:r>
            <a:r>
              <a:rPr lang="cs-CZ" sz="2000" dirty="0" err="1"/>
              <a:t>bezp</a:t>
            </a:r>
            <a:r>
              <a:rPr lang="cs-CZ" sz="2000" dirty="0"/>
              <a:t>. sbory, ostatní záchranné sbory, neziskové organizace, sdružení občanů.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operační střediska Hasičského záchranného sboru</a:t>
            </a:r>
          </a:p>
          <a:p>
            <a:pPr marL="457200" lvl="1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stálé koordinační orgány,</a:t>
            </a:r>
          </a:p>
          <a:p>
            <a:pPr lvl="1"/>
            <a:r>
              <a:rPr lang="cs-CZ" sz="2000" dirty="0"/>
              <a:t>event. op. středisko generálního ředitelství hasičského záchranného sboru.</a:t>
            </a:r>
          </a:p>
          <a:p>
            <a:r>
              <a:rPr lang="cs-CZ" sz="2400" dirty="0"/>
              <a:t>Ministerstvo vnitra</a:t>
            </a:r>
          </a:p>
          <a:p>
            <a:pPr lvl="1"/>
            <a:r>
              <a:rPr lang="cs-CZ" sz="1800" dirty="0"/>
              <a:t>řídí, koordinuje, kontroluje a vytváří koncepce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Orgány obcí a krajů.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Pomoc od složek systému může vyžadovat</a:t>
            </a:r>
          </a:p>
          <a:p>
            <a:pPr lvl="1"/>
            <a:r>
              <a:rPr lang="cs-CZ" sz="2000" dirty="0"/>
              <a:t>MV, hejtman, </a:t>
            </a:r>
            <a:r>
              <a:rPr lang="cs-CZ" sz="2000" dirty="0" err="1"/>
              <a:t>staros.ta</a:t>
            </a:r>
            <a:r>
              <a:rPr lang="cs-CZ" sz="2000" dirty="0"/>
              <a:t> obce III 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velitel zásahu</a:t>
            </a:r>
            <a:r>
              <a:rPr lang="cs-CZ" sz="2000" dirty="0"/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23528" y="1268760"/>
            <a:ext cx="8424936" cy="1512168"/>
          </a:xfrm>
        </p:spPr>
        <p:txBody>
          <a:bodyPr/>
          <a:lstStyle/>
          <a:p>
            <a:r>
              <a:rPr lang="cs-CZ" b="1" dirty="0">
                <a:solidFill>
                  <a:srgbClr val="003399"/>
                </a:solidFill>
              </a:rPr>
              <a:t>Děkuji za pozornost.</a:t>
            </a:r>
            <a:endParaRPr lang="es-ES" b="1" dirty="0">
              <a:solidFill>
                <a:srgbClr val="003399"/>
              </a:solidFill>
            </a:endParaRPr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323528" y="4725144"/>
            <a:ext cx="7128792" cy="151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s-E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719807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</a:rPr>
              <a:t>Bezpečnostní správa - lze členit: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363272" cy="6120680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Vnitřní bezpečnost (</a:t>
            </a:r>
            <a:r>
              <a:rPr lang="cs-CZ" sz="2400" i="1" dirty="0"/>
              <a:t>tématem dnešní přednášky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– obecně zahrnuje:</a:t>
            </a:r>
          </a:p>
          <a:p>
            <a:pPr marL="0" lvl="0" indent="0">
              <a:buNone/>
            </a:pPr>
            <a:r>
              <a:rPr lang="cs-CZ" sz="2000" dirty="0"/>
              <a:t>s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právu </a:t>
            </a: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policejní  </a:t>
            </a:r>
          </a:p>
          <a:p>
            <a:pPr marL="0" lvl="0" indent="0">
              <a:buNone/>
            </a:pP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integrovaný záchranný systém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(IZS)</a:t>
            </a:r>
          </a:p>
          <a:p>
            <a:pPr marL="0" lvl="0" indent="0">
              <a:buNone/>
            </a:pP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krizové řízení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                  a také:</a:t>
            </a:r>
          </a:p>
          <a:p>
            <a:pPr marL="0" lvl="0" indent="0">
              <a:buNone/>
            </a:pPr>
            <a:r>
              <a:rPr 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  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utajovaných informací a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způsobilost</a:t>
            </a:r>
          </a:p>
          <a:p>
            <a:pPr marL="0" lvl="0" indent="0">
              <a:buNone/>
            </a:pPr>
            <a:r>
              <a:rPr lang="cs-CZ" sz="2000" dirty="0"/>
              <a:t>    ochrana pořádku a bezpečnosti při správě soudnictví</a:t>
            </a:r>
          </a:p>
          <a:p>
            <a:pPr marL="0" lvl="0" indent="0">
              <a:buNone/>
            </a:pP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ochrana přírody</a:t>
            </a:r>
          </a:p>
          <a:p>
            <a:pPr marL="0" lvl="0" indent="0">
              <a:buNone/>
            </a:pPr>
            <a:r>
              <a:rPr lang="cs-CZ" sz="2000" dirty="0"/>
              <a:t>    ochrana bezpečnosti práce</a:t>
            </a:r>
          </a:p>
          <a:p>
            <a:pPr marL="0" lvl="0" indent="0">
              <a:buNone/>
            </a:pP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požární ochrana.</a:t>
            </a:r>
          </a:p>
          <a:p>
            <a:pPr marL="514350" indent="-514350">
              <a:buFont typeface="+mj-lt"/>
              <a:buAutoNum type="romanUcPeriod"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Vnější bezpečnost </a:t>
            </a:r>
            <a:r>
              <a:rPr lang="cs-CZ" sz="2400" i="1" dirty="0"/>
              <a:t>(bude tématem 12. přednášky), s tématy</a:t>
            </a:r>
            <a:r>
              <a:rPr lang="cs-CZ" sz="2400" dirty="0"/>
              <a:t>:</a:t>
            </a:r>
            <a:endParaRPr lang="cs-CZ" sz="2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cs-CZ" sz="2000" dirty="0"/>
              <a:t>správa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obrany státu</a:t>
            </a:r>
          </a:p>
          <a:p>
            <a:pPr marL="0" lvl="0" indent="0">
              <a:buNone/>
            </a:pPr>
            <a:r>
              <a:rPr lang="cs-CZ" sz="2000" dirty="0"/>
              <a:t>+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zpravodajské služby</a:t>
            </a:r>
            <a:r>
              <a:rPr lang="cs-CZ" sz="20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69988"/>
            <a:ext cx="8712968" cy="4956175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V této oblasti působí </a:t>
            </a:r>
            <a:r>
              <a:rPr lang="cs-CZ" sz="2400" dirty="0"/>
              <a:t>(vybrané orgány):</a:t>
            </a:r>
            <a:r>
              <a:rPr lang="cs-CZ" sz="2400" b="1" dirty="0"/>
              <a:t> </a:t>
            </a:r>
          </a:p>
          <a:p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Vláda</a:t>
            </a:r>
            <a:r>
              <a:rPr lang="cs-CZ" sz="2400" dirty="0">
                <a:solidFill>
                  <a:schemeClr val="tx1"/>
                </a:solidFill>
              </a:rPr>
              <a:t> – nejvyšší a ústřední orgán bezpečnostní správy,</a:t>
            </a:r>
          </a:p>
          <a:p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 rada státu </a:t>
            </a:r>
            <a:r>
              <a:rPr lang="cs-CZ" sz="2400" dirty="0">
                <a:solidFill>
                  <a:schemeClr val="tx1"/>
                </a:solidFill>
              </a:rPr>
              <a:t>(stálý poradní orgán vlády) – připravuje podklady,</a:t>
            </a:r>
          </a:p>
          <a:p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 </a:t>
            </a:r>
            <a:r>
              <a:rPr lang="cs-CZ" sz="2400" dirty="0">
                <a:solidFill>
                  <a:schemeClr val="tx1"/>
                </a:solidFill>
              </a:rPr>
              <a:t>(a MO)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– specializované ústřední orgány,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Policie ČR </a:t>
            </a:r>
            <a:r>
              <a:rPr lang="cs-CZ" sz="2400" dirty="0"/>
              <a:t>– jednotný ozbrojený bezpečnostní sbor,</a:t>
            </a:r>
          </a:p>
          <a:p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 informační služba </a:t>
            </a:r>
            <a:r>
              <a:rPr lang="cs-CZ" sz="2400" dirty="0">
                <a:solidFill>
                  <a:schemeClr val="tx1"/>
                </a:solidFill>
              </a:rPr>
              <a:t>– ozbrojená zpravodajská služba,</a:t>
            </a: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Armáda ČR</a:t>
            </a:r>
            <a:r>
              <a:rPr lang="cs-CZ" sz="2400" dirty="0"/>
              <a:t> – základ ozbrojených sil (+ Vojenská kancelář prezidenta a Hradní stráž),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Obce a kraje </a:t>
            </a:r>
            <a:r>
              <a:rPr lang="cs-CZ" sz="2400" dirty="0"/>
              <a:t>– mají úkoly v oblasti zajišťování bezpečnosti</a:t>
            </a:r>
            <a:br>
              <a:rPr lang="cs-CZ" sz="2400" dirty="0"/>
            </a:br>
            <a:r>
              <a:rPr lang="cs-CZ" sz="2400" dirty="0"/>
              <a:t>a veřejného pořádku a obrany na svém území,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         + obecní policie (jako orgán obce).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69988"/>
            <a:ext cx="8712968" cy="5427364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V této oblasti: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Parlament: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vyhlášení stavu ohrožení a válečného stavu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souhlas s pobytem cizích vojsk a s vysláním českých vojsk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zahraničí.</a:t>
            </a:r>
          </a:p>
          <a:p>
            <a:pPr lvl="1"/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dirty="0"/>
              <a:t>Prezident ČR</a:t>
            </a:r>
          </a:p>
          <a:p>
            <a:pPr lvl="1"/>
            <a:r>
              <a:rPr lang="cs-CZ" sz="2000" dirty="0"/>
              <a:t>vrchní velitel ozbrojených sil, s kontrasignací předsedy </a:t>
            </a:r>
            <a:br>
              <a:rPr lang="cs-CZ" sz="2000" dirty="0"/>
            </a:br>
            <a:r>
              <a:rPr lang="cs-CZ" sz="2000" dirty="0"/>
              <a:t>(nebo pověřeného člena) vlády, zejm. se podílí se na </a:t>
            </a:r>
            <a:br>
              <a:rPr lang="cs-CZ" sz="2000" dirty="0"/>
            </a:br>
            <a:r>
              <a:rPr lang="cs-CZ" sz="2000" dirty="0"/>
              <a:t>vydávání (specifických) normativních právních aktů </a:t>
            </a:r>
            <a:br>
              <a:rPr lang="cs-CZ" sz="2000" dirty="0"/>
            </a:br>
            <a:r>
              <a:rPr lang="cs-CZ" sz="2000" dirty="0"/>
              <a:t>a stanoví způsob propouštění vojáků ze základní nebo náhradní služby.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Bezpečnostní správa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Ústřední orgány státní správy </a:t>
            </a:r>
            <a:r>
              <a:rPr lang="cs-CZ" sz="2400" dirty="0"/>
              <a:t>(dle </a:t>
            </a:r>
            <a:r>
              <a:rPr lang="cs-CZ" sz="2400" dirty="0" err="1"/>
              <a:t>z.č</a:t>
            </a:r>
            <a:r>
              <a:rPr lang="cs-CZ" sz="2400" dirty="0"/>
              <a:t>. 2/1969)</a:t>
            </a:r>
          </a:p>
          <a:p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Ministerstvo vnitra</a:t>
            </a: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orgánem st. správy </a:t>
            </a:r>
            <a:r>
              <a:rPr lang="cs-CZ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pro veřejný pořádek a další věci vnitřního pořádku a bezpečnosti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vymezeném rozsahu, včetně dohledu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bezpečnost a plynulost silničního provozu,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zajišťuje </a:t>
            </a:r>
            <a:r>
              <a:rPr lang="cs-CZ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komunikační sítě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Policii České republiky,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složky integrovaného záchranného systému a územní orgány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 správy a provozuje </a:t>
            </a:r>
            <a:r>
              <a:rPr lang="cs-CZ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informační systém pro nakládání </a:t>
            </a:r>
            <a:br>
              <a:rPr lang="cs-CZ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 utajovanými informacemi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orgány veřejné moci</a:t>
            </a:r>
            <a:endParaRPr lang="cs-CZ" sz="1800" dirty="0"/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(Ministerstvo obrany</a:t>
            </a: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orgánem státní správy zejména pro zabezpečování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obrany České republiky a řízení Armády České republiky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správu vojenských újezdů)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41390"/>
            <a:ext cx="8229600" cy="9810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Prameny právní úpravy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4744"/>
            <a:ext cx="8568952" cy="5616624"/>
          </a:xfrm>
        </p:spPr>
        <p:txBody>
          <a:bodyPr/>
          <a:lstStyle/>
          <a:p>
            <a:r>
              <a:rPr lang="cs-CZ" sz="2000" b="1" dirty="0"/>
              <a:t>Ústavní zákon č. 110/1998 Sb., o bezpečnosti ČR</a:t>
            </a:r>
            <a:endParaRPr lang="cs-CZ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bezpečnost (zejména):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273/2008 Sb.,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o Policii České republiky</a:t>
            </a:r>
          </a:p>
          <a:p>
            <a:pPr lvl="1"/>
            <a:r>
              <a:rPr lang="cs-CZ" sz="1600" dirty="0"/>
              <a:t>Zákon č. 361/2003 Sb.,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služebním poměru příslušníků </a:t>
            </a:r>
            <a:r>
              <a:rPr lang="cs-CZ" sz="1600" dirty="0"/>
              <a:t>bezpečnostních sborů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553/1991 Sb.,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o obecní policii</a:t>
            </a:r>
          </a:p>
          <a:p>
            <a:pPr lvl="1"/>
            <a:endParaRPr lang="cs-CZ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240/2000 Sb., o krizovém řízení a o změně</a:t>
            </a:r>
            <a:br>
              <a:rPr lang="cs-CZ" sz="1600" dirty="0">
                <a:solidFill>
                  <a:schemeClr val="tx1"/>
                </a:solidFill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a typeface="+mn-ea"/>
              </a:rPr>
              <a:t>někt</a:t>
            </a:r>
            <a:r>
              <a:rPr lang="cs-CZ" sz="1600" dirty="0">
                <a:ea typeface="+mn-ea"/>
              </a:rPr>
              <a:t>erých </a:t>
            </a:r>
            <a:r>
              <a:rPr lang="cs-CZ" sz="1600" dirty="0">
                <a:solidFill>
                  <a:schemeClr val="tx1"/>
                </a:solidFill>
                <a:ea typeface="+mn-ea"/>
              </a:rPr>
              <a:t>zákonů (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krizový zákon</a:t>
            </a:r>
            <a:r>
              <a:rPr lang="cs-CZ" sz="1600" dirty="0">
                <a:solidFill>
                  <a:schemeClr val="tx1"/>
                </a:solidFill>
                <a:ea typeface="+mn-ea"/>
              </a:rPr>
              <a:t>)</a:t>
            </a:r>
          </a:p>
          <a:p>
            <a:pPr lvl="1"/>
            <a:r>
              <a:rPr lang="cs-CZ" sz="1600" dirty="0">
                <a:ea typeface="+mn-ea"/>
              </a:rPr>
              <a:t>Zákon č. 241/2000 Sb.,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o hospodářských opatřeních pro</a:t>
            </a:r>
            <a:b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</a:b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krizové stavy </a:t>
            </a:r>
            <a:r>
              <a:rPr lang="cs-CZ" sz="1600" dirty="0">
                <a:ea typeface="+mn-ea"/>
              </a:rPr>
              <a:t>a o změně některých souvisejících zákonů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239/2000 Sb., </a:t>
            </a: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o integrovaném záchranném </a:t>
            </a:r>
            <a:b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systému</a:t>
            </a:r>
            <a:r>
              <a:rPr lang="cs-CZ" sz="1600" dirty="0">
                <a:solidFill>
                  <a:schemeClr val="tx1"/>
                </a:solidFill>
                <a:ea typeface="+mn-ea"/>
              </a:rPr>
              <a:t> a o změně některých zákonů</a:t>
            </a:r>
          </a:p>
          <a:p>
            <a:pPr lvl="1"/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(Zákon č. 153/1994 Sb., o zpravodajských službách </a:t>
            </a:r>
            <a:r>
              <a:rPr lang="cs-CZ" sz="1600" dirty="0">
                <a:ea typeface="+mn-ea"/>
              </a:rPr>
              <a:t>ČR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412/2005 Sb., o ochraně utajovaných informací </a:t>
            </a:r>
            <a:br>
              <a:rPr lang="cs-CZ" sz="1600" dirty="0">
                <a:solidFill>
                  <a:schemeClr val="tx1"/>
                </a:solidFill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a typeface="+mn-ea"/>
              </a:rPr>
              <a:t>a o bezpečnostní způsobilosti</a:t>
            </a:r>
          </a:p>
          <a:p>
            <a:pPr lvl="1"/>
            <a:r>
              <a:rPr lang="cs-CZ" sz="1600" dirty="0"/>
              <a:t>Zák. č. 229/2013 Sb. o nakládání s bezpečnostním materiálem).</a:t>
            </a:r>
          </a:p>
          <a:p>
            <a:pPr marL="457200" lvl="1" indent="0">
              <a:buNone/>
            </a:pP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Specifická oblast: </a:t>
            </a:r>
            <a:r>
              <a:rPr lang="cs-CZ" sz="1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kybernetická bezpečnost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 z.č.181/2014 Sb., NÚKIB).</a:t>
            </a:r>
          </a:p>
          <a:p>
            <a:pPr lvl="1"/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7204</TotalTime>
  <Words>4462</Words>
  <Application>Microsoft Office PowerPoint</Application>
  <PresentationFormat>Předvádění na obrazovce (4:3)</PresentationFormat>
  <Paragraphs>395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Calibri</vt:lpstr>
      <vt:lpstr>Wingdings</vt:lpstr>
      <vt:lpstr>Diseño predeterminado</vt:lpstr>
      <vt:lpstr>1_Diseño predeterminado</vt:lpstr>
      <vt:lpstr>MP811Zk Správní právo III  11. přednáška   7.5.2024  Bezpečnostní správa I   Přednáší: doc.JUDr. Soňa Skulová, Ph.D.   </vt:lpstr>
      <vt:lpstr>Bezpečnostní správa I</vt:lpstr>
      <vt:lpstr>Bezpečnostní správa</vt:lpstr>
      <vt:lpstr>Bezpečnostní správa – bezpečnost státu</vt:lpstr>
      <vt:lpstr>Bezpečnostní správa - lze členit: </vt:lpstr>
      <vt:lpstr>Bezpečnostní správa</vt:lpstr>
      <vt:lpstr>Bezpečnostní správa</vt:lpstr>
      <vt:lpstr>Bezpečnostní správa</vt:lpstr>
      <vt:lpstr>Prameny právní úpravy</vt:lpstr>
      <vt:lpstr>Úst. zákon o bezpečnosti ČR:</vt:lpstr>
      <vt:lpstr>Úst. zákon o bezpečnosti ČR</vt:lpstr>
      <vt:lpstr>Úst. zákon o bezpečnosti ČR</vt:lpstr>
      <vt:lpstr>Mimořádné stavy:  Nouzový stav</vt:lpstr>
      <vt:lpstr>Mimořádné stavy</vt:lpstr>
      <vt:lpstr>Formy realizace bezpečnostní správy:</vt:lpstr>
      <vt:lpstr>Formy realizace bezpečnostní správy</vt:lpstr>
      <vt:lpstr>Formy realizace bezpečnostní správy</vt:lpstr>
      <vt:lpstr>Formy realizace bezpečnostní správy</vt:lpstr>
      <vt:lpstr>Formy realizace bezpečnostní správy</vt:lpstr>
      <vt:lpstr>Policejní správa</vt:lpstr>
      <vt:lpstr>Policie ČR</vt:lpstr>
      <vt:lpstr>Policie ČR</vt:lpstr>
      <vt:lpstr>Policie ČR</vt:lpstr>
      <vt:lpstr>Policie ČR</vt:lpstr>
      <vt:lpstr>Policie ČR</vt:lpstr>
      <vt:lpstr>Policie ČR</vt:lpstr>
      <vt:lpstr>Prezentace aplikace PowerPoint</vt:lpstr>
      <vt:lpstr>Policie ČR</vt:lpstr>
      <vt:lpstr>Policie ČR</vt:lpstr>
      <vt:lpstr>Policie ČR</vt:lpstr>
      <vt:lpstr>Policie ČR</vt:lpstr>
      <vt:lpstr>Policie ČR</vt:lpstr>
      <vt:lpstr>Policie ČR</vt:lpstr>
      <vt:lpstr>Obecní policie</vt:lpstr>
      <vt:lpstr>Obecní policie</vt:lpstr>
      <vt:lpstr>Obecní policie</vt:lpstr>
      <vt:lpstr>Obecní policie</vt:lpstr>
      <vt:lpstr>Obecní policie</vt:lpstr>
      <vt:lpstr>Krizové řízení</vt:lpstr>
      <vt:lpstr>Krizové řízení</vt:lpstr>
      <vt:lpstr>Krizové řízení</vt:lpstr>
      <vt:lpstr>Integrovaný záchranný systém</vt:lpstr>
      <vt:lpstr>Integrovaný záchranný systém</vt:lpstr>
      <vt:lpstr>Integrovaný záchranný systém</vt:lpstr>
      <vt:lpstr>Děkuji za pozornost.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Soňa Skulová</cp:lastModifiedBy>
  <cp:revision>752</cp:revision>
  <dcterms:created xsi:type="dcterms:W3CDTF">2010-05-23T14:28:12Z</dcterms:created>
  <dcterms:modified xsi:type="dcterms:W3CDTF">2024-05-11T17:02:06Z</dcterms:modified>
</cp:coreProperties>
</file>