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0" r:id="rId3"/>
    <p:sldId id="344" r:id="rId4"/>
    <p:sldId id="346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87" r:id="rId20"/>
    <p:sldId id="369" r:id="rId21"/>
    <p:sldId id="368" r:id="rId22"/>
    <p:sldId id="367" r:id="rId23"/>
    <p:sldId id="378" r:id="rId24"/>
    <p:sldId id="376" r:id="rId25"/>
    <p:sldId id="379" r:id="rId26"/>
    <p:sldId id="381" r:id="rId27"/>
    <p:sldId id="386" r:id="rId28"/>
    <p:sldId id="382" r:id="rId29"/>
    <p:sldId id="370" r:id="rId30"/>
    <p:sldId id="371" r:id="rId31"/>
    <p:sldId id="383" r:id="rId32"/>
    <p:sldId id="372" r:id="rId33"/>
    <p:sldId id="373" r:id="rId34"/>
    <p:sldId id="384" r:id="rId35"/>
    <p:sldId id="374" r:id="rId36"/>
    <p:sldId id="375" r:id="rId37"/>
    <p:sldId id="385" r:id="rId38"/>
    <p:sldId id="380" r:id="rId39"/>
    <p:sldId id="363" r:id="rId40"/>
    <p:sldId id="364" r:id="rId41"/>
    <p:sldId id="365" r:id="rId42"/>
    <p:sldId id="366" r:id="rId43"/>
    <p:sldId id="268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1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276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2024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d.adobe.com/view/df2996eb-0d4c-4eee-bd48-d431f1da9b01" TargetMode="External"/><Relationship Id="rId2" Type="http://schemas.openxmlformats.org/officeDocument/2006/relationships/hyperlink" Target="https://zakazky.spravazeleznic.cz/contract_display_807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a.cz/cs/souteze" TargetMode="External"/><Relationship Id="rId2" Type="http://schemas.openxmlformats.org/officeDocument/2006/relationships/hyperlink" Target="https://zakazky.muni.cz/dns_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mbrno.cz/souteze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hadas@muni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postupy dle ZZVZ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nákupní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04352"/>
          </a:xfrm>
        </p:spPr>
        <p:txBody>
          <a:bodyPr/>
          <a:lstStyle/>
          <a:p>
            <a:r>
              <a:rPr lang="cs-CZ" sz="2400" dirty="0"/>
              <a:t>Část VI, Hlava III - § 138 – 142 ZZVZ</a:t>
            </a:r>
          </a:p>
          <a:p>
            <a:r>
              <a:rPr lang="cs-CZ" sz="2400" dirty="0"/>
              <a:t>Zavádění DNS probíhá přiměřeně dle pravidel pro užší řízení - § 139 ZZVZ</a:t>
            </a:r>
          </a:p>
          <a:p>
            <a:r>
              <a:rPr lang="cs-CZ" sz="2400" dirty="0"/>
              <a:t>DNS lze rozdělit na kategorie (obdoba s rozdělení VZ na části)</a:t>
            </a:r>
          </a:p>
          <a:p>
            <a:r>
              <a:rPr lang="cs-CZ" sz="2400" dirty="0"/>
              <a:t>Výhradně elektronicky</a:t>
            </a:r>
          </a:p>
          <a:p>
            <a:r>
              <a:rPr lang="cs-CZ" sz="2400" dirty="0"/>
              <a:t>Zadavatel posoudí žádosti o účast a rozhodne o zařazení nebo vyloučení účastníků</a:t>
            </a:r>
          </a:p>
          <a:p>
            <a:r>
              <a:rPr lang="cs-CZ" sz="2400" dirty="0"/>
              <a:t>Po uplynutí lhůty pro podání námitek proti vyloučení se DNS považuje za zavedený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99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nákupní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Možnost podat žádost o účast po celou dobu trvání DNS - § 140 ZZVZ</a:t>
            </a:r>
          </a:p>
          <a:p>
            <a:r>
              <a:rPr lang="cs-CZ" sz="2400" dirty="0"/>
              <a:t>V průběhu trvání DNS je možno ověřovat kvalifikaci zařazených dodavatelů</a:t>
            </a:r>
          </a:p>
          <a:p>
            <a:r>
              <a:rPr lang="cs-CZ" sz="2400" dirty="0"/>
              <a:t>Zadávání VZ probíhá na základě výzvy k podání nabídky zařazeným dodavatelům - § 141 ZZVZ</a:t>
            </a:r>
          </a:p>
          <a:p>
            <a:r>
              <a:rPr lang="cs-CZ" sz="2400" dirty="0"/>
              <a:t>VZ zadána na základě kritérií uvedených ve výzvě</a:t>
            </a:r>
          </a:p>
          <a:p>
            <a:r>
              <a:rPr lang="cs-CZ" sz="2400" dirty="0"/>
              <a:t>Smlouvu možno uzavřít před uplynutím lhůty pro podání námitek proti výběru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50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0000"/>
                </a:solidFill>
              </a:rPr>
              <a:t>Jeden ze zvláštních postupů zadavatele – nejde o druh zadávacího řízení</a:t>
            </a:r>
          </a:p>
          <a:p>
            <a:pPr lvl="0"/>
            <a:r>
              <a:rPr lang="cs-CZ" dirty="0">
                <a:solidFill>
                  <a:srgbClr val="000000"/>
                </a:solidFill>
              </a:rPr>
              <a:t>Postup zadavatele směřující k získání návrhu (plánu, projektu)</a:t>
            </a:r>
          </a:p>
          <a:p>
            <a:r>
              <a:rPr lang="cs-CZ" dirty="0" smtClean="0"/>
              <a:t>Cílem </a:t>
            </a:r>
            <a:r>
              <a:rPr lang="cs-CZ" dirty="0"/>
              <a:t>SoN je nalezení vhodného návrhu, cílem následného JŘBU je uzavření konkrétní smlouvy o dílo na realizaci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25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„Nejčistší“ způsob zadání VZ na architektonické či urbanistické (autorské) dílo, popř. dokumentace z něj vycházející </a:t>
            </a:r>
          </a:p>
          <a:p>
            <a:pPr lvl="0"/>
            <a:r>
              <a:rPr lang="cs-CZ" sz="2400" dirty="0"/>
              <a:t>Podloženo výsledkem soutěže, v níž byly kvalifikovanou porotou posouzeny kvality díla - důvodný předpoklad, že veřejné prostředky budou účelně a efektivně vynaloženy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 praxi používáno spíše sporadicky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Lze použít otevřenou nebo užší formu SoN - § 144 ZZVZ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Konkrétní návrhy stavby (zadání klasické VZ toto neumožňuje)</a:t>
            </a:r>
          </a:p>
          <a:p>
            <a:r>
              <a:rPr lang="cs-CZ" dirty="0"/>
              <a:t>Porovnání většího množství návrhů řešení soutěžících</a:t>
            </a:r>
          </a:p>
          <a:p>
            <a:pPr lvl="0"/>
            <a:r>
              <a:rPr lang="cs-CZ" dirty="0"/>
              <a:t>Posouzení návrhů nezávislou odbornou porotou</a:t>
            </a:r>
          </a:p>
          <a:p>
            <a:r>
              <a:rPr lang="cs-CZ" dirty="0"/>
              <a:t>Kritériem zadání není pouze cena, ale také kvalita architektonického řešení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7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Vyšší náklady spojené s organizací soutěže</a:t>
            </a:r>
          </a:p>
          <a:p>
            <a:pPr lvl="0"/>
            <a:r>
              <a:rPr lang="cs-CZ" dirty="0"/>
              <a:t>Délka trvání soutěže</a:t>
            </a:r>
          </a:p>
          <a:p>
            <a:pPr lvl="0"/>
            <a:r>
              <a:rPr lang="cs-CZ" dirty="0"/>
              <a:t>Porota nemusí vybrat nejvhodnější návrh</a:t>
            </a:r>
          </a:p>
          <a:p>
            <a:pPr lvl="0"/>
            <a:r>
              <a:rPr lang="cs-CZ" dirty="0"/>
              <a:t>Napadení průběhu soutěže soutěžiteli nebo ze strany ČKA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16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51598"/>
          </a:xfrm>
        </p:spPr>
        <p:txBody>
          <a:bodyPr/>
          <a:lstStyle/>
          <a:p>
            <a:r>
              <a:rPr lang="cs-CZ" sz="2200" dirty="0"/>
              <a:t>Soutěžní podmínky musí obsahovat:</a:t>
            </a:r>
          </a:p>
          <a:p>
            <a:pPr lvl="1"/>
            <a:r>
              <a:rPr lang="cs-CZ" sz="1800" dirty="0"/>
              <a:t>Uvedení členů poroty,</a:t>
            </a:r>
          </a:p>
          <a:p>
            <a:pPr lvl="1"/>
            <a:r>
              <a:rPr lang="cs-CZ" sz="1800" dirty="0"/>
              <a:t>Označení návrhů pro zajištění anonymity,</a:t>
            </a:r>
          </a:p>
          <a:p>
            <a:pPr lvl="1"/>
            <a:r>
              <a:rPr lang="cs-CZ" sz="1800" dirty="0"/>
              <a:t>Výši cen či jiných plateb,</a:t>
            </a:r>
          </a:p>
          <a:p>
            <a:pPr lvl="1"/>
            <a:r>
              <a:rPr lang="cs-CZ" sz="1800" dirty="0"/>
              <a:t>Podmínky nakládání s právy k duševnímu vlastnictví,</a:t>
            </a:r>
          </a:p>
          <a:p>
            <a:pPr lvl="1"/>
            <a:r>
              <a:rPr lang="cs-CZ" sz="1800" dirty="0"/>
              <a:t>Předpokládanou výši investičních nákladů,</a:t>
            </a:r>
          </a:p>
          <a:p>
            <a:pPr lvl="1"/>
            <a:r>
              <a:rPr lang="cs-CZ" sz="1800" dirty="0"/>
              <a:t>Způsob uveřejnění návrhů </a:t>
            </a:r>
          </a:p>
          <a:p>
            <a:r>
              <a:rPr lang="cs-CZ" sz="2200" dirty="0"/>
              <a:t>Otevřenou SoN zadavatel vyzývá neomezený počet dodavatelů k podání návrhů - § 145 ZZVZ</a:t>
            </a:r>
          </a:p>
          <a:p>
            <a:r>
              <a:rPr lang="cs-CZ" sz="2200" dirty="0"/>
              <a:t>Užší soutěž je „dvoukolová“ - § 146 ZZVZ:</a:t>
            </a:r>
          </a:p>
          <a:p>
            <a:pPr lvl="1"/>
            <a:r>
              <a:rPr lang="cs-CZ" sz="1800" dirty="0"/>
              <a:t>oznámení o zahájení = výzva k podání žádostí o účast,</a:t>
            </a:r>
          </a:p>
          <a:p>
            <a:pPr lvl="1"/>
            <a:r>
              <a:rPr lang="cs-CZ" sz="1800" dirty="0"/>
              <a:t>k podání návrhu jsou vyzváni pouze nevyloučení účastníci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5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Návrhy hodnotí porota sestavená zadavatelem - § 148 ZZVZ</a:t>
            </a:r>
          </a:p>
          <a:p>
            <a:r>
              <a:rPr lang="cs-CZ" sz="2000" dirty="0"/>
              <a:t>Většina členů musí být na zadavateli nezávislá – podepsání ČP</a:t>
            </a:r>
          </a:p>
          <a:p>
            <a:r>
              <a:rPr lang="cs-CZ" sz="2000" dirty="0"/>
              <a:t>Pokud zadavatel stanoví požadavky na členství dodavatelů v profesních komorách či požadavky na odbornou způsobilost, musí mít alespoň polovina členů poroty stejnou či vyšší kvalifikaci</a:t>
            </a:r>
          </a:p>
          <a:p>
            <a:r>
              <a:rPr lang="cs-CZ" sz="2000" dirty="0"/>
              <a:t>Návrhy musí být pro účely hodnocení anonymní </a:t>
            </a:r>
          </a:p>
          <a:p>
            <a:r>
              <a:rPr lang="cs-CZ" sz="2000" dirty="0"/>
              <a:t>Porota stanoví pořadí dle kritérií v oznámení o zahájení ZŘ</a:t>
            </a:r>
          </a:p>
          <a:p>
            <a:r>
              <a:rPr lang="cs-CZ" sz="2000" dirty="0"/>
              <a:t>Zadavatel je vázán stanoviskem poroty</a:t>
            </a:r>
          </a:p>
          <a:p>
            <a:r>
              <a:rPr lang="cs-CZ" sz="2000" dirty="0"/>
              <a:t>Nové hodnocení návrhů pouze v případě porušení ZZVZ či soutěžních podmínek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28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 o návrh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Výběr projektanta</a:t>
            </a:r>
            <a:r>
              <a:rPr lang="cs-CZ" sz="2000" b="1" dirty="0"/>
              <a:t> </a:t>
            </a:r>
            <a:r>
              <a:rPr lang="cs-CZ" sz="2000" dirty="0"/>
              <a:t>prostřednictvím zadání „klasické“ VZ na služby</a:t>
            </a:r>
          </a:p>
          <a:p>
            <a:r>
              <a:rPr lang="cs-CZ" sz="2000" dirty="0"/>
              <a:t>Neumožňuje zadavateli požadovat od účastníků předložení konkrétních návrhů řešení (možné pouze u soutěže o návrh) </a:t>
            </a:r>
          </a:p>
          <a:p>
            <a:r>
              <a:rPr lang="cs-CZ" sz="2000" dirty="0"/>
              <a:t>Zadání VZ na služby projektanta by mělo proběhnout na základě tzv. objemové studie, která obsahuje údaje o potřebách zadavatele z hlediska požadovaných ploch, počtu umisťovaných zaměstnanců a ostatních osob, apod. </a:t>
            </a:r>
          </a:p>
          <a:p>
            <a:r>
              <a:rPr lang="cs-CZ" sz="2000" dirty="0"/>
              <a:t>Objemová studie nemá obsahovat architektonický návrh</a:t>
            </a:r>
          </a:p>
          <a:p>
            <a:r>
              <a:rPr lang="cs-CZ" sz="2000" dirty="0"/>
              <a:t>Zadavatel nezíská konkrétní návrh řešení </a:t>
            </a:r>
          </a:p>
          <a:p>
            <a:r>
              <a:rPr lang="cs-CZ" sz="2000" dirty="0"/>
              <a:t>Nemá konkrétní představu o tom, jak bude stavba vypadat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18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</a:t>
            </a:r>
          </a:p>
        </p:txBody>
      </p:sp>
      <p:pic>
        <p:nvPicPr>
          <p:cNvPr id="8" name="Zástupný obsah 7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FB9157AB-58A3-EAB3-9AB4-5834332FA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18" y="1171576"/>
            <a:ext cx="6732320" cy="475996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Elektronizace zadávání VZ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9166"/>
            <a:ext cx="10753200" cy="4342834"/>
          </a:xfrm>
        </p:spPr>
        <p:txBody>
          <a:bodyPr/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Strategie elektronizace zadávání veřejných zakázek 2016 až 2020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Směrnice o ZVZ Preambule (52): 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Elektronické prostředky pro výměnu informací a komunikaci mohou významně zjednodušit uveřejňování VZ a zvýšit </a:t>
            </a:r>
            <a:r>
              <a:rPr lang="cs-CZ" b="1" dirty="0">
                <a:solidFill>
                  <a:srgbClr val="000000"/>
                </a:solidFill>
              </a:rPr>
              <a:t>účinnost a transparentnost </a:t>
            </a:r>
            <a:r>
              <a:rPr lang="cs-CZ" dirty="0">
                <a:solidFill>
                  <a:srgbClr val="000000"/>
                </a:solidFill>
              </a:rPr>
              <a:t>postupů při zadávání. Měly by se stát obvyklým prostředkem komunikace a výměny informací v rámci zadávacích řízení, neboť významným způsobem </a:t>
            </a:r>
            <a:r>
              <a:rPr lang="cs-CZ" b="1" dirty="0">
                <a:solidFill>
                  <a:srgbClr val="000000"/>
                </a:solidFill>
              </a:rPr>
              <a:t>zvyšují možnosti </a:t>
            </a:r>
            <a:r>
              <a:rPr lang="cs-CZ" dirty="0">
                <a:solidFill>
                  <a:srgbClr val="000000"/>
                </a:solidFill>
              </a:rPr>
              <a:t>hospodářských subjektů </a:t>
            </a:r>
            <a:r>
              <a:rPr lang="cs-CZ" b="1" dirty="0">
                <a:solidFill>
                  <a:srgbClr val="000000"/>
                </a:solidFill>
              </a:rPr>
              <a:t>účastnit se zadávacích řízení </a:t>
            </a:r>
            <a:r>
              <a:rPr lang="cs-CZ" dirty="0">
                <a:solidFill>
                  <a:srgbClr val="000000"/>
                </a:solidFill>
              </a:rPr>
              <a:t>na celém vnitřním trhu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Výhradní elektronická komunikace - § 279/2 ZZVZ - účinnost 18. 10. 2018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49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, snímek obrazovky, plakát&#10;&#10;Popis byl vytvořen automaticky">
            <a:extLst>
              <a:ext uri="{FF2B5EF4-FFF2-40B4-BE49-F238E27FC236}">
                <a16:creationId xmlns:a16="http://schemas.microsoft.com/office/drawing/2014/main" id="{6FCC1AAC-F94D-2AC7-59A8-2081CC4C7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7" y="249540"/>
            <a:ext cx="4238306" cy="601323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§ 143 a násl. ZZVZ, potažmo celý ZZVZ</a:t>
            </a:r>
          </a:p>
          <a:p>
            <a:r>
              <a:rPr lang="cs-CZ" sz="2000" dirty="0"/>
              <a:t>Soutěžní řád České komory architektů</a:t>
            </a:r>
          </a:p>
          <a:p>
            <a:r>
              <a:rPr lang="cs-CZ" sz="2000" dirty="0"/>
              <a:t>zákon č. 183/2006 Sb., stavební zákon</a:t>
            </a:r>
          </a:p>
          <a:p>
            <a:r>
              <a:rPr lang="cs-CZ" sz="2000" dirty="0"/>
              <a:t>zákon č. 360/1992 Sb., o výkonu povolání autorizovaných architektů a o výkonu povolání autorizovaných inženýrů a techniků činných ve výstavbě (Autorizační zákon)</a:t>
            </a:r>
          </a:p>
          <a:p>
            <a:r>
              <a:rPr lang="cs-CZ" sz="2000" dirty="0"/>
              <a:t>zákon č. 89/2012 Sb., občanský zákoník</a:t>
            </a:r>
          </a:p>
          <a:p>
            <a:r>
              <a:rPr lang="cs-CZ" sz="2000" dirty="0">
                <a:hlinkClick r:id="rId2"/>
              </a:rPr>
              <a:t>Profil zadavatele </a:t>
            </a:r>
            <a:endParaRPr lang="cs-CZ" sz="2000" dirty="0"/>
          </a:p>
          <a:p>
            <a:r>
              <a:rPr lang="cs-CZ" sz="2000" dirty="0">
                <a:hlinkClick r:id="rId3"/>
              </a:rPr>
              <a:t>Katalog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Společná investice Správy železnic, s. o. a Statutární města Brna</a:t>
            </a:r>
          </a:p>
          <a:p>
            <a:r>
              <a:rPr lang="cs-CZ" sz="2000" dirty="0"/>
              <a:t>Rozpočet soutěže a projekčních prací 143 </a:t>
            </a:r>
            <a:r>
              <a:rPr lang="cs-CZ" sz="2000" dirty="0" err="1"/>
              <a:t>mio</a:t>
            </a:r>
            <a:r>
              <a:rPr lang="cs-CZ" sz="2000" dirty="0"/>
              <a:t>.</a:t>
            </a:r>
          </a:p>
          <a:p>
            <a:r>
              <a:rPr lang="cs-CZ" sz="2000" dirty="0"/>
              <a:t>Předpokládaná investice v soutěžních podmínkách 13,4 miliardy Kč bez DPH, aktuálně kolem 50 miliard Kč bez DPH</a:t>
            </a:r>
          </a:p>
          <a:p>
            <a:r>
              <a:rPr lang="cs-CZ" sz="2000" dirty="0"/>
              <a:t>Mezinárodní urbanisticko-dopravně-architektonická dvoufázová užší projektová soutěž o návrh</a:t>
            </a:r>
          </a:p>
          <a:p>
            <a:r>
              <a:rPr lang="cs-CZ" sz="2000" dirty="0">
                <a:latin typeface="Neue Haas Grotesk Text Pro" panose="020B0504020202020204" pitchFamily="34" charset="0"/>
              </a:rPr>
              <a:t>Příprava celý r. 2020, zahájení 11/2020, vernisáž v 3Q 2021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5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Podle okruhu účastníků </a:t>
            </a:r>
            <a:r>
              <a:rPr lang="cs-CZ" sz="2000" b="1" dirty="0"/>
              <a:t>mezinárodní užší</a:t>
            </a:r>
          </a:p>
          <a:p>
            <a:r>
              <a:rPr lang="cs-CZ" sz="2000" dirty="0"/>
              <a:t>Podle předmětu řešení </a:t>
            </a:r>
            <a:r>
              <a:rPr lang="cs-CZ" sz="2000" b="1" dirty="0"/>
              <a:t>urbanisticko-dopravně-architektonická</a:t>
            </a:r>
          </a:p>
          <a:p>
            <a:r>
              <a:rPr lang="cs-CZ" sz="2000" dirty="0"/>
              <a:t>Podle počtu fází </a:t>
            </a:r>
            <a:r>
              <a:rPr lang="cs-CZ" sz="2000" b="1" dirty="0"/>
              <a:t>dvoufázová</a:t>
            </a:r>
          </a:p>
          <a:p>
            <a:r>
              <a:rPr lang="cs-CZ" sz="2000" dirty="0"/>
              <a:t>Podle záměru řešení </a:t>
            </a:r>
            <a:r>
              <a:rPr lang="cs-CZ" sz="2000" b="1" dirty="0"/>
              <a:t>projektová</a:t>
            </a:r>
          </a:p>
          <a:p>
            <a:r>
              <a:rPr lang="cs-CZ" sz="2000" dirty="0"/>
              <a:t>Podle způsobu posuzování návrhů </a:t>
            </a:r>
            <a:r>
              <a:rPr lang="cs-CZ" sz="2000" b="1" dirty="0"/>
              <a:t>anonymní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Porota:</a:t>
            </a:r>
          </a:p>
          <a:p>
            <a:pPr marL="72000" indent="0">
              <a:buNone/>
            </a:pPr>
            <a:r>
              <a:rPr lang="cs-CZ" sz="2000" dirty="0"/>
              <a:t>5 řádných závislých členů + 4 náhradníci</a:t>
            </a:r>
          </a:p>
          <a:p>
            <a:pPr marL="72000" indent="0">
              <a:buNone/>
            </a:pPr>
            <a:r>
              <a:rPr lang="cs-CZ" sz="2000" dirty="0"/>
              <a:t>6 řádných nezávislých členů + 4 náhradníci</a:t>
            </a:r>
          </a:p>
          <a:p>
            <a:pPr marL="72000" indent="0">
              <a:buNone/>
            </a:pPr>
            <a:r>
              <a:rPr lang="cs-CZ" sz="2000" dirty="0"/>
              <a:t>8 přizvaných odborníků z oblasti železniční dopravy, MHD, statiky, ekonomie, vodního hospodářství </a:t>
            </a:r>
            <a:r>
              <a:rPr lang="cs-CZ" sz="2000" dirty="0" err="1"/>
              <a:t>etc</a:t>
            </a:r>
            <a:r>
              <a:rPr lang="cs-CZ" sz="2000" dirty="0"/>
              <a:t>.</a:t>
            </a:r>
          </a:p>
          <a:p>
            <a:pPr marL="72000" indent="0">
              <a:buNone/>
            </a:pPr>
            <a:r>
              <a:rPr lang="cs-CZ" sz="2000" dirty="0"/>
              <a:t>2 </a:t>
            </a:r>
            <a:r>
              <a:rPr lang="cs-CZ" sz="2000" dirty="0" err="1"/>
              <a:t>přezkušovatelé</a:t>
            </a: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1 sekretář</a:t>
            </a:r>
          </a:p>
          <a:p>
            <a:pPr marL="72000" indent="0">
              <a:buNone/>
            </a:pPr>
            <a:r>
              <a:rPr lang="cs-CZ" sz="2000" dirty="0"/>
              <a:t>2 právní poradci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9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Podle § 146 odst. 3 ZZVZ vyzváni k podání návrhů:</a:t>
            </a:r>
          </a:p>
          <a:p>
            <a:pPr marL="72000" indent="0">
              <a:buNone/>
            </a:pPr>
            <a:r>
              <a:rPr lang="cs-CZ" sz="2000" dirty="0"/>
              <a:t>1. </a:t>
            </a:r>
            <a:r>
              <a:rPr lang="cs-CZ" sz="2000" dirty="0" err="1"/>
              <a:t>Benthem</a:t>
            </a:r>
            <a:r>
              <a:rPr lang="cs-CZ" sz="2000" dirty="0"/>
              <a:t> </a:t>
            </a:r>
            <a:r>
              <a:rPr lang="cs-CZ" sz="2000" dirty="0" err="1"/>
              <a:t>Crouwel</a:t>
            </a:r>
            <a:r>
              <a:rPr lang="cs-CZ" sz="2000" dirty="0"/>
              <a:t> </a:t>
            </a:r>
            <a:r>
              <a:rPr lang="cs-CZ" sz="2000" dirty="0" err="1"/>
              <a:t>Architekten</a:t>
            </a:r>
            <a:r>
              <a:rPr lang="cs-CZ" sz="2000" dirty="0"/>
              <a:t> B.V. (např. Rotterdam, Utrecht, </a:t>
            </a:r>
            <a:r>
              <a:rPr lang="cs-CZ" sz="2000" dirty="0" err="1"/>
              <a:t>Hague</a:t>
            </a:r>
            <a:r>
              <a:rPr lang="cs-CZ" sz="2000" dirty="0"/>
              <a:t>)</a:t>
            </a:r>
          </a:p>
          <a:p>
            <a:pPr marL="72000" indent="0">
              <a:buNone/>
            </a:pPr>
            <a:r>
              <a:rPr lang="cs-CZ" sz="2000" dirty="0"/>
              <a:t>2. </a:t>
            </a:r>
            <a:r>
              <a:rPr lang="cs-CZ" sz="2000" dirty="0" err="1"/>
              <a:t>gmp</a:t>
            </a:r>
            <a:r>
              <a:rPr lang="cs-CZ" sz="2000" dirty="0"/>
              <a:t> International </a:t>
            </a:r>
            <a:r>
              <a:rPr lang="cs-CZ" sz="2000" dirty="0" err="1"/>
              <a:t>GmbH</a:t>
            </a:r>
            <a:r>
              <a:rPr lang="cs-CZ" sz="2000" dirty="0"/>
              <a:t> (např. Berlín)</a:t>
            </a:r>
          </a:p>
          <a:p>
            <a:pPr marL="72000" indent="0">
              <a:buNone/>
            </a:pPr>
            <a:r>
              <a:rPr lang="cs-CZ" sz="2000" dirty="0"/>
              <a:t>3. Albert Wimmer ZT-</a:t>
            </a:r>
            <a:r>
              <a:rPr lang="cs-CZ" sz="2000" dirty="0" err="1"/>
              <a:t>GmbH</a:t>
            </a:r>
            <a:r>
              <a:rPr lang="cs-CZ" sz="2000" dirty="0"/>
              <a:t> (např. Budapešť, Vídeň)</a:t>
            </a:r>
          </a:p>
          <a:p>
            <a:r>
              <a:rPr lang="cs-CZ" sz="2000" dirty="0"/>
              <a:t>Porota měla za úkol vybrat nejméně 3 a maximálně 9 (+ 3 shora uvedení)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r>
              <a:rPr lang="cs-CZ" sz="2000" dirty="0"/>
              <a:t>47 žádostí + 3 potvrzení účasti</a:t>
            </a:r>
          </a:p>
          <a:p>
            <a:r>
              <a:rPr lang="cs-CZ" sz="2000" dirty="0"/>
              <a:t>1. fáze: 9 účastníků + 3 vyzvaní</a:t>
            </a:r>
          </a:p>
          <a:p>
            <a:r>
              <a:rPr lang="cs-CZ" sz="2000" dirty="0"/>
              <a:t>2. fáze:  4 účastníci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9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4356" y="720000"/>
            <a:ext cx="10208844" cy="451576"/>
          </a:xfrm>
        </p:spPr>
        <p:txBody>
          <a:bodyPr/>
          <a:lstStyle/>
          <a:p>
            <a:r>
              <a:rPr lang="cs-CZ" dirty="0"/>
              <a:t>Soutěž o návrh – use case „ŽUB“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pic>
        <p:nvPicPr>
          <p:cNvPr id="9" name="Obrázek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87F7ACE-3266-E5FB-2C5D-F946E480F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71" y="1292050"/>
            <a:ext cx="8169529" cy="49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7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EC1E47-EE81-7AF1-3DD0-0D654FC7A65F}"/>
              </a:ext>
            </a:extLst>
          </p:cNvPr>
          <p:cNvSpPr txBox="1"/>
          <p:nvPr/>
        </p:nvSpPr>
        <p:spPr>
          <a:xfrm>
            <a:off x="3048000" y="32561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Benthem</a:t>
            </a:r>
            <a:r>
              <a:rPr lang="cs-CZ" sz="2400" b="1" dirty="0"/>
              <a:t> </a:t>
            </a:r>
            <a:r>
              <a:rPr lang="cs-CZ" sz="2400" b="1" dirty="0" err="1"/>
              <a:t>Crouwel</a:t>
            </a:r>
            <a:r>
              <a:rPr lang="cs-CZ" sz="2400" b="1" dirty="0"/>
              <a:t> </a:t>
            </a:r>
            <a:r>
              <a:rPr lang="cs-CZ" sz="2400" b="1" dirty="0" err="1"/>
              <a:t>Architekten</a:t>
            </a:r>
            <a:r>
              <a:rPr lang="cs-CZ" sz="2400" b="1" dirty="0"/>
              <a:t> B.V.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78534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pic>
        <p:nvPicPr>
          <p:cNvPr id="13" name="Obrázek 12" descr="Obsah obrázku Letecké snímkování, venku, Pohled z ptačí perspektivy, Urbánní design&#10;&#10;Popis byl vytvořen automaticky">
            <a:extLst>
              <a:ext uri="{FF2B5EF4-FFF2-40B4-BE49-F238E27FC236}">
                <a16:creationId xmlns:a16="http://schemas.microsoft.com/office/drawing/2014/main" id="{CFFAFD49-28B2-3478-4FB3-CAF407E77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Elektronizace zadávání 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§ 28 ZZVZ – Elektronický nástroj, profil zadavatele, elektronická aukce</a:t>
            </a:r>
          </a:p>
          <a:p>
            <a:r>
              <a:rPr lang="cs-CZ" sz="2000" dirty="0"/>
              <a:t>§ 107 – 110 ZZVZ – Podávání a otevírání elektronických nabídek</a:t>
            </a:r>
          </a:p>
          <a:p>
            <a:r>
              <a:rPr lang="cs-CZ" sz="2000" dirty="0"/>
              <a:t>§ 120 ZZVZ – Použití elektronické aukce</a:t>
            </a:r>
          </a:p>
          <a:p>
            <a:r>
              <a:rPr lang="cs-CZ" sz="2000" dirty="0"/>
              <a:t>§ 138 – 142 ZZVZ – DNS</a:t>
            </a:r>
          </a:p>
          <a:p>
            <a:r>
              <a:rPr lang="cs-CZ" sz="2000" dirty="0"/>
              <a:t>§ 211 ZZVZ – Komunikace mezi zadavatelem a dodavatelem</a:t>
            </a:r>
          </a:p>
          <a:p>
            <a:r>
              <a:rPr lang="cs-CZ" sz="2000" dirty="0"/>
              <a:t>§ 213 ZZVZ – Elektronické nástroje</a:t>
            </a:r>
          </a:p>
          <a:p>
            <a:r>
              <a:rPr lang="cs-CZ" sz="2000" dirty="0"/>
              <a:t>§ 214 ZZVZ – Profil zadavatele</a:t>
            </a:r>
          </a:p>
          <a:p>
            <a:r>
              <a:rPr lang="cs-CZ" sz="2000" dirty="0"/>
              <a:t>§ 215 ZZVZ – Elektronické katalogy</a:t>
            </a:r>
          </a:p>
          <a:p>
            <a:r>
              <a:rPr lang="cs-CZ" sz="2000" dirty="0"/>
              <a:t>§ 224 ZZVZ – Informační systém o veřejných zakázkách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5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obloha, snímek obrazovky, venku, architektura&#10;&#10;Popis byl vytvořen automaticky">
            <a:extLst>
              <a:ext uri="{FF2B5EF4-FFF2-40B4-BE49-F238E27FC236}">
                <a16:creationId xmlns:a16="http://schemas.microsoft.com/office/drawing/2014/main" id="{38F0ECEB-0514-31AA-8C1C-977D4CF77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48" y="311932"/>
            <a:ext cx="9101504" cy="568708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323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EC1E47-EE81-7AF1-3DD0-0D654FC7A65F}"/>
              </a:ext>
            </a:extLst>
          </p:cNvPr>
          <p:cNvSpPr txBox="1"/>
          <p:nvPr/>
        </p:nvSpPr>
        <p:spPr>
          <a:xfrm>
            <a:off x="3048000" y="325615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Sdružení </a:t>
            </a:r>
            <a:r>
              <a:rPr lang="cs-CZ" sz="2400" b="1" dirty="0" err="1"/>
              <a:t>Pelčák</a:t>
            </a:r>
            <a:r>
              <a:rPr lang="cs-CZ" sz="2400" b="1" dirty="0"/>
              <a:t> a partner architekti – Müller Reimann </a:t>
            </a:r>
            <a:r>
              <a:rPr lang="cs-CZ" sz="2400" b="1" dirty="0" err="1"/>
              <a:t>Architekten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0724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PrF 2024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8" name="Obrázek 7" descr="Obsah obrázku Letecké snímkování, obloha, venku, mrakodrap&#10;&#10;Popis byl vytvořen automaticky">
            <a:extLst>
              <a:ext uri="{FF2B5EF4-FFF2-40B4-BE49-F238E27FC236}">
                <a16:creationId xmlns:a16="http://schemas.microsoft.com/office/drawing/2014/main" id="{825592D9-9EA3-EC75-F68E-A5E2AEC2F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19" y="0"/>
            <a:ext cx="7772400" cy="56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PrF 2024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pic>
        <p:nvPicPr>
          <p:cNvPr id="3" name="Obrázek 2" descr="Obsah obrázku strom, snímek obrazovky, architektura, budova&#10;&#10;Popis byl vytvořen automaticky">
            <a:extLst>
              <a:ext uri="{FF2B5EF4-FFF2-40B4-BE49-F238E27FC236}">
                <a16:creationId xmlns:a16="http://schemas.microsoft.com/office/drawing/2014/main" id="{E158CFA9-EB93-E3C8-26BB-9011119C4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32" y="0"/>
            <a:ext cx="9280736" cy="5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4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EC1E47-EE81-7AF1-3DD0-0D654FC7A65F}"/>
              </a:ext>
            </a:extLst>
          </p:cNvPr>
          <p:cNvSpPr txBox="1"/>
          <p:nvPr/>
        </p:nvSpPr>
        <p:spPr>
          <a:xfrm>
            <a:off x="3048000" y="32561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ingenhoven</a:t>
            </a:r>
            <a:r>
              <a:rPr lang="cs-CZ" sz="2400" b="1" dirty="0"/>
              <a:t> </a:t>
            </a:r>
            <a:r>
              <a:rPr lang="cs-CZ" sz="2400" b="1" dirty="0" err="1"/>
              <a:t>architects</a:t>
            </a:r>
            <a:r>
              <a:rPr lang="cs-CZ" sz="2400" b="1" dirty="0"/>
              <a:t> </a:t>
            </a:r>
            <a:r>
              <a:rPr lang="cs-CZ" sz="2400" b="1" dirty="0" err="1"/>
              <a:t>GmbH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433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PrF 2024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35</a:t>
            </a:fld>
            <a:endParaRPr lang="cs-CZ" altLang="cs-CZ"/>
          </a:p>
        </p:txBody>
      </p:sp>
      <p:pic>
        <p:nvPicPr>
          <p:cNvPr id="6" name="Obrázek 5" descr="Obsah obrázku mrak, venku, obloha, voda&#10;&#10;Popis byl vytvořen automaticky">
            <a:extLst>
              <a:ext uri="{FF2B5EF4-FFF2-40B4-BE49-F238E27FC236}">
                <a16:creationId xmlns:a16="http://schemas.microsoft.com/office/drawing/2014/main" id="{AFC61759-4DEF-F9BB-04B3-D84853971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0"/>
            <a:ext cx="8296656" cy="60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PrF 2024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pic>
        <p:nvPicPr>
          <p:cNvPr id="3" name="Obrázek 2" descr="Obsah obrázku obloha, strom, venku, osoba&#10;&#10;Popis byl vytvořen automaticky">
            <a:extLst>
              <a:ext uri="{FF2B5EF4-FFF2-40B4-BE49-F238E27FC236}">
                <a16:creationId xmlns:a16="http://schemas.microsoft.com/office/drawing/2014/main" id="{EE5D1E55-2039-7429-E983-79E6C536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39" y="0"/>
            <a:ext cx="9408922" cy="58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4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4356" y="1692002"/>
            <a:ext cx="10208844" cy="4139998"/>
          </a:xfrm>
        </p:spPr>
        <p:txBody>
          <a:bodyPr/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pic>
        <p:nvPicPr>
          <p:cNvPr id="6" name="Grafický objekt 2052280951">
            <a:extLst>
              <a:ext uri="{FF2B5EF4-FFF2-40B4-BE49-F238E27FC236}">
                <a16:creationId xmlns:a16="http://schemas.microsoft.com/office/drawing/2014/main" id="{31BBB0B9-1A4A-22BF-203C-3D0F28864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1"/>
            <a:ext cx="1172972" cy="325615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EC1E47-EE81-7AF1-3DD0-0D654FC7A65F}"/>
              </a:ext>
            </a:extLst>
          </p:cNvPr>
          <p:cNvSpPr txBox="1"/>
          <p:nvPr/>
        </p:nvSpPr>
        <p:spPr>
          <a:xfrm>
            <a:off x="3048000" y="32561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BIG – </a:t>
            </a:r>
            <a:r>
              <a:rPr lang="cs-CZ" sz="2400" b="1" dirty="0" err="1"/>
              <a:t>Bjarke</a:t>
            </a:r>
            <a:r>
              <a:rPr lang="cs-CZ" sz="2400" b="1" dirty="0"/>
              <a:t> </a:t>
            </a:r>
            <a:r>
              <a:rPr lang="cs-CZ" sz="2400" b="1" dirty="0" err="1"/>
              <a:t>Ingels</a:t>
            </a:r>
            <a:r>
              <a:rPr lang="cs-CZ" sz="2400" b="1" dirty="0"/>
              <a:t> Group + A8000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9706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mtClean="0"/>
              <a:t>PrF 2024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38</a:t>
            </a:fld>
            <a:endParaRPr lang="cs-CZ" altLang="cs-CZ"/>
          </a:p>
        </p:txBody>
      </p:sp>
      <p:pic>
        <p:nvPicPr>
          <p:cNvPr id="6" name="Obrázek 5" descr="Obsah obrázku obloha, venku, architektura, budova&#10;&#10;Popis byl vytvořen automaticky">
            <a:extLst>
              <a:ext uri="{FF2B5EF4-FFF2-40B4-BE49-F238E27FC236}">
                <a16:creationId xmlns:a16="http://schemas.microsoft.com/office/drawing/2014/main" id="{FD6FBC3C-C508-AE01-755B-BD5CF37A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9" y="0"/>
            <a:ext cx="8449041" cy="62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Zjednodušený režim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8537"/>
            <a:ext cx="10753200" cy="4663440"/>
          </a:xfrm>
        </p:spPr>
        <p:txBody>
          <a:bodyPr/>
          <a:lstStyle/>
          <a:p>
            <a:r>
              <a:rPr lang="cs-CZ" sz="2000" b="1" dirty="0"/>
              <a:t>Dobrovolný evropský rámec pro kvalitu sociálních služeb</a:t>
            </a:r>
            <a:endParaRPr lang="cs-CZ" sz="2000" dirty="0"/>
          </a:p>
          <a:p>
            <a:r>
              <a:rPr lang="cs-CZ" sz="2000" dirty="0"/>
              <a:t>Sociální služby jsou zakotveny v systémech sociální ochrany členských států, jsou veřejnou správou považovány za věc obecného zájmu a předmět specifických veřejných požadavků</a:t>
            </a:r>
          </a:p>
          <a:p>
            <a:r>
              <a:rPr lang="cs-CZ" sz="2000" dirty="0"/>
              <a:t>Mezi sociální služby patří např.: </a:t>
            </a:r>
          </a:p>
          <a:p>
            <a:pPr lvl="1"/>
            <a:r>
              <a:rPr lang="cs-CZ" sz="1800" dirty="0"/>
              <a:t>služby sociální asistence, </a:t>
            </a:r>
          </a:p>
          <a:p>
            <a:pPr lvl="1"/>
            <a:r>
              <a:rPr lang="cs-CZ" sz="1800" dirty="0"/>
              <a:t>vzdělávací služby,</a:t>
            </a:r>
          </a:p>
          <a:p>
            <a:pPr lvl="1"/>
            <a:r>
              <a:rPr lang="cs-CZ" sz="1800" dirty="0"/>
              <a:t>dlouhodobá péče, </a:t>
            </a:r>
          </a:p>
          <a:p>
            <a:pPr lvl="1"/>
            <a:r>
              <a:rPr lang="cs-CZ" sz="1800" dirty="0"/>
              <a:t>péče o děti, služby v oblasti zaměstnanosti a školení, </a:t>
            </a:r>
          </a:p>
          <a:p>
            <a:pPr lvl="1"/>
            <a:r>
              <a:rPr lang="cs-CZ" sz="1800" dirty="0"/>
              <a:t>osobní asistence a sociální byty</a:t>
            </a:r>
          </a:p>
          <a:p>
            <a:r>
              <a:rPr lang="cs-CZ" sz="2000" dirty="0"/>
              <a:t>Dodržováním kvalitativních principů a jejich monitorováním, zejména pomocí kvalitativních kritérií, lze výrazně zlepšit možnosti poskytování vysoce kvalitních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2172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dohoda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Vhodný nástroj pro centrální nákupy</a:t>
            </a:r>
          </a:p>
          <a:p>
            <a:r>
              <a:rPr lang="cs-CZ" sz="2000" dirty="0"/>
              <a:t>Pořizování opakujících se plnění</a:t>
            </a:r>
          </a:p>
          <a:p>
            <a:r>
              <a:rPr lang="cs-CZ" sz="2000" dirty="0"/>
              <a:t>Část VI, Hlava II - § 131 – 137 ZZVZ</a:t>
            </a:r>
          </a:p>
          <a:p>
            <a:r>
              <a:rPr lang="cs-CZ" sz="2000" dirty="0"/>
              <a:t>Soustředění poptávky – úspora transakčních nákladů, profesionalizace, úspora z rozsahu</a:t>
            </a:r>
          </a:p>
          <a:p>
            <a:r>
              <a:rPr lang="cs-CZ" sz="2000" dirty="0"/>
              <a:t>RD nesmí využívat nezařazení zadavatelé – Směrnice o ZVZ (60)</a:t>
            </a:r>
          </a:p>
          <a:p>
            <a:r>
              <a:rPr lang="cs-CZ" sz="2000" dirty="0"/>
              <a:t>Na straně zadavatelské i dodavatelské může být více subjektů - § 131/1 ZZVZ</a:t>
            </a:r>
          </a:p>
          <a:p>
            <a:r>
              <a:rPr lang="cs-CZ" sz="2000" dirty="0"/>
              <a:t>RD lze uzavřít jen na základě zadávacího řízení - § 131/2 ZZVZ</a:t>
            </a:r>
          </a:p>
          <a:p>
            <a:r>
              <a:rPr lang="cs-CZ" sz="2000" dirty="0"/>
              <a:t>Po dobu trvání RD nesmí být rozšířen okruh zadavatelů či dodavatelů - § 132/2 ZZVZ</a:t>
            </a:r>
          </a:p>
        </p:txBody>
      </p:sp>
    </p:spTree>
    <p:extLst>
      <p:ext uri="{BB962C8B-B14F-4D97-AF65-F5344CB8AC3E}">
        <p14:creationId xmlns:p14="http://schemas.microsoft.com/office/powerpoint/2010/main" val="45154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Zjednodušený režim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71600"/>
            <a:ext cx="10753200" cy="4689566"/>
          </a:xfrm>
        </p:spPr>
        <p:txBody>
          <a:bodyPr/>
          <a:lstStyle/>
          <a:p>
            <a:r>
              <a:rPr lang="cs-CZ" sz="2000" dirty="0"/>
              <a:t>Část V - § 129 ZZVZ</a:t>
            </a:r>
          </a:p>
          <a:p>
            <a:r>
              <a:rPr lang="cs-CZ" sz="2000" dirty="0"/>
              <a:t>Sociální služby, zdravotní péče, vzdělávací a kulturní služby, hotelové a restaurační služby, právní služby (Příloha č. 4 ZZVZ)</a:t>
            </a:r>
          </a:p>
          <a:p>
            <a:r>
              <a:rPr lang="cs-CZ" sz="2000" dirty="0"/>
              <a:t>Řízení pro zadání VZ ve zjednodušeném režimu je druhem zadávacího řízení - § 3 ZZVZ</a:t>
            </a:r>
          </a:p>
          <a:p>
            <a:r>
              <a:rPr lang="cs-CZ" sz="2000" dirty="0"/>
              <a:t>ZZVZ rozlišuje:</a:t>
            </a:r>
          </a:p>
          <a:p>
            <a:pPr lvl="1"/>
            <a:r>
              <a:rPr lang="cs-CZ" sz="1800" dirty="0"/>
              <a:t>nadlimitní režim,</a:t>
            </a:r>
          </a:p>
          <a:p>
            <a:pPr lvl="1"/>
            <a:r>
              <a:rPr lang="cs-CZ" sz="1800" dirty="0"/>
              <a:t>podlimitní režim, </a:t>
            </a:r>
          </a:p>
          <a:p>
            <a:pPr lvl="1"/>
            <a:r>
              <a:rPr lang="cs-CZ" sz="1800" dirty="0"/>
              <a:t>zjednodušený režim,</a:t>
            </a:r>
          </a:p>
          <a:p>
            <a:pPr lvl="1"/>
            <a:r>
              <a:rPr lang="cs-CZ" sz="1800" dirty="0"/>
              <a:t>veřejná zakázka malého rozsahu</a:t>
            </a:r>
          </a:p>
          <a:p>
            <a:r>
              <a:rPr lang="cs-CZ" sz="2000" dirty="0"/>
              <a:t>Zvolený režim VZ je zadavatel povinen dodržet - § 24 ZZVZ</a:t>
            </a:r>
          </a:p>
          <a:p>
            <a:r>
              <a:rPr lang="cs-CZ" sz="2000" dirty="0"/>
              <a:t>Při zadávání ve zjednodušeném režimu se použije část V, I, II, X-XIII  </a:t>
            </a:r>
          </a:p>
        </p:txBody>
      </p:sp>
    </p:spTree>
    <p:extLst>
      <p:ext uri="{BB962C8B-B14F-4D97-AF65-F5344CB8AC3E}">
        <p14:creationId xmlns:p14="http://schemas.microsoft.com/office/powerpoint/2010/main" val="3990691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Zjednodušený režim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5474"/>
            <a:ext cx="10753200" cy="4676502"/>
          </a:xfrm>
        </p:spPr>
        <p:txBody>
          <a:bodyPr/>
          <a:lstStyle/>
          <a:p>
            <a:r>
              <a:rPr lang="cs-CZ" sz="2400" dirty="0"/>
              <a:t>Specifické služby s omezeným přeshraničním dopadem</a:t>
            </a:r>
          </a:p>
          <a:p>
            <a:r>
              <a:rPr lang="cs-CZ" sz="2400" dirty="0"/>
              <a:t>Zájem na vyšší efektivitě zadávání vs. formalismus a transparentnost</a:t>
            </a:r>
          </a:p>
          <a:p>
            <a:r>
              <a:rPr lang="cs-CZ" sz="2400" dirty="0"/>
              <a:t>Značně flexibilní způsob zadávání </a:t>
            </a:r>
          </a:p>
          <a:p>
            <a:r>
              <a:rPr lang="cs-CZ" sz="2400" dirty="0"/>
              <a:t>Regulováno především zásadami dle § 6 ZZVZ</a:t>
            </a:r>
          </a:p>
          <a:p>
            <a:r>
              <a:rPr lang="cs-CZ" sz="2400" dirty="0"/>
              <a:t>Přípustné jednání o podmínkách, změny zadávacích podmínek, výběr jiných kritérií kvalifikace i hodnocení, než uvedených v části IV ZZVZ</a:t>
            </a:r>
          </a:p>
          <a:p>
            <a:r>
              <a:rPr lang="cs-CZ" sz="2400" dirty="0"/>
              <a:t>Pravidla průběhu zadávacího řízení volí zadavatel dle specifik zadávaných služeb  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0207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15291"/>
            <a:ext cx="9538567" cy="4617222"/>
          </a:xfrm>
        </p:spPr>
        <p:txBody>
          <a:bodyPr/>
          <a:lstStyle/>
          <a:p>
            <a:r>
              <a:rPr lang="cs-CZ" dirty="0"/>
              <a:t>DNS zavedená MU: </a:t>
            </a:r>
            <a:r>
              <a:rPr lang="cs-CZ" dirty="0">
                <a:hlinkClick r:id="rId2"/>
              </a:rPr>
              <a:t>https://zakazky.muni.cz/dns_index.html</a:t>
            </a:r>
            <a:r>
              <a:rPr lang="cs-CZ" dirty="0"/>
              <a:t>  </a:t>
            </a:r>
          </a:p>
          <a:p>
            <a:r>
              <a:rPr lang="cs-CZ" dirty="0"/>
              <a:t>Česká komora architektů: </a:t>
            </a:r>
            <a:r>
              <a:rPr lang="cs-CZ" dirty="0">
                <a:hlinkClick r:id="rId3"/>
              </a:rPr>
              <a:t>https://www.cka.cz/cs/souteze</a:t>
            </a:r>
            <a:r>
              <a:rPr lang="cs-CZ" dirty="0"/>
              <a:t>  </a:t>
            </a:r>
          </a:p>
          <a:p>
            <a:r>
              <a:rPr lang="cs-CZ" dirty="0"/>
              <a:t>Kancelář architekta města Brna: </a:t>
            </a:r>
            <a:r>
              <a:rPr lang="cs-CZ" dirty="0">
                <a:hlinkClick r:id="rId4"/>
              </a:rPr>
              <a:t>https://kambrno.cz/souteze/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99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Martin Hadaš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hadas@muni.cz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+420 725 829 347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dohoda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Rámcová dohoda není VZ</a:t>
            </a:r>
          </a:p>
          <a:p>
            <a:r>
              <a:rPr lang="cs-CZ" sz="2400" dirty="0"/>
              <a:t>RD stanovuje podmínky zadávání jednotlivých VZ po dobu svého trvání</a:t>
            </a:r>
          </a:p>
          <a:p>
            <a:r>
              <a:rPr lang="cs-CZ" sz="2400" dirty="0"/>
              <a:t>Předpokládaná hodnota RD = souhrnná předpokládaná hodnota všech VZ, které mohou být zadány na základě RD - § 23/1 ZZVZ</a:t>
            </a:r>
          </a:p>
          <a:p>
            <a:r>
              <a:rPr lang="cs-CZ" sz="2400" dirty="0"/>
              <a:t>Nabídku může podat pouze účastník RD</a:t>
            </a:r>
          </a:p>
          <a:p>
            <a:r>
              <a:rPr lang="cs-CZ" sz="2400" dirty="0"/>
              <a:t>Nelze umožnit podstatnou změnu RD - § 131/5 ZZVZ</a:t>
            </a:r>
          </a:p>
        </p:txBody>
      </p:sp>
    </p:spTree>
    <p:extLst>
      <p:ext uri="{BB962C8B-B14F-4D97-AF65-F5344CB8AC3E}">
        <p14:creationId xmlns:p14="http://schemas.microsoft.com/office/powerpoint/2010/main" val="369059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dohoda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Lze uzavřít s jedním nebo více účastníky – nutno uvést v ZD</a:t>
            </a:r>
          </a:p>
          <a:p>
            <a:r>
              <a:rPr lang="cs-CZ" sz="2000" dirty="0"/>
              <a:t>Zadavatel v ZD uvede způsob zadávání VZ - § 132/3 ZZVZ:</a:t>
            </a:r>
          </a:p>
          <a:p>
            <a:pPr lvl="1"/>
            <a:r>
              <a:rPr lang="cs-CZ" sz="1800" dirty="0"/>
              <a:t>s obnovením soutěže („</a:t>
            </a:r>
            <a:r>
              <a:rPr lang="cs-CZ" sz="1800" dirty="0" err="1"/>
              <a:t>minitendry</a:t>
            </a:r>
            <a:r>
              <a:rPr lang="cs-CZ" sz="1800" dirty="0"/>
              <a:t>“),</a:t>
            </a:r>
          </a:p>
          <a:p>
            <a:pPr lvl="1"/>
            <a:r>
              <a:rPr lang="cs-CZ" sz="1800" dirty="0"/>
              <a:t>bez obnovení soutěže, nebo</a:t>
            </a:r>
          </a:p>
          <a:p>
            <a:pPr lvl="1"/>
            <a:r>
              <a:rPr lang="cs-CZ" sz="1800" dirty="0"/>
              <a:t>kombinací výše uvedených postupů</a:t>
            </a:r>
          </a:p>
          <a:p>
            <a:r>
              <a:rPr lang="cs-CZ" sz="2000" dirty="0"/>
              <a:t>Zadání VZ bez obnovení soutěže možné, pokud:</a:t>
            </a:r>
          </a:p>
          <a:p>
            <a:pPr lvl="1"/>
            <a:r>
              <a:rPr lang="cs-CZ" sz="1800" dirty="0"/>
              <a:t>všechny podmínky plnění VZ jsou obsaženy v RD (zadavatel pouze vystavuje objednávku či výzvu k poskytnutí plnění), a</a:t>
            </a:r>
          </a:p>
          <a:p>
            <a:pPr lvl="1"/>
            <a:r>
              <a:rPr lang="cs-CZ" sz="1800" dirty="0"/>
              <a:t>ZD na uzavření RD obsahuje jasné a určité podmínky pro zadání VZ konkrétnímu účastníku</a:t>
            </a:r>
          </a:p>
          <a:p>
            <a:r>
              <a:rPr lang="cs-CZ" sz="2000" dirty="0"/>
              <a:t>V zadávacím řízení na uzavření RD nelze požadovat jistotu</a:t>
            </a:r>
          </a:p>
        </p:txBody>
      </p:sp>
    </p:spTree>
    <p:extLst>
      <p:ext uri="{BB962C8B-B14F-4D97-AF65-F5344CB8AC3E}">
        <p14:creationId xmlns:p14="http://schemas.microsoft.com/office/powerpoint/2010/main" val="66019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dohoda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Dvě fáze RD: </a:t>
            </a:r>
          </a:p>
          <a:p>
            <a:pPr lvl="1"/>
            <a:r>
              <a:rPr lang="cs-CZ" sz="1800" dirty="0"/>
              <a:t>1) uzavírání RD, </a:t>
            </a:r>
          </a:p>
          <a:p>
            <a:pPr lvl="1"/>
            <a:r>
              <a:rPr lang="cs-CZ" sz="1800" dirty="0"/>
              <a:t>2) zadávání dílčích VZ</a:t>
            </a:r>
          </a:p>
          <a:p>
            <a:r>
              <a:rPr lang="cs-CZ" sz="2000" dirty="0"/>
              <a:t>Účastníky RD zadavatel vybírá dle pravidel uvedených v ZD</a:t>
            </a:r>
          </a:p>
          <a:p>
            <a:r>
              <a:rPr lang="cs-CZ" sz="2000" dirty="0"/>
              <a:t>V ZD musí být uveden minimální počet účastníků RD - § 133/1 ZZVZ</a:t>
            </a:r>
          </a:p>
          <a:p>
            <a:r>
              <a:rPr lang="cs-CZ" sz="2000" dirty="0"/>
              <a:t>RD lze uzavřít s nižším počtem účastníků, pokud nelze vybrat stanovený počet účastníků</a:t>
            </a:r>
          </a:p>
          <a:p>
            <a:r>
              <a:rPr lang="cs-CZ" sz="2000" dirty="0"/>
              <a:t>Lze však i zrušit zadávací řízení</a:t>
            </a:r>
          </a:p>
          <a:p>
            <a:r>
              <a:rPr lang="cs-CZ" sz="2000" dirty="0"/>
              <a:t>Nelze uzavřít RD s jediným účastníkem, pokud bylo v ZD uvedeno, že dílčí VZ budou zadávány s obnovením soutěže - § 133/3 ZZVZ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651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Rámcová dohoda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7446"/>
            <a:ext cx="10753200" cy="4325816"/>
          </a:xfrm>
        </p:spPr>
        <p:txBody>
          <a:bodyPr/>
          <a:lstStyle/>
          <a:p>
            <a:r>
              <a:rPr lang="cs-CZ" sz="2000" dirty="0"/>
              <a:t>Zadávání VZ bez obnovení soutěže - postup dle podmínek uvedených v RD - § 135 ZZVZ</a:t>
            </a:r>
          </a:p>
          <a:p>
            <a:r>
              <a:rPr lang="cs-CZ" sz="2000" dirty="0"/>
              <a:t>Podmínky zadání musí být jasné a určité</a:t>
            </a:r>
          </a:p>
          <a:p>
            <a:r>
              <a:rPr lang="cs-CZ" sz="2000" dirty="0"/>
              <a:t>ZZVZ podrobnosti nestanovuje</a:t>
            </a:r>
          </a:p>
          <a:p>
            <a:r>
              <a:rPr lang="cs-CZ" sz="2000" dirty="0"/>
              <a:t>Zadávání s obnovením soutěže („</a:t>
            </a:r>
            <a:r>
              <a:rPr lang="cs-CZ" sz="2000" dirty="0" err="1"/>
              <a:t>minitendry</a:t>
            </a:r>
            <a:r>
              <a:rPr lang="cs-CZ" sz="2000" dirty="0"/>
              <a:t>“):</a:t>
            </a:r>
          </a:p>
          <a:p>
            <a:pPr lvl="1"/>
            <a:r>
              <a:rPr lang="cs-CZ" sz="1800" dirty="0"/>
              <a:t>zadavatel písemně vyzve účastníky RD k podání nabídek,</a:t>
            </a:r>
          </a:p>
          <a:p>
            <a:pPr lvl="1"/>
            <a:r>
              <a:rPr lang="cs-CZ" sz="1800" dirty="0"/>
              <a:t>podmínky musí odpovídat RD, mohou však být podrobnější,</a:t>
            </a:r>
          </a:p>
          <a:p>
            <a:pPr lvl="1"/>
            <a:r>
              <a:rPr lang="cs-CZ" sz="1800" dirty="0"/>
              <a:t>stanoví lhůtu pro podání nabídek,</a:t>
            </a:r>
          </a:p>
          <a:p>
            <a:pPr lvl="1"/>
            <a:r>
              <a:rPr lang="cs-CZ" sz="1800" dirty="0"/>
              <a:t>kritéria výběru účastníka musí souhlasit s kritérii uvedenými již v ZD při uzavírání RD, nelze je změnit po uzavření RD,</a:t>
            </a:r>
          </a:p>
          <a:p>
            <a:pPr lvl="1"/>
            <a:r>
              <a:rPr lang="cs-CZ" sz="1800" dirty="0"/>
              <a:t>výběr dodavatele zadavatel oznámí účastníkům, kteří podali nabídku</a:t>
            </a:r>
          </a:p>
          <a:p>
            <a:r>
              <a:rPr lang="cs-CZ" sz="2000" dirty="0"/>
              <a:t>Účastník RD nesmí podat méně výhodnou nabídku, ani společnou nabídku s jiným účastníkem RD</a:t>
            </a:r>
          </a:p>
        </p:txBody>
      </p:sp>
    </p:spTree>
    <p:extLst>
      <p:ext uri="{BB962C8B-B14F-4D97-AF65-F5344CB8AC3E}">
        <p14:creationId xmlns:p14="http://schemas.microsoft.com/office/powerpoint/2010/main" val="344554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nákupní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Plně elektronický otevřený systém pro zadávání VZ</a:t>
            </a:r>
          </a:p>
          <a:p>
            <a:r>
              <a:rPr lang="cs-CZ" sz="2200" dirty="0"/>
              <a:t>Zaváděn pro běžná, obecně dostupná plnění</a:t>
            </a:r>
          </a:p>
          <a:p>
            <a:r>
              <a:rPr lang="cs-CZ" sz="2200" dirty="0"/>
              <a:t>Vhodný nástroj pro centralizaci</a:t>
            </a:r>
          </a:p>
          <a:p>
            <a:r>
              <a:rPr lang="cs-CZ" sz="2200" dirty="0"/>
              <a:t>Oproti RD jde o otevřený systém – do DNS mohou být zařazováni noví dodavatelé</a:t>
            </a:r>
          </a:p>
          <a:p>
            <a:r>
              <a:rPr lang="cs-CZ" sz="2200" dirty="0"/>
              <a:t>Předmět jednotlivých VZ zadávaných v DNS lze flexibilněji upravovat, než na základě RD</a:t>
            </a:r>
          </a:p>
          <a:p>
            <a:r>
              <a:rPr lang="cs-CZ" sz="2200" dirty="0"/>
              <a:t>Nástroj pro podporu účasti malých a středních podniků (menší dílčí VZ, standardizace, elektronizace)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14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877</TotalTime>
  <Words>1959</Words>
  <Application>Microsoft Office PowerPoint</Application>
  <PresentationFormat>Širokoúhlá obrazovka</PresentationFormat>
  <Paragraphs>316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Neue Haas Grotesk Text Pro</vt:lpstr>
      <vt:lpstr>Tahoma</vt:lpstr>
      <vt:lpstr>Wingdings</vt:lpstr>
      <vt:lpstr>Prezentace_MU_CZ</vt:lpstr>
      <vt:lpstr>Zvláštní postupy dle ZZVZ</vt:lpstr>
      <vt:lpstr>Elektronizace zadávání VZ</vt:lpstr>
      <vt:lpstr>Elektronizace zadávání VZ</vt:lpstr>
      <vt:lpstr>Rámcová dohoda</vt:lpstr>
      <vt:lpstr>Rámcová dohoda</vt:lpstr>
      <vt:lpstr>Rámcová dohoda</vt:lpstr>
      <vt:lpstr>Rámcová dohoda</vt:lpstr>
      <vt:lpstr>Rámcová dohoda</vt:lpstr>
      <vt:lpstr>Dynamický nákupní systém</vt:lpstr>
      <vt:lpstr>Dynamický nákupní systém</vt:lpstr>
      <vt:lpstr>Dynamický nákupní systém</vt:lpstr>
      <vt:lpstr>Soutěž o návrh</vt:lpstr>
      <vt:lpstr>Soutěž o návrh</vt:lpstr>
      <vt:lpstr>Soutěž o návrh</vt:lpstr>
      <vt:lpstr>Soutěž o návrh</vt:lpstr>
      <vt:lpstr>Soutěž o návrh</vt:lpstr>
      <vt:lpstr>Soutěž o návrh</vt:lpstr>
      <vt:lpstr>Soutěž o návrh</vt:lpstr>
      <vt:lpstr>Soutěž o návrh</vt:lpstr>
      <vt:lpstr>Prezentace aplikace PowerPoint</vt:lpstr>
      <vt:lpstr>Soutěž o návrh – use case „ŽUB“</vt:lpstr>
      <vt:lpstr>Soutěž o návrh – use case „ŽUB“</vt:lpstr>
      <vt:lpstr>Soutěž o návrh – use case „ŽUB“</vt:lpstr>
      <vt:lpstr>Soutěž o návrh – use case „ŽUB“</vt:lpstr>
      <vt:lpstr>Soutěž o návrh – use case „ŽUB“</vt:lpstr>
      <vt:lpstr>Soutěž o návrh – use case „ŽUB“</vt:lpstr>
      <vt:lpstr>Soutěž o návrh – use case „ŽUB“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Zjednodušený režim</vt:lpstr>
      <vt:lpstr>Zjednodušený režim</vt:lpstr>
      <vt:lpstr>Zjednodušený režim</vt:lpstr>
      <vt:lpstr>Zdroje informací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86</cp:revision>
  <cp:lastPrinted>1601-01-01T00:00:00Z</cp:lastPrinted>
  <dcterms:created xsi:type="dcterms:W3CDTF">2018-11-16T12:27:03Z</dcterms:created>
  <dcterms:modified xsi:type="dcterms:W3CDTF">2024-04-23T15:01:03Z</dcterms:modified>
</cp:coreProperties>
</file>