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94" r:id="rId2"/>
  </p:sldMasterIdLst>
  <p:notesMasterIdLst>
    <p:notesMasterId r:id="rId80"/>
  </p:notesMasterIdLst>
  <p:handoutMasterIdLst>
    <p:handoutMasterId r:id="rId81"/>
  </p:handoutMasterIdLst>
  <p:sldIdLst>
    <p:sldId id="256" r:id="rId3"/>
    <p:sldId id="353" r:id="rId4"/>
    <p:sldId id="354" r:id="rId5"/>
    <p:sldId id="320" r:id="rId6"/>
    <p:sldId id="355" r:id="rId7"/>
    <p:sldId id="321" r:id="rId8"/>
    <p:sldId id="322" r:id="rId9"/>
    <p:sldId id="323" r:id="rId10"/>
    <p:sldId id="344" r:id="rId11"/>
    <p:sldId id="346" r:id="rId12"/>
    <p:sldId id="324" r:id="rId13"/>
    <p:sldId id="325" r:id="rId14"/>
    <p:sldId id="326" r:id="rId15"/>
    <p:sldId id="327" r:id="rId16"/>
    <p:sldId id="328" r:id="rId17"/>
    <p:sldId id="329" r:id="rId18"/>
    <p:sldId id="349" r:id="rId19"/>
    <p:sldId id="350" r:id="rId20"/>
    <p:sldId id="330" r:id="rId21"/>
    <p:sldId id="331" r:id="rId22"/>
    <p:sldId id="332" r:id="rId23"/>
    <p:sldId id="347" r:id="rId24"/>
    <p:sldId id="348" r:id="rId25"/>
    <p:sldId id="333" r:id="rId26"/>
    <p:sldId id="334" r:id="rId27"/>
    <p:sldId id="335" r:id="rId28"/>
    <p:sldId id="336" r:id="rId29"/>
    <p:sldId id="337" r:id="rId30"/>
    <p:sldId id="338" r:id="rId31"/>
    <p:sldId id="339" r:id="rId32"/>
    <p:sldId id="340" r:id="rId33"/>
    <p:sldId id="341" r:id="rId34"/>
    <p:sldId id="342" r:id="rId35"/>
    <p:sldId id="343" r:id="rId36"/>
    <p:sldId id="351" r:id="rId37"/>
    <p:sldId id="352" r:id="rId38"/>
    <p:sldId id="2141413383" r:id="rId39"/>
    <p:sldId id="2141413280" r:id="rId40"/>
    <p:sldId id="2141413282" r:id="rId41"/>
    <p:sldId id="2141413283" r:id="rId42"/>
    <p:sldId id="2141413284" r:id="rId43"/>
    <p:sldId id="2141413285" r:id="rId44"/>
    <p:sldId id="2141413384" r:id="rId45"/>
    <p:sldId id="2141413286" r:id="rId46"/>
    <p:sldId id="2141413288" r:id="rId47"/>
    <p:sldId id="2141413287" r:id="rId48"/>
    <p:sldId id="2141413385" r:id="rId49"/>
    <p:sldId id="2141413289" r:id="rId50"/>
    <p:sldId id="2141413291" r:id="rId51"/>
    <p:sldId id="2141413292" r:id="rId52"/>
    <p:sldId id="2141413293" r:id="rId53"/>
    <p:sldId id="2141413294" r:id="rId54"/>
    <p:sldId id="2141413295" r:id="rId55"/>
    <p:sldId id="2141413386" r:id="rId56"/>
    <p:sldId id="2141413301" r:id="rId57"/>
    <p:sldId id="2141413302" r:id="rId58"/>
    <p:sldId id="2141413303" r:id="rId59"/>
    <p:sldId id="2141413305" r:id="rId60"/>
    <p:sldId id="2141413304" r:id="rId61"/>
    <p:sldId id="2141413306" r:id="rId62"/>
    <p:sldId id="2141413272" r:id="rId63"/>
    <p:sldId id="2141413409" r:id="rId64"/>
    <p:sldId id="2141413348" r:id="rId65"/>
    <p:sldId id="2141413274" r:id="rId66"/>
    <p:sldId id="2141413276" r:id="rId67"/>
    <p:sldId id="2141413277" r:id="rId68"/>
    <p:sldId id="2141413275" r:id="rId69"/>
    <p:sldId id="2141413281" r:id="rId70"/>
    <p:sldId id="2141413278" r:id="rId71"/>
    <p:sldId id="2141413279" r:id="rId72"/>
    <p:sldId id="2141413350" r:id="rId73"/>
    <p:sldId id="2141413396" r:id="rId74"/>
    <p:sldId id="2141413405" r:id="rId75"/>
    <p:sldId id="2141413406" r:id="rId76"/>
    <p:sldId id="2141413407" r:id="rId77"/>
    <p:sldId id="2141413408" r:id="rId78"/>
    <p:sldId id="268" r:id="rId7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3" autoAdjust="0"/>
    <p:restoredTop sz="96754" autoAdjust="0"/>
  </p:normalViewPr>
  <p:slideViewPr>
    <p:cSldViewPr snapToGrid="0">
      <p:cViewPr varScale="1">
        <p:scale>
          <a:sx n="109" d="100"/>
          <a:sy n="109" d="100"/>
        </p:scale>
        <p:origin x="114" y="12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9"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4000" y="414000"/>
            <a:ext cx="2350800" cy="67141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5" y="6127200"/>
            <a:ext cx="1134417" cy="3240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2">
    <p:bg>
      <p:bgPr>
        <a:solidFill>
          <a:srgbClr val="0000DC"/>
        </a:solidFill>
        <a:effectLst/>
      </p:bgPr>
    </p:bg>
    <p:spTree>
      <p:nvGrpSpPr>
        <p:cNvPr id="1" name=""/>
        <p:cNvGrpSpPr/>
        <p:nvPr/>
      </p:nvGrpSpPr>
      <p:grpSpPr>
        <a:xfrm>
          <a:off x="0" y="0"/>
          <a:ext cx="0" cy="0"/>
          <a:chOff x="0" y="0"/>
          <a:chExt cx="0" cy="0"/>
        </a:xfrm>
      </p:grpSpPr>
      <p:pic>
        <p:nvPicPr>
          <p:cNvPr id="4"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0000DC"/>
                </a:solidFill>
              </a:defRPr>
            </a:lvl1pPr>
          </a:lstStyle>
          <a:p>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7784FCF-CA63-43D5-9F7A-283B5FF3D23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endParaRPr lang="cs-CZ" dirty="0"/>
          </a:p>
        </p:txBody>
      </p:sp>
      <p:sp>
        <p:nvSpPr>
          <p:cNvPr id="5" name="Zástupný symbol pro číslo snímku 2">
            <a:extLst>
              <a:ext uri="{FF2B5EF4-FFF2-40B4-BE49-F238E27FC236}">
                <a16:creationId xmlns:a16="http://schemas.microsoft.com/office/drawing/2014/main" id="{657C0906-8176-4053-9581-FB903F818F7F}"/>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A0FA9-0395-6CAA-4ECA-079E578EAB4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25A0541-1931-3C58-716B-7FC692288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9989A0E-73C0-DFA4-FB10-4CBFC90A3B47}"/>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5" name="Zástupný symbol pro zápatí 4">
            <a:extLst>
              <a:ext uri="{FF2B5EF4-FFF2-40B4-BE49-F238E27FC236}">
                <a16:creationId xmlns:a16="http://schemas.microsoft.com/office/drawing/2014/main" id="{907CB24B-9ACF-B77E-3AA4-C67370F6D74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BA65A93-1E4E-ACF5-EE36-BCA18A8F1F85}"/>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3580379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EEEE9C-636F-BFB2-1FCF-0D9E4B28522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6AB18D7-754D-0EF2-6EF0-0D89E44B971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9EC1D4-6592-9AE1-4F5B-8B5744246579}"/>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5" name="Zástupný symbol pro zápatí 4">
            <a:extLst>
              <a:ext uri="{FF2B5EF4-FFF2-40B4-BE49-F238E27FC236}">
                <a16:creationId xmlns:a16="http://schemas.microsoft.com/office/drawing/2014/main" id="{ED4BA98D-4AD3-5F1A-61D6-7852ED2B868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D40F113-5D60-95FF-8B19-AC93E75A0F8E}"/>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3696693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885874-594C-44C7-9DE0-C2574729594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9C6AA82-5E9A-D1FB-9CE7-02C1859128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0E6584A-91CE-8168-61F1-E5F0CF28E442}"/>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5" name="Zástupný symbol pro zápatí 4">
            <a:extLst>
              <a:ext uri="{FF2B5EF4-FFF2-40B4-BE49-F238E27FC236}">
                <a16:creationId xmlns:a16="http://schemas.microsoft.com/office/drawing/2014/main" id="{6DC62DB6-84A7-0D69-47A0-8D67AB39055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3D26FFF-D4E4-53A3-C962-BCFB0C96A106}"/>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1767364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8F7E1-EEFE-9ADC-82C1-00745AFAA69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3AD2FFA-1AAC-E29A-6166-26A6C8F12A4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609A795-B916-D2C7-AB5D-5E749AE6C95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C2AD8AE-D462-865C-BCE9-E53026685059}"/>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6" name="Zástupný symbol pro zápatí 5">
            <a:extLst>
              <a:ext uri="{FF2B5EF4-FFF2-40B4-BE49-F238E27FC236}">
                <a16:creationId xmlns:a16="http://schemas.microsoft.com/office/drawing/2014/main" id="{1777B582-13E6-4107-A753-61F95496B00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60BB7ED-053C-B70C-90B5-D3E6CBEC5DA7}"/>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3662968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D0F08F-DCC1-B63D-B7B9-809B6B3DCF6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5A26070-19A9-2D3E-8DC1-E0CFB12F3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3105C1A-700B-1294-F174-31734767EE8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A08215C-60C3-7558-6592-861F4B6B5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4BF5218-3C50-C8AA-9888-CEDBAD8404D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E524C84-D18F-4099-9249-E3097FEB8E38}"/>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8" name="Zástupný symbol pro zápatí 7">
            <a:extLst>
              <a:ext uri="{FF2B5EF4-FFF2-40B4-BE49-F238E27FC236}">
                <a16:creationId xmlns:a16="http://schemas.microsoft.com/office/drawing/2014/main" id="{F4DDFDCA-211B-BCCB-032A-4CC6A1EFE60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682B861-E10C-0990-1DB0-3B72D1823823}"/>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365481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1722E-0FCB-E7EF-8EB0-38C8EF8DB19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E7A9FB3-1EFA-AF13-01FC-6CAEA3BCAA1E}"/>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4" name="Zástupný symbol pro zápatí 3">
            <a:extLst>
              <a:ext uri="{FF2B5EF4-FFF2-40B4-BE49-F238E27FC236}">
                <a16:creationId xmlns:a16="http://schemas.microsoft.com/office/drawing/2014/main" id="{E8062901-9043-66D2-128D-03CC52F735D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63CE3D4-0A77-0F31-481C-3C9CDFE953F5}"/>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3968826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C827923-9F4C-ACE3-A1DF-CDC6319E16D4}"/>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3" name="Zástupný symbol pro zápatí 2">
            <a:extLst>
              <a:ext uri="{FF2B5EF4-FFF2-40B4-BE49-F238E27FC236}">
                <a16:creationId xmlns:a16="http://schemas.microsoft.com/office/drawing/2014/main" id="{929C0EEB-CA3C-036F-2F70-301C271041F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931DE1B-392A-75A9-97A3-CF4531277F6F}"/>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3052575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ABA75-F0F2-4A42-810F-CF6FD3E4412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7A8DF67-D420-58B4-0A30-45C0F16A9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AC55B2D-B655-D842-990E-03127EF6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0E00F20-D570-254C-B538-3B58EE4C4A4D}"/>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6" name="Zástupný symbol pro zápatí 5">
            <a:extLst>
              <a:ext uri="{FF2B5EF4-FFF2-40B4-BE49-F238E27FC236}">
                <a16:creationId xmlns:a16="http://schemas.microsoft.com/office/drawing/2014/main" id="{D58C5CA8-787C-C19C-B3FD-C1C3322D1B5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29510D8-08C4-8669-F72F-A931ACDA3ABF}"/>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2450537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EC1DBA-5A7A-23DD-6CF2-A373BDD2F58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5C00FB2-5701-390B-42BB-31AE27603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C12DA5F-B449-8440-5290-DBDFABC66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0D33ED6-4C76-41D2-6EDD-EBC6706F1070}"/>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6" name="Zástupný symbol pro zápatí 5">
            <a:extLst>
              <a:ext uri="{FF2B5EF4-FFF2-40B4-BE49-F238E27FC236}">
                <a16:creationId xmlns:a16="http://schemas.microsoft.com/office/drawing/2014/main" id="{211F09EC-B016-54C1-0669-BB6E2847483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6AA0B04-F0D0-A7E7-27E5-D6EF5A466CC9}"/>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2496105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DE29B5-37B4-12AA-8CC7-99216C37396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38AB1EF-659F-D124-49E0-11687F93575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8938245-B229-C5E9-0EE4-78489DDDA3CB}"/>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5" name="Zástupný symbol pro zápatí 4">
            <a:extLst>
              <a:ext uri="{FF2B5EF4-FFF2-40B4-BE49-F238E27FC236}">
                <a16:creationId xmlns:a16="http://schemas.microsoft.com/office/drawing/2014/main" id="{B2D92355-9935-8756-0BC2-E2A1B5D89D3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7E60DD-0B89-9315-FE92-F03C0CED2FD8}"/>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190674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47D0A5D-348B-1E92-337F-1FDDBBE4DEA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8936BF6-A96D-38AE-58CB-A72EB314D0D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2C156CB-7CBE-5E47-C77A-C276F685CD69}"/>
              </a:ext>
            </a:extLst>
          </p:cNvPr>
          <p:cNvSpPr>
            <a:spLocks noGrp="1"/>
          </p:cNvSpPr>
          <p:nvPr>
            <p:ph type="dt" sz="half" idx="10"/>
          </p:nvPr>
        </p:nvSpPr>
        <p:spPr/>
        <p:txBody>
          <a:bodyPr/>
          <a:lstStyle/>
          <a:p>
            <a:fld id="{DF2ABA99-4993-4D75-B70D-1E10A09FA338}" type="datetimeFigureOut">
              <a:rPr lang="cs-CZ" smtClean="0"/>
              <a:t>02.04.2024</a:t>
            </a:fld>
            <a:endParaRPr lang="cs-CZ"/>
          </a:p>
        </p:txBody>
      </p:sp>
      <p:sp>
        <p:nvSpPr>
          <p:cNvPr id="5" name="Zástupný symbol pro zápatí 4">
            <a:extLst>
              <a:ext uri="{FF2B5EF4-FFF2-40B4-BE49-F238E27FC236}">
                <a16:creationId xmlns:a16="http://schemas.microsoft.com/office/drawing/2014/main" id="{D7386633-94A9-EC93-0977-41EC3E5A209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00A051A-0996-01FB-34F8-A25F5BC7E8FE}"/>
              </a:ext>
            </a:extLst>
          </p:cNvPr>
          <p:cNvSpPr>
            <a:spLocks noGrp="1"/>
          </p:cNvSpPr>
          <p:nvPr>
            <p:ph type="sldNum" sz="quarter" idx="12"/>
          </p:nvPr>
        </p:nvSpPr>
        <p:spPr/>
        <p:txBody>
          <a:bodyPr/>
          <a:lstStyle/>
          <a:p>
            <a:fld id="{885091B3-A723-40CA-81A3-7B317D703C7C}" type="slidenum">
              <a:rPr lang="cs-CZ" smtClean="0"/>
              <a:t>‹#›</a:t>
            </a:fld>
            <a:endParaRPr lang="cs-CZ"/>
          </a:p>
        </p:txBody>
      </p:sp>
    </p:spTree>
    <p:extLst>
      <p:ext uri="{BB962C8B-B14F-4D97-AF65-F5344CB8AC3E}">
        <p14:creationId xmlns:p14="http://schemas.microsoft.com/office/powerpoint/2010/main" val="413260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4000" y="414000"/>
            <a:ext cx="2350800" cy="671411"/>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6313365-179E-1F78-6C1A-97F9F2EA9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ACA9B69-F803-C0C3-74D6-633962A4A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0D42216-3A15-5D16-A115-4EDD3D0BF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ABA99-4993-4D75-B70D-1E10A09FA338}" type="datetimeFigureOut">
              <a:rPr lang="cs-CZ" smtClean="0"/>
              <a:t>02.04.2024</a:t>
            </a:fld>
            <a:endParaRPr lang="cs-CZ"/>
          </a:p>
        </p:txBody>
      </p:sp>
      <p:sp>
        <p:nvSpPr>
          <p:cNvPr id="5" name="Zástupný symbol pro zápatí 4">
            <a:extLst>
              <a:ext uri="{FF2B5EF4-FFF2-40B4-BE49-F238E27FC236}">
                <a16:creationId xmlns:a16="http://schemas.microsoft.com/office/drawing/2014/main" id="{B0AA9B8F-8BB0-FBCF-F656-4C08F0C80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0ADF320-64D9-806F-ADA4-A9E2C18F5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091B3-A723-40CA-81A3-7B317D703C7C}" type="slidenum">
              <a:rPr lang="cs-CZ" smtClean="0"/>
              <a:t>‹#›</a:t>
            </a:fld>
            <a:endParaRPr lang="cs-CZ"/>
          </a:p>
        </p:txBody>
      </p:sp>
    </p:spTree>
    <p:extLst>
      <p:ext uri="{BB962C8B-B14F-4D97-AF65-F5344CB8AC3E}">
        <p14:creationId xmlns:p14="http://schemas.microsoft.com/office/powerpoint/2010/main" val="24057001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zakazky.muni.cz/contract_display_4797.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portal-vz.cz/vyrocni-zpravy-a-souhrnne-udaje-o-verejnych-zakazkach/vyrocni-zpravy-o-stavu-verejnych-zakaze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tzbportal.sk/stavebnictvo/naklady-zivotniho-cyklu-betonovych-staveb.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vz.cz/zdroje/" TargetMode="External"/><Relationship Id="rId2" Type="http://schemas.openxmlformats.org/officeDocument/2006/relationships/hyperlink" Target="http://www.portal-vz.cz/cs/Spoluprace-a-vymena-informaci/Vyrocni-zpravy-a-souhrnne-udaje-o-verejnych-zakazk/Vyrocni-zpravy-o-stavu-verejnych-zakaze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uohs.cz/cs/verejne-zakazky.html" TargetMode="External"/><Relationship Id="rId2" Type="http://schemas.openxmlformats.org/officeDocument/2006/relationships/hyperlink" Target="http://www.portal-vz.cz/cs/Uvodni-strana" TargetMode="External"/><Relationship Id="rId1" Type="http://schemas.openxmlformats.org/officeDocument/2006/relationships/slideLayout" Target="../slideLayouts/slideLayout2.xml"/><Relationship Id="rId5" Type="http://schemas.openxmlformats.org/officeDocument/2006/relationships/hyperlink" Target="https://zakazky.muni.cz/" TargetMode="External"/><Relationship Id="rId4" Type="http://schemas.openxmlformats.org/officeDocument/2006/relationships/hyperlink" Target="http://sovz.cz/"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zakazky.krajbezkorupce.cz/contract_display_30853.html"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zakazky.krajbezkorupce.cz/contract_display_8798.html" TargetMode="Externa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zakazky.krajbezkorupce.cz/contract_display_21420.html" TargetMode="Externa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hyperlink" Target="https://zakazky.krajbezkorupce.cz/contract_display_34435.html" TargetMode="External"/><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hyperlink" Target="mailto:VANA.JAKUB@kr-jihomoravsky.cz" TargetMode="External"/><Relationship Id="rId2" Type="http://schemas.openxmlformats.org/officeDocument/2006/relationships/hyperlink" Target="mailto:hadas@muni.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c.europa.eu/internal_market/scoreboard/performance_per_policy_area/public_procurement/index_en.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Hodnocení nabídek</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108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dirty="0"/>
              <a:t>Proč je nabídková cena dominantním HK</a:t>
            </a:r>
          </a:p>
        </p:txBody>
      </p:sp>
      <p:sp>
        <p:nvSpPr>
          <p:cNvPr id="5" name="Zástupný symbol pro obsah 4"/>
          <p:cNvSpPr>
            <a:spLocks noGrp="1"/>
          </p:cNvSpPr>
          <p:nvPr>
            <p:ph idx="1"/>
          </p:nvPr>
        </p:nvSpPr>
        <p:spPr/>
        <p:txBody>
          <a:bodyPr/>
          <a:lstStyle/>
          <a:p>
            <a:r>
              <a:rPr lang="cs-CZ" dirty="0"/>
              <a:t>Obavy zadavatelů z napadení VŘ</a:t>
            </a:r>
          </a:p>
          <a:p>
            <a:r>
              <a:rPr lang="cs-CZ" dirty="0"/>
              <a:t>Obavy z kontrol</a:t>
            </a:r>
          </a:p>
          <a:p>
            <a:r>
              <a:rPr lang="cs-CZ" dirty="0"/>
              <a:t>Obavy o čas</a:t>
            </a:r>
          </a:p>
          <a:p>
            <a:r>
              <a:rPr lang="cs-CZ" dirty="0"/>
              <a:t>Neznalost, nedostatek příkladů dobré praxe, metodik</a:t>
            </a:r>
          </a:p>
          <a:p>
            <a:r>
              <a:rPr lang="cs-CZ" dirty="0"/>
              <a:t>Nedostatek osvěty</a:t>
            </a:r>
          </a:p>
        </p:txBody>
      </p:sp>
    </p:spTree>
    <p:extLst>
      <p:ext uri="{BB962C8B-B14F-4D97-AF65-F5344CB8AC3E}">
        <p14:creationId xmlns:p14="http://schemas.microsoft.com/office/powerpoint/2010/main" val="57963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Nejnižší nabídková cena </a:t>
            </a:r>
            <a:r>
              <a:rPr lang="cs-CZ" sz="3200" dirty="0" err="1"/>
              <a:t>vs</a:t>
            </a:r>
            <a:r>
              <a:rPr lang="cs-CZ" sz="3200" dirty="0"/>
              <a:t> ekonomická výhodnost</a:t>
            </a:r>
          </a:p>
        </p:txBody>
      </p:sp>
      <p:sp>
        <p:nvSpPr>
          <p:cNvPr id="3" name="Zástupný symbol pro obsah 2"/>
          <p:cNvSpPr>
            <a:spLocks noGrp="1"/>
          </p:cNvSpPr>
          <p:nvPr>
            <p:ph idx="1"/>
          </p:nvPr>
        </p:nvSpPr>
        <p:spPr>
          <a:xfrm>
            <a:off x="720000" y="1502229"/>
            <a:ext cx="10753200" cy="4329771"/>
          </a:xfrm>
        </p:spPr>
        <p:txBody>
          <a:bodyPr/>
          <a:lstStyle/>
          <a:p>
            <a:r>
              <a:rPr lang="cs-CZ" sz="2400" b="1" dirty="0"/>
              <a:t>Hodnotící kritéria dle ZVZ - § 78 a násl.</a:t>
            </a:r>
            <a:r>
              <a:rPr lang="cs-CZ" sz="2400" dirty="0"/>
              <a:t>:</a:t>
            </a:r>
          </a:p>
          <a:p>
            <a:pPr lvl="1"/>
            <a:r>
              <a:rPr lang="cs-CZ" dirty="0"/>
              <a:t>ekonomická výhodnost nabídky, nebo</a:t>
            </a:r>
          </a:p>
          <a:p>
            <a:pPr lvl="1"/>
            <a:r>
              <a:rPr lang="cs-CZ" dirty="0"/>
              <a:t>nejnižší nabídková cena</a:t>
            </a:r>
          </a:p>
          <a:p>
            <a:r>
              <a:rPr lang="cs-CZ" sz="2400" dirty="0"/>
              <a:t>Zadavatel zvolí základní hodnotící kritérium dle druhu a složitosti VZ</a:t>
            </a:r>
          </a:p>
          <a:p>
            <a:r>
              <a:rPr lang="cs-CZ" sz="2400" dirty="0"/>
              <a:t>Nejnižší nabídková cena nesmí být použita v soutěžním dialogu</a:t>
            </a:r>
          </a:p>
          <a:p>
            <a:r>
              <a:rPr lang="cs-CZ" sz="2400" dirty="0"/>
              <a:t>Ekonomická výhodnost - dílčí hodnotící kritéria musí vyjadřovat vztah užitné hodnoty a ceny</a:t>
            </a:r>
          </a:p>
          <a:p>
            <a:r>
              <a:rPr lang="cs-CZ" sz="2400" dirty="0"/>
              <a:t>Dílčí hodnotící kritéria se musí vztahovat k plnění VZ</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Tree>
    <p:extLst>
      <p:ext uri="{BB962C8B-B14F-4D97-AF65-F5344CB8AC3E}">
        <p14:creationId xmlns:p14="http://schemas.microsoft.com/office/powerpoint/2010/main" val="196650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679269"/>
            <a:ext cx="10463554" cy="769506"/>
          </a:xfrm>
        </p:spPr>
        <p:txBody>
          <a:bodyPr/>
          <a:lstStyle/>
          <a:p>
            <a:r>
              <a:rPr lang="cs-CZ" sz="3200" dirty="0"/>
              <a:t>Nejnižší nabídková cena </a:t>
            </a:r>
            <a:r>
              <a:rPr lang="cs-CZ" sz="3200" dirty="0" err="1"/>
              <a:t>vs</a:t>
            </a:r>
            <a:r>
              <a:rPr lang="cs-CZ" sz="3200" dirty="0"/>
              <a:t> ekonomická výhodnost</a:t>
            </a:r>
          </a:p>
        </p:txBody>
      </p:sp>
      <p:sp>
        <p:nvSpPr>
          <p:cNvPr id="3" name="Zástupný symbol pro obsah 2"/>
          <p:cNvSpPr>
            <a:spLocks noGrp="1"/>
          </p:cNvSpPr>
          <p:nvPr>
            <p:ph idx="1"/>
          </p:nvPr>
        </p:nvSpPr>
        <p:spPr>
          <a:xfrm>
            <a:off x="666000" y="1254035"/>
            <a:ext cx="10097794" cy="4973965"/>
          </a:xfrm>
        </p:spPr>
        <p:txBody>
          <a:bodyPr/>
          <a:lstStyle/>
          <a:p>
            <a:r>
              <a:rPr lang="cs-CZ" sz="2200" b="1" dirty="0"/>
              <a:t>Ekonomická výhodnost nabídek dle  ZZVZ - § 114 a násl.</a:t>
            </a:r>
          </a:p>
          <a:p>
            <a:r>
              <a:rPr lang="cs-CZ" sz="2200" dirty="0"/>
              <a:t>Zadavatel v zadávací dokumentaci stanoví, že nabídky budou hodnoceny podle jejich ekonomické výhodnosti</a:t>
            </a:r>
          </a:p>
          <a:p>
            <a:r>
              <a:rPr lang="cs-CZ" sz="2200" dirty="0"/>
              <a:t>Ekonomickou výhodnost lze hodnotit dle:</a:t>
            </a:r>
          </a:p>
          <a:p>
            <a:pPr lvl="1"/>
            <a:r>
              <a:rPr lang="cs-CZ" dirty="0"/>
              <a:t>nejvýhodnějšího poměru ceny a kvality,</a:t>
            </a:r>
          </a:p>
          <a:p>
            <a:pPr lvl="1"/>
            <a:r>
              <a:rPr lang="cs-CZ" dirty="0"/>
              <a:t>nejvýhodnějšího poměru nákladů životního cyklu a kvality,</a:t>
            </a:r>
          </a:p>
          <a:p>
            <a:pPr lvl="1"/>
            <a:r>
              <a:rPr lang="cs-CZ" dirty="0"/>
              <a:t>nejnižší nabídkové ceny, nebo</a:t>
            </a:r>
          </a:p>
          <a:p>
            <a:pPr lvl="1"/>
            <a:r>
              <a:rPr lang="cs-CZ" dirty="0"/>
              <a:t>nejnižších nákladů životního cyklu</a:t>
            </a:r>
          </a:p>
          <a:p>
            <a:r>
              <a:rPr lang="cs-CZ" sz="2200" dirty="0"/>
              <a:t>Nejnižší nabídková cena se nesmí hodnotit:</a:t>
            </a:r>
          </a:p>
          <a:p>
            <a:pPr lvl="1"/>
            <a:r>
              <a:rPr lang="cs-CZ" dirty="0"/>
              <a:t>v řízení se soutěžním dialogem nebo v řízení o inovačním partnerství,</a:t>
            </a:r>
          </a:p>
          <a:p>
            <a:pPr lvl="1"/>
            <a:r>
              <a:rPr lang="cs-CZ" dirty="0"/>
              <a:t>vymezené VZ na služby (intelektuální, zdravotní, sociální)</a:t>
            </a:r>
          </a:p>
          <a:p>
            <a:r>
              <a:rPr lang="cs-CZ" sz="2200" dirty="0"/>
              <a:t>Zásadní, nebo pouze formulační změna oproti ZVZ?</a:t>
            </a:r>
          </a:p>
          <a:p>
            <a:pPr marL="0" indent="0">
              <a:buNone/>
            </a:pPr>
            <a:endParaRPr lang="cs-CZ" sz="20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16289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Ekonomická výhodnost </a:t>
            </a:r>
          </a:p>
        </p:txBody>
      </p:sp>
      <p:sp>
        <p:nvSpPr>
          <p:cNvPr id="3" name="Zástupný symbol pro obsah 2"/>
          <p:cNvSpPr>
            <a:spLocks noGrp="1"/>
          </p:cNvSpPr>
          <p:nvPr>
            <p:ph idx="1"/>
          </p:nvPr>
        </p:nvSpPr>
        <p:spPr>
          <a:xfrm>
            <a:off x="720000" y="1476103"/>
            <a:ext cx="10753200" cy="4355897"/>
          </a:xfrm>
        </p:spPr>
        <p:txBody>
          <a:bodyPr/>
          <a:lstStyle/>
          <a:p>
            <a:r>
              <a:rPr lang="cs-CZ" sz="2400" b="1" dirty="0"/>
              <a:t>Pravidla pro hodnocení nabídek - § 115 ZZVZ</a:t>
            </a:r>
          </a:p>
          <a:p>
            <a:r>
              <a:rPr lang="cs-CZ" sz="2400" dirty="0"/>
              <a:t>Musí být stanovena v zadávací dokumentaci a musí zahrnovat:</a:t>
            </a:r>
          </a:p>
          <a:p>
            <a:pPr lvl="1"/>
            <a:r>
              <a:rPr lang="cs-CZ" sz="2200" dirty="0"/>
              <a:t>kritéria hodnocení,</a:t>
            </a:r>
          </a:p>
          <a:p>
            <a:pPr lvl="1"/>
            <a:r>
              <a:rPr lang="cs-CZ" sz="2200" dirty="0"/>
              <a:t>metodu vyhodnocení jednotlivých kritérií, a</a:t>
            </a:r>
          </a:p>
          <a:p>
            <a:pPr lvl="1"/>
            <a:r>
              <a:rPr lang="cs-CZ" sz="2200" dirty="0"/>
              <a:t>váhu kritérií nebo jiný matematický vztah mezi nimi</a:t>
            </a:r>
          </a:p>
          <a:p>
            <a:r>
              <a:rPr lang="cs-CZ" sz="2400" dirty="0"/>
              <a:t>Kritéria lze výjimečně uvést v sestupném pořadí dle jejich významu – pokud zadavatel není objektivně schopen stanovit jejich váhu či matematický vztah</a:t>
            </a:r>
          </a:p>
          <a:p>
            <a:r>
              <a:rPr lang="cs-CZ" sz="2400" dirty="0"/>
              <a:t>Promítnutí základních zásad</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extLst>
      <p:ext uri="{BB962C8B-B14F-4D97-AF65-F5344CB8AC3E}">
        <p14:creationId xmlns:p14="http://schemas.microsoft.com/office/powerpoint/2010/main" val="61236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627018"/>
            <a:ext cx="10228423" cy="595114"/>
          </a:xfrm>
        </p:spPr>
        <p:txBody>
          <a:bodyPr/>
          <a:lstStyle/>
          <a:p>
            <a:r>
              <a:rPr lang="cs-CZ" sz="3200" dirty="0"/>
              <a:t>Ekonomická výhodnost</a:t>
            </a:r>
          </a:p>
        </p:txBody>
      </p:sp>
      <p:sp>
        <p:nvSpPr>
          <p:cNvPr id="3" name="Zástupný symbol pro obsah 2"/>
          <p:cNvSpPr>
            <a:spLocks noGrp="1"/>
          </p:cNvSpPr>
          <p:nvPr>
            <p:ph idx="1"/>
          </p:nvPr>
        </p:nvSpPr>
        <p:spPr>
          <a:xfrm>
            <a:off x="849086" y="1516268"/>
            <a:ext cx="9875520" cy="4810790"/>
          </a:xfrm>
        </p:spPr>
        <p:txBody>
          <a:bodyPr/>
          <a:lstStyle/>
          <a:p>
            <a:r>
              <a:rPr lang="cs-CZ" sz="2400" b="1" dirty="0"/>
              <a:t>Ekonomická výhodnost dle kvality - § 116 ZZVZ</a:t>
            </a:r>
          </a:p>
          <a:p>
            <a:r>
              <a:rPr lang="cs-CZ" sz="2400" dirty="0"/>
              <a:t>Kritéria musí vyjadřovat:</a:t>
            </a:r>
          </a:p>
          <a:p>
            <a:pPr lvl="1"/>
            <a:r>
              <a:rPr lang="cs-CZ" sz="2200" dirty="0"/>
              <a:t>kvalitativní,</a:t>
            </a:r>
          </a:p>
          <a:p>
            <a:pPr lvl="1"/>
            <a:r>
              <a:rPr lang="cs-CZ" sz="2200" dirty="0"/>
              <a:t>environmentální, nebo</a:t>
            </a:r>
          </a:p>
          <a:p>
            <a:pPr lvl="1"/>
            <a:r>
              <a:rPr lang="cs-CZ" sz="2200" dirty="0"/>
              <a:t>sociální hlediska spojená s předmětem VZ</a:t>
            </a:r>
          </a:p>
          <a:p>
            <a:pPr lvl="0"/>
            <a:r>
              <a:rPr lang="cs-CZ" sz="2400" dirty="0">
                <a:solidFill>
                  <a:srgbClr val="000000"/>
                </a:solidFill>
              </a:rPr>
              <a:t>Kritéria musí umožňovat porovnatelnost nabídek a musí být ověřitelná</a:t>
            </a:r>
            <a:endParaRPr lang="cs-CZ" sz="2400" dirty="0"/>
          </a:p>
          <a:p>
            <a:r>
              <a:rPr lang="cs-CZ" sz="2400" dirty="0"/>
              <a:t>Volba hodnotících kritérií ve fázi přípravy zadávacího řízení zásadně ovlivňuje jeho výsledek</a:t>
            </a:r>
          </a:p>
          <a:p>
            <a:r>
              <a:rPr lang="cs-CZ" sz="2400" dirty="0"/>
              <a:t>Nesprávná kritéria mohou vést k nehospodárným veřejným </a:t>
            </a:r>
            <a:r>
              <a:rPr lang="cs-CZ" dirty="0"/>
              <a:t>výdajům</a:t>
            </a:r>
          </a:p>
          <a:p>
            <a:pPr marL="0" indent="0">
              <a:buNone/>
            </a:pPr>
            <a:endParaRPr lang="cs-CZ" dirty="0">
              <a:solidFill>
                <a:srgbClr val="000000"/>
              </a:solidFill>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extLst>
      <p:ext uri="{BB962C8B-B14F-4D97-AF65-F5344CB8AC3E}">
        <p14:creationId xmlns:p14="http://schemas.microsoft.com/office/powerpoint/2010/main" val="74935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Ekonomická výhodnost</a:t>
            </a:r>
          </a:p>
        </p:txBody>
      </p:sp>
      <p:sp>
        <p:nvSpPr>
          <p:cNvPr id="3" name="Zástupný symbol pro obsah 2"/>
          <p:cNvSpPr>
            <a:spLocks noGrp="1"/>
          </p:cNvSpPr>
          <p:nvPr>
            <p:ph idx="1"/>
          </p:nvPr>
        </p:nvSpPr>
        <p:spPr>
          <a:xfrm>
            <a:off x="720000" y="1692001"/>
            <a:ext cx="10753200" cy="4356101"/>
          </a:xfrm>
        </p:spPr>
        <p:txBody>
          <a:bodyPr/>
          <a:lstStyle/>
          <a:p>
            <a:r>
              <a:rPr lang="cs-CZ" sz="2000" b="1" dirty="0"/>
              <a:t>Demonstrativní výčet kritérií kvality - § 116 ZZVZ</a:t>
            </a:r>
          </a:p>
          <a:p>
            <a:r>
              <a:rPr lang="cs-CZ" sz="2000" dirty="0"/>
              <a:t>Technická úroveň</a:t>
            </a:r>
          </a:p>
          <a:p>
            <a:r>
              <a:rPr lang="cs-CZ" sz="2000" dirty="0"/>
              <a:t>Estetické nebo funkční vlastnosti</a:t>
            </a:r>
          </a:p>
          <a:p>
            <a:r>
              <a:rPr lang="cs-CZ" sz="2000" dirty="0"/>
              <a:t>Uživatelská přístupnost</a:t>
            </a:r>
          </a:p>
          <a:p>
            <a:r>
              <a:rPr lang="cs-CZ" sz="2000" dirty="0"/>
              <a:t>Sociální, environmentální nebo inovační aspekty</a:t>
            </a:r>
          </a:p>
          <a:p>
            <a:r>
              <a:rPr lang="cs-CZ" sz="2000" dirty="0"/>
              <a:t>Organizace, kvalifikace nebo zkušenost osob, které se mají přímo podílet na plnění VZ, pokud má kvalita těchto osob významný dopad na úroveň plnění</a:t>
            </a:r>
          </a:p>
          <a:p>
            <a:r>
              <a:rPr lang="cs-CZ" sz="2000" dirty="0"/>
              <a:t>Úroveň servisních služeb včetně technické pomoci</a:t>
            </a:r>
          </a:p>
          <a:p>
            <a:r>
              <a:rPr lang="cs-CZ" sz="2000" dirty="0"/>
              <a:t>Podmínky a lhůta dodání či dokončení plnění</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347663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Ekonomická výhodnost</a:t>
            </a:r>
          </a:p>
        </p:txBody>
      </p:sp>
      <p:sp>
        <p:nvSpPr>
          <p:cNvPr id="3" name="Zástupný symbol pro obsah 2"/>
          <p:cNvSpPr>
            <a:spLocks noGrp="1"/>
          </p:cNvSpPr>
          <p:nvPr>
            <p:ph idx="1"/>
          </p:nvPr>
        </p:nvSpPr>
        <p:spPr/>
        <p:txBody>
          <a:bodyPr/>
          <a:lstStyle/>
          <a:p>
            <a:r>
              <a:rPr lang="cs-CZ" sz="2400" dirty="0"/>
              <a:t>Zakázaná kritéria - § 116 ZZVZ:</a:t>
            </a:r>
          </a:p>
          <a:p>
            <a:pPr lvl="1"/>
            <a:r>
              <a:rPr lang="cs-CZ" sz="2200" dirty="0"/>
              <a:t>smluvní podmínky, jejichž účelem je utvrzení povinností dodavatele (výše smluvních pokut, bankovní záruky apod.),</a:t>
            </a:r>
          </a:p>
          <a:p>
            <a:pPr lvl="1"/>
            <a:r>
              <a:rPr lang="cs-CZ" sz="2200" dirty="0"/>
              <a:t>platební podmínky (délka splatnosti faktur apod.)</a:t>
            </a:r>
          </a:p>
          <a:p>
            <a:r>
              <a:rPr lang="cs-CZ" sz="2400" dirty="0"/>
              <a:t>Byla dříve poměrně často používána, nemají vztah k předmětu plnění VZ</a:t>
            </a:r>
          </a:p>
          <a:p>
            <a:r>
              <a:rPr lang="cs-CZ" sz="2400" dirty="0"/>
              <a:t>Lze stanovit pevnou cenu a hodnotit pouze kvalitu (použitelné zřejmě zejména u služeb) </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Tree>
    <p:extLst>
      <p:ext uri="{BB962C8B-B14F-4D97-AF65-F5344CB8AC3E}">
        <p14:creationId xmlns:p14="http://schemas.microsoft.com/office/powerpoint/2010/main" val="32511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Technická úroveň plnění</a:t>
            </a:r>
          </a:p>
        </p:txBody>
      </p:sp>
      <p:sp>
        <p:nvSpPr>
          <p:cNvPr id="5" name="Zástupný symbol pro obsah 4"/>
          <p:cNvSpPr>
            <a:spLocks noGrp="1"/>
          </p:cNvSpPr>
          <p:nvPr>
            <p:ph idx="1"/>
          </p:nvPr>
        </p:nvSpPr>
        <p:spPr/>
        <p:txBody>
          <a:bodyPr/>
          <a:lstStyle/>
          <a:p>
            <a:r>
              <a:rPr lang="cs-CZ" dirty="0"/>
              <a:t>Disková úložiště </a:t>
            </a:r>
          </a:p>
          <a:p>
            <a:r>
              <a:rPr lang="cs-CZ" dirty="0"/>
              <a:t>Hodnocena co nejvyšší kapacita za odpovídající cenu</a:t>
            </a:r>
          </a:p>
          <a:p>
            <a:r>
              <a:rPr lang="cs-CZ" dirty="0"/>
              <a:t>Ekonomická výhodnost:</a:t>
            </a:r>
          </a:p>
          <a:p>
            <a:pPr lvl="1"/>
            <a:r>
              <a:rPr lang="cs-CZ" dirty="0"/>
              <a:t>Celková kapacita disků	90%</a:t>
            </a:r>
          </a:p>
          <a:p>
            <a:pPr lvl="1"/>
            <a:r>
              <a:rPr lang="cs-CZ" dirty="0"/>
              <a:t>Nabídková cena		10%</a:t>
            </a:r>
          </a:p>
          <a:p>
            <a:r>
              <a:rPr lang="cs-CZ" dirty="0">
                <a:hlinkClick r:id="rId2"/>
              </a:rPr>
              <a:t>https://zakazky.muni.cz/contract_display_4797.html</a:t>
            </a:r>
            <a:r>
              <a:rPr lang="cs-CZ" dirty="0"/>
              <a:t>  </a:t>
            </a:r>
          </a:p>
          <a:p>
            <a:pPr marL="72000" indent="0">
              <a:buNone/>
            </a:pPr>
            <a:endParaRPr lang="cs-CZ" dirty="0"/>
          </a:p>
          <a:p>
            <a:endParaRPr lang="cs-CZ" dirty="0"/>
          </a:p>
        </p:txBody>
      </p:sp>
    </p:spTree>
    <p:extLst>
      <p:ext uri="{BB962C8B-B14F-4D97-AF65-F5344CB8AC3E}">
        <p14:creationId xmlns:p14="http://schemas.microsoft.com/office/powerpoint/2010/main" val="382410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Technická úroveň plnění</a:t>
            </a:r>
          </a:p>
        </p:txBody>
      </p:sp>
      <p:pic>
        <p:nvPicPr>
          <p:cNvPr id="6" name="Zástupný symbol pro obsah 5"/>
          <p:cNvPicPr>
            <a:picLocks noGrp="1" noChangeAspect="1"/>
          </p:cNvPicPr>
          <p:nvPr>
            <p:ph idx="1"/>
          </p:nvPr>
        </p:nvPicPr>
        <p:blipFill>
          <a:blip r:embed="rId2"/>
          <a:stretch>
            <a:fillRect/>
          </a:stretch>
        </p:blipFill>
        <p:spPr>
          <a:xfrm>
            <a:off x="1143000" y="1692275"/>
            <a:ext cx="9547834" cy="4140200"/>
          </a:xfrm>
          <a:prstGeom prst="rect">
            <a:avLst/>
          </a:prstGeom>
        </p:spPr>
      </p:pic>
    </p:spTree>
    <p:extLst>
      <p:ext uri="{BB962C8B-B14F-4D97-AF65-F5344CB8AC3E}">
        <p14:creationId xmlns:p14="http://schemas.microsoft.com/office/powerpoint/2010/main" val="159680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„Objektivní“ </a:t>
            </a:r>
            <a:r>
              <a:rPr lang="cs-CZ" dirty="0" err="1"/>
              <a:t>vs</a:t>
            </a:r>
            <a:r>
              <a:rPr lang="cs-CZ" dirty="0"/>
              <a:t> „subjektivní kritéria“ </a:t>
            </a:r>
          </a:p>
        </p:txBody>
      </p:sp>
      <p:sp>
        <p:nvSpPr>
          <p:cNvPr id="3" name="Zástupný symbol pro obsah 2"/>
          <p:cNvSpPr>
            <a:spLocks noGrp="1"/>
          </p:cNvSpPr>
          <p:nvPr>
            <p:ph idx="1"/>
          </p:nvPr>
        </p:nvSpPr>
        <p:spPr/>
        <p:txBody>
          <a:bodyPr/>
          <a:lstStyle/>
          <a:p>
            <a:r>
              <a:rPr lang="cs-CZ" sz="2200" dirty="0"/>
              <a:t>ZZVZ výslovně nezmiňuje preferenci objektivních kritérií</a:t>
            </a:r>
          </a:p>
          <a:p>
            <a:r>
              <a:rPr lang="cs-CZ" sz="2200" dirty="0"/>
              <a:t>Směrnice o ZVZ – Preambule:</a:t>
            </a:r>
          </a:p>
          <a:p>
            <a:pPr marL="400050" lvl="1" indent="0">
              <a:buNone/>
            </a:pPr>
            <a:r>
              <a:rPr lang="cs-CZ" sz="1600" dirty="0"/>
              <a:t>(90) Veřejné zakázky by měly být zadávány na základě objektivních kritérií, která zajistí dodržení zásad transparentnosti, nediskriminace a rovného zacházení, a to s ohledem na zajištění objektivního srovnání relativní hodnoty nabídek s cílem určit v podmínkách skutečné hospodářské soutěže, která nabídka je ekonomicky nejvýhodnější.</a:t>
            </a:r>
          </a:p>
          <a:p>
            <a:pPr marL="400050" lvl="1" indent="0">
              <a:buNone/>
            </a:pPr>
            <a:r>
              <a:rPr lang="cs-CZ" sz="1600" dirty="0"/>
              <a:t>(92) Volbou kritérií pro zadání veřejné zakázky by zadavatel neměl získat neomezenou volnost a tato kritéria by měla zajišťovat možnost účinné a spravedlivé hospodářské soutěže a být doprovázena podmínkami, jež umožňují účinně ověřit informace, které uchazeči předložili.</a:t>
            </a:r>
          </a:p>
          <a:p>
            <a:r>
              <a:rPr lang="cs-CZ" sz="2200" dirty="0"/>
              <a:t>Subjektivní kritéria nejsou zakázána</a:t>
            </a:r>
          </a:p>
          <a:p>
            <a:r>
              <a:rPr lang="cs-CZ" sz="2200" dirty="0"/>
              <a:t>Subjektivní kritéria mohou být vhodná zejména při hodnocení služeb (marketingové služby, architektonické služby apod.)</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Tree>
    <p:extLst>
      <p:ext uri="{BB962C8B-B14F-4D97-AF65-F5344CB8AC3E}">
        <p14:creationId xmlns:p14="http://schemas.microsoft.com/office/powerpoint/2010/main" val="184704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28000"/>
            <a:ext cx="9523038" cy="252000"/>
          </a:xfrm>
        </p:spPr>
        <p:txBody>
          <a:bodyPr/>
          <a:lstStyle/>
          <a:p>
            <a:r>
              <a:rPr lang="cs-CZ" dirty="0">
                <a:hlinkClick r:id="rId2"/>
              </a:rPr>
              <a:t>https://portal-vz.cz/vyrocni-zpravy-a-souhrnne-udaje-o-verejnych-zakazkach/vyrocni-zpravy-o-stavu-verejnych-zakazek/</a:t>
            </a:r>
            <a:r>
              <a:rPr lang="cs-CZ" dirty="0"/>
              <a:t> </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Trh veřejných zakázek v ČR</a:t>
            </a:r>
          </a:p>
        </p:txBody>
      </p:sp>
      <p:sp>
        <p:nvSpPr>
          <p:cNvPr id="5" name="Zástupný symbol pro obsah 4"/>
          <p:cNvSpPr>
            <a:spLocks noGrp="1"/>
          </p:cNvSpPr>
          <p:nvPr>
            <p:ph idx="1"/>
          </p:nvPr>
        </p:nvSpPr>
        <p:spPr/>
        <p:txBody>
          <a:bodyPr/>
          <a:lstStyle/>
          <a:p>
            <a:r>
              <a:rPr lang="cs-CZ" sz="2000" dirty="0"/>
              <a:t>Výroční zpráva o stavu VZ v ČR za rok 2022:</a:t>
            </a:r>
          </a:p>
          <a:p>
            <a:pPr lvl="1"/>
            <a:r>
              <a:rPr lang="cs-CZ" sz="1800" dirty="0"/>
              <a:t>990 mld. Kč</a:t>
            </a:r>
          </a:p>
          <a:p>
            <a:pPr lvl="1"/>
            <a:r>
              <a:rPr lang="cs-CZ" sz="1800" dirty="0"/>
              <a:t>15 % podíl na HDP</a:t>
            </a:r>
          </a:p>
          <a:p>
            <a:r>
              <a:rPr lang="cs-CZ" sz="2000" dirty="0"/>
              <a:t>Jak zajistit hospodárné, účelné a efektivní (principy 3E) vynakládání prostředků?</a:t>
            </a:r>
          </a:p>
          <a:p>
            <a:endParaRPr lang="cs-CZ" sz="2400" dirty="0"/>
          </a:p>
        </p:txBody>
      </p:sp>
      <p:pic>
        <p:nvPicPr>
          <p:cNvPr id="6" name="Obrázek 5"/>
          <p:cNvPicPr>
            <a:picLocks noChangeAspect="1"/>
          </p:cNvPicPr>
          <p:nvPr/>
        </p:nvPicPr>
        <p:blipFill>
          <a:blip r:embed="rId3"/>
          <a:stretch>
            <a:fillRect/>
          </a:stretch>
        </p:blipFill>
        <p:spPr>
          <a:xfrm>
            <a:off x="1802423" y="3335504"/>
            <a:ext cx="7341577" cy="2496496"/>
          </a:xfrm>
          <a:prstGeom prst="rect">
            <a:avLst/>
          </a:prstGeom>
        </p:spPr>
      </p:pic>
    </p:spTree>
    <p:extLst>
      <p:ext uri="{BB962C8B-B14F-4D97-AF65-F5344CB8AC3E}">
        <p14:creationId xmlns:p14="http://schemas.microsoft.com/office/powerpoint/2010/main" val="187624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„Objektivní“ </a:t>
            </a:r>
            <a:r>
              <a:rPr lang="cs-CZ" dirty="0" err="1"/>
              <a:t>vs</a:t>
            </a:r>
            <a:r>
              <a:rPr lang="cs-CZ" dirty="0"/>
              <a:t> „subjektivní kritéria“ </a:t>
            </a:r>
          </a:p>
        </p:txBody>
      </p:sp>
      <p:sp>
        <p:nvSpPr>
          <p:cNvPr id="3" name="Zástupný symbol pro obsah 2"/>
          <p:cNvSpPr>
            <a:spLocks noGrp="1"/>
          </p:cNvSpPr>
          <p:nvPr>
            <p:ph idx="1"/>
          </p:nvPr>
        </p:nvSpPr>
        <p:spPr/>
        <p:txBody>
          <a:bodyPr/>
          <a:lstStyle/>
          <a:p>
            <a:r>
              <a:rPr lang="cs-CZ" sz="1800" b="1" dirty="0"/>
              <a:t>ÚOHS S0336/2016 ze dne 11. 7. 2016</a:t>
            </a:r>
          </a:p>
          <a:p>
            <a:r>
              <a:rPr lang="cs-CZ" sz="1800" dirty="0"/>
              <a:t>Informační kampaň na podporu regionálních potravin (reklamní a marketingové služby)</a:t>
            </a:r>
          </a:p>
          <a:p>
            <a:r>
              <a:rPr lang="cs-CZ" sz="1600" dirty="0"/>
              <a:t>Úřad konstatuje, že klíčovou fází pro přidělení konkrétní VZ představuje hodnocení nabídek. Zákon zadavateli umožňuje volbu mezi nejnižší nabídkovou cenou, nebo ekonomickou výhodností nabídky.</a:t>
            </a:r>
          </a:p>
          <a:p>
            <a:r>
              <a:rPr lang="cs-CZ" sz="1600" dirty="0"/>
              <a:t>Kritérium nejnižší nabídkové ceny znamená pro zadavatele znatelně jednodušší způsob pro přidělení VZ</a:t>
            </a:r>
          </a:p>
          <a:p>
            <a:r>
              <a:rPr lang="cs-CZ" sz="1600" dirty="0"/>
              <a:t>Jestliže se zadavatel rozhodne použít  kritérium v podobě ekonomické výhodnosti nabídky, vystavuje se nutně zvýšenému riziku možného porušení zákona</a:t>
            </a:r>
          </a:p>
          <a:p>
            <a:r>
              <a:rPr lang="cs-CZ" sz="1600" dirty="0"/>
              <a:t>Dané riziko tkví v tom, že oproti kritériu nejnižší nabídkové ceny, musí zadavatel u kritéria ekonomické výhodnosti nabídky, v souladu s ustanovením § 78 odst. 4 zákona, naformulovat určitá dílčí kritéria, jež se budou vztahovat k poptávanému předmětu plnění VZ </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Tree>
    <p:extLst>
      <p:ext uri="{BB962C8B-B14F-4D97-AF65-F5344CB8AC3E}">
        <p14:creationId xmlns:p14="http://schemas.microsoft.com/office/powerpoint/2010/main" val="82650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62148" y="548640"/>
            <a:ext cx="10267405" cy="718457"/>
          </a:xfrm>
        </p:spPr>
        <p:txBody>
          <a:bodyPr/>
          <a:lstStyle/>
          <a:p>
            <a:r>
              <a:rPr lang="cs-CZ" dirty="0"/>
              <a:t>Objektivní vs. subjektivní kritéria </a:t>
            </a:r>
          </a:p>
        </p:txBody>
      </p:sp>
      <p:sp>
        <p:nvSpPr>
          <p:cNvPr id="3" name="Zástupný symbol pro obsah 2"/>
          <p:cNvSpPr>
            <a:spLocks noGrp="1"/>
          </p:cNvSpPr>
          <p:nvPr>
            <p:ph idx="1"/>
          </p:nvPr>
        </p:nvSpPr>
        <p:spPr>
          <a:xfrm>
            <a:off x="862149" y="1477964"/>
            <a:ext cx="10267405" cy="4779961"/>
          </a:xfrm>
        </p:spPr>
        <p:txBody>
          <a:bodyPr/>
          <a:lstStyle/>
          <a:p>
            <a:pPr lvl="0"/>
            <a:r>
              <a:rPr lang="cs-CZ" sz="1800" dirty="0">
                <a:solidFill>
                  <a:srgbClr val="000000"/>
                </a:solidFill>
              </a:rPr>
              <a:t>ÚOHS S0336/2016 ze dne 11. 7. 2016</a:t>
            </a:r>
            <a:endParaRPr lang="cs-CZ" sz="1800" dirty="0"/>
          </a:p>
          <a:p>
            <a:r>
              <a:rPr lang="cs-CZ" sz="1400" dirty="0"/>
              <a:t>I když je z hlediska dodržení základních zásad preferováno hodnocení na základě objektivních kritérií, zákon umožňuje stanovit i dílčí kritéria, která nelze vyjádřit číselnou hodnotou, tedy </a:t>
            </a:r>
            <a:r>
              <a:rPr lang="cs-CZ" sz="1400" b="1" dirty="0"/>
              <a:t>tzv. subjektivní hodnotící kritéria</a:t>
            </a:r>
            <a:r>
              <a:rPr lang="cs-CZ" sz="1400" dirty="0"/>
              <a:t>, jako jsou např. funkční vlastnosti, minimalizace vlivu plnění na životní prostředí, zajištění technického řešení apod. (k subjektivním kritériím viz např. rozsudek KS  č. j. 62 Ca 77/2008-45 ze dne 4.11.2010 a rozsudek NSS č. j. 1 Afs 8/2011-112 ze dne 30.3.2011)</a:t>
            </a:r>
          </a:p>
          <a:p>
            <a:r>
              <a:rPr lang="cs-CZ" sz="1400" dirty="0"/>
              <a:t>V případě použití subjektivních kritérií jsou na zadavatele kladeny vyšší nároky na specifikaci takových kritérií v zadávací dokumentaci, tj. zadavatel musí v ZD blíže vymezit, co bude hodnoceno v rámci těchto dílčích kritérií, a to tak, aby každý uchazeč věděl, jaké údaje má ve své nabídce uvádět a v jakém případě bude jeho nabídka hodnocena lépe než ostatní nabídky </a:t>
            </a:r>
          </a:p>
          <a:p>
            <a:r>
              <a:rPr lang="cs-CZ" sz="1400" dirty="0"/>
              <a:t>Aby mohl být navazující proces hodnocení nabídek považován za transparentní, musí hodnocení podle dílčích kritérií reflektovat předem stanovené vymezení těchto kritérií. Hodnocení číselně nevyjádřených kritérií musí být dostatečně podrobně zdůvodněno a musí obsahovat údaje, proč je určitá nabídka hodnocena lépe než ostatní a na zadavatele jsou tudíž kladeny vyšší nároky při odůvodnění hodnocení. Hodnocení nabídek je klíčovým prvkem v procesu výběru nejvhodnější nabídky</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Tree>
    <p:extLst>
      <p:ext uri="{BB962C8B-B14F-4D97-AF65-F5344CB8AC3E}">
        <p14:creationId xmlns:p14="http://schemas.microsoft.com/office/powerpoint/2010/main" val="334331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dirty="0"/>
              <a:t>Objektivní“ </a:t>
            </a:r>
            <a:r>
              <a:rPr lang="cs-CZ" dirty="0" err="1"/>
              <a:t>vs</a:t>
            </a:r>
            <a:r>
              <a:rPr lang="cs-CZ" dirty="0"/>
              <a:t> „subjektivní kritéria“</a:t>
            </a:r>
          </a:p>
        </p:txBody>
      </p:sp>
      <p:sp>
        <p:nvSpPr>
          <p:cNvPr id="5" name="Zástupný symbol pro obsah 4"/>
          <p:cNvSpPr>
            <a:spLocks noGrp="1"/>
          </p:cNvSpPr>
          <p:nvPr>
            <p:ph idx="1"/>
          </p:nvPr>
        </p:nvSpPr>
        <p:spPr>
          <a:xfrm>
            <a:off x="720000" y="1521069"/>
            <a:ext cx="10753200" cy="4615961"/>
          </a:xfrm>
        </p:spPr>
        <p:txBody>
          <a:bodyPr/>
          <a:lstStyle/>
          <a:p>
            <a:r>
              <a:rPr lang="cs-CZ" sz="2000" b="1" dirty="0"/>
              <a:t>ÚOHS-S0308/2015 ze dne 9. 3. 2017</a:t>
            </a:r>
          </a:p>
          <a:p>
            <a:r>
              <a:rPr lang="cs-CZ" sz="2000" dirty="0"/>
              <a:t>Dodávka interiéru za 47 mil. Kč</a:t>
            </a:r>
          </a:p>
          <a:p>
            <a:r>
              <a:rPr lang="cs-CZ" sz="2000" dirty="0"/>
              <a:t>Hodnotící kritéria:</a:t>
            </a:r>
          </a:p>
          <a:p>
            <a:pPr lvl="1"/>
            <a:r>
              <a:rPr lang="cs-CZ" sz="1600" dirty="0"/>
              <a:t>1. Výše celkové nabídkové ceny bez DPH 80 %</a:t>
            </a:r>
          </a:p>
          <a:p>
            <a:pPr lvl="1"/>
            <a:r>
              <a:rPr lang="cs-CZ" sz="1600" dirty="0"/>
              <a:t>2. Vlastnosti předložených vzorků 20 %</a:t>
            </a:r>
          </a:p>
          <a:p>
            <a:r>
              <a:rPr lang="cs-CZ" sz="2000" dirty="0"/>
              <a:t>Vlastnosti předložených vzorků:</a:t>
            </a:r>
          </a:p>
          <a:p>
            <a:pPr lvl="1"/>
            <a:r>
              <a:rPr lang="cs-CZ" sz="1600" dirty="0"/>
              <a:t>a) Technická úroveň předložených vzorků 50 %</a:t>
            </a:r>
          </a:p>
          <a:p>
            <a:pPr lvl="1"/>
            <a:r>
              <a:rPr lang="cs-CZ" sz="1600" dirty="0"/>
              <a:t>b) Estetická úroveň předložených vzorků 50 %</a:t>
            </a:r>
          </a:p>
          <a:p>
            <a:r>
              <a:rPr lang="cs-CZ" sz="2000" dirty="0"/>
              <a:t>Sporné kritérium - Estetická úroveň předložených vzorků</a:t>
            </a:r>
          </a:p>
          <a:p>
            <a:r>
              <a:rPr lang="cs-CZ" sz="2000" dirty="0"/>
              <a:t>Vymezil zadavatel dostatečně, co znamená „estetika tvarování“?</a:t>
            </a:r>
          </a:p>
          <a:p>
            <a:r>
              <a:rPr lang="cs-CZ" sz="2000" dirty="0"/>
              <a:t>Odlišné názory na prvním a druhém stupni</a:t>
            </a:r>
          </a:p>
          <a:p>
            <a:r>
              <a:rPr lang="cs-CZ" sz="2000" dirty="0"/>
              <a:t>Jak podrobně popsat preference?</a:t>
            </a:r>
          </a:p>
          <a:p>
            <a:endParaRPr lang="cs-CZ" dirty="0"/>
          </a:p>
        </p:txBody>
      </p:sp>
    </p:spTree>
    <p:extLst>
      <p:ext uri="{BB962C8B-B14F-4D97-AF65-F5344CB8AC3E}">
        <p14:creationId xmlns:p14="http://schemas.microsoft.com/office/powerpoint/2010/main" val="2497386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p:txBody>
          <a:bodyPr/>
          <a:lstStyle/>
          <a:p>
            <a:r>
              <a:rPr lang="cs-CZ" dirty="0"/>
              <a:t>„Objektivní“ </a:t>
            </a:r>
            <a:r>
              <a:rPr lang="cs-CZ" dirty="0" err="1"/>
              <a:t>vs</a:t>
            </a:r>
            <a:r>
              <a:rPr lang="cs-CZ" dirty="0"/>
              <a:t> „subjektivní kritéria“ </a:t>
            </a:r>
          </a:p>
        </p:txBody>
      </p:sp>
      <p:sp>
        <p:nvSpPr>
          <p:cNvPr id="5" name="Zástupný symbol pro obsah 4"/>
          <p:cNvSpPr>
            <a:spLocks noGrp="1"/>
          </p:cNvSpPr>
          <p:nvPr>
            <p:ph idx="1"/>
          </p:nvPr>
        </p:nvSpPr>
        <p:spPr/>
        <p:txBody>
          <a:bodyPr/>
          <a:lstStyle/>
          <a:p>
            <a:r>
              <a:rPr lang="cs-CZ" sz="1600" dirty="0"/>
              <a:t>„S ohledem na obsah ZD mám za to, že zadavatel svým postupem naplnil povinnosti stanovené mu zákonem a dále konkretizované např. v rozsudku NSS č. j. 2 </a:t>
            </a:r>
            <a:r>
              <a:rPr lang="cs-CZ" sz="1600" dirty="0" err="1"/>
              <a:t>Afs</a:t>
            </a:r>
            <a:r>
              <a:rPr lang="cs-CZ" sz="1600" dirty="0"/>
              <a:t> 86/2008-222 ze dne 25. 3. 2009</a:t>
            </a:r>
          </a:p>
          <a:p>
            <a:r>
              <a:rPr lang="cs-CZ" sz="1600" dirty="0"/>
              <a:t>Ze ZD lze dovodit jak konkrétně spolu budou nabídky ve zvoleném subkritériu soutěžit a současně mám za to, že jednotlivá dílčí kritéria byla specifikována dostatečně přesně a určitě tak, aby se uchazečům dostalo stejného materiálního obsahu informací o tom, co bude zadavatel hodnotit, jakým způsobem bude přidělovat jednotlivým nabídkám body a které konkrétní vlastnosti budou u jednotlivých nabídek hodnoceny lépe než u jiných nabídek.“ </a:t>
            </a:r>
          </a:p>
          <a:p>
            <a:r>
              <a:rPr lang="cs-CZ" sz="1600" dirty="0"/>
              <a:t>Pokud by zadavatel přistoupil k ještě větší konkretizaci, mohlo by být jeho jednání posouzeno nikoliv jako netransparentnost ale jako diskriminace uchazečů. Takový důsledek by ovšem pro zadavatele znamenal, že ať už by při nastavení hodnocení postupoval jakkoliv, vždy by bylo možné jeho jednání označit jako porušení zákona, což však zcela jistě není žádoucí.“</a:t>
            </a:r>
          </a:p>
        </p:txBody>
      </p:sp>
    </p:spTree>
    <p:extLst>
      <p:ext uri="{BB962C8B-B14F-4D97-AF65-F5344CB8AC3E}">
        <p14:creationId xmlns:p14="http://schemas.microsoft.com/office/powerpoint/2010/main" val="181419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Náklady životního cyklu</a:t>
            </a:r>
          </a:p>
        </p:txBody>
      </p:sp>
      <p:sp>
        <p:nvSpPr>
          <p:cNvPr id="3" name="Zástupný symbol pro obsah 2"/>
          <p:cNvSpPr>
            <a:spLocks noGrp="1"/>
          </p:cNvSpPr>
          <p:nvPr>
            <p:ph idx="1"/>
          </p:nvPr>
        </p:nvSpPr>
        <p:spPr>
          <a:xfrm>
            <a:off x="720000" y="1692002"/>
            <a:ext cx="10753200" cy="4535998"/>
          </a:xfrm>
        </p:spPr>
        <p:txBody>
          <a:bodyPr/>
          <a:lstStyle/>
          <a:p>
            <a:r>
              <a:rPr lang="cs-CZ" sz="2200" b="1" dirty="0"/>
              <a:t>Směrnice o ZVZ - Preambule</a:t>
            </a:r>
            <a:r>
              <a:rPr lang="cs-CZ" sz="2200" dirty="0"/>
              <a:t>:</a:t>
            </a:r>
          </a:p>
          <a:p>
            <a:r>
              <a:rPr lang="cs-CZ" sz="1800" dirty="0"/>
              <a:t>Pojem nákladů životního cyklu zahrnuje všechny náklady během životního cyklu stavebních prací, dodávek či služeb</a:t>
            </a:r>
          </a:p>
          <a:p>
            <a:r>
              <a:rPr lang="cs-CZ" sz="1800" dirty="0"/>
              <a:t>To znamená interní náklady, jako například náklady na výzkum, jenž má být proveden, na vývoj, výrobu, přepravu, použití, údržbu a likvidaci na konci doby životnosti, ale může to zahrnovat i náklady plynoucí z environmentálních externalit, jako je znečištění způsobené těžbou surovin použitých v daném výrobku nebo výrobkem samotným nebo jeho výrobou, mohou-li být vyjádřeny v penězích a monitorovány </a:t>
            </a:r>
          </a:p>
          <a:p>
            <a:r>
              <a:rPr lang="cs-CZ" sz="1800" dirty="0"/>
              <a:t>Metody využívané zadavateli pro posouzení nákladů plynoucích z environmentálních externalit by měly být předem stanoveny objektivním a nediskriminačním způsobem a být přístupné všem zúčastněným stranám</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extLst>
      <p:ext uri="{BB962C8B-B14F-4D97-AF65-F5344CB8AC3E}">
        <p14:creationId xmlns:p14="http://schemas.microsoft.com/office/powerpoint/2010/main" val="401614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1" y="935039"/>
            <a:ext cx="9836536" cy="501875"/>
          </a:xfrm>
        </p:spPr>
        <p:txBody>
          <a:bodyPr/>
          <a:lstStyle/>
          <a:p>
            <a:r>
              <a:rPr lang="cs-CZ" sz="3600" dirty="0"/>
              <a:t>Náklady životního cyklu stavby </a:t>
            </a:r>
            <a:br>
              <a:rPr lang="cs-CZ" sz="1400" dirty="0"/>
            </a:br>
            <a:r>
              <a:rPr lang="cs-CZ" sz="1400" b="0" dirty="0">
                <a:hlinkClick r:id="rId2"/>
              </a:rPr>
              <a:t>http://www.tzbportal.sk/stavebnictvo/naklady-zivotniho-cyklu-betonovych-staveb.html</a:t>
            </a:r>
            <a:endParaRPr lang="cs-CZ" sz="1400" b="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pic>
        <p:nvPicPr>
          <p:cNvPr id="1027" name="Picture 3" descr="C:\Users\Hadas\Desktop\4_naklady_zcs.jpg"/>
          <p:cNvPicPr preferRelativeResize="0">
            <a:picLocks noGrp="1" noChangeArrowheads="1"/>
          </p:cNvPicPr>
          <p:nvPr>
            <p:ph idx="1"/>
          </p:nvPr>
        </p:nvPicPr>
        <p:blipFill rotWithShape="1">
          <a:blip r:embed="rId3">
            <a:extLst>
              <a:ext uri="{28A0092B-C50C-407E-A947-70E740481C1C}">
                <a14:useLocalDpi xmlns:a14="http://schemas.microsoft.com/office/drawing/2010/main" val="0"/>
              </a:ext>
            </a:extLst>
          </a:blip>
          <a:srcRect l="-4268" t="-4470" r="-11225" b="-3526"/>
          <a:stretch/>
        </p:blipFill>
        <p:spPr bwMode="auto">
          <a:xfrm>
            <a:off x="4419601" y="2047875"/>
            <a:ext cx="4048125" cy="385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09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Náklady životního cyklu</a:t>
            </a:r>
          </a:p>
        </p:txBody>
      </p:sp>
      <p:sp>
        <p:nvSpPr>
          <p:cNvPr id="3" name="Zástupný symbol pro obsah 2"/>
          <p:cNvSpPr>
            <a:spLocks noGrp="1"/>
          </p:cNvSpPr>
          <p:nvPr>
            <p:ph idx="1"/>
          </p:nvPr>
        </p:nvSpPr>
        <p:spPr/>
        <p:txBody>
          <a:bodyPr/>
          <a:lstStyle/>
          <a:p>
            <a:r>
              <a:rPr lang="cs-CZ" sz="2600" b="1" dirty="0"/>
              <a:t>Náklady životního cyklu - § 117 ZZVZ</a:t>
            </a:r>
          </a:p>
          <a:p>
            <a:r>
              <a:rPr lang="cs-CZ" sz="2600" dirty="0"/>
              <a:t>Musí zahrnovat nabídkovou cenu</a:t>
            </a:r>
          </a:p>
          <a:p>
            <a:r>
              <a:rPr lang="cs-CZ" sz="2600" dirty="0"/>
              <a:t>Mohou zahrnovat:</a:t>
            </a:r>
          </a:p>
          <a:p>
            <a:pPr lvl="1"/>
            <a:r>
              <a:rPr lang="cs-CZ" dirty="0"/>
              <a:t>ostatní pořizovací náklady,</a:t>
            </a:r>
          </a:p>
          <a:p>
            <a:pPr lvl="1"/>
            <a:r>
              <a:rPr lang="cs-CZ" dirty="0"/>
              <a:t>náklady související s užíváním předmětu VZ,</a:t>
            </a:r>
          </a:p>
          <a:p>
            <a:pPr lvl="1"/>
            <a:r>
              <a:rPr lang="cs-CZ" dirty="0"/>
              <a:t>náklady na údržbu,</a:t>
            </a:r>
          </a:p>
          <a:p>
            <a:pPr lvl="1"/>
            <a:r>
              <a:rPr lang="cs-CZ" dirty="0"/>
              <a:t>náklady spojené s koncem životnosti, nebo</a:t>
            </a:r>
          </a:p>
          <a:p>
            <a:pPr lvl="1"/>
            <a:r>
              <a:rPr lang="cs-CZ" dirty="0"/>
              <a:t>náklady způsobené dopady na životní prostředí (externality) jako emise znečisťujících látek, apod.</a:t>
            </a:r>
          </a:p>
          <a:p>
            <a:pPr lvl="1"/>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4130176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Náklady životního cyklu</a:t>
            </a:r>
          </a:p>
        </p:txBody>
      </p:sp>
      <p:sp>
        <p:nvSpPr>
          <p:cNvPr id="3" name="Zástupný symbol pro obsah 2"/>
          <p:cNvSpPr>
            <a:spLocks noGrp="1"/>
          </p:cNvSpPr>
          <p:nvPr>
            <p:ph idx="1"/>
          </p:nvPr>
        </p:nvSpPr>
        <p:spPr>
          <a:xfrm>
            <a:off x="720000" y="1567543"/>
            <a:ext cx="10753200" cy="4660457"/>
          </a:xfrm>
        </p:spPr>
        <p:txBody>
          <a:bodyPr/>
          <a:lstStyle/>
          <a:p>
            <a:r>
              <a:rPr lang="cs-CZ" sz="2400" dirty="0"/>
              <a:t>Zadavatel musí uvést jaké údaje bude hodnotit a jakou metodu použije</a:t>
            </a:r>
          </a:p>
          <a:p>
            <a:r>
              <a:rPr lang="cs-CZ" sz="2400" dirty="0"/>
              <a:t>Metoda musí být objektivně ověřitelná, nediskriminační, přístupná všem dodavatelům a poskytování údajů dle této metody nesmí dodavatele nepřiměřeně zatěžovat</a:t>
            </a:r>
          </a:p>
          <a:p>
            <a:r>
              <a:rPr lang="cs-CZ" sz="2400" dirty="0"/>
              <a:t>Metody stanovení nákladů životního cyklu může stanovit vláda nařízením – pak je taková metoda povinná</a:t>
            </a:r>
          </a:p>
          <a:p>
            <a:r>
              <a:rPr lang="cs-CZ" sz="2400" dirty="0"/>
              <a:t>Příklad - nařízení vlády č. 173/2016 Sb., o stanovení závazných zadávacích podmínek pro veřejné zakázky na pořízení silničních vozidel</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Tree>
    <p:extLst>
      <p:ext uri="{BB962C8B-B14F-4D97-AF65-F5344CB8AC3E}">
        <p14:creationId xmlns:p14="http://schemas.microsoft.com/office/powerpoint/2010/main" val="276454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Ekologické a sociální aspekty zadávání VZ</a:t>
            </a:r>
          </a:p>
        </p:txBody>
      </p:sp>
      <p:sp>
        <p:nvSpPr>
          <p:cNvPr id="3" name="Zástupný symbol pro obsah 2"/>
          <p:cNvSpPr>
            <a:spLocks noGrp="1"/>
          </p:cNvSpPr>
          <p:nvPr>
            <p:ph idx="1"/>
          </p:nvPr>
        </p:nvSpPr>
        <p:spPr>
          <a:xfrm>
            <a:off x="720000" y="1541417"/>
            <a:ext cx="10753200" cy="4454434"/>
          </a:xfrm>
        </p:spPr>
        <p:txBody>
          <a:bodyPr/>
          <a:lstStyle/>
          <a:p>
            <a:r>
              <a:rPr lang="cs-CZ" b="1" dirty="0"/>
              <a:t>Témata odpovědného veřejného zadávání</a:t>
            </a:r>
          </a:p>
          <a:p>
            <a:r>
              <a:rPr lang="cs-CZ" dirty="0"/>
              <a:t>Podpora zaměstnanosti osob znevýhodněných na trhu práce</a:t>
            </a:r>
          </a:p>
          <a:p>
            <a:r>
              <a:rPr lang="cs-CZ" dirty="0"/>
              <a:t>Podpora důstojných pracovních podmínek</a:t>
            </a:r>
          </a:p>
          <a:p>
            <a:r>
              <a:rPr lang="cs-CZ" dirty="0"/>
              <a:t>Podpora účasti malých a středních podniků v zadávacích řízeních</a:t>
            </a:r>
          </a:p>
          <a:p>
            <a:r>
              <a:rPr lang="cs-CZ" dirty="0"/>
              <a:t>Ekologicky šetrná řešení</a:t>
            </a:r>
          </a:p>
          <a:p>
            <a:r>
              <a:rPr lang="cs-CZ" dirty="0"/>
              <a:t>Podpora vzdělávání, praxe a rekvalifikace</a:t>
            </a:r>
          </a:p>
          <a:p>
            <a:r>
              <a:rPr lang="cs-CZ" dirty="0"/>
              <a:t>Etické nakupování</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extLst>
      <p:ext uri="{BB962C8B-B14F-4D97-AF65-F5344CB8AC3E}">
        <p14:creationId xmlns:p14="http://schemas.microsoft.com/office/powerpoint/2010/main" val="3355741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Ekologické a sociální aspekty zadávání VZ</a:t>
            </a:r>
          </a:p>
        </p:txBody>
      </p:sp>
      <p:sp>
        <p:nvSpPr>
          <p:cNvPr id="3" name="Zástupný symbol pro obsah 2"/>
          <p:cNvSpPr>
            <a:spLocks noGrp="1"/>
          </p:cNvSpPr>
          <p:nvPr>
            <p:ph idx="1"/>
          </p:nvPr>
        </p:nvSpPr>
        <p:spPr>
          <a:xfrm>
            <a:off x="720000" y="1692001"/>
            <a:ext cx="10753200" cy="4395289"/>
          </a:xfrm>
        </p:spPr>
        <p:txBody>
          <a:bodyPr/>
          <a:lstStyle/>
          <a:p>
            <a:r>
              <a:rPr lang="cs-CZ" sz="2400" dirty="0"/>
              <a:t>Odpovědné veřejné zadávání – definice dle MPSV:</a:t>
            </a:r>
          </a:p>
          <a:p>
            <a:r>
              <a:rPr lang="cs-CZ" sz="2400" dirty="0"/>
              <a:t>Proces, při kterém organizace nakupuje produkty a služby způsobem, kdy získává maximální hodnotu za peníze z hlediska vytváření prospěchu pro společnost a ekonomiku a při minimálních škodách na životním prostředí.</a:t>
            </a:r>
          </a:p>
          <a:p>
            <a:r>
              <a:rPr lang="cs-CZ" sz="2400" dirty="0"/>
              <a:t>Lze zohlednit v zadávacích podmínkách dle ZZVZ:</a:t>
            </a:r>
          </a:p>
          <a:p>
            <a:pPr lvl="1"/>
            <a:r>
              <a:rPr lang="cs-CZ" dirty="0"/>
              <a:t>Technické podmínky - § 89 a násl. ZZVZ, § 94 ZZVZ</a:t>
            </a:r>
          </a:p>
          <a:p>
            <a:pPr lvl="1"/>
            <a:r>
              <a:rPr lang="cs-CZ" dirty="0"/>
              <a:t>Zvláštní podmínky plnění - § 37 odst. 1 písm. d) ZZVZ</a:t>
            </a:r>
          </a:p>
          <a:p>
            <a:pPr lvl="1"/>
            <a:r>
              <a:rPr lang="cs-CZ" dirty="0"/>
              <a:t>Vyhrazené VZ - § 38 ZZVZ</a:t>
            </a:r>
          </a:p>
          <a:p>
            <a:pPr lvl="1"/>
            <a:r>
              <a:rPr lang="cs-CZ" dirty="0"/>
              <a:t>Kvalifikace - § 79 odst. 2 písm. e) a h) ZZVZ</a:t>
            </a:r>
          </a:p>
          <a:p>
            <a:pPr lvl="1"/>
            <a:r>
              <a:rPr lang="cs-CZ" dirty="0"/>
              <a:t>Hodnocení - § 116, 117 ZZVZ</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161624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Životní cyklus veřejného výdaje – Metodika veřejného nakupování MF ČR, Metodický pokyn CHJ č. 1</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Veřejný nákup </a:t>
            </a:r>
            <a:r>
              <a:rPr lang="cs-CZ" dirty="0" err="1"/>
              <a:t>vs</a:t>
            </a:r>
            <a:r>
              <a:rPr lang="cs-CZ" dirty="0"/>
              <a:t> veřejná zakázka</a:t>
            </a:r>
          </a:p>
        </p:txBody>
      </p:sp>
      <p:pic>
        <p:nvPicPr>
          <p:cNvPr id="6" name="Zástupný symbol pro obsah 5"/>
          <p:cNvPicPr>
            <a:picLocks noGrp="1" noChangeAspect="1"/>
          </p:cNvPicPr>
          <p:nvPr>
            <p:ph idx="1"/>
          </p:nvPr>
        </p:nvPicPr>
        <p:blipFill>
          <a:blip r:embed="rId2"/>
          <a:stretch>
            <a:fillRect/>
          </a:stretch>
        </p:blipFill>
        <p:spPr>
          <a:xfrm>
            <a:off x="1617786" y="1644162"/>
            <a:ext cx="8097714" cy="4123592"/>
          </a:xfrm>
          <a:prstGeom prst="rect">
            <a:avLst/>
          </a:prstGeom>
        </p:spPr>
      </p:pic>
    </p:spTree>
    <p:extLst>
      <p:ext uri="{BB962C8B-B14F-4D97-AF65-F5344CB8AC3E}">
        <p14:creationId xmlns:p14="http://schemas.microsoft.com/office/powerpoint/2010/main" val="3562409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574767"/>
            <a:ext cx="10450491" cy="705394"/>
          </a:xfrm>
        </p:spPr>
        <p:txBody>
          <a:bodyPr/>
          <a:lstStyle/>
          <a:p>
            <a:r>
              <a:rPr lang="cs-CZ" dirty="0">
                <a:solidFill>
                  <a:srgbClr val="002060"/>
                </a:solidFill>
              </a:rPr>
              <a:t> </a:t>
            </a:r>
            <a:r>
              <a:rPr lang="cs-CZ" sz="3600" dirty="0">
                <a:solidFill>
                  <a:srgbClr val="0000DC"/>
                </a:solidFill>
              </a:rPr>
              <a:t>Příklad - Hodnocení kvality realizačního týmu</a:t>
            </a:r>
          </a:p>
        </p:txBody>
      </p:sp>
      <p:sp>
        <p:nvSpPr>
          <p:cNvPr id="3" name="Zástupný symbol pro obsah 2"/>
          <p:cNvSpPr>
            <a:spLocks noGrp="1"/>
          </p:cNvSpPr>
          <p:nvPr>
            <p:ph idx="1"/>
          </p:nvPr>
        </p:nvSpPr>
        <p:spPr>
          <a:xfrm>
            <a:off x="862150" y="1404529"/>
            <a:ext cx="10110650" cy="4656637"/>
          </a:xfrm>
        </p:spPr>
        <p:txBody>
          <a:bodyPr/>
          <a:lstStyle/>
          <a:p>
            <a:r>
              <a:rPr lang="cs-CZ" sz="2400" dirty="0"/>
              <a:t>Výběr generálního projektanta stavby pro MU</a:t>
            </a:r>
          </a:p>
          <a:p>
            <a:r>
              <a:rPr lang="cs-CZ" sz="2400" dirty="0"/>
              <a:t>Podané nabídky budou hodnoceny podle základního hodnotícího kritéria ekonomické výhodnosti nabídky:</a:t>
            </a:r>
          </a:p>
          <a:p>
            <a:pPr lvl="1"/>
            <a:r>
              <a:rPr lang="cs-CZ" dirty="0"/>
              <a:t>Dílčí hodnotící kritérium				Váha kritéria</a:t>
            </a:r>
          </a:p>
          <a:p>
            <a:pPr lvl="1"/>
            <a:r>
              <a:rPr lang="cs-CZ" dirty="0"/>
              <a:t>Nabídková cena					70 %</a:t>
            </a:r>
          </a:p>
          <a:p>
            <a:pPr lvl="1"/>
            <a:r>
              <a:rPr lang="cs-CZ" dirty="0"/>
              <a:t>Zkušenosti osob zapojených do realizace VZ	30 %</a:t>
            </a:r>
          </a:p>
          <a:p>
            <a:r>
              <a:rPr lang="cs-CZ" sz="2400" dirty="0"/>
              <a:t>Způsob hodnocení nabídek obecně</a:t>
            </a:r>
          </a:p>
          <a:p>
            <a:pPr lvl="1"/>
            <a:r>
              <a:rPr lang="cs-CZ" dirty="0"/>
              <a:t>Pro hodnocení nabídek použije komise bodovací stupnici od 0 do 100 bodů. </a:t>
            </a:r>
          </a:p>
          <a:p>
            <a:pPr lvl="1"/>
            <a:r>
              <a:rPr lang="cs-CZ" dirty="0"/>
              <a:t>Nejvýhodnější nabídkou je ta, která získá nejvyšší celkový počet bodů, tj. součet bodových ohodnocení získaných v dílčích hodnotících kritériích vynásobených vahou příslušného dílčího hodnotícího kritéria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1475090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1" y="885842"/>
            <a:ext cx="10620308" cy="647700"/>
          </a:xfrm>
        </p:spPr>
        <p:txBody>
          <a:bodyPr/>
          <a:lstStyle/>
          <a:p>
            <a:r>
              <a:rPr lang="cs-CZ" sz="3200" dirty="0">
                <a:solidFill>
                  <a:srgbClr val="0000DC"/>
                </a:solidFill>
              </a:rPr>
              <a:t>Příklad - Hodnocení kvality realizačního týmu</a:t>
            </a:r>
          </a:p>
        </p:txBody>
      </p:sp>
      <p:sp>
        <p:nvSpPr>
          <p:cNvPr id="3" name="Zástupný symbol pro obsah 2"/>
          <p:cNvSpPr>
            <a:spLocks noGrp="1"/>
          </p:cNvSpPr>
          <p:nvPr>
            <p:ph idx="1"/>
          </p:nvPr>
        </p:nvSpPr>
        <p:spPr>
          <a:xfrm>
            <a:off x="666000" y="1533542"/>
            <a:ext cx="10724811" cy="4716338"/>
          </a:xfrm>
        </p:spPr>
        <p:txBody>
          <a:bodyPr/>
          <a:lstStyle/>
          <a:p>
            <a:r>
              <a:rPr lang="cs-CZ" sz="2200" dirty="0"/>
              <a:t>Způsob hodnocení nabídek dle kritéria </a:t>
            </a:r>
            <a:r>
              <a:rPr lang="cs-CZ" sz="2200" b="1" dirty="0"/>
              <a:t>Nabídková cena</a:t>
            </a:r>
          </a:p>
          <a:p>
            <a:r>
              <a:rPr lang="cs-CZ" sz="2200" dirty="0"/>
              <a:t>Bude hodnocena nabídková cena: Počet bodů = (nabídka s nejnižší cenou / hodnocená nabídka) x 100</a:t>
            </a:r>
          </a:p>
          <a:p>
            <a:r>
              <a:rPr lang="cs-CZ" sz="2200" dirty="0"/>
              <a:t>Způsob hodnocení nabídek dle kritéria</a:t>
            </a:r>
            <a:r>
              <a:rPr lang="cs-CZ" sz="2200" b="1" dirty="0"/>
              <a:t> Zkušenosti osob zapojených do realizace</a:t>
            </a:r>
            <a:endParaRPr lang="cs-CZ" sz="2200" dirty="0"/>
          </a:p>
          <a:p>
            <a:r>
              <a:rPr lang="cs-CZ" sz="2200" u="sng" dirty="0"/>
              <a:t>Zkušenosti hlavního projektanta</a:t>
            </a:r>
          </a:p>
          <a:p>
            <a:pPr lvl="1"/>
            <a:r>
              <a:rPr lang="cs-CZ" sz="1800" dirty="0"/>
              <a:t>Komise přidělí uchazeči 12 bodů za druhou a každou další zkušenost člena jeho realizačního týmu označeného jako hlavní projektant s výkonem funkce hlavního projektanta, zástupce hlavního projektanta či jiné obsahově totožné funkce v posledních 10 letech při projektové činnosti ve vztahu ke stavbě, kde hodnota stavebních prací byla předpokládána ve výši alespoň 150.000.000,- Kč bez DPH</a:t>
            </a:r>
          </a:p>
          <a:p>
            <a:pPr lvl="1"/>
            <a:r>
              <a:rPr lang="cs-CZ" sz="1800" dirty="0"/>
              <a:t>Uchazeč může dosáhnout max. 60 bodů (před vynásobením vahou dílčího hodnotícího kritéria)</a:t>
            </a:r>
          </a:p>
          <a:p>
            <a:endParaRPr lang="cs-CZ" sz="14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420753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1" y="653143"/>
            <a:ext cx="10659496" cy="705394"/>
          </a:xfrm>
        </p:spPr>
        <p:txBody>
          <a:bodyPr/>
          <a:lstStyle/>
          <a:p>
            <a:r>
              <a:rPr lang="cs-CZ" sz="3600" dirty="0">
                <a:solidFill>
                  <a:srgbClr val="0000DC"/>
                </a:solidFill>
              </a:rPr>
              <a:t>Příklad - Hodnocení kvality realizačního týmu</a:t>
            </a:r>
          </a:p>
        </p:txBody>
      </p:sp>
      <p:sp>
        <p:nvSpPr>
          <p:cNvPr id="3" name="Zástupný symbol pro obsah 2"/>
          <p:cNvSpPr>
            <a:spLocks noGrp="1"/>
          </p:cNvSpPr>
          <p:nvPr>
            <p:ph idx="1"/>
          </p:nvPr>
        </p:nvSpPr>
        <p:spPr>
          <a:xfrm>
            <a:off x="666000" y="1737360"/>
            <a:ext cx="10659497" cy="4441498"/>
          </a:xfrm>
        </p:spPr>
        <p:txBody>
          <a:bodyPr/>
          <a:lstStyle/>
          <a:p>
            <a:pPr lvl="0"/>
            <a:r>
              <a:rPr lang="cs-CZ" sz="2000" u="sng" dirty="0"/>
              <a:t>Zkušenosti zástupce hlavního projektanta</a:t>
            </a:r>
          </a:p>
          <a:p>
            <a:pPr lvl="1"/>
            <a:r>
              <a:rPr lang="cs-CZ" sz="1800" dirty="0"/>
              <a:t>Komise přidělí uchazeči 8 bodů za druhou a každou další zkušenost člena jeho realizačního týmu označeného jako zástupce hlavního projektanta s výkonem funkce hlavního projektanta, zástupce hlavního projektanta či jiné obsahově totožné funkce v posledních 10 letech při projektové činnosti ve vztahu ke stavbě, kde hodnota stavebních prací byla předpokládána ve výši alespoň 150.000.000,- Kč bez DPH. </a:t>
            </a:r>
          </a:p>
          <a:p>
            <a:pPr lvl="1"/>
            <a:r>
              <a:rPr lang="cs-CZ" sz="1800" dirty="0"/>
              <a:t>Uchazeč může dosáhnout max. 40 bodů (před vynásobením vahou dílčího hodnotícího kritéria).</a:t>
            </a:r>
          </a:p>
          <a:p>
            <a:pPr lvl="0"/>
            <a:r>
              <a:rPr lang="cs-CZ" sz="2000" dirty="0"/>
              <a:t>Požadavek zadavatele na prokázání zkušenosti příslušného člena realizačního týmu „v posledních 10 letech“ je splněn tehdy, pokud činnost člena realizačního týmu zakládající příslušnou zkušenost byla ukončena řádně a včas v předcházejících 10 letech počítaných ode dne konce lhůty pro podání nabídek.</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1709757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692331"/>
            <a:ext cx="10672560" cy="725801"/>
          </a:xfrm>
        </p:spPr>
        <p:txBody>
          <a:bodyPr/>
          <a:lstStyle/>
          <a:p>
            <a:r>
              <a:rPr lang="cs-CZ" sz="3600" dirty="0">
                <a:solidFill>
                  <a:srgbClr val="0000DC"/>
                </a:solidFill>
              </a:rPr>
              <a:t>Příklad - Hodnocení kvality realizačního týmu</a:t>
            </a:r>
          </a:p>
        </p:txBody>
      </p:sp>
      <p:sp>
        <p:nvSpPr>
          <p:cNvPr id="3" name="Zástupný symbol pro obsah 2"/>
          <p:cNvSpPr>
            <a:spLocks noGrp="1"/>
          </p:cNvSpPr>
          <p:nvPr>
            <p:ph idx="1"/>
          </p:nvPr>
        </p:nvSpPr>
        <p:spPr>
          <a:xfrm>
            <a:off x="666000" y="1724297"/>
            <a:ext cx="10672559" cy="4258492"/>
          </a:xfrm>
        </p:spPr>
        <p:txBody>
          <a:bodyPr/>
          <a:lstStyle/>
          <a:p>
            <a:r>
              <a:rPr lang="cs-CZ" sz="2400" dirty="0"/>
              <a:t>Podáno 11 nabídek</a:t>
            </a:r>
          </a:p>
          <a:p>
            <a:r>
              <a:rPr lang="cs-CZ" sz="2400" dirty="0"/>
              <a:t>Nejnižší cena 6,2 mil. Kč / nejvyšší 13,45 mil. Kč</a:t>
            </a:r>
          </a:p>
          <a:p>
            <a:r>
              <a:rPr lang="cs-CZ" sz="2400" dirty="0"/>
              <a:t>Plný počet hodnocených zkušeností v 7 nabídkách</a:t>
            </a:r>
          </a:p>
          <a:p>
            <a:r>
              <a:rPr lang="cs-CZ" sz="2400" dirty="0"/>
              <a:t>7 nabídek vyřazeno pro neprokázání kvalifikace</a:t>
            </a:r>
          </a:p>
          <a:p>
            <a:r>
              <a:rPr lang="cs-CZ" sz="2400" dirty="0"/>
              <a:t>Hodnoceny 4 nabídky</a:t>
            </a:r>
          </a:p>
          <a:p>
            <a:r>
              <a:rPr lang="cs-CZ" sz="2400" dirty="0"/>
              <a:t>Nejnižší hodnocená cena 6,2 mil. / nejvyšší 8,75 mil. Kč</a:t>
            </a:r>
          </a:p>
          <a:p>
            <a:r>
              <a:rPr lang="cs-CZ" sz="2400" dirty="0"/>
              <a:t>Kritérium Zkušenosti „realizačního týmu“ mělo vliv na výsledné pořadí nabídek</a:t>
            </a:r>
          </a:p>
          <a:p>
            <a:pPr marL="0" indent="0">
              <a:buNone/>
            </a:pP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Tree>
    <p:extLst>
      <p:ext uri="{BB962C8B-B14F-4D97-AF65-F5344CB8AC3E}">
        <p14:creationId xmlns:p14="http://schemas.microsoft.com/office/powerpoint/2010/main" val="3179281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1" y="535577"/>
            <a:ext cx="10568056" cy="855923"/>
          </a:xfrm>
        </p:spPr>
        <p:txBody>
          <a:bodyPr/>
          <a:lstStyle/>
          <a:p>
            <a:r>
              <a:rPr lang="cs-CZ" sz="3600" dirty="0">
                <a:solidFill>
                  <a:srgbClr val="0000DC"/>
                </a:solidFill>
              </a:rPr>
              <a:t>Příklad - Hodnocení kvality realizačního týmu</a:t>
            </a:r>
          </a:p>
        </p:txBody>
      </p:sp>
      <p:graphicFrame>
        <p:nvGraphicFramePr>
          <p:cNvPr id="11" name="Zástupný symbol pro obsah 10"/>
          <p:cNvGraphicFramePr>
            <a:graphicFrameLocks noGrp="1"/>
          </p:cNvGraphicFramePr>
          <p:nvPr>
            <p:ph idx="1"/>
          </p:nvPr>
        </p:nvGraphicFramePr>
        <p:xfrm>
          <a:off x="2015833" y="1584927"/>
          <a:ext cx="7560215" cy="1097280"/>
        </p:xfrm>
        <a:graphic>
          <a:graphicData uri="http://schemas.openxmlformats.org/drawingml/2006/table">
            <a:tbl>
              <a:tblPr firstRow="1" firstCol="1" bandRow="1"/>
              <a:tblGrid>
                <a:gridCol w="1186048">
                  <a:extLst>
                    <a:ext uri="{9D8B030D-6E8A-4147-A177-3AD203B41FA5}">
                      <a16:colId xmlns:a16="http://schemas.microsoft.com/office/drawing/2014/main" val="20000"/>
                    </a:ext>
                  </a:extLst>
                </a:gridCol>
                <a:gridCol w="2672178">
                  <a:extLst>
                    <a:ext uri="{9D8B030D-6E8A-4147-A177-3AD203B41FA5}">
                      <a16:colId xmlns:a16="http://schemas.microsoft.com/office/drawing/2014/main" val="20001"/>
                    </a:ext>
                  </a:extLst>
                </a:gridCol>
                <a:gridCol w="1349406">
                  <a:extLst>
                    <a:ext uri="{9D8B030D-6E8A-4147-A177-3AD203B41FA5}">
                      <a16:colId xmlns:a16="http://schemas.microsoft.com/office/drawing/2014/main" val="20002"/>
                    </a:ext>
                  </a:extLst>
                </a:gridCol>
                <a:gridCol w="2352583">
                  <a:extLst>
                    <a:ext uri="{9D8B030D-6E8A-4147-A177-3AD203B41FA5}">
                      <a16:colId xmlns:a16="http://schemas.microsoft.com/office/drawing/2014/main" val="20003"/>
                    </a:ext>
                  </a:extLst>
                </a:gridCol>
              </a:tblGrid>
              <a:tr h="304800">
                <a:tc>
                  <a:txBody>
                    <a:bodyPr/>
                    <a:lstStyle/>
                    <a:p>
                      <a:pPr algn="ctr">
                        <a:spcBef>
                          <a:spcPts val="200"/>
                        </a:spcBef>
                        <a:spcAft>
                          <a:spcPts val="200"/>
                        </a:spcAft>
                      </a:pPr>
                      <a:r>
                        <a:rPr lang="cs-CZ" sz="1200" b="1" dirty="0">
                          <a:effectLst/>
                          <a:latin typeface="Arial Narrow"/>
                          <a:ea typeface="Times New Roman"/>
                        </a:rPr>
                        <a:t>Pořadové č. nabídky</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effectLst/>
                          <a:latin typeface="Arial Narrow"/>
                          <a:ea typeface="Times New Roman"/>
                        </a:rPr>
                        <a:t>Nabídková cena v Kč bez DPH</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a:solidFill>
                            <a:srgbClr val="000000"/>
                          </a:solidFill>
                          <a:effectLst/>
                          <a:latin typeface="Arial Narrow"/>
                          <a:ea typeface="Times New Roman"/>
                        </a:rPr>
                        <a:t>Přidělené body</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a:solidFill>
                            <a:srgbClr val="000000"/>
                          </a:solidFill>
                          <a:effectLst/>
                          <a:latin typeface="Arial Narrow"/>
                          <a:ea typeface="Times New Roman"/>
                        </a:rPr>
                        <a:t>Přidělené body po zvážení</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52400">
                <a:tc>
                  <a:txBody>
                    <a:bodyPr/>
                    <a:lstStyle/>
                    <a:p>
                      <a:pPr algn="ctr">
                        <a:spcBef>
                          <a:spcPts val="200"/>
                        </a:spcBef>
                        <a:spcAft>
                          <a:spcPts val="200"/>
                        </a:spcAft>
                      </a:pPr>
                      <a:r>
                        <a:rPr lang="cs-CZ" sz="1200" dirty="0">
                          <a:effectLst/>
                          <a:latin typeface="Arial Narrow"/>
                          <a:ea typeface="Times New Roman"/>
                        </a:rPr>
                        <a:t>3</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8.474.886,-</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73,16</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a:effectLst/>
                          <a:latin typeface="Arial Narrow"/>
                          <a:ea typeface="Times New Roman"/>
                        </a:rPr>
                        <a:t>51,21</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400">
                <a:tc>
                  <a:txBody>
                    <a:bodyPr/>
                    <a:lstStyle/>
                    <a:p>
                      <a:pPr algn="ctr">
                        <a:spcBef>
                          <a:spcPts val="200"/>
                        </a:spcBef>
                        <a:spcAft>
                          <a:spcPts val="200"/>
                        </a:spcAft>
                      </a:pPr>
                      <a:r>
                        <a:rPr lang="cs-CZ" sz="1200" dirty="0">
                          <a:effectLst/>
                          <a:latin typeface="Arial Narrow"/>
                          <a:ea typeface="Times New Roman"/>
                        </a:rPr>
                        <a:t>8</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7.460.000,-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83,11</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a:effectLst/>
                          <a:latin typeface="Arial Narrow"/>
                          <a:ea typeface="Times New Roman"/>
                        </a:rPr>
                        <a:t>58,18</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ctr">
                        <a:spcBef>
                          <a:spcPts val="200"/>
                        </a:spcBef>
                        <a:spcAft>
                          <a:spcPts val="200"/>
                        </a:spcAft>
                      </a:pPr>
                      <a:r>
                        <a:rPr lang="cs-CZ" sz="1200" dirty="0">
                          <a:effectLst/>
                          <a:latin typeface="Arial Narrow"/>
                          <a:ea typeface="Times New Roman"/>
                        </a:rPr>
                        <a:t>9</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cs typeface="Arial"/>
                        </a:rPr>
                        <a:t>8.745.000,-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70,90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49,63</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400">
                <a:tc>
                  <a:txBody>
                    <a:bodyPr/>
                    <a:lstStyle/>
                    <a:p>
                      <a:pPr algn="ctr">
                        <a:spcBef>
                          <a:spcPts val="200"/>
                        </a:spcBef>
                        <a:spcAft>
                          <a:spcPts val="200"/>
                        </a:spcAft>
                      </a:pPr>
                      <a:r>
                        <a:rPr lang="cs-CZ" sz="1200" dirty="0">
                          <a:effectLst/>
                          <a:latin typeface="Arial Narrow"/>
                          <a:ea typeface="Times New Roman"/>
                        </a:rPr>
                        <a:t>11</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cs typeface="Arial"/>
                        </a:rPr>
                        <a:t>6.200.000,-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100,00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70,00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graphicFrame>
        <p:nvGraphicFramePr>
          <p:cNvPr id="15" name="Tabulka 14"/>
          <p:cNvGraphicFramePr>
            <a:graphicFrameLocks noGrp="1"/>
          </p:cNvGraphicFramePr>
          <p:nvPr/>
        </p:nvGraphicFramePr>
        <p:xfrm>
          <a:off x="2033591" y="2920276"/>
          <a:ext cx="7533579" cy="1280160"/>
        </p:xfrm>
        <a:graphic>
          <a:graphicData uri="http://schemas.openxmlformats.org/drawingml/2006/table">
            <a:tbl>
              <a:tblPr firstRow="1" firstCol="1" bandRow="1"/>
              <a:tblGrid>
                <a:gridCol w="1132779">
                  <a:extLst>
                    <a:ext uri="{9D8B030D-6E8A-4147-A177-3AD203B41FA5}">
                      <a16:colId xmlns:a16="http://schemas.microsoft.com/office/drawing/2014/main" val="20000"/>
                    </a:ext>
                  </a:extLst>
                </a:gridCol>
                <a:gridCol w="1038687">
                  <a:extLst>
                    <a:ext uri="{9D8B030D-6E8A-4147-A177-3AD203B41FA5}">
                      <a16:colId xmlns:a16="http://schemas.microsoft.com/office/drawing/2014/main" val="20001"/>
                    </a:ext>
                  </a:extLst>
                </a:gridCol>
                <a:gridCol w="798991">
                  <a:extLst>
                    <a:ext uri="{9D8B030D-6E8A-4147-A177-3AD203B41FA5}">
                      <a16:colId xmlns:a16="http://schemas.microsoft.com/office/drawing/2014/main" val="20002"/>
                    </a:ext>
                  </a:extLst>
                </a:gridCol>
                <a:gridCol w="1296139">
                  <a:extLst>
                    <a:ext uri="{9D8B030D-6E8A-4147-A177-3AD203B41FA5}">
                      <a16:colId xmlns:a16="http://schemas.microsoft.com/office/drawing/2014/main" val="20003"/>
                    </a:ext>
                  </a:extLst>
                </a:gridCol>
                <a:gridCol w="905523">
                  <a:extLst>
                    <a:ext uri="{9D8B030D-6E8A-4147-A177-3AD203B41FA5}">
                      <a16:colId xmlns:a16="http://schemas.microsoft.com/office/drawing/2014/main" val="20004"/>
                    </a:ext>
                  </a:extLst>
                </a:gridCol>
                <a:gridCol w="1091953">
                  <a:extLst>
                    <a:ext uri="{9D8B030D-6E8A-4147-A177-3AD203B41FA5}">
                      <a16:colId xmlns:a16="http://schemas.microsoft.com/office/drawing/2014/main" val="20005"/>
                    </a:ext>
                  </a:extLst>
                </a:gridCol>
                <a:gridCol w="1269507">
                  <a:extLst>
                    <a:ext uri="{9D8B030D-6E8A-4147-A177-3AD203B41FA5}">
                      <a16:colId xmlns:a16="http://schemas.microsoft.com/office/drawing/2014/main" val="20006"/>
                    </a:ext>
                  </a:extLst>
                </a:gridCol>
              </a:tblGrid>
              <a:tr h="0">
                <a:tc>
                  <a:txBody>
                    <a:bodyPr/>
                    <a:lstStyle/>
                    <a:p>
                      <a:pPr algn="ctr">
                        <a:spcBef>
                          <a:spcPts val="200"/>
                        </a:spcBef>
                        <a:spcAft>
                          <a:spcPts val="200"/>
                        </a:spcAft>
                      </a:pPr>
                      <a:r>
                        <a:rPr lang="cs-CZ" sz="1200" b="1" dirty="0">
                          <a:effectLst/>
                          <a:latin typeface="Arial Narrow"/>
                          <a:ea typeface="Times New Roman"/>
                        </a:rPr>
                        <a:t>Pořadové č. nabídky</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effectLst/>
                          <a:latin typeface="Arial Narrow"/>
                          <a:ea typeface="Times New Roman"/>
                        </a:rPr>
                        <a:t>Zkušenosti hlavního projektanta</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solidFill>
                            <a:srgbClr val="000000"/>
                          </a:solidFill>
                          <a:effectLst/>
                          <a:latin typeface="Arial Narrow"/>
                          <a:ea typeface="Times New Roman"/>
                        </a:rPr>
                        <a:t>Přidělené body</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effectLst/>
                          <a:latin typeface="Arial Narrow"/>
                          <a:ea typeface="Times New Roman"/>
                        </a:rPr>
                        <a:t>Zkušenosti zástupce hlavního projektanta</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dirty="0">
                          <a:solidFill>
                            <a:srgbClr val="000000"/>
                          </a:solidFill>
                          <a:effectLst/>
                          <a:latin typeface="Arial Narrow"/>
                          <a:ea typeface="Times New Roman"/>
                        </a:rPr>
                        <a:t>Přidělené body</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a:solidFill>
                            <a:srgbClr val="000000"/>
                          </a:solidFill>
                          <a:effectLst/>
                          <a:latin typeface="Arial Narrow"/>
                          <a:ea typeface="Times New Roman"/>
                        </a:rPr>
                        <a:t>Přidělené body celkem</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a:solidFill>
                            <a:srgbClr val="000000"/>
                          </a:solidFill>
                          <a:effectLst/>
                          <a:latin typeface="Arial Narrow"/>
                          <a:ea typeface="Times New Roman"/>
                        </a:rPr>
                        <a:t>Přidělené body po zvážení</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0">
                <a:tc>
                  <a:txBody>
                    <a:bodyPr/>
                    <a:lstStyle/>
                    <a:p>
                      <a:pPr algn="ctr">
                        <a:spcBef>
                          <a:spcPts val="200"/>
                        </a:spcBef>
                        <a:spcAft>
                          <a:spcPts val="200"/>
                        </a:spcAft>
                      </a:pPr>
                      <a:r>
                        <a:rPr lang="cs-CZ" sz="1200">
                          <a:effectLst/>
                          <a:latin typeface="Arial Narrow"/>
                          <a:ea typeface="Times New Roman"/>
                        </a:rPr>
                        <a:t>3</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5</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60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1</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8</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68</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a:effectLst/>
                          <a:latin typeface="Arial Narrow"/>
                          <a:ea typeface="Times New Roman"/>
                        </a:rPr>
                        <a:t>20,4</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Bef>
                          <a:spcPts val="200"/>
                        </a:spcBef>
                        <a:spcAft>
                          <a:spcPts val="200"/>
                        </a:spcAft>
                      </a:pPr>
                      <a:r>
                        <a:rPr lang="cs-CZ" sz="1200">
                          <a:effectLst/>
                          <a:latin typeface="Arial Narrow"/>
                          <a:ea typeface="Times New Roman"/>
                        </a:rPr>
                        <a:t>8</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5</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60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5</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40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100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30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Bef>
                          <a:spcPts val="200"/>
                        </a:spcBef>
                        <a:spcAft>
                          <a:spcPts val="200"/>
                        </a:spcAft>
                      </a:pPr>
                      <a:r>
                        <a:rPr lang="cs-CZ" sz="1200">
                          <a:effectLst/>
                          <a:latin typeface="Arial Narrow"/>
                          <a:ea typeface="Times New Roman"/>
                        </a:rPr>
                        <a:t>9</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5</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60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5</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40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100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30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Bef>
                          <a:spcPts val="200"/>
                        </a:spcBef>
                        <a:spcAft>
                          <a:spcPts val="200"/>
                        </a:spcAft>
                      </a:pPr>
                      <a:r>
                        <a:rPr lang="cs-CZ" sz="1200">
                          <a:effectLst/>
                          <a:latin typeface="Arial Narrow"/>
                          <a:ea typeface="Times New Roman"/>
                        </a:rPr>
                        <a:t>11</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5</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60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5</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40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100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30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7" name="Tabulka 16"/>
          <p:cNvGraphicFramePr>
            <a:graphicFrameLocks noGrp="1"/>
          </p:cNvGraphicFramePr>
          <p:nvPr/>
        </p:nvGraphicFramePr>
        <p:xfrm>
          <a:off x="2051343" y="4717413"/>
          <a:ext cx="7524704" cy="1097280"/>
        </p:xfrm>
        <a:graphic>
          <a:graphicData uri="http://schemas.openxmlformats.org/drawingml/2006/table">
            <a:tbl>
              <a:tblPr firstRow="1" firstCol="1" bandRow="1"/>
              <a:tblGrid>
                <a:gridCol w="701514">
                  <a:extLst>
                    <a:ext uri="{9D8B030D-6E8A-4147-A177-3AD203B41FA5}">
                      <a16:colId xmlns:a16="http://schemas.microsoft.com/office/drawing/2014/main" val="20000"/>
                    </a:ext>
                  </a:extLst>
                </a:gridCol>
                <a:gridCol w="2044736">
                  <a:extLst>
                    <a:ext uri="{9D8B030D-6E8A-4147-A177-3AD203B41FA5}">
                      <a16:colId xmlns:a16="http://schemas.microsoft.com/office/drawing/2014/main" val="20001"/>
                    </a:ext>
                  </a:extLst>
                </a:gridCol>
                <a:gridCol w="4778454">
                  <a:extLst>
                    <a:ext uri="{9D8B030D-6E8A-4147-A177-3AD203B41FA5}">
                      <a16:colId xmlns:a16="http://schemas.microsoft.com/office/drawing/2014/main" val="20002"/>
                    </a:ext>
                  </a:extLst>
                </a:gridCol>
              </a:tblGrid>
              <a:tr h="0">
                <a:tc>
                  <a:txBody>
                    <a:bodyPr/>
                    <a:lstStyle/>
                    <a:p>
                      <a:pPr algn="ctr">
                        <a:spcBef>
                          <a:spcPts val="200"/>
                        </a:spcBef>
                        <a:spcAft>
                          <a:spcPts val="200"/>
                        </a:spcAft>
                      </a:pPr>
                      <a:r>
                        <a:rPr lang="cs-CZ" sz="1200" b="1" dirty="0">
                          <a:effectLst/>
                          <a:latin typeface="Arial Narrow"/>
                          <a:ea typeface="Times New Roman"/>
                        </a:rPr>
                        <a:t>Pořadí</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effectLst/>
                          <a:latin typeface="Arial Narrow"/>
                          <a:ea typeface="Times New Roman"/>
                        </a:rPr>
                        <a:t>Celkový počet přidělených bodů po zvážení</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a:effectLst/>
                          <a:latin typeface="Arial Narrow"/>
                          <a:ea typeface="Times New Roman"/>
                        </a:rPr>
                        <a:t>Pořadové č. nabídky</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0">
                <a:tc>
                  <a:txBody>
                    <a:bodyPr/>
                    <a:lstStyle/>
                    <a:p>
                      <a:pPr algn="ctr">
                        <a:spcBef>
                          <a:spcPts val="200"/>
                        </a:spcBef>
                        <a:spcAft>
                          <a:spcPts val="200"/>
                        </a:spcAft>
                      </a:pPr>
                      <a:r>
                        <a:rPr lang="cs-CZ" sz="1200" b="1">
                          <a:effectLst/>
                          <a:latin typeface="Arial Narrow"/>
                          <a:ea typeface="Times New Roman"/>
                        </a:rPr>
                        <a:t>1.</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100,00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11</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Bef>
                          <a:spcPts val="200"/>
                        </a:spcBef>
                        <a:spcAft>
                          <a:spcPts val="200"/>
                        </a:spcAft>
                      </a:pPr>
                      <a:r>
                        <a:rPr lang="cs-CZ" sz="1200">
                          <a:effectLst/>
                          <a:latin typeface="Arial Narrow"/>
                          <a:ea typeface="Times New Roman"/>
                        </a:rPr>
                        <a:t>2.</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88,18</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8</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Bef>
                          <a:spcPts val="200"/>
                        </a:spcBef>
                        <a:spcAft>
                          <a:spcPts val="200"/>
                        </a:spcAft>
                      </a:pPr>
                      <a:r>
                        <a:rPr lang="cs-CZ" sz="1200">
                          <a:effectLst/>
                          <a:latin typeface="Arial Narrow"/>
                          <a:ea typeface="Times New Roman"/>
                        </a:rPr>
                        <a:t>3.</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79,63</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9</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Bef>
                          <a:spcPts val="200"/>
                        </a:spcBef>
                        <a:spcAft>
                          <a:spcPts val="200"/>
                        </a:spcAft>
                      </a:pPr>
                      <a:r>
                        <a:rPr lang="cs-CZ" sz="1200">
                          <a:effectLst/>
                          <a:latin typeface="Arial Narrow"/>
                          <a:ea typeface="Times New Roman"/>
                        </a:rPr>
                        <a:t>4.</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71,61</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3</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701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 a zdroje informací</a:t>
            </a:r>
          </a:p>
        </p:txBody>
      </p:sp>
      <p:sp>
        <p:nvSpPr>
          <p:cNvPr id="3" name="Zástupný symbol pro obsah 2"/>
          <p:cNvSpPr>
            <a:spLocks noGrp="1"/>
          </p:cNvSpPr>
          <p:nvPr>
            <p:ph idx="1"/>
          </p:nvPr>
        </p:nvSpPr>
        <p:spPr>
          <a:xfrm>
            <a:off x="720000" y="1515291"/>
            <a:ext cx="9538567" cy="4617222"/>
          </a:xfrm>
        </p:spPr>
        <p:txBody>
          <a:bodyPr/>
          <a:lstStyle/>
          <a:p>
            <a:r>
              <a:rPr lang="cs-CZ" sz="2000" dirty="0"/>
              <a:t>Směrnice 2014/24/EU o zadávání veřejných zakázek a zrušení směrnice 2004/18/ES („Směrnice o ZVZ“)</a:t>
            </a:r>
          </a:p>
          <a:p>
            <a:r>
              <a:rPr lang="cs-CZ" sz="2000" dirty="0"/>
              <a:t>Zákon č. 137/2006 Sb., o veřejných zakázkách („ZVZ“)</a:t>
            </a:r>
          </a:p>
          <a:p>
            <a:r>
              <a:rPr lang="cs-CZ" sz="2000" dirty="0"/>
              <a:t>Zákon č. 134/2016 Sb., o zadávání veřejných zakázek („ZZVZ“)</a:t>
            </a:r>
          </a:p>
          <a:p>
            <a:r>
              <a:rPr lang="cs-CZ" sz="2000" dirty="0"/>
              <a:t>Zákon č. 320/2001 Sb., o finanční kontrole („ZFK“)</a:t>
            </a:r>
          </a:p>
          <a:p>
            <a:r>
              <a:rPr lang="cs-CZ" sz="2000" dirty="0"/>
              <a:t>Důvodová zpráva k ZZVZ</a:t>
            </a:r>
          </a:p>
          <a:p>
            <a:r>
              <a:rPr lang="cs-CZ" sz="2000" dirty="0"/>
              <a:t>Výroční zpráva o stavu VZ v ČR za rok 2015: </a:t>
            </a:r>
            <a:r>
              <a:rPr lang="cs-CZ" sz="2000" dirty="0">
                <a:hlinkClick r:id="rId2"/>
              </a:rPr>
              <a:t>http://www.portal-vz.cz/cs/Spoluprace-a-vymena-informaci/Vyrocni-zpravy-a-souhrnne-udaje-o-verejnych-zakazk/Vyrocni-zpravy-o-stavu-verejnych-zakazek</a:t>
            </a:r>
            <a:r>
              <a:rPr lang="cs-CZ" sz="2000" dirty="0"/>
              <a:t> </a:t>
            </a:r>
          </a:p>
          <a:p>
            <a:r>
              <a:rPr lang="cs-CZ" sz="2000" dirty="0"/>
              <a:t>Odpovědné VZ. Manuál pro chytré a výhodné nakupování: </a:t>
            </a:r>
            <a:r>
              <a:rPr lang="cs-CZ" sz="2000" dirty="0">
                <a:hlinkClick r:id="rId3"/>
              </a:rPr>
              <a:t>http://sovz.cz/zdroje/</a:t>
            </a:r>
            <a:r>
              <a:rPr lang="cs-CZ" sz="2000" dirty="0"/>
              <a:t> </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197257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 a zdroje informací</a:t>
            </a:r>
          </a:p>
        </p:txBody>
      </p:sp>
      <p:sp>
        <p:nvSpPr>
          <p:cNvPr id="3" name="Zástupný symbol pro obsah 2"/>
          <p:cNvSpPr>
            <a:spLocks noGrp="1"/>
          </p:cNvSpPr>
          <p:nvPr>
            <p:ph idx="1"/>
          </p:nvPr>
        </p:nvSpPr>
        <p:spPr>
          <a:xfrm>
            <a:off x="720000" y="1449977"/>
            <a:ext cx="10753200" cy="4545873"/>
          </a:xfrm>
        </p:spPr>
        <p:txBody>
          <a:bodyPr/>
          <a:lstStyle/>
          <a:p>
            <a:r>
              <a:rPr lang="cs-CZ" dirty="0"/>
              <a:t>Portál o veřejných zakázkách a koncesích: </a:t>
            </a:r>
            <a:r>
              <a:rPr lang="cs-CZ" dirty="0">
                <a:hlinkClick r:id="rId2"/>
              </a:rPr>
              <a:t>http://www.portal-vz.cz/cs/Uvodni-strana</a:t>
            </a:r>
            <a:r>
              <a:rPr lang="cs-CZ" dirty="0"/>
              <a:t>  </a:t>
            </a:r>
          </a:p>
          <a:p>
            <a:r>
              <a:rPr lang="cs-CZ" dirty="0"/>
              <a:t>Úřad pro ochranu hospodářské soutěže: </a:t>
            </a:r>
            <a:r>
              <a:rPr lang="cs-CZ" dirty="0">
                <a:hlinkClick r:id="rId3"/>
              </a:rPr>
              <a:t>http://www.uohs.cz/cs/verejne-zakazky.html</a:t>
            </a:r>
            <a:r>
              <a:rPr lang="cs-CZ" dirty="0"/>
              <a:t> </a:t>
            </a:r>
          </a:p>
          <a:p>
            <a:r>
              <a:rPr lang="cs-CZ" dirty="0"/>
              <a:t>Sociálně odpovědné veřejné zadávání: </a:t>
            </a:r>
            <a:r>
              <a:rPr lang="cs-CZ" dirty="0">
                <a:hlinkClick r:id="rId4"/>
              </a:rPr>
              <a:t>http://sovz.cz/</a:t>
            </a:r>
            <a:r>
              <a:rPr lang="cs-CZ" dirty="0"/>
              <a:t> </a:t>
            </a:r>
          </a:p>
          <a:p>
            <a:r>
              <a:rPr lang="cs-CZ" dirty="0"/>
              <a:t>Veřejné zakázky Masarykovy univerzity – elektronický nástroj: </a:t>
            </a:r>
            <a:r>
              <a:rPr lang="cs-CZ" dirty="0">
                <a:hlinkClick r:id="rId5"/>
              </a:rPr>
              <a:t>https://zakazky.muni.cz/</a:t>
            </a:r>
            <a:r>
              <a:rPr lang="cs-CZ" dirty="0"/>
              <a:t>   </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977759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37</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298763"/>
            <a:ext cx="8764512"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2800" b="1" i="0" u="none" strike="noStrike" kern="0" cap="none" spc="0" normalizeH="0" baseline="0" noProof="0" dirty="0">
                <a:ln>
                  <a:noFill/>
                </a:ln>
                <a:solidFill>
                  <a:srgbClr val="595959"/>
                </a:solidFill>
                <a:effectLst/>
                <a:uLnTx/>
                <a:uFillTx/>
                <a:latin typeface="Open Sans"/>
                <a:ea typeface="Open Sans"/>
                <a:cs typeface="Open Sans"/>
                <a:sym typeface="Open Sans"/>
              </a:rPr>
              <a:t>Nájemce a provozovatel kantýny na Krajském úřadě Jihomoravského kraje</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sp>
        <p:nvSpPr>
          <p:cNvPr id="5" name="TextovéPole 4">
            <a:extLst>
              <a:ext uri="{FF2B5EF4-FFF2-40B4-BE49-F238E27FC236}">
                <a16:creationId xmlns:a16="http://schemas.microsoft.com/office/drawing/2014/main" id="{6800916A-8EC3-464C-0636-0256C68F5884}"/>
              </a:ext>
            </a:extLst>
          </p:cNvPr>
          <p:cNvSpPr txBox="1"/>
          <p:nvPr/>
        </p:nvSpPr>
        <p:spPr>
          <a:xfrm>
            <a:off x="303403" y="5682073"/>
            <a:ext cx="1125694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57188" marR="0" lvl="7" indent="0" algn="ctr"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2000" b="0" i="0" u="none" strike="noStrike" kern="0" cap="none" spc="0" normalizeH="0" baseline="0" noProof="0" dirty="0">
                <a:ln>
                  <a:noFill/>
                </a:ln>
                <a:solidFill>
                  <a:srgbClr val="595959"/>
                </a:solidFill>
                <a:effectLst/>
                <a:uLnTx/>
                <a:uFillTx/>
                <a:latin typeface="Open Sans"/>
                <a:ea typeface="Open Sans"/>
                <a:cs typeface="Open Sans"/>
                <a:sym typeface="Open Sans"/>
                <a:hlinkClick r:id="rId2"/>
              </a:rPr>
              <a:t>https://zakazky.krajbezkorupce.cz/contract_display_30853.html</a:t>
            </a:r>
            <a:endParaRPr kumimoji="0" lang="cs-CZ" sz="2000" b="0" i="0" u="none" strike="noStrike" kern="0" cap="none" spc="0" normalizeH="0" baseline="0" noProof="0" dirty="0">
              <a:ln>
                <a:noFill/>
              </a:ln>
              <a:solidFill>
                <a:srgbClr val="595959"/>
              </a:solidFill>
              <a:effectLst/>
              <a:uLnTx/>
              <a:uFillTx/>
              <a:latin typeface="Open Sans"/>
              <a:ea typeface="Open Sans"/>
              <a:cs typeface="Open Sans"/>
              <a:sym typeface="Open Sans"/>
            </a:endParaRPr>
          </a:p>
        </p:txBody>
      </p:sp>
      <p:pic>
        <p:nvPicPr>
          <p:cNvPr id="3" name="Obrázek 2" descr="Obsah obrázku text, zeď, interiér, jídlo&#10;&#10;Popis byl vytvořen automaticky">
            <a:extLst>
              <a:ext uri="{FF2B5EF4-FFF2-40B4-BE49-F238E27FC236}">
                <a16:creationId xmlns:a16="http://schemas.microsoft.com/office/drawing/2014/main" id="{5D103C06-6F42-E33A-98CC-C9DF889C22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13" b="22037"/>
          <a:stretch/>
        </p:blipFill>
        <p:spPr>
          <a:xfrm>
            <a:off x="1917596" y="1496784"/>
            <a:ext cx="8356807" cy="4177400"/>
          </a:xfrm>
          <a:prstGeom prst="rect">
            <a:avLst/>
          </a:prstGeom>
        </p:spPr>
      </p:pic>
    </p:spTree>
    <p:extLst>
      <p:ext uri="{BB962C8B-B14F-4D97-AF65-F5344CB8AC3E}">
        <p14:creationId xmlns:p14="http://schemas.microsoft.com/office/powerpoint/2010/main" val="17966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38</a:t>
            </a:fld>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595959"/>
                </a:solidFill>
                <a:latin typeface="Open Sans"/>
                <a:ea typeface="Open Sans"/>
                <a:cs typeface="Open Sans"/>
                <a:sym typeface="Open Sans"/>
              </a:defRPr>
            </a:lvl1pPr>
          </a:lstStyle>
          <a:p>
            <a:r>
              <a:rPr lang="cs-CZ" b="1" dirty="0"/>
              <a:t>Nájemce a provozovatel kantýny</a:t>
            </a:r>
          </a:p>
        </p:txBody>
      </p:sp>
      <p:sp>
        <p:nvSpPr>
          <p:cNvPr id="114" name="TextovéPole 4"/>
          <p:cNvSpPr txBox="1"/>
          <p:nvPr/>
        </p:nvSpPr>
        <p:spPr>
          <a:xfrm>
            <a:off x="698497" y="1542130"/>
            <a:ext cx="11256941" cy="43088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400" dirty="0">
                <a:solidFill>
                  <a:srgbClr val="595959"/>
                </a:solidFill>
                <a:latin typeface="Open Sans"/>
              </a:rPr>
              <a:t>Kantýna je primárně navržena pro využívání pracovníky a návštěvníky Krajského úřadu Jihomoravského kraje, denně se v budově nachází cca 500 - 600 lidí</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400" dirty="0">
                <a:solidFill>
                  <a:srgbClr val="595959"/>
                </a:solidFill>
                <a:latin typeface="Open Sans"/>
              </a:rPr>
              <a:t>Předmět nájmu je koncipován tak, aby po drobném dovybavení byl připraven k okamžitému užívání nájemcem</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400" dirty="0">
                <a:solidFill>
                  <a:srgbClr val="595959"/>
                </a:solidFill>
                <a:latin typeface="Open Sans"/>
              </a:rPr>
              <a:t>Předpokládaným sortimentem kantýny jsou studené a teplé nealkoholické nápoje, čerstvé pekařské a cukrářské výrobky, čerstvé výrobky studené kuchyně, čerstvé saláty a sezónní čerstvé ovoce/zelenina, a to za přijatelné ceny nabízeného sortimentu tak, aby odpovídaly cenám v čase a místě obvyklým, a neodporovaly dobrým mravům</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3969050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39</a:t>
            </a:fld>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r>
              <a:rPr lang="cs-CZ" b="1" dirty="0"/>
              <a:t>Nájemce a provozovatel kantýny</a:t>
            </a:r>
          </a:p>
        </p:txBody>
      </p:sp>
      <p:sp>
        <p:nvSpPr>
          <p:cNvPr id="114" name="TextovéPole 4"/>
          <p:cNvSpPr txBox="1"/>
          <p:nvPr/>
        </p:nvSpPr>
        <p:spPr>
          <a:xfrm>
            <a:off x="698497" y="1542130"/>
            <a:ext cx="11256941" cy="4478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400" u="sng" dirty="0">
                <a:solidFill>
                  <a:schemeClr val="tx1"/>
                </a:solidFill>
                <a:latin typeface="Open Sans"/>
              </a:rPr>
              <a:t>Hodnotící kritéria:</a:t>
            </a:r>
          </a:p>
          <a:p>
            <a:pPr marL="814388" lvl="7" indent="-457200">
              <a:spcBef>
                <a:spcPts val="600"/>
              </a:spcBef>
              <a:buSzPct val="100000"/>
              <a:buFont typeface="+mj-lt"/>
              <a:buAutoNum type="arabicPeriod"/>
              <a:defRPr sz="2200">
                <a:solidFill>
                  <a:srgbClr val="595959"/>
                </a:solidFill>
                <a:latin typeface="Open Sans"/>
                <a:ea typeface="Open Sans"/>
                <a:cs typeface="Open Sans"/>
                <a:sym typeface="Open Sans"/>
              </a:defRPr>
            </a:pPr>
            <a:r>
              <a:rPr lang="cs-CZ" sz="2400" dirty="0">
                <a:solidFill>
                  <a:schemeClr val="tx1"/>
                </a:solidFill>
                <a:latin typeface="Open Sans"/>
              </a:rPr>
              <a:t>Koncepce provozu kantýny s váhou 70 %</a:t>
            </a:r>
          </a:p>
          <a:p>
            <a:pPr marL="814388" lvl="7" indent="-457200">
              <a:spcBef>
                <a:spcPts val="600"/>
              </a:spcBef>
              <a:buSzPct val="100000"/>
              <a:buFont typeface="+mj-lt"/>
              <a:buAutoNum type="arabicPeriod" startAt="2"/>
              <a:defRPr sz="2200">
                <a:solidFill>
                  <a:srgbClr val="595959"/>
                </a:solidFill>
                <a:latin typeface="Open Sans"/>
                <a:ea typeface="Open Sans"/>
                <a:cs typeface="Open Sans"/>
                <a:sym typeface="Open Sans"/>
              </a:defRPr>
            </a:pPr>
            <a:endParaRPr lang="cs-CZ" sz="2400" dirty="0">
              <a:solidFill>
                <a:schemeClr val="tx1"/>
              </a:solidFill>
              <a:latin typeface="Open Sans"/>
            </a:endParaRPr>
          </a:p>
          <a:p>
            <a:pPr marL="814388" lvl="7" indent="-457200">
              <a:spcBef>
                <a:spcPts val="600"/>
              </a:spcBef>
              <a:buSzPct val="100000"/>
              <a:buFont typeface="+mj-lt"/>
              <a:buAutoNum type="arabicPeriod" startAt="2"/>
              <a:defRPr sz="2200">
                <a:solidFill>
                  <a:srgbClr val="595959"/>
                </a:solidFill>
                <a:latin typeface="Open Sans"/>
                <a:ea typeface="Open Sans"/>
                <a:cs typeface="Open Sans"/>
                <a:sym typeface="Open Sans"/>
              </a:defRPr>
            </a:pPr>
            <a:endParaRPr lang="cs-CZ" sz="2400" dirty="0">
              <a:solidFill>
                <a:schemeClr val="tx1"/>
              </a:solidFill>
              <a:latin typeface="Open Sans"/>
            </a:endParaRPr>
          </a:p>
          <a:p>
            <a:pPr marL="814388" lvl="7" indent="-457200">
              <a:spcBef>
                <a:spcPts val="600"/>
              </a:spcBef>
              <a:buSzPct val="100000"/>
              <a:buFont typeface="+mj-lt"/>
              <a:buAutoNum type="arabicPeriod" startAt="2"/>
              <a:defRPr sz="2200">
                <a:solidFill>
                  <a:srgbClr val="595959"/>
                </a:solidFill>
                <a:latin typeface="Open Sans"/>
                <a:ea typeface="Open Sans"/>
                <a:cs typeface="Open Sans"/>
                <a:sym typeface="Open Sans"/>
              </a:defRPr>
            </a:pPr>
            <a:endParaRPr lang="cs-CZ" sz="2400" dirty="0">
              <a:solidFill>
                <a:schemeClr val="tx1"/>
              </a:solidFill>
              <a:latin typeface="Open Sans"/>
            </a:endParaRPr>
          </a:p>
          <a:p>
            <a:pPr marL="814388" lvl="7" indent="-457200">
              <a:spcBef>
                <a:spcPts val="600"/>
              </a:spcBef>
              <a:buSzPct val="100000"/>
              <a:buFont typeface="+mj-lt"/>
              <a:buAutoNum type="arabicPeriod" startAt="2"/>
              <a:defRPr sz="2200">
                <a:solidFill>
                  <a:srgbClr val="595959"/>
                </a:solidFill>
                <a:latin typeface="Open Sans"/>
                <a:ea typeface="Open Sans"/>
                <a:cs typeface="Open Sans"/>
                <a:sym typeface="Open Sans"/>
              </a:defRPr>
            </a:pPr>
            <a:endParaRPr lang="cs-CZ" sz="2400" dirty="0">
              <a:solidFill>
                <a:schemeClr val="tx1"/>
              </a:solidFill>
              <a:latin typeface="Open Sans"/>
            </a:endParaRPr>
          </a:p>
          <a:p>
            <a:pPr marL="814388" lvl="7" indent="-457200">
              <a:spcBef>
                <a:spcPts val="600"/>
              </a:spcBef>
              <a:buSzPct val="100000"/>
              <a:buFont typeface="+mj-lt"/>
              <a:buAutoNum type="arabicPeriod" startAt="2"/>
              <a:defRPr sz="2200">
                <a:solidFill>
                  <a:srgbClr val="595959"/>
                </a:solidFill>
                <a:latin typeface="Open Sans"/>
                <a:ea typeface="Open Sans"/>
                <a:cs typeface="Open Sans"/>
                <a:sym typeface="Open Sans"/>
              </a:defRPr>
            </a:pPr>
            <a:endParaRPr lang="cs-CZ" sz="2400" dirty="0">
              <a:solidFill>
                <a:schemeClr val="tx1"/>
              </a:solidFill>
              <a:latin typeface="Open Sans"/>
            </a:endParaRPr>
          </a:p>
          <a:p>
            <a:pPr marL="814388" lvl="7" indent="-457200">
              <a:spcBef>
                <a:spcPts val="600"/>
              </a:spcBef>
              <a:buSzPct val="100000"/>
              <a:buFont typeface="+mj-lt"/>
              <a:buAutoNum type="arabicPeriod" startAt="2"/>
              <a:defRPr sz="2200">
                <a:solidFill>
                  <a:srgbClr val="595959"/>
                </a:solidFill>
                <a:latin typeface="Open Sans"/>
                <a:ea typeface="Open Sans"/>
                <a:cs typeface="Open Sans"/>
                <a:sym typeface="Open Sans"/>
              </a:defRPr>
            </a:pPr>
            <a:endParaRPr lang="cs-CZ" sz="2400" dirty="0">
              <a:solidFill>
                <a:schemeClr val="tx1"/>
              </a:solidFill>
              <a:latin typeface="Open Sans"/>
            </a:endParaRPr>
          </a:p>
          <a:p>
            <a:pPr marL="814388" lvl="7" indent="-457200">
              <a:spcBef>
                <a:spcPts val="600"/>
              </a:spcBef>
              <a:buSzPct val="100000"/>
              <a:buFont typeface="+mj-lt"/>
              <a:buAutoNum type="arabicPeriod" startAt="2"/>
              <a:defRPr sz="2200">
                <a:solidFill>
                  <a:srgbClr val="595959"/>
                </a:solidFill>
                <a:latin typeface="Open Sans"/>
                <a:ea typeface="Open Sans"/>
                <a:cs typeface="Open Sans"/>
                <a:sym typeface="Open Sans"/>
              </a:defRPr>
            </a:pPr>
            <a:r>
              <a:rPr lang="cs-CZ" sz="2400" dirty="0">
                <a:solidFill>
                  <a:schemeClr val="tx1"/>
                </a:solidFill>
                <a:latin typeface="Open Sans"/>
              </a:rPr>
              <a:t>Nabídková cena s váhou 30 %</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endParaRPr lang="cs-CZ" sz="2400" dirty="0">
              <a:solidFill>
                <a:srgbClr val="595959"/>
              </a:solidFill>
              <a:latin typeface="Open Sans"/>
            </a:endParaRP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graphicFrame>
        <p:nvGraphicFramePr>
          <p:cNvPr id="2" name="Tabulka 1">
            <a:extLst>
              <a:ext uri="{FF2B5EF4-FFF2-40B4-BE49-F238E27FC236}">
                <a16:creationId xmlns:a16="http://schemas.microsoft.com/office/drawing/2014/main" id="{33ADA21D-5B99-8130-9593-02C260039498}"/>
              </a:ext>
            </a:extLst>
          </p:cNvPr>
          <p:cNvGraphicFramePr>
            <a:graphicFrameLocks noGrp="1"/>
          </p:cNvGraphicFramePr>
          <p:nvPr/>
        </p:nvGraphicFramePr>
        <p:xfrm>
          <a:off x="1625357" y="2581714"/>
          <a:ext cx="8933896" cy="2406271"/>
        </p:xfrm>
        <a:graphic>
          <a:graphicData uri="http://schemas.openxmlformats.org/drawingml/2006/table">
            <a:tbl>
              <a:tblPr firstRow="1" firstCol="1" bandRow="1">
                <a:tableStyleId>{69C7853C-536D-4A76-A0AE-DD22124D55A5}</a:tableStyleId>
              </a:tblPr>
              <a:tblGrid>
                <a:gridCol w="5089564">
                  <a:extLst>
                    <a:ext uri="{9D8B030D-6E8A-4147-A177-3AD203B41FA5}">
                      <a16:colId xmlns:a16="http://schemas.microsoft.com/office/drawing/2014/main" val="139802193"/>
                    </a:ext>
                  </a:extLst>
                </a:gridCol>
                <a:gridCol w="3844332">
                  <a:extLst>
                    <a:ext uri="{9D8B030D-6E8A-4147-A177-3AD203B41FA5}">
                      <a16:colId xmlns:a16="http://schemas.microsoft.com/office/drawing/2014/main" val="1994095581"/>
                    </a:ext>
                  </a:extLst>
                </a:gridCol>
              </a:tblGrid>
              <a:tr h="641720">
                <a:tc>
                  <a:txBody>
                    <a:bodyPr/>
                    <a:lstStyle/>
                    <a:p>
                      <a:pPr marL="457200" algn="ctr">
                        <a:spcBef>
                          <a:spcPts val="300"/>
                        </a:spcBef>
                        <a:spcAft>
                          <a:spcPts val="300"/>
                        </a:spcAft>
                      </a:pPr>
                      <a:r>
                        <a:rPr lang="cs-CZ" sz="1800" dirty="0">
                          <a:effectLst/>
                        </a:rPr>
                        <a:t>Naplnění preferencí zadavatele</a:t>
                      </a:r>
                      <a:endParaRPr lang="cs-CZ"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457200" algn="ctr">
                        <a:spcBef>
                          <a:spcPts val="300"/>
                        </a:spcBef>
                        <a:spcAft>
                          <a:spcPts val="300"/>
                        </a:spcAft>
                      </a:pPr>
                      <a:r>
                        <a:rPr lang="cs-CZ" sz="1800" dirty="0">
                          <a:effectLst/>
                        </a:rPr>
                        <a:t>Body</a:t>
                      </a:r>
                      <a:endParaRPr lang="cs-CZ"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289932723"/>
                  </a:ext>
                </a:extLst>
              </a:tr>
              <a:tr h="290971">
                <a:tc>
                  <a:txBody>
                    <a:bodyPr/>
                    <a:lstStyle/>
                    <a:p>
                      <a:pPr marL="457200" marR="0" indent="0" algn="ctr" defTabSz="914400" rtl="0" latinLnBrk="0">
                        <a:lnSpc>
                          <a:spcPct val="100000"/>
                        </a:lnSpc>
                        <a:spcBef>
                          <a:spcPts val="300"/>
                        </a:spcBef>
                        <a:spcAft>
                          <a:spcPts val="300"/>
                        </a:spcAft>
                        <a:buClrTx/>
                        <a:buSzTx/>
                        <a:buFontTx/>
                        <a:buNone/>
                        <a:tabLst/>
                      </a:pPr>
                      <a:r>
                        <a:rPr lang="cs-CZ" sz="1800" u="none" strike="noStrike" cap="none" spc="0" baseline="0" dirty="0">
                          <a:effectLst/>
                          <a:uFillTx/>
                          <a:sym typeface="Calibri"/>
                        </a:rPr>
                        <a:t>Maximální</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tc>
                  <a:txBody>
                    <a:bodyPr/>
                    <a:lstStyle/>
                    <a:p>
                      <a:pPr marL="457200" marR="0" indent="0" algn="ctr" defTabSz="914400" rtl="0" latinLnBrk="0">
                        <a:lnSpc>
                          <a:spcPct val="100000"/>
                        </a:lnSpc>
                        <a:spcBef>
                          <a:spcPts val="300"/>
                        </a:spcBef>
                        <a:spcAft>
                          <a:spcPts val="300"/>
                        </a:spcAft>
                        <a:buClrTx/>
                        <a:buSzTx/>
                        <a:buFontTx/>
                        <a:buNone/>
                        <a:tabLst/>
                      </a:pPr>
                      <a:r>
                        <a:rPr lang="cs-CZ" sz="1800" u="none" strike="noStrike" cap="none" spc="0" baseline="0" dirty="0">
                          <a:effectLst/>
                          <a:uFillTx/>
                          <a:sym typeface="Calibri"/>
                        </a:rPr>
                        <a:t>70</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extLst>
                  <a:ext uri="{0D108BD9-81ED-4DB2-BD59-A6C34878D82A}">
                    <a16:rowId xmlns:a16="http://schemas.microsoft.com/office/drawing/2014/main" val="1225577391"/>
                  </a:ext>
                </a:extLst>
              </a:tr>
              <a:tr h="407872">
                <a:tc>
                  <a:txBody>
                    <a:bodyPr/>
                    <a:lstStyle/>
                    <a:p>
                      <a:pPr marL="457200" marR="0" lvl="0" indent="0" algn="ctr" defTabSz="914400" rtl="0" eaLnBrk="1" fontAlgn="auto" latinLnBrk="0" hangingPunct="1">
                        <a:lnSpc>
                          <a:spcPct val="100000"/>
                        </a:lnSpc>
                        <a:spcBef>
                          <a:spcPts val="300"/>
                        </a:spcBef>
                        <a:spcAft>
                          <a:spcPts val="300"/>
                        </a:spcAft>
                        <a:buClrTx/>
                        <a:buSzTx/>
                        <a:buFontTx/>
                        <a:buNone/>
                        <a:tabLst/>
                        <a:defRPr/>
                      </a:pPr>
                      <a:r>
                        <a:rPr lang="cs-CZ" sz="1800" u="none" strike="noStrike" cap="none" spc="0" baseline="0" dirty="0">
                          <a:effectLst/>
                          <a:uFillTx/>
                          <a:sym typeface="Calibri"/>
                        </a:rPr>
                        <a:t>Velmi dobré</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tc>
                  <a:txBody>
                    <a:bodyPr/>
                    <a:lstStyle/>
                    <a:p>
                      <a:pPr marL="457200" marR="0" indent="0" algn="ctr" defTabSz="914400" rtl="0" latinLnBrk="0">
                        <a:lnSpc>
                          <a:spcPct val="100000"/>
                        </a:lnSpc>
                        <a:spcBef>
                          <a:spcPts val="300"/>
                        </a:spcBef>
                        <a:spcAft>
                          <a:spcPts val="300"/>
                        </a:spcAft>
                        <a:buClrTx/>
                        <a:buSzTx/>
                        <a:buFontTx/>
                        <a:buNone/>
                        <a:tabLst/>
                      </a:pPr>
                      <a:r>
                        <a:rPr lang="cs-CZ" sz="1800" u="none" strike="noStrike" cap="none" spc="0" baseline="0" dirty="0">
                          <a:effectLst/>
                          <a:uFillTx/>
                          <a:sym typeface="Calibri"/>
                        </a:rPr>
                        <a:t>60</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extLst>
                  <a:ext uri="{0D108BD9-81ED-4DB2-BD59-A6C34878D82A}">
                    <a16:rowId xmlns:a16="http://schemas.microsoft.com/office/drawing/2014/main" val="3383053919"/>
                  </a:ext>
                </a:extLst>
              </a:tr>
              <a:tr h="336054">
                <a:tc>
                  <a:txBody>
                    <a:bodyPr/>
                    <a:lstStyle/>
                    <a:p>
                      <a:pPr marL="457200" marR="0" lvl="0" indent="0" algn="ctr" defTabSz="914400" rtl="0" eaLnBrk="1" fontAlgn="auto" latinLnBrk="0" hangingPunct="1">
                        <a:lnSpc>
                          <a:spcPct val="100000"/>
                        </a:lnSpc>
                        <a:spcBef>
                          <a:spcPts val="300"/>
                        </a:spcBef>
                        <a:spcAft>
                          <a:spcPts val="300"/>
                        </a:spcAft>
                        <a:buClrTx/>
                        <a:buSzTx/>
                        <a:buFontTx/>
                        <a:buNone/>
                        <a:tabLst/>
                        <a:defRPr/>
                      </a:pPr>
                      <a:r>
                        <a:rPr lang="cs-CZ" sz="1800" u="none" strike="noStrike" cap="none" spc="0" baseline="0" dirty="0">
                          <a:effectLst/>
                          <a:uFillTx/>
                          <a:sym typeface="Calibri"/>
                        </a:rPr>
                        <a:t>Dobré</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tc>
                  <a:txBody>
                    <a:bodyPr/>
                    <a:lstStyle/>
                    <a:p>
                      <a:pPr marL="457200" marR="0" indent="0" algn="ctr" defTabSz="914400" rtl="0" latinLnBrk="0">
                        <a:lnSpc>
                          <a:spcPct val="100000"/>
                        </a:lnSpc>
                        <a:spcBef>
                          <a:spcPts val="300"/>
                        </a:spcBef>
                        <a:spcAft>
                          <a:spcPts val="300"/>
                        </a:spcAft>
                        <a:buClrTx/>
                        <a:buSzTx/>
                        <a:buFontTx/>
                        <a:buNone/>
                        <a:tabLst/>
                      </a:pPr>
                      <a:r>
                        <a:rPr lang="cs-CZ" sz="1800" u="none" strike="noStrike" cap="none" spc="0" baseline="0" dirty="0">
                          <a:effectLst/>
                          <a:uFillTx/>
                          <a:sym typeface="Calibri"/>
                        </a:rPr>
                        <a:t>40</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extLst>
                  <a:ext uri="{0D108BD9-81ED-4DB2-BD59-A6C34878D82A}">
                    <a16:rowId xmlns:a16="http://schemas.microsoft.com/office/drawing/2014/main" val="3412744888"/>
                  </a:ext>
                </a:extLst>
              </a:tr>
              <a:tr h="303639">
                <a:tc>
                  <a:txBody>
                    <a:bodyPr/>
                    <a:lstStyle/>
                    <a:p>
                      <a:pPr marL="457200" marR="0" indent="0" algn="ctr" defTabSz="914400" rtl="0" latinLnBrk="0">
                        <a:lnSpc>
                          <a:spcPct val="100000"/>
                        </a:lnSpc>
                        <a:spcBef>
                          <a:spcPts val="300"/>
                        </a:spcBef>
                        <a:spcAft>
                          <a:spcPts val="300"/>
                        </a:spcAft>
                        <a:buClrTx/>
                        <a:buSzTx/>
                        <a:buFontTx/>
                        <a:buNone/>
                        <a:tabLst/>
                      </a:pPr>
                      <a:r>
                        <a:rPr lang="cs-CZ" sz="1800" u="none" strike="noStrike" cap="none" spc="0" baseline="0" dirty="0">
                          <a:effectLst/>
                          <a:uFillTx/>
                          <a:sym typeface="Calibri"/>
                        </a:rPr>
                        <a:t>Nedostatečné</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tc>
                  <a:txBody>
                    <a:bodyPr/>
                    <a:lstStyle/>
                    <a:p>
                      <a:pPr marL="457200" marR="0" indent="0" algn="ctr" defTabSz="914400" rtl="0" latinLnBrk="0">
                        <a:lnSpc>
                          <a:spcPct val="100000"/>
                        </a:lnSpc>
                        <a:spcBef>
                          <a:spcPts val="300"/>
                        </a:spcBef>
                        <a:spcAft>
                          <a:spcPts val="300"/>
                        </a:spcAft>
                        <a:buClrTx/>
                        <a:buSzTx/>
                        <a:buFontTx/>
                        <a:buNone/>
                        <a:tabLst/>
                      </a:pPr>
                      <a:r>
                        <a:rPr lang="cs-CZ" sz="1800" u="none" strike="noStrike" cap="none" spc="0" baseline="0" dirty="0">
                          <a:effectLst/>
                          <a:uFillTx/>
                          <a:sym typeface="Calibri"/>
                        </a:rPr>
                        <a:t>20</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extLst>
                  <a:ext uri="{0D108BD9-81ED-4DB2-BD59-A6C34878D82A}">
                    <a16:rowId xmlns:a16="http://schemas.microsoft.com/office/drawing/2014/main" val="3082091837"/>
                  </a:ext>
                </a:extLst>
              </a:tr>
              <a:tr h="426015">
                <a:tc>
                  <a:txBody>
                    <a:bodyPr/>
                    <a:lstStyle/>
                    <a:p>
                      <a:pPr marL="457200" marR="0" lvl="0" indent="0" algn="ctr" defTabSz="914400" rtl="0" eaLnBrk="1" fontAlgn="auto" latinLnBrk="0" hangingPunct="1">
                        <a:lnSpc>
                          <a:spcPct val="100000"/>
                        </a:lnSpc>
                        <a:spcBef>
                          <a:spcPts val="300"/>
                        </a:spcBef>
                        <a:spcAft>
                          <a:spcPts val="300"/>
                        </a:spcAft>
                        <a:buClrTx/>
                        <a:buSzTx/>
                        <a:buFontTx/>
                        <a:buNone/>
                        <a:tabLst/>
                        <a:defRPr/>
                      </a:pPr>
                      <a:r>
                        <a:rPr lang="cs-CZ" sz="1800" u="none" strike="noStrike" cap="none" spc="0" baseline="0" dirty="0">
                          <a:effectLst/>
                          <a:uFillTx/>
                          <a:sym typeface="Calibri"/>
                        </a:rPr>
                        <a:t>Minimální/žádné nebo nelze vyhodnotit </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tc>
                  <a:txBody>
                    <a:bodyPr/>
                    <a:lstStyle/>
                    <a:p>
                      <a:pPr marL="457200" marR="0" indent="0" algn="ctr" defTabSz="914400" rtl="0" latinLnBrk="0">
                        <a:lnSpc>
                          <a:spcPct val="100000"/>
                        </a:lnSpc>
                        <a:spcBef>
                          <a:spcPts val="300"/>
                        </a:spcBef>
                        <a:spcAft>
                          <a:spcPts val="300"/>
                        </a:spcAft>
                        <a:buClrTx/>
                        <a:buSzTx/>
                        <a:buFontTx/>
                        <a:buNone/>
                        <a:tabLst/>
                      </a:pPr>
                      <a:r>
                        <a:rPr lang="cs-CZ" sz="1800" u="none" strike="noStrike" cap="none" spc="0" baseline="0" dirty="0">
                          <a:effectLst/>
                          <a:uFillTx/>
                          <a:sym typeface="Calibri"/>
                        </a:rPr>
                        <a:t>0</a:t>
                      </a:r>
                      <a:endParaRPr lang="cs-CZ" sz="18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marL="68580" marR="68580" marT="0" marB="0" anchor="ctr"/>
                </a:tc>
                <a:extLst>
                  <a:ext uri="{0D108BD9-81ED-4DB2-BD59-A6C34878D82A}">
                    <a16:rowId xmlns:a16="http://schemas.microsoft.com/office/drawing/2014/main" val="3518191701"/>
                  </a:ext>
                </a:extLst>
              </a:tr>
            </a:tbl>
          </a:graphicData>
        </a:graphic>
      </p:graphicFrame>
    </p:spTree>
    <p:extLst>
      <p:ext uri="{BB962C8B-B14F-4D97-AF65-F5344CB8AC3E}">
        <p14:creationId xmlns:p14="http://schemas.microsoft.com/office/powerpoint/2010/main" val="409288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00DC"/>
                </a:solidFill>
              </a:rPr>
              <a:t>Kritéria hodnocení nabídek a principy 3E</a:t>
            </a:r>
          </a:p>
        </p:txBody>
      </p:sp>
      <p:sp>
        <p:nvSpPr>
          <p:cNvPr id="3" name="Zástupný symbol pro obsah 2"/>
          <p:cNvSpPr>
            <a:spLocks noGrp="1"/>
          </p:cNvSpPr>
          <p:nvPr>
            <p:ph idx="1"/>
          </p:nvPr>
        </p:nvSpPr>
        <p:spPr>
          <a:xfrm>
            <a:off x="720000" y="1489166"/>
            <a:ext cx="10753200" cy="4342834"/>
          </a:xfrm>
        </p:spPr>
        <p:txBody>
          <a:bodyPr/>
          <a:lstStyle/>
          <a:p>
            <a:r>
              <a:rPr lang="cs-CZ" sz="2400" dirty="0"/>
              <a:t>Hodnotící kritéria je vždy nutno volit s ohledem na cíle a předmět VZ</a:t>
            </a:r>
          </a:p>
          <a:p>
            <a:r>
              <a:rPr lang="cs-CZ" sz="2400" dirty="0"/>
              <a:t>Stanovení vhodných hodnotících kritérií je stěžejní pro dosažení co nejlepší hodnoty za peníze (</a:t>
            </a:r>
            <a:r>
              <a:rPr lang="cs-CZ" sz="2400" dirty="0" err="1"/>
              <a:t>Value</a:t>
            </a:r>
            <a:r>
              <a:rPr lang="cs-CZ" sz="2400" dirty="0"/>
              <a:t> </a:t>
            </a:r>
            <a:r>
              <a:rPr lang="cs-CZ" sz="2400" dirty="0" err="1"/>
              <a:t>for</a:t>
            </a:r>
            <a:r>
              <a:rPr lang="cs-CZ" sz="2400" dirty="0"/>
              <a:t> Money)</a:t>
            </a:r>
          </a:p>
          <a:p>
            <a:r>
              <a:rPr lang="cs-CZ" sz="2400" dirty="0"/>
              <a:t>Principy 3E – (</a:t>
            </a:r>
            <a:r>
              <a:rPr lang="cs-CZ" sz="2400" dirty="0" err="1"/>
              <a:t>Economy</a:t>
            </a:r>
            <a:r>
              <a:rPr lang="cs-CZ" sz="2400" dirty="0"/>
              <a:t>, </a:t>
            </a:r>
            <a:r>
              <a:rPr lang="cs-CZ" sz="2400" dirty="0" err="1"/>
              <a:t>Effectiveness</a:t>
            </a:r>
            <a:r>
              <a:rPr lang="cs-CZ" sz="2400" dirty="0"/>
              <a:t>, </a:t>
            </a:r>
            <a:r>
              <a:rPr lang="cs-CZ" sz="2400" dirty="0" err="1"/>
              <a:t>Efficiency</a:t>
            </a:r>
            <a:r>
              <a:rPr lang="cs-CZ" sz="2400" dirty="0"/>
              <a:t>)</a:t>
            </a:r>
          </a:p>
          <a:p>
            <a:r>
              <a:rPr lang="cs-CZ" sz="2400" dirty="0"/>
              <a:t>ZZVZ upravuje procesní stránku vynakládání veřejných prostředků</a:t>
            </a:r>
          </a:p>
          <a:p>
            <a:r>
              <a:rPr lang="cs-CZ" sz="2400" dirty="0"/>
              <a:t>Principy 3E definuje ZOFK</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Tree>
    <p:extLst>
      <p:ext uri="{BB962C8B-B14F-4D97-AF65-F5344CB8AC3E}">
        <p14:creationId xmlns:p14="http://schemas.microsoft.com/office/powerpoint/2010/main" val="2760949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40</a:t>
            </a:fld>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r>
              <a:rPr lang="cs-CZ" b="1" dirty="0"/>
              <a:t>Nájemce a provozovatel kantýny</a:t>
            </a:r>
          </a:p>
        </p:txBody>
      </p:sp>
      <p:sp>
        <p:nvSpPr>
          <p:cNvPr id="114" name="TextovéPole 4"/>
          <p:cNvSpPr txBox="1"/>
          <p:nvPr/>
        </p:nvSpPr>
        <p:spPr>
          <a:xfrm>
            <a:off x="698497" y="1542130"/>
            <a:ext cx="11256941" cy="3985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b="1" dirty="0">
                <a:solidFill>
                  <a:srgbClr val="595959"/>
                </a:solidFill>
                <a:latin typeface="Open Sans"/>
              </a:rPr>
              <a:t>Preference zadavatele</a:t>
            </a:r>
          </a:p>
          <a:p>
            <a:pPr marL="814388" lvl="7" indent="-457200">
              <a:spcBef>
                <a:spcPts val="600"/>
              </a:spcBef>
              <a:buSzPct val="100000"/>
              <a:buFont typeface="+mj-lt"/>
              <a:buAutoNum type="arabicPeriod"/>
              <a:defRPr sz="2200">
                <a:solidFill>
                  <a:srgbClr val="595959"/>
                </a:solidFill>
                <a:latin typeface="Open Sans"/>
                <a:ea typeface="Open Sans"/>
                <a:cs typeface="Open Sans"/>
                <a:sym typeface="Open Sans"/>
              </a:defRPr>
            </a:pPr>
            <a:r>
              <a:rPr lang="cs-CZ" sz="2000" u="sng" dirty="0">
                <a:solidFill>
                  <a:srgbClr val="595959"/>
                </a:solidFill>
                <a:latin typeface="Open Sans"/>
              </a:rPr>
              <a:t>Nabízený sortiment</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klade důraz na udržitelnost, sezónnost a regionálnost dodávaného sortimentu</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preferuje pestrý, v čase proměnlivý sortiment – kromě minimálních požadavků zadavatele na sortiment, který musí být k dispozici vždy, je vhodné nabízet různé varianty jídel a nápojů (např. v návaznosti na sezónnost)</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preferuje čerstvé potraviny – např. v případě baget, chlebíčků, salátů apod. preferuje ty vyrobené z čerstvých surovin přímo na místě, nikoli balené</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V případě kávy zadavatel preferuje co nejširší nabídku z hlediska typů nápoje (espresso, cappuccino, </a:t>
            </a:r>
            <a:r>
              <a:rPr lang="cs-CZ" sz="2000" dirty="0" err="1">
                <a:solidFill>
                  <a:srgbClr val="595959"/>
                </a:solidFill>
                <a:latin typeface="Open Sans"/>
              </a:rPr>
              <a:t>caffè</a:t>
            </a:r>
            <a:r>
              <a:rPr lang="cs-CZ" sz="2000" dirty="0">
                <a:solidFill>
                  <a:srgbClr val="595959"/>
                </a:solidFill>
                <a:latin typeface="Open Sans"/>
              </a:rPr>
              <a:t> latte atd.) i z hlediska různé kvality (a případně cenové úrovně)</a:t>
            </a:r>
          </a:p>
        </p:txBody>
      </p:sp>
      <p:sp>
        <p:nvSpPr>
          <p:cNvPr id="115" name="Obdélník 18"/>
          <p:cNvSpPr/>
          <p:nvPr/>
        </p:nvSpPr>
        <p:spPr>
          <a:xfrm rot="5400000" flipH="1">
            <a:off x="1257377" y="1011455"/>
            <a:ext cx="45720" cy="924936"/>
          </a:xfrm>
          <a:prstGeom prst="rect">
            <a:avLst/>
          </a:prstGeom>
          <a:solidFill>
            <a:srgbClr val="84BF41"/>
          </a:solidFill>
          <a:ln w="12700">
            <a:miter lim="400000"/>
          </a:ln>
        </p:spPr>
        <p:txBody>
          <a:bodyPr lIns="45719" rIns="45719" anchor="ctr"/>
          <a:lstStyle/>
          <a:p>
            <a:pPr algn="ctr">
              <a:defRPr>
                <a:solidFill>
                  <a:srgbClr val="FFFFFF"/>
                </a:solidFill>
              </a:defRPr>
            </a:pPr>
            <a:endParaRP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1655644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41</a:t>
            </a:fld>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595959"/>
                </a:solidFill>
                <a:latin typeface="Open Sans"/>
                <a:ea typeface="Open Sans"/>
                <a:cs typeface="Open Sans"/>
                <a:sym typeface="Open Sans"/>
              </a:defRPr>
            </a:lvl1pPr>
          </a:lstStyle>
          <a:p>
            <a:r>
              <a:rPr lang="cs-CZ" b="1" dirty="0"/>
              <a:t>Nájemce a provozovatel kantýny</a:t>
            </a:r>
          </a:p>
        </p:txBody>
      </p:sp>
      <p:sp>
        <p:nvSpPr>
          <p:cNvPr id="114" name="TextovéPole 4"/>
          <p:cNvSpPr txBox="1"/>
          <p:nvPr/>
        </p:nvSpPr>
        <p:spPr>
          <a:xfrm>
            <a:off x="698497" y="1542130"/>
            <a:ext cx="11256941" cy="4247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814388" lvl="7" indent="-457200">
              <a:spcBef>
                <a:spcPts val="600"/>
              </a:spcBef>
              <a:buSzPct val="100000"/>
              <a:buFont typeface="+mj-lt"/>
              <a:buAutoNum type="arabicPeriod" startAt="2"/>
              <a:defRPr sz="2200">
                <a:solidFill>
                  <a:srgbClr val="595959"/>
                </a:solidFill>
                <a:latin typeface="Open Sans"/>
                <a:ea typeface="Open Sans"/>
                <a:cs typeface="Open Sans"/>
                <a:sym typeface="Open Sans"/>
              </a:defRPr>
            </a:pPr>
            <a:r>
              <a:rPr lang="cs-CZ" sz="2000" u="sng" dirty="0">
                <a:solidFill>
                  <a:srgbClr val="595959"/>
                </a:solidFill>
                <a:latin typeface="Open Sans"/>
              </a:rPr>
              <a:t>Ekologicky odpovědné provozování kantýny</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má zájem, aby kantýna byla provozována v souladu s principy ekologického/organického zemědělství</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cílí na minimalizaci obalů a odpadů včetně minimalizace plýtvání potravinami</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klade důraz na podporu místních dodavatelů a produktů - krátké dodavatelské řetězce</a:t>
            </a:r>
          </a:p>
          <a:p>
            <a:pPr marL="814388" lvl="7" indent="-457200">
              <a:spcBef>
                <a:spcPts val="600"/>
              </a:spcBef>
              <a:buSzPct val="100000"/>
              <a:buFont typeface="+mj-lt"/>
              <a:buAutoNum type="arabicPeriod" startAt="3"/>
              <a:defRPr sz="2200">
                <a:solidFill>
                  <a:srgbClr val="595959"/>
                </a:solidFill>
                <a:latin typeface="Open Sans"/>
                <a:ea typeface="Open Sans"/>
                <a:cs typeface="Open Sans"/>
                <a:sym typeface="Open Sans"/>
              </a:defRPr>
            </a:pPr>
            <a:r>
              <a:rPr lang="cs-CZ" sz="2000" u="sng" dirty="0">
                <a:solidFill>
                  <a:srgbClr val="595959"/>
                </a:solidFill>
                <a:latin typeface="Open Sans"/>
              </a:rPr>
              <a:t>Personální zajištění kantýny</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klade důraz na dostatečné personální zajištění provozu kantýny, jelikož lze předpokládat, že v určitých hodinách (ráno, čas oběda) bude poptávka po službách kantýny výrazně vyšší než ve zbytku otevírací doby. Zadavatel preferuje zajištění plynulého chodu kantýny i v těchto zátěžových částech dne</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preferuje personál, který bude mít zkušenost z provozu obdobného zařízení</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1298911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42</a:t>
            </a:fld>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r>
              <a:rPr lang="cs-CZ" b="1" dirty="0"/>
              <a:t>Nájemce a provozovatel kantýny</a:t>
            </a:r>
          </a:p>
        </p:txBody>
      </p:sp>
      <p:sp>
        <p:nvSpPr>
          <p:cNvPr id="114" name="TextovéPole 4"/>
          <p:cNvSpPr txBox="1"/>
          <p:nvPr/>
        </p:nvSpPr>
        <p:spPr>
          <a:xfrm>
            <a:off x="698497" y="1542130"/>
            <a:ext cx="11256941" cy="4862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814388" lvl="7" indent="-457200">
              <a:spcBef>
                <a:spcPts val="600"/>
              </a:spcBef>
              <a:buSzPct val="100000"/>
              <a:buFont typeface="+mj-lt"/>
              <a:buAutoNum type="arabicPeriod" startAt="4"/>
              <a:defRPr sz="2200">
                <a:solidFill>
                  <a:srgbClr val="595959"/>
                </a:solidFill>
                <a:latin typeface="Open Sans"/>
                <a:ea typeface="Open Sans"/>
                <a:cs typeface="Open Sans"/>
                <a:sym typeface="Open Sans"/>
              </a:defRPr>
            </a:pPr>
            <a:r>
              <a:rPr lang="cs-CZ" sz="2000" u="sng" dirty="0">
                <a:solidFill>
                  <a:srgbClr val="595959"/>
                </a:solidFill>
                <a:latin typeface="Open Sans"/>
              </a:rPr>
              <a:t>Aktivní přístup k pracovníkům Krajského úřadu Jihomoravského kraje</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má zájem na tom, aby provozovatel kantýny poskytoval osvětu směrem k zákazníkům související s nabízeným sortimentem, jeho původem, pěstováním, výrobou či kroky směřujícími k omezení plýtvání</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rPr>
              <a:t>Zadavatel poskytne provozovateli prostor na svém intranetu k možnosti informovat o provozu kantýny, aktuální nabídce atd. a preferuje, pokud bude provozovatel tento prostor aktivně využívat</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endParaRPr lang="cs-CZ" sz="2000" dirty="0">
              <a:solidFill>
                <a:srgbClr val="595959"/>
              </a:solidFill>
              <a:latin typeface="Open Sans"/>
            </a:endParaRPr>
          </a:p>
          <a:p>
            <a:pPr marL="700088" lvl="7"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cs-CZ" sz="2000" dirty="0">
                <a:solidFill>
                  <a:srgbClr val="595959"/>
                </a:solidFill>
                <a:latin typeface="Open Sans"/>
              </a:rPr>
              <a:t>Zadavatel stanovil rozsah dokumentu Koncepce provozu kantýny na maximálně 5 normostran + přílohy. V přílohách může uchazeč uvést podrobnější informace o personálu, který bude provoz kantýny zajišťovat, podrobnější popis nabízeného sortimentu včetně složení jednotlivých položek (bagety, chlebíčky, saláty apod.) a případně detailnější informace o svých poddodavatelích</a:t>
            </a:r>
          </a:p>
          <a:p>
            <a:pPr marL="814388" lvl="7" indent="-457200">
              <a:spcBef>
                <a:spcPts val="600"/>
              </a:spcBef>
              <a:buSzPct val="100000"/>
              <a:buFont typeface="+mj-lt"/>
              <a:buAutoNum type="alphaLcParenR"/>
              <a:defRPr sz="2200">
                <a:solidFill>
                  <a:srgbClr val="595959"/>
                </a:solidFill>
                <a:latin typeface="Open Sans"/>
                <a:ea typeface="Open Sans"/>
                <a:cs typeface="Open Sans"/>
                <a:sym typeface="Open Sans"/>
              </a:defRPr>
            </a:pPr>
            <a:endParaRPr lang="cs-CZ" sz="2000" dirty="0">
              <a:solidFill>
                <a:srgbClr val="595959"/>
              </a:solidFill>
              <a:latin typeface="Open Sans"/>
            </a:endParaRP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3222680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43</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298763"/>
            <a:ext cx="8764512"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2800" b="1" i="0" u="none" strike="noStrike" kern="0" cap="none" spc="0" normalizeH="0" baseline="0" noProof="0" dirty="0">
                <a:ln>
                  <a:noFill/>
                </a:ln>
                <a:solidFill>
                  <a:srgbClr val="595959"/>
                </a:solidFill>
                <a:effectLst/>
                <a:uLnTx/>
                <a:uFillTx/>
                <a:latin typeface="Open Sans"/>
                <a:ea typeface="Open Sans"/>
                <a:cs typeface="Open Sans"/>
                <a:sym typeface="Open Sans"/>
              </a:rPr>
              <a:t>Pořízení nových železničních elektrických jednotek včetně full-</a:t>
            </a:r>
            <a:r>
              <a:rPr kumimoji="0" lang="cs-CZ" sz="2800" b="1" i="0" u="none" strike="noStrike" kern="0" cap="none" spc="0" normalizeH="0" baseline="0" noProof="0" dirty="0" err="1">
                <a:ln>
                  <a:noFill/>
                </a:ln>
                <a:solidFill>
                  <a:srgbClr val="595959"/>
                </a:solidFill>
                <a:effectLst/>
                <a:uLnTx/>
                <a:uFillTx/>
                <a:latin typeface="Open Sans"/>
                <a:ea typeface="Open Sans"/>
                <a:cs typeface="Open Sans"/>
                <a:sym typeface="Open Sans"/>
              </a:rPr>
              <a:t>service</a:t>
            </a:r>
            <a:endParaRPr kumimoji="0" lang="cs-CZ" sz="2800" b="1" i="0" u="none" strike="noStrike" kern="0" cap="none" spc="0" normalizeH="0" baseline="0" noProof="0" dirty="0">
              <a:ln>
                <a:noFill/>
              </a:ln>
              <a:solidFill>
                <a:srgbClr val="595959"/>
              </a:solidFill>
              <a:effectLst/>
              <a:uLnTx/>
              <a:uFillTx/>
              <a:latin typeface="Open Sans"/>
              <a:ea typeface="Open Sans"/>
              <a:cs typeface="Open Sans"/>
              <a:sym typeface="Open Sans"/>
            </a:endParaRP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sp>
        <p:nvSpPr>
          <p:cNvPr id="5" name="TextovéPole 4">
            <a:extLst>
              <a:ext uri="{FF2B5EF4-FFF2-40B4-BE49-F238E27FC236}">
                <a16:creationId xmlns:a16="http://schemas.microsoft.com/office/drawing/2014/main" id="{6800916A-8EC3-464C-0636-0256C68F5884}"/>
              </a:ext>
            </a:extLst>
          </p:cNvPr>
          <p:cNvSpPr txBox="1"/>
          <p:nvPr/>
        </p:nvSpPr>
        <p:spPr>
          <a:xfrm>
            <a:off x="303403" y="5682073"/>
            <a:ext cx="11256941"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57188" marR="0" lvl="7" indent="0" algn="ctr"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2000" b="0" i="0" u="none" strike="noStrike" kern="0" cap="none" spc="0" normalizeH="0" baseline="0" noProof="0" dirty="0">
                <a:ln>
                  <a:noFill/>
                </a:ln>
                <a:solidFill>
                  <a:srgbClr val="595959"/>
                </a:solidFill>
                <a:effectLst/>
                <a:uLnTx/>
                <a:uFillTx/>
                <a:latin typeface="Open Sans"/>
                <a:ea typeface="Open Sans"/>
                <a:cs typeface="Open Sans"/>
                <a:sym typeface="Open Sans"/>
                <a:hlinkClick r:id="rId2"/>
              </a:rPr>
              <a:t>https://zakazky.krajbezkorupce.cz/contract_display_8798.html</a:t>
            </a:r>
            <a:endParaRPr kumimoji="0" lang="cs-CZ" sz="2000" b="0" i="0" u="none" strike="noStrike" kern="0" cap="none" spc="0" normalizeH="0" baseline="0" noProof="0" dirty="0">
              <a:ln>
                <a:noFill/>
              </a:ln>
              <a:solidFill>
                <a:srgbClr val="595959"/>
              </a:solidFill>
              <a:effectLst/>
              <a:uLnTx/>
              <a:uFillTx/>
              <a:latin typeface="Open Sans"/>
              <a:ea typeface="Open Sans"/>
              <a:cs typeface="Open Sans"/>
              <a:sym typeface="Open Sans"/>
            </a:endParaRPr>
          </a:p>
        </p:txBody>
      </p:sp>
      <p:pic>
        <p:nvPicPr>
          <p:cNvPr id="7" name="Obrázek 6" descr="Obsah obrázku přeprava, železnice, obloha, venku&#10;&#10;Popis byl vytvořen automaticky">
            <a:extLst>
              <a:ext uri="{FF2B5EF4-FFF2-40B4-BE49-F238E27FC236}">
                <a16:creationId xmlns:a16="http://schemas.microsoft.com/office/drawing/2014/main" id="{F52C1F0E-4769-C166-1304-F85BC3FDB4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13" b="21159"/>
          <a:stretch/>
        </p:blipFill>
        <p:spPr>
          <a:xfrm>
            <a:off x="1498475" y="1564802"/>
            <a:ext cx="9195050" cy="4017319"/>
          </a:xfrm>
          <a:prstGeom prst="rect">
            <a:avLst/>
          </a:prstGeom>
        </p:spPr>
      </p:pic>
    </p:spTree>
    <p:extLst>
      <p:ext uri="{BB962C8B-B14F-4D97-AF65-F5344CB8AC3E}">
        <p14:creationId xmlns:p14="http://schemas.microsoft.com/office/powerpoint/2010/main" val="2452585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44</a:t>
            </a:fld>
            <a:endParaRPr/>
          </a:p>
        </p:txBody>
      </p:sp>
      <p:sp>
        <p:nvSpPr>
          <p:cNvPr id="113" name="TextovéPole 12"/>
          <p:cNvSpPr txBox="1"/>
          <p:nvPr/>
        </p:nvSpPr>
        <p:spPr>
          <a:xfrm>
            <a:off x="751213" y="657820"/>
            <a:ext cx="8764512"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r>
              <a:rPr lang="cs-CZ" sz="3200" b="1" dirty="0"/>
              <a:t>Pořízení nových vlaků včetně full-servisu</a:t>
            </a:r>
          </a:p>
        </p:txBody>
      </p:sp>
      <p:sp>
        <p:nvSpPr>
          <p:cNvPr id="114" name="TextovéPole 4"/>
          <p:cNvSpPr txBox="1"/>
          <p:nvPr/>
        </p:nvSpPr>
        <p:spPr>
          <a:xfrm>
            <a:off x="698497" y="1542130"/>
            <a:ext cx="11256941" cy="4093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400" dirty="0">
                <a:solidFill>
                  <a:srgbClr val="595959"/>
                </a:solidFill>
                <a:latin typeface="Open Sans"/>
              </a:rPr>
              <a:t>Nákup nových železničních elektrických jednotek pro provozování veřejné dopravy v režimu závazku veřejné služby na vlakových linkách IDS JMK</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400" dirty="0">
                <a:solidFill>
                  <a:srgbClr val="595959"/>
                </a:solidFill>
                <a:latin typeface="Open Sans"/>
              </a:rPr>
              <a:t>Předmětem veřejné zakázky je rovněž zajištění tzv. full-</a:t>
            </a:r>
            <a:r>
              <a:rPr lang="cs-CZ" sz="2400" dirty="0" err="1">
                <a:solidFill>
                  <a:srgbClr val="595959"/>
                </a:solidFill>
                <a:latin typeface="Open Sans"/>
              </a:rPr>
              <a:t>service</a:t>
            </a:r>
            <a:r>
              <a:rPr lang="cs-CZ" sz="2400" dirty="0">
                <a:solidFill>
                  <a:srgbClr val="595959"/>
                </a:solidFill>
                <a:latin typeface="Open Sans"/>
              </a:rPr>
              <a:t> pořízených elektrických jednotek - kompletní zajištění oprav, údržby, čištění a provádění jiných činností, které jsou nezbytné pro zajištění řádné disponibility jednotek v bezvadném stavu</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endParaRPr lang="cs-CZ" sz="2400" dirty="0">
              <a:solidFill>
                <a:srgbClr val="595959"/>
              </a:solidFill>
              <a:latin typeface="Open Sans"/>
            </a:endParaRP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400" dirty="0">
                <a:solidFill>
                  <a:srgbClr val="595959"/>
                </a:solidFill>
                <a:latin typeface="Open Sans"/>
              </a:rPr>
              <a:t>Zadavatel požaduje nákup nových 25 základních jednotek (EMU 310, tj. min. 310 míst k sezení) a 6 posilových jednotek (EMU 140, tj. min. 140 míst k sezení)</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4193511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45</a:t>
            </a:fld>
            <a:endParaRPr/>
          </a:p>
        </p:txBody>
      </p:sp>
      <p:sp>
        <p:nvSpPr>
          <p:cNvPr id="113" name="TextovéPole 12"/>
          <p:cNvSpPr txBox="1"/>
          <p:nvPr/>
        </p:nvSpPr>
        <p:spPr>
          <a:xfrm>
            <a:off x="751213" y="657820"/>
            <a:ext cx="8764512"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r>
              <a:rPr lang="cs-CZ" sz="3200" b="1" dirty="0"/>
              <a:t>Pořízení nových vlaků včetně full-servisu</a:t>
            </a:r>
          </a:p>
        </p:txBody>
      </p:sp>
      <p:sp>
        <p:nvSpPr>
          <p:cNvPr id="114" name="TextovéPole 4"/>
          <p:cNvSpPr txBox="1"/>
          <p:nvPr/>
        </p:nvSpPr>
        <p:spPr>
          <a:xfrm>
            <a:off x="698497" y="1542130"/>
            <a:ext cx="11256941" cy="40164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Hodnocení nabídek bude provedeno podle jejich ekonomické výhodnosti. Nabídky účastníků budou hodnoceny dle nejnižší nabídkové ceny v Kč bez DPH sestávající z nákladů na pořízení jednotek a full-</a:t>
            </a:r>
            <a:r>
              <a:rPr lang="cs-CZ" sz="2000" dirty="0" err="1">
                <a:solidFill>
                  <a:srgbClr val="595959"/>
                </a:solidFill>
                <a:latin typeface="Open Sans"/>
              </a:rPr>
              <a:t>service</a:t>
            </a:r>
            <a:r>
              <a:rPr lang="cs-CZ" sz="2000" dirty="0">
                <a:solidFill>
                  <a:srgbClr val="595959"/>
                </a:solidFill>
                <a:latin typeface="Open Sans"/>
              </a:rPr>
              <a:t> pořízených jednotek po dobu 30 let, a to v souladu s následujícím vzorcem:</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endParaRPr lang="cs-CZ" sz="2000" dirty="0">
              <a:solidFill>
                <a:srgbClr val="595959"/>
              </a:solidFill>
              <a:latin typeface="Open Sans"/>
            </a:endParaRP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Hodnocená veličina H (tj. výsledný parametr k hodnocení) se stanoví podle vzorce:</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H = H1 + H2</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H1 = a * X + b * Y</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H2 = 30 * (a * m * P + b * n * Q)</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endParaRPr lang="cs-CZ" sz="2000" dirty="0">
              <a:solidFill>
                <a:srgbClr val="595959"/>
              </a:solidFill>
              <a:latin typeface="Open Sans"/>
            </a:endParaRP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Účastník pro účely hodnocení nabídek nabídne hodnoty X, Y, P a Q.</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2245798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46</a:t>
            </a:fld>
            <a:endParaRPr/>
          </a:p>
        </p:txBody>
      </p:sp>
      <p:sp>
        <p:nvSpPr>
          <p:cNvPr id="113" name="TextovéPole 12"/>
          <p:cNvSpPr txBox="1"/>
          <p:nvPr/>
        </p:nvSpPr>
        <p:spPr>
          <a:xfrm>
            <a:off x="751213" y="657820"/>
            <a:ext cx="8764512"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595959"/>
                </a:solidFill>
                <a:latin typeface="Open Sans"/>
                <a:ea typeface="Open Sans"/>
                <a:cs typeface="Open Sans"/>
                <a:sym typeface="Open Sans"/>
              </a:defRPr>
            </a:lvl1pPr>
          </a:lstStyle>
          <a:p>
            <a:r>
              <a:rPr lang="cs-CZ" sz="3200" b="1" dirty="0"/>
              <a:t>Pořízení nových vlaků včetně full-servisu</a:t>
            </a:r>
          </a:p>
        </p:txBody>
      </p:sp>
      <p:sp>
        <p:nvSpPr>
          <p:cNvPr id="114" name="TextovéPole 4"/>
          <p:cNvSpPr txBox="1"/>
          <p:nvPr/>
        </p:nvSpPr>
        <p:spPr>
          <a:xfrm>
            <a:off x="698497" y="1542130"/>
            <a:ext cx="11256941" cy="4555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H1 … pořizovací cena jednotek </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H2 … cena full-</a:t>
            </a:r>
            <a:r>
              <a:rPr lang="cs-CZ" sz="2000" dirty="0" err="1">
                <a:solidFill>
                  <a:srgbClr val="595959"/>
                </a:solidFill>
                <a:latin typeface="Open Sans"/>
              </a:rPr>
              <a:t>service</a:t>
            </a:r>
            <a:r>
              <a:rPr lang="cs-CZ" sz="2000" dirty="0">
                <a:solidFill>
                  <a:srgbClr val="595959"/>
                </a:solidFill>
                <a:latin typeface="Open Sans"/>
              </a:rPr>
              <a:t> za předpokládanou dobu 30 let</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a … požadovaný počet EMU 310 (tj. 25 jednotek) </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b … požadovaný počet EMU 140 (tj. 6 jednotek) </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m …odhadovaný průměrný roční proběh 1 EMU 310, tj. 170 000 km/rok.</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n … odhadovaný průměrný roční proběh 1 EMU 140, tj. 60 000 km/rok. </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X … jednotková pořizovací cena EMU 310 v Kč bez DPH</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Y … jednotková pořizovací cena EMU 140 v Kč bez DPH</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P … jednotkové roční náklady na full-</a:t>
            </a:r>
            <a:r>
              <a:rPr lang="cs-CZ" sz="2000" dirty="0" err="1">
                <a:solidFill>
                  <a:srgbClr val="595959"/>
                </a:solidFill>
                <a:latin typeface="Open Sans"/>
                <a:ea typeface="Open Sans"/>
                <a:cs typeface="Open Sans"/>
              </a:rPr>
              <a:t>service</a:t>
            </a:r>
            <a:r>
              <a:rPr lang="cs-CZ" sz="2000" dirty="0">
                <a:solidFill>
                  <a:srgbClr val="595959"/>
                </a:solidFill>
                <a:latin typeface="Open Sans"/>
                <a:ea typeface="Open Sans"/>
                <a:cs typeface="Open Sans"/>
              </a:rPr>
              <a:t> EMU 310 vztažené na </a:t>
            </a:r>
            <a:r>
              <a:rPr lang="cs-CZ" sz="2000" dirty="0" err="1">
                <a:solidFill>
                  <a:srgbClr val="595959"/>
                </a:solidFill>
                <a:latin typeface="Open Sans"/>
                <a:ea typeface="Open Sans"/>
                <a:cs typeface="Open Sans"/>
              </a:rPr>
              <a:t>jednotkokm</a:t>
            </a:r>
            <a:endParaRPr lang="cs-CZ" sz="2000" dirty="0">
              <a:solidFill>
                <a:srgbClr val="595959"/>
              </a:solidFill>
              <a:latin typeface="Open Sans"/>
              <a:ea typeface="Open Sans"/>
              <a:cs typeface="Open Sans"/>
            </a:endParaRP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Q … jednotkové roční náklady na full-</a:t>
            </a:r>
            <a:r>
              <a:rPr lang="cs-CZ" sz="2000" dirty="0" err="1">
                <a:solidFill>
                  <a:srgbClr val="595959"/>
                </a:solidFill>
                <a:latin typeface="Open Sans"/>
                <a:ea typeface="Open Sans"/>
                <a:cs typeface="Open Sans"/>
              </a:rPr>
              <a:t>service</a:t>
            </a:r>
            <a:r>
              <a:rPr lang="cs-CZ" sz="2000" dirty="0">
                <a:solidFill>
                  <a:srgbClr val="595959"/>
                </a:solidFill>
                <a:latin typeface="Open Sans"/>
                <a:ea typeface="Open Sans"/>
                <a:cs typeface="Open Sans"/>
              </a:rPr>
              <a:t> EMU 140 vztažené na </a:t>
            </a:r>
            <a:r>
              <a:rPr lang="cs-CZ" sz="2000" dirty="0" err="1">
                <a:solidFill>
                  <a:srgbClr val="595959"/>
                </a:solidFill>
                <a:latin typeface="Open Sans"/>
                <a:ea typeface="Open Sans"/>
                <a:cs typeface="Open Sans"/>
              </a:rPr>
              <a:t>jednotkokm</a:t>
            </a:r>
            <a:endParaRPr lang="cs-CZ" sz="2000" dirty="0">
              <a:solidFill>
                <a:srgbClr val="595959"/>
              </a:solidFill>
              <a:latin typeface="Open Sans"/>
              <a:ea typeface="Open Sans"/>
              <a:cs typeface="Open Sans"/>
            </a:endParaRP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err="1">
                <a:solidFill>
                  <a:srgbClr val="595959"/>
                </a:solidFill>
                <a:latin typeface="Open Sans"/>
                <a:ea typeface="Open Sans"/>
                <a:cs typeface="Open Sans"/>
              </a:rPr>
              <a:t>Jednotkokm</a:t>
            </a:r>
            <a:r>
              <a:rPr lang="cs-CZ" sz="2000" dirty="0">
                <a:solidFill>
                  <a:srgbClr val="595959"/>
                </a:solidFill>
                <a:latin typeface="Open Sans"/>
                <a:ea typeface="Open Sans"/>
                <a:cs typeface="Open Sans"/>
              </a:rPr>
              <a:t> … 1 kilometr, který jednotka ujede s cestujícími v rámci jízdy dle jízdního řádu</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1735525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47</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2800" b="1" i="0" u="none" strike="noStrike" kern="0" cap="none" spc="0" normalizeH="0" baseline="0" noProof="0" dirty="0">
                <a:ln>
                  <a:noFill/>
                </a:ln>
                <a:solidFill>
                  <a:srgbClr val="595959"/>
                </a:solidFill>
                <a:effectLst/>
                <a:uLnTx/>
                <a:uFillTx/>
                <a:latin typeface="Open Sans"/>
                <a:ea typeface="Open Sans"/>
                <a:cs typeface="Open Sans"/>
                <a:sym typeface="Open Sans"/>
              </a:rPr>
              <a:t>Výměna oken v budově Žerotínovo náměstí 3</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sp>
        <p:nvSpPr>
          <p:cNvPr id="5" name="TextovéPole 4">
            <a:extLst>
              <a:ext uri="{FF2B5EF4-FFF2-40B4-BE49-F238E27FC236}">
                <a16:creationId xmlns:a16="http://schemas.microsoft.com/office/drawing/2014/main" id="{6800916A-8EC3-464C-0636-0256C68F5884}"/>
              </a:ext>
            </a:extLst>
          </p:cNvPr>
          <p:cNvSpPr txBox="1"/>
          <p:nvPr/>
        </p:nvSpPr>
        <p:spPr>
          <a:xfrm>
            <a:off x="303403" y="5682073"/>
            <a:ext cx="1125694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57188" marR="0" lvl="7" indent="0" algn="ctr"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2000" b="0" i="0" u="none" strike="noStrike" kern="0" cap="none" spc="0" normalizeH="0" baseline="0" noProof="0" dirty="0">
                <a:ln>
                  <a:noFill/>
                </a:ln>
                <a:solidFill>
                  <a:srgbClr val="595959"/>
                </a:solidFill>
                <a:effectLst/>
                <a:uLnTx/>
                <a:uFillTx/>
                <a:latin typeface="Open Sans"/>
                <a:ea typeface="Open Sans"/>
                <a:cs typeface="Open Sans"/>
                <a:sym typeface="Open Sans"/>
                <a:hlinkClick r:id="rId2"/>
              </a:rPr>
              <a:t>https://zakazky.krajbezkorupce.cz/contract_display_21420.html</a:t>
            </a:r>
            <a:endParaRPr kumimoji="0" lang="cs-CZ" sz="2000" b="0" i="0" u="none" strike="noStrike" kern="0" cap="none" spc="0" normalizeH="0" baseline="0" noProof="0" dirty="0">
              <a:ln>
                <a:noFill/>
              </a:ln>
              <a:solidFill>
                <a:srgbClr val="595959"/>
              </a:solidFill>
              <a:effectLst/>
              <a:uLnTx/>
              <a:uFillTx/>
              <a:latin typeface="Open Sans"/>
              <a:ea typeface="Open Sans"/>
              <a:cs typeface="Open Sans"/>
              <a:sym typeface="Open Sans"/>
            </a:endParaRPr>
          </a:p>
        </p:txBody>
      </p:sp>
      <p:pic>
        <p:nvPicPr>
          <p:cNvPr id="2" name="Obrázek 1">
            <a:extLst>
              <a:ext uri="{FF2B5EF4-FFF2-40B4-BE49-F238E27FC236}">
                <a16:creationId xmlns:a16="http://schemas.microsoft.com/office/drawing/2014/main" id="{B0D1873B-C047-1078-893C-A7146E852D16}"/>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152501" y="1451063"/>
            <a:ext cx="7886998" cy="4291932"/>
          </a:xfrm>
          <a:prstGeom prst="rect">
            <a:avLst/>
          </a:prstGeom>
        </p:spPr>
      </p:pic>
    </p:spTree>
    <p:extLst>
      <p:ext uri="{BB962C8B-B14F-4D97-AF65-F5344CB8AC3E}">
        <p14:creationId xmlns:p14="http://schemas.microsoft.com/office/powerpoint/2010/main" val="2920815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48</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Výměna oken v budově Žerotínovo náměstí 3</a:t>
            </a:r>
          </a:p>
        </p:txBody>
      </p:sp>
      <p:sp>
        <p:nvSpPr>
          <p:cNvPr id="114" name="TextovéPole 4"/>
          <p:cNvSpPr txBox="1"/>
          <p:nvPr/>
        </p:nvSpPr>
        <p:spPr>
          <a:xfrm>
            <a:off x="698497" y="1542130"/>
            <a:ext cx="11256941" cy="4555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Předmětem veřejné zakázky je </a:t>
            </a:r>
            <a:r>
              <a:rPr lang="cs-CZ" sz="2000" dirty="0">
                <a:solidFill>
                  <a:srgbClr val="595959"/>
                </a:solidFill>
                <a:latin typeface="Open Sans"/>
                <a:ea typeface="Open Sans"/>
                <a:cs typeface="Open Sans"/>
              </a:rPr>
              <a:t>výměna, oprava nebo repasování stávajících okenních výplní a oprava tří střešních světlíků a provádění servisu a údržby nových dřevěných oken dodaných v rámci zhotovení stavy</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endParaRPr lang="cs-CZ" sz="2000" dirty="0">
              <a:solidFill>
                <a:srgbClr val="595959"/>
              </a:solidFill>
              <a:latin typeface="Open Sans"/>
              <a:ea typeface="Open Sans"/>
              <a:cs typeface="Open Sans"/>
            </a:endParaRP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b="1" dirty="0">
                <a:solidFill>
                  <a:srgbClr val="595959"/>
                </a:solidFill>
                <a:latin typeface="Open Sans"/>
              </a:rPr>
              <a:t>Zadavatel má zájem, aby při realizaci veřejné zakázky:</a:t>
            </a:r>
          </a:p>
          <a:p>
            <a:pPr marL="862988" lvl="8" indent="-288000">
              <a:spcBef>
                <a:spcPts val="600"/>
              </a:spcBef>
              <a:buSzPct val="100000"/>
              <a:buFont typeface="Courier New" panose="02070309020205020404" pitchFamily="49" charset="0"/>
              <a:buChar char="o"/>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došlo v maximální možné míře k materiálovému využití odpadu z demontáže stávajících oken a realizaci stavby</a:t>
            </a:r>
          </a:p>
          <a:p>
            <a:pPr marL="862988" lvl="8" indent="-288000">
              <a:spcBef>
                <a:spcPts val="600"/>
              </a:spcBef>
              <a:buSzPct val="100000"/>
              <a:buFont typeface="Courier New" panose="02070309020205020404" pitchFamily="49" charset="0"/>
              <a:buChar char="o"/>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došlo k omezení spotřeby primárních surovin - využití druhotných surovin, či alespoň surovin z udržitelných zdrojů</a:t>
            </a:r>
          </a:p>
          <a:p>
            <a:pPr marL="862988" lvl="8" indent="-288000">
              <a:spcBef>
                <a:spcPts val="600"/>
              </a:spcBef>
              <a:buSzPct val="100000"/>
              <a:buFont typeface="Courier New" panose="02070309020205020404" pitchFamily="49" charset="0"/>
              <a:buChar char="o"/>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byl minimalizován dopad veškerých prováděných prací na okolí, ať už jde o hluk, prach, vibrace a další negativní vlivy</a:t>
            </a:r>
          </a:p>
          <a:p>
            <a:pPr marL="862988" lvl="8" indent="-288000">
              <a:spcBef>
                <a:spcPts val="600"/>
              </a:spcBef>
              <a:buSzPct val="100000"/>
              <a:buFont typeface="Courier New" panose="02070309020205020404" pitchFamily="49" charset="0"/>
              <a:buChar char="o"/>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byla zajištěna maximální informovanost o způsobech a průběhu realizace stavby včetně naplňování priorit</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2622983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49</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r>
              <a:rPr lang="cs-CZ" sz="2800" b="1" dirty="0"/>
              <a:t>Výměna oken v budově Žerotínovo náměstí 3</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graphicFrame>
        <p:nvGraphicFramePr>
          <p:cNvPr id="3" name="Tabulka 2">
            <a:extLst>
              <a:ext uri="{FF2B5EF4-FFF2-40B4-BE49-F238E27FC236}">
                <a16:creationId xmlns:a16="http://schemas.microsoft.com/office/drawing/2014/main" id="{5C1A927B-A152-24ED-9E1B-1C9D46FD38F5}"/>
              </a:ext>
            </a:extLst>
          </p:cNvPr>
          <p:cNvGraphicFramePr>
            <a:graphicFrameLocks noGrp="1"/>
          </p:cNvGraphicFramePr>
          <p:nvPr/>
        </p:nvGraphicFramePr>
        <p:xfrm>
          <a:off x="1239914" y="1614986"/>
          <a:ext cx="9712171" cy="1640133"/>
        </p:xfrm>
        <a:graphic>
          <a:graphicData uri="http://schemas.openxmlformats.org/drawingml/2006/table">
            <a:tbl>
              <a:tblPr firstRow="1" firstCol="1" bandRow="1">
                <a:tableStyleId>{69C7853C-536D-4A76-A0AE-DD22124D55A5}</a:tableStyleId>
              </a:tblPr>
              <a:tblGrid>
                <a:gridCol w="5532940">
                  <a:extLst>
                    <a:ext uri="{9D8B030D-6E8A-4147-A177-3AD203B41FA5}">
                      <a16:colId xmlns:a16="http://schemas.microsoft.com/office/drawing/2014/main" val="139802193"/>
                    </a:ext>
                  </a:extLst>
                </a:gridCol>
                <a:gridCol w="4179231">
                  <a:extLst>
                    <a:ext uri="{9D8B030D-6E8A-4147-A177-3AD203B41FA5}">
                      <a16:colId xmlns:a16="http://schemas.microsoft.com/office/drawing/2014/main" val="1994095581"/>
                    </a:ext>
                  </a:extLst>
                </a:gridCol>
              </a:tblGrid>
              <a:tr h="478173">
                <a:tc>
                  <a:txBody>
                    <a:bodyPr/>
                    <a:lstStyle/>
                    <a:p>
                      <a:pPr marL="457200" algn="ctr">
                        <a:spcBef>
                          <a:spcPts val="300"/>
                        </a:spcBef>
                        <a:spcAft>
                          <a:spcPts val="300"/>
                        </a:spcAft>
                      </a:pPr>
                      <a:r>
                        <a:rPr lang="cs-CZ" sz="2400" dirty="0">
                          <a:effectLst/>
                        </a:rPr>
                        <a:t>Kritérium</a:t>
                      </a:r>
                      <a:endParaRPr lang="cs-CZ"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457200" algn="ctr">
                        <a:spcBef>
                          <a:spcPts val="300"/>
                        </a:spcBef>
                        <a:spcAft>
                          <a:spcPts val="300"/>
                        </a:spcAft>
                      </a:pPr>
                      <a:r>
                        <a:rPr lang="cs-CZ" sz="2400" dirty="0">
                          <a:effectLst/>
                        </a:rPr>
                        <a:t>Váha v %</a:t>
                      </a:r>
                      <a:endParaRPr lang="cs-CZ"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289932723"/>
                  </a:ext>
                </a:extLst>
              </a:tr>
              <a:tr h="580980">
                <a:tc>
                  <a:txBody>
                    <a:bodyPr/>
                    <a:lstStyle/>
                    <a:p>
                      <a:pPr marL="0" marR="0" indent="0" algn="ctr" defTabSz="914400" rtl="0" latinLnBrk="0">
                        <a:lnSpc>
                          <a:spcPct val="100000"/>
                        </a:lnSpc>
                        <a:spcBef>
                          <a:spcPts val="300"/>
                        </a:spcBef>
                        <a:spcAft>
                          <a:spcPts val="300"/>
                        </a:spcAft>
                        <a:buClrTx/>
                        <a:buSzTx/>
                        <a:buFontTx/>
                        <a:buNone/>
                        <a:tabLst/>
                      </a:pPr>
                      <a:r>
                        <a:rPr lang="cs-CZ" sz="2400" u="none" strike="noStrike" cap="none" spc="0" baseline="0" dirty="0">
                          <a:effectLst/>
                          <a:uFillTx/>
                          <a:sym typeface="Calibri"/>
                        </a:rPr>
                        <a:t>Celková nabídková cena v Kč bez DPH</a:t>
                      </a:r>
                      <a:endParaRPr lang="cs-CZ" sz="24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tc>
                  <a:txBody>
                    <a:bodyPr/>
                    <a:lstStyle/>
                    <a:p>
                      <a:pPr marL="0" marR="0" indent="0" algn="ctr" defTabSz="914400" rtl="0" latinLnBrk="0">
                        <a:lnSpc>
                          <a:spcPct val="100000"/>
                        </a:lnSpc>
                        <a:spcBef>
                          <a:spcPts val="300"/>
                        </a:spcBef>
                        <a:spcAft>
                          <a:spcPts val="300"/>
                        </a:spcAft>
                        <a:buClrTx/>
                        <a:buSzTx/>
                        <a:buFontTx/>
                        <a:buNone/>
                        <a:tabLst/>
                      </a:pPr>
                      <a:r>
                        <a:rPr lang="cs-CZ" sz="2400" u="none" strike="noStrike" cap="none" spc="0" baseline="0" dirty="0">
                          <a:effectLst/>
                          <a:uFillTx/>
                          <a:sym typeface="Calibri"/>
                        </a:rPr>
                        <a:t>65</a:t>
                      </a:r>
                      <a:endParaRPr lang="cs-CZ" sz="24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extLst>
                  <a:ext uri="{0D108BD9-81ED-4DB2-BD59-A6C34878D82A}">
                    <a16:rowId xmlns:a16="http://schemas.microsoft.com/office/drawing/2014/main" val="1225577391"/>
                  </a:ext>
                </a:extLst>
              </a:tr>
              <a:tr h="580980">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cs-CZ" sz="2400" u="none" strike="noStrike" cap="none" spc="0" baseline="0" dirty="0">
                          <a:effectLst/>
                          <a:uFillTx/>
                          <a:sym typeface="Calibri"/>
                        </a:rPr>
                        <a:t>Kvalita realizace veřejné zakázky</a:t>
                      </a:r>
                      <a:endParaRPr lang="cs-CZ" sz="24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tc>
                  <a:txBody>
                    <a:bodyPr/>
                    <a:lstStyle/>
                    <a:p>
                      <a:pPr marL="0" marR="0" indent="0" algn="ctr" defTabSz="914400" rtl="0" latinLnBrk="0">
                        <a:lnSpc>
                          <a:spcPct val="100000"/>
                        </a:lnSpc>
                        <a:spcBef>
                          <a:spcPts val="300"/>
                        </a:spcBef>
                        <a:spcAft>
                          <a:spcPts val="300"/>
                        </a:spcAft>
                        <a:buClrTx/>
                        <a:buSzTx/>
                        <a:buFontTx/>
                        <a:buNone/>
                        <a:tabLst/>
                      </a:pPr>
                      <a:r>
                        <a:rPr lang="cs-CZ" sz="2400" u="none" strike="noStrike" cap="none" spc="0" baseline="0" dirty="0">
                          <a:effectLst/>
                          <a:uFillTx/>
                          <a:sym typeface="Calibri"/>
                        </a:rPr>
                        <a:t>35</a:t>
                      </a:r>
                      <a:endParaRPr lang="cs-CZ" sz="24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extLst>
                  <a:ext uri="{0D108BD9-81ED-4DB2-BD59-A6C34878D82A}">
                    <a16:rowId xmlns:a16="http://schemas.microsoft.com/office/drawing/2014/main" val="3518191701"/>
                  </a:ext>
                </a:extLst>
              </a:tr>
            </a:tbl>
          </a:graphicData>
        </a:graphic>
      </p:graphicFrame>
      <p:graphicFrame>
        <p:nvGraphicFramePr>
          <p:cNvPr id="2" name="Tabulka 1">
            <a:extLst>
              <a:ext uri="{FF2B5EF4-FFF2-40B4-BE49-F238E27FC236}">
                <a16:creationId xmlns:a16="http://schemas.microsoft.com/office/drawing/2014/main" id="{71B9AF28-F9C3-EF3E-7E9B-87858B082DA8}"/>
              </a:ext>
            </a:extLst>
          </p:cNvPr>
          <p:cNvGraphicFramePr>
            <a:graphicFrameLocks noGrp="1"/>
          </p:cNvGraphicFramePr>
          <p:nvPr/>
        </p:nvGraphicFramePr>
        <p:xfrm>
          <a:off x="1239913" y="3451461"/>
          <a:ext cx="9712171" cy="2702509"/>
        </p:xfrm>
        <a:graphic>
          <a:graphicData uri="http://schemas.openxmlformats.org/drawingml/2006/table">
            <a:tbl>
              <a:tblPr firstRow="1" firstCol="1" bandRow="1">
                <a:tableStyleId>{69C7853C-536D-4A76-A0AE-DD22124D55A5}</a:tableStyleId>
              </a:tblPr>
              <a:tblGrid>
                <a:gridCol w="5532940">
                  <a:extLst>
                    <a:ext uri="{9D8B030D-6E8A-4147-A177-3AD203B41FA5}">
                      <a16:colId xmlns:a16="http://schemas.microsoft.com/office/drawing/2014/main" val="139802193"/>
                    </a:ext>
                  </a:extLst>
                </a:gridCol>
                <a:gridCol w="4179231">
                  <a:extLst>
                    <a:ext uri="{9D8B030D-6E8A-4147-A177-3AD203B41FA5}">
                      <a16:colId xmlns:a16="http://schemas.microsoft.com/office/drawing/2014/main" val="1994095581"/>
                    </a:ext>
                  </a:extLst>
                </a:gridCol>
              </a:tblGrid>
              <a:tr h="583831">
                <a:tc>
                  <a:txBody>
                    <a:bodyPr/>
                    <a:lstStyle/>
                    <a:p>
                      <a:pPr marL="457200" marR="0" lvl="0" indent="0" algn="ctr" defTabSz="914400" rtl="0" eaLnBrk="1" fontAlgn="auto" latinLnBrk="0" hangingPunct="1">
                        <a:lnSpc>
                          <a:spcPct val="100000"/>
                        </a:lnSpc>
                        <a:spcBef>
                          <a:spcPts val="300"/>
                        </a:spcBef>
                        <a:spcAft>
                          <a:spcPts val="300"/>
                        </a:spcAft>
                        <a:buClrTx/>
                        <a:buSzTx/>
                        <a:buFontTx/>
                        <a:buNone/>
                        <a:tabLst/>
                        <a:defRPr/>
                      </a:pPr>
                      <a:r>
                        <a:rPr lang="cs-CZ" sz="2200" u="none" strike="noStrike" cap="none" spc="0" baseline="0" dirty="0">
                          <a:effectLst/>
                          <a:uFillTx/>
                          <a:sym typeface="Calibri"/>
                        </a:rPr>
                        <a:t>Podkritérium</a:t>
                      </a:r>
                      <a:endParaRPr lang="cs-CZ" sz="2200" b="1"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tc>
                  <a:txBody>
                    <a:bodyPr/>
                    <a:lstStyle/>
                    <a:p>
                      <a:pPr marL="457200" marR="0" indent="0" algn="ctr" defTabSz="914400" rtl="0" latinLnBrk="0">
                        <a:lnSpc>
                          <a:spcPct val="100000"/>
                        </a:lnSpc>
                        <a:spcBef>
                          <a:spcPts val="300"/>
                        </a:spcBef>
                        <a:spcAft>
                          <a:spcPts val="300"/>
                        </a:spcAft>
                        <a:buClrTx/>
                        <a:buSzTx/>
                        <a:buFontTx/>
                        <a:buNone/>
                        <a:tabLst/>
                      </a:pPr>
                      <a:r>
                        <a:rPr lang="cs-CZ" sz="2200" u="none" strike="noStrike" cap="none" spc="0" baseline="0" dirty="0">
                          <a:effectLst/>
                          <a:uFillTx/>
                          <a:sym typeface="Calibri"/>
                        </a:rPr>
                        <a:t>Maximální počet bodů za </a:t>
                      </a:r>
                      <a:r>
                        <a:rPr lang="cs-CZ" sz="2200" u="none" strike="noStrike" cap="none" spc="0" baseline="0" dirty="0" err="1">
                          <a:effectLst/>
                          <a:uFillTx/>
                          <a:sym typeface="Calibri"/>
                        </a:rPr>
                        <a:t>podkritérium</a:t>
                      </a:r>
                      <a:r>
                        <a:rPr lang="cs-CZ" sz="2200" u="none" strike="noStrike" cap="none" spc="0" baseline="0" dirty="0">
                          <a:effectLst/>
                          <a:uFillTx/>
                          <a:sym typeface="Calibri"/>
                        </a:rPr>
                        <a:t> </a:t>
                      </a:r>
                      <a:endParaRPr lang="cs-CZ" sz="2200" b="1"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extLst>
                  <a:ext uri="{0D108BD9-81ED-4DB2-BD59-A6C34878D82A}">
                    <a16:rowId xmlns:a16="http://schemas.microsoft.com/office/drawing/2014/main" val="2289932723"/>
                  </a:ext>
                </a:extLst>
              </a:tr>
              <a:tr h="594678">
                <a:tc>
                  <a:txBody>
                    <a:bodyPr/>
                    <a:lstStyle/>
                    <a:p>
                      <a:pPr marL="0" marR="0" indent="0" algn="ctr" defTabSz="914400" rtl="0" latinLnBrk="0">
                        <a:lnSpc>
                          <a:spcPct val="100000"/>
                        </a:lnSpc>
                        <a:spcBef>
                          <a:spcPts val="300"/>
                        </a:spcBef>
                        <a:spcAft>
                          <a:spcPts val="300"/>
                        </a:spcAft>
                        <a:buClrTx/>
                        <a:buSzTx/>
                        <a:buFontTx/>
                        <a:buNone/>
                        <a:tabLst/>
                      </a:pPr>
                      <a:r>
                        <a:rPr lang="cs-CZ" sz="2200" u="none" strike="noStrike" cap="none" spc="0" baseline="0" dirty="0">
                          <a:effectLst/>
                          <a:uFillTx/>
                          <a:sym typeface="Calibri"/>
                        </a:rPr>
                        <a:t>Využití odpadu z demontáže</a:t>
                      </a:r>
                      <a:endParaRPr lang="cs-CZ" sz="22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tc>
                  <a:txBody>
                    <a:bodyPr/>
                    <a:lstStyle/>
                    <a:p>
                      <a:pPr marL="0" marR="0" indent="0" algn="ctr" defTabSz="914400" rtl="0" latinLnBrk="0">
                        <a:lnSpc>
                          <a:spcPct val="100000"/>
                        </a:lnSpc>
                        <a:spcBef>
                          <a:spcPts val="300"/>
                        </a:spcBef>
                        <a:spcAft>
                          <a:spcPts val="300"/>
                        </a:spcAft>
                        <a:buClrTx/>
                        <a:buSzTx/>
                        <a:buFontTx/>
                        <a:buNone/>
                        <a:tabLst/>
                      </a:pPr>
                      <a:r>
                        <a:rPr lang="cs-CZ" sz="2200" u="none" strike="noStrike" cap="none" spc="0" baseline="0" dirty="0">
                          <a:effectLst/>
                          <a:uFillTx/>
                          <a:sym typeface="Calibri"/>
                        </a:rPr>
                        <a:t>15</a:t>
                      </a:r>
                      <a:endParaRPr lang="cs-CZ" sz="22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extLst>
                  <a:ext uri="{0D108BD9-81ED-4DB2-BD59-A6C34878D82A}">
                    <a16:rowId xmlns:a16="http://schemas.microsoft.com/office/drawing/2014/main" val="1225577391"/>
                  </a:ext>
                </a:extLst>
              </a:tr>
              <a:tr h="594678">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cs-CZ" sz="2200" u="none" strike="noStrike" cap="none" spc="0" baseline="0" dirty="0">
                          <a:effectLst/>
                          <a:uFillTx/>
                          <a:sym typeface="Calibri"/>
                        </a:rPr>
                        <a:t>Minimalizace dopadů stavebních prací na okolí</a:t>
                      </a:r>
                      <a:endParaRPr lang="cs-CZ" sz="22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tc>
                  <a:txBody>
                    <a:bodyPr/>
                    <a:lstStyle/>
                    <a:p>
                      <a:pPr marL="0" marR="0" indent="0" algn="ctr" defTabSz="914400" rtl="0" latinLnBrk="0">
                        <a:lnSpc>
                          <a:spcPct val="100000"/>
                        </a:lnSpc>
                        <a:spcBef>
                          <a:spcPts val="300"/>
                        </a:spcBef>
                        <a:spcAft>
                          <a:spcPts val="300"/>
                        </a:spcAft>
                        <a:buClrTx/>
                        <a:buSzTx/>
                        <a:buFontTx/>
                        <a:buNone/>
                        <a:tabLst/>
                      </a:pPr>
                      <a:r>
                        <a:rPr lang="cs-CZ" sz="2200" u="none" strike="noStrike" cap="none" spc="0" baseline="0" dirty="0">
                          <a:effectLst/>
                          <a:uFillTx/>
                          <a:sym typeface="Calibri"/>
                        </a:rPr>
                        <a:t>10</a:t>
                      </a:r>
                      <a:endParaRPr lang="cs-CZ" sz="22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extLst>
                  <a:ext uri="{0D108BD9-81ED-4DB2-BD59-A6C34878D82A}">
                    <a16:rowId xmlns:a16="http://schemas.microsoft.com/office/drawing/2014/main" val="3518191701"/>
                  </a:ext>
                </a:extLst>
              </a:tr>
              <a:tr h="583831">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cs-CZ" sz="2200" u="none" strike="noStrike" cap="none" spc="0" baseline="0" dirty="0">
                          <a:effectLst/>
                          <a:uFillTx/>
                          <a:sym typeface="Calibri"/>
                        </a:rPr>
                        <a:t>Využití druhotných surovin při realizaci stavby</a:t>
                      </a:r>
                      <a:endParaRPr lang="cs-CZ" sz="22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tc>
                  <a:txBody>
                    <a:bodyPr/>
                    <a:lstStyle/>
                    <a:p>
                      <a:pPr marL="0" marR="0" indent="0" algn="ctr" defTabSz="914400" rtl="0" latinLnBrk="0">
                        <a:lnSpc>
                          <a:spcPct val="100000"/>
                        </a:lnSpc>
                        <a:spcBef>
                          <a:spcPts val="300"/>
                        </a:spcBef>
                        <a:spcAft>
                          <a:spcPts val="300"/>
                        </a:spcAft>
                        <a:buClrTx/>
                        <a:buSzTx/>
                        <a:buFontTx/>
                        <a:buNone/>
                        <a:tabLst/>
                      </a:pPr>
                      <a:r>
                        <a:rPr lang="cs-CZ" sz="2200" u="none" strike="noStrike" cap="none" spc="0" baseline="0" dirty="0">
                          <a:effectLst/>
                          <a:uFillTx/>
                          <a:sym typeface="Calibri"/>
                        </a:rPr>
                        <a:t>10</a:t>
                      </a:r>
                      <a:endParaRPr lang="cs-CZ" sz="22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extLst>
                  <a:ext uri="{0D108BD9-81ED-4DB2-BD59-A6C34878D82A}">
                    <a16:rowId xmlns:a16="http://schemas.microsoft.com/office/drawing/2014/main" val="2621175570"/>
                  </a:ext>
                </a:extLst>
              </a:tr>
            </a:tbl>
          </a:graphicData>
        </a:graphic>
      </p:graphicFrame>
    </p:spTree>
    <p:extLst>
      <p:ext uri="{BB962C8B-B14F-4D97-AF65-F5344CB8AC3E}">
        <p14:creationId xmlns:p14="http://schemas.microsoft.com/office/powerpoint/2010/main" val="912920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Prezentace Centrální harmonizační jednotky MF ČR</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cs-CZ" dirty="0"/>
              <a:t>ZZVZ </a:t>
            </a:r>
            <a:r>
              <a:rPr lang="cs-CZ" dirty="0" err="1"/>
              <a:t>vs</a:t>
            </a:r>
            <a:r>
              <a:rPr lang="cs-CZ" dirty="0"/>
              <a:t> ZoFK</a:t>
            </a:r>
          </a:p>
        </p:txBody>
      </p:sp>
      <p:sp>
        <p:nvSpPr>
          <p:cNvPr id="5" name="Zástupný symbol pro obsah 4"/>
          <p:cNvSpPr>
            <a:spLocks noGrp="1"/>
          </p:cNvSpPr>
          <p:nvPr>
            <p:ph idx="1"/>
          </p:nvPr>
        </p:nvSpPr>
        <p:spPr>
          <a:xfrm>
            <a:off x="720000" y="1567576"/>
            <a:ext cx="10753200" cy="4264424"/>
          </a:xfrm>
        </p:spPr>
        <p:txBody>
          <a:bodyPr/>
          <a:lstStyle/>
          <a:p>
            <a:r>
              <a:rPr lang="cs-CZ" sz="2000" dirty="0">
                <a:solidFill>
                  <a:srgbClr val="0070C0"/>
                </a:solidFill>
              </a:rPr>
              <a:t>Procesní úprava – z. č. 134/2016 Sb., o zadávání veřejných zakázek (ZZVZ)</a:t>
            </a:r>
          </a:p>
          <a:p>
            <a:r>
              <a:rPr lang="cs-CZ" sz="2000" dirty="0">
                <a:solidFill>
                  <a:schemeClr val="accent2"/>
                </a:solidFill>
              </a:rPr>
              <a:t>3E – z. č. 320/2001 Sb., o finanční kontrole ve veřejné správě (ZoFK)</a:t>
            </a:r>
            <a:endParaRPr lang="cs-CZ" sz="2000" dirty="0">
              <a:solidFill>
                <a:srgbClr val="0070C0"/>
              </a:solidFill>
            </a:endParaRPr>
          </a:p>
          <a:p>
            <a:pPr marL="72000" indent="0">
              <a:buNone/>
            </a:pPr>
            <a:endParaRPr lang="cs-CZ" sz="1800" dirty="0">
              <a:solidFill>
                <a:srgbClr val="0070C0"/>
              </a:solidFill>
            </a:endParaRPr>
          </a:p>
        </p:txBody>
      </p:sp>
      <p:pic>
        <p:nvPicPr>
          <p:cNvPr id="6" name="Zástupný symbol pro obsah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856" y="2505808"/>
            <a:ext cx="5395343" cy="3420208"/>
          </a:xfrm>
          <a:prstGeom prst="rect">
            <a:avLst/>
          </a:prstGeom>
        </p:spPr>
      </p:pic>
    </p:spTree>
    <p:extLst>
      <p:ext uri="{BB962C8B-B14F-4D97-AF65-F5344CB8AC3E}">
        <p14:creationId xmlns:p14="http://schemas.microsoft.com/office/powerpoint/2010/main" val="1874907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50</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Výměna oken v budově Žerotínovo náměstí 3</a:t>
            </a:r>
          </a:p>
        </p:txBody>
      </p:sp>
      <p:sp>
        <p:nvSpPr>
          <p:cNvPr id="114" name="TextovéPole 4"/>
          <p:cNvSpPr txBox="1"/>
          <p:nvPr/>
        </p:nvSpPr>
        <p:spPr>
          <a:xfrm>
            <a:off x="698497" y="1705249"/>
            <a:ext cx="11256941" cy="3631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814388" lvl="7" indent="-457200">
              <a:spcBef>
                <a:spcPts val="600"/>
              </a:spcBef>
              <a:buSzPct val="100000"/>
              <a:buFont typeface="+mj-lt"/>
              <a:buAutoNum type="arabicPeriod"/>
              <a:defRPr sz="2200">
                <a:solidFill>
                  <a:srgbClr val="595959"/>
                </a:solidFill>
                <a:latin typeface="Open Sans"/>
                <a:ea typeface="Open Sans"/>
                <a:cs typeface="Open Sans"/>
                <a:sym typeface="Open Sans"/>
              </a:defRPr>
            </a:pPr>
            <a:r>
              <a:rPr lang="cs-CZ" sz="2000" b="1" dirty="0">
                <a:solidFill>
                  <a:srgbClr val="595959"/>
                </a:solidFill>
                <a:latin typeface="Open Sans"/>
              </a:rPr>
              <a:t>Využití odpadu z demontáže</a:t>
            </a:r>
          </a:p>
          <a:p>
            <a:pPr marL="917888" lvl="8"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závazky účastníka směřující k materiálovému využití odpadu vzešlého z demontáže stávajících oken a světlíků a dalšího odpadu vzniklého při realizaci stavby</a:t>
            </a:r>
          </a:p>
          <a:p>
            <a:pPr marL="917888" lvl="8"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preference:</a:t>
            </a:r>
          </a:p>
          <a:p>
            <a:pPr marL="1032188" lvl="8"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konkrétních závazků (např. 80 % veškerého plastového odpadu bude znovu využito)</a:t>
            </a:r>
          </a:p>
          <a:p>
            <a:pPr marL="1032188" lvl="8"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doložených závazků:</a:t>
            </a:r>
          </a:p>
          <a:p>
            <a:pPr marL="1032188" lvl="8"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jak bude s odpadem naloženo (např. tak, že jej zpracuje a využije sám účastník, nebo že má účastník navázanou spolupráci s jiným dodavatelem, který odpad zpracuje a využije)</a:t>
            </a:r>
          </a:p>
          <a:p>
            <a:pPr marL="1032188" lvl="8" indent="-457200">
              <a:spcBef>
                <a:spcPts val="600"/>
              </a:spcBef>
              <a:buSzPct val="100000"/>
              <a:buFont typeface="+mj-lt"/>
              <a:buAutoNum type="alphaLcParen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k jakému účelu bude odpad využit (např. opětovná výroba oken)</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2549357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51</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Výměna oken v budově Žerotínovo náměstí 3</a:t>
            </a:r>
          </a:p>
        </p:txBody>
      </p:sp>
      <p:sp>
        <p:nvSpPr>
          <p:cNvPr id="114" name="TextovéPole 4"/>
          <p:cNvSpPr txBox="1"/>
          <p:nvPr/>
        </p:nvSpPr>
        <p:spPr>
          <a:xfrm>
            <a:off x="698497" y="1870604"/>
            <a:ext cx="11256941" cy="2708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814388" lvl="7" indent="-457200">
              <a:spcBef>
                <a:spcPts val="600"/>
              </a:spcBef>
              <a:buSzPct val="100000"/>
              <a:buFont typeface="+mj-lt"/>
              <a:buAutoNum type="arabicPeriod" startAt="2"/>
              <a:defRPr sz="2200">
                <a:solidFill>
                  <a:srgbClr val="595959"/>
                </a:solidFill>
                <a:latin typeface="Open Sans"/>
                <a:ea typeface="Open Sans"/>
                <a:cs typeface="Open Sans"/>
                <a:sym typeface="Open Sans"/>
              </a:defRPr>
            </a:pPr>
            <a:r>
              <a:rPr lang="pl-PL" sz="2000" b="1" dirty="0">
                <a:solidFill>
                  <a:srgbClr val="595959"/>
                </a:solidFill>
                <a:latin typeface="Open Sans"/>
              </a:rPr>
              <a:t>Minimalizace dopadů stavebních prací na okolí</a:t>
            </a:r>
            <a:endParaRPr lang="cs-CZ" sz="2000" b="1" dirty="0">
              <a:solidFill>
                <a:srgbClr val="595959"/>
              </a:solidFill>
              <a:latin typeface="Open Sans"/>
            </a:endParaRPr>
          </a:p>
          <a:p>
            <a:pPr marL="917888" lvl="8"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konkrétní opatření, která účastník nabídne k omezení dopadů veškerých negativních vlivů spojených s prováděním stavebních prací za plného provozu KrÚ JMK (hluk, prach, vibrace, zápach, omezení prostoru v konkrétních místech provádění prací – chodby, zasedací místnosti, kanceláře)</a:t>
            </a:r>
          </a:p>
          <a:p>
            <a:pPr marL="917888" lvl="8"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způsob práce s vybouraným odpadem (ukládání, třídění, odvoz) s ohledem na omezený prostor v okolí KrÚ JMK, dopady této činnosti na provoz KrÚ JMK i v okolí KrÚ JMK (např. případná dopravní omezení či uzavírky chodníků)</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2093277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52</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Výměna oken v budově Žerotínovo náměstí 3</a:t>
            </a:r>
          </a:p>
        </p:txBody>
      </p:sp>
      <p:sp>
        <p:nvSpPr>
          <p:cNvPr id="114" name="TextovéPole 4"/>
          <p:cNvSpPr txBox="1"/>
          <p:nvPr/>
        </p:nvSpPr>
        <p:spPr>
          <a:xfrm>
            <a:off x="698497" y="1784778"/>
            <a:ext cx="11256941"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814388" lvl="7" indent="-457200">
              <a:spcBef>
                <a:spcPts val="600"/>
              </a:spcBef>
              <a:buSzPct val="100000"/>
              <a:buFont typeface="+mj-lt"/>
              <a:buAutoNum type="arabicPeriod" startAt="3"/>
              <a:defRPr sz="2200">
                <a:solidFill>
                  <a:srgbClr val="595959"/>
                </a:solidFill>
                <a:latin typeface="Open Sans"/>
                <a:ea typeface="Open Sans"/>
                <a:cs typeface="Open Sans"/>
                <a:sym typeface="Open Sans"/>
              </a:defRPr>
            </a:pPr>
            <a:r>
              <a:rPr lang="pl-PL" sz="2000" b="1" dirty="0">
                <a:solidFill>
                  <a:srgbClr val="595959"/>
                </a:solidFill>
                <a:latin typeface="Open Sans"/>
              </a:rPr>
              <a:t>Využití druhotných surovin při realizaci stavby</a:t>
            </a:r>
          </a:p>
          <a:p>
            <a:pPr marL="917888" lvl="8"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podíl druhotných surovin využitých při realizaci stavby (např. recyklované sklo v nových oknech)</a:t>
            </a:r>
          </a:p>
          <a:p>
            <a:pPr marL="917888" lvl="8"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podíl surovin pocházejících z udržitelných zdrojů (např. dřevo na výrobu oken pocházející z lesů s certifikátem FSC, PEFC či </a:t>
            </a:r>
            <a:r>
              <a:rPr lang="cs-CZ" sz="2000" dirty="0" err="1">
                <a:solidFill>
                  <a:srgbClr val="595959"/>
                </a:solidFill>
                <a:latin typeface="Open Sans"/>
                <a:ea typeface="Open Sans"/>
                <a:cs typeface="Open Sans"/>
              </a:rPr>
              <a:t>CoC</a:t>
            </a:r>
            <a:r>
              <a:rPr lang="cs-CZ" sz="2000" dirty="0">
                <a:solidFill>
                  <a:srgbClr val="595959"/>
                </a:solidFill>
                <a:latin typeface="Open Sans"/>
                <a:ea typeface="Open Sans"/>
                <a:cs typeface="Open Sans"/>
              </a:rPr>
              <a:t>)</a:t>
            </a:r>
          </a:p>
          <a:p>
            <a:pPr marL="917888" lvl="8"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aktivně uplatňovaná politika či strategie účastníka směřující k ochraně životního prostředí</a:t>
            </a:r>
          </a:p>
          <a:p>
            <a:pPr marL="917888" lvl="8"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cs-CZ" sz="2000" dirty="0">
                <a:solidFill>
                  <a:srgbClr val="595959"/>
                </a:solidFill>
                <a:latin typeface="Open Sans"/>
                <a:ea typeface="Open Sans"/>
                <a:cs typeface="Open Sans"/>
              </a:rPr>
              <a:t>environmentální systém řízení dle normy ČSN EN ISO 14001 či dle systému EMAS (preference certifikace nezávislou autoritou oproti ostatním možnostem prokázání shody)</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2292893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53</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Výměna oken v budově Žerotínovo náměstí 3</a:t>
            </a:r>
          </a:p>
        </p:txBody>
      </p:sp>
      <p:sp>
        <p:nvSpPr>
          <p:cNvPr id="114" name="TextovéPole 4"/>
          <p:cNvSpPr txBox="1"/>
          <p:nvPr/>
        </p:nvSpPr>
        <p:spPr>
          <a:xfrm>
            <a:off x="698497" y="1677329"/>
            <a:ext cx="11256941" cy="4324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700088" lvl="7" indent="-342900">
              <a:spcBef>
                <a:spcPts val="600"/>
              </a:spcBef>
              <a:buSzPct val="100000"/>
              <a:buFont typeface="Arial" panose="020B0604020202020204" pitchFamily="34" charset="0"/>
              <a:buChar char="•"/>
              <a:defRPr sz="2200">
                <a:solidFill>
                  <a:srgbClr val="595959"/>
                </a:solidFill>
                <a:latin typeface="Open Sans"/>
                <a:ea typeface="Open Sans"/>
                <a:cs typeface="Open Sans"/>
                <a:sym typeface="Open Sans"/>
              </a:defRPr>
            </a:pPr>
            <a:r>
              <a:rPr lang="pl-PL" sz="2000" b="1" dirty="0">
                <a:solidFill>
                  <a:srgbClr val="595959"/>
                </a:solidFill>
                <a:latin typeface="Open Sans"/>
              </a:rPr>
              <a:t>Způsob hodnocení</a:t>
            </a:r>
          </a:p>
          <a:p>
            <a:pPr marL="917888" lvl="8" indent="-342900">
              <a:spcBef>
                <a:spcPts val="600"/>
              </a:spcBef>
              <a:buSzPct val="100000"/>
              <a:buFont typeface="Courier New" panose="02070309020205020404" pitchFamily="49" charset="0"/>
              <a:buChar char="o"/>
              <a:defRPr sz="2200">
                <a:solidFill>
                  <a:srgbClr val="595959"/>
                </a:solidFill>
                <a:latin typeface="Open Sans"/>
                <a:ea typeface="Open Sans"/>
                <a:cs typeface="Open Sans"/>
                <a:sym typeface="Open Sans"/>
              </a:defRPr>
            </a:pPr>
            <a:r>
              <a:rPr lang="cs-CZ" sz="2000" u="sng" dirty="0">
                <a:solidFill>
                  <a:srgbClr val="595959"/>
                </a:solidFill>
                <a:latin typeface="Open Sans"/>
                <a:ea typeface="Open Sans"/>
                <a:cs typeface="Open Sans"/>
              </a:rPr>
              <a:t>významný přínos k naplnění priorit zadavatele</a:t>
            </a:r>
            <a:r>
              <a:rPr lang="cs-CZ" sz="2000" dirty="0">
                <a:solidFill>
                  <a:srgbClr val="595959"/>
                </a:solidFill>
                <a:latin typeface="Open Sans"/>
                <a:ea typeface="Open Sans"/>
                <a:cs typeface="Open Sans"/>
              </a:rPr>
              <a:t> - nabídka obsahuje konkrétní závazky účastníka nad rámec minimálních požadavků zadavatele, které jednoznačně a významně přispívají k naplnění priorit </a:t>
            </a:r>
          </a:p>
          <a:p>
            <a:pPr marL="917888" lvl="8" indent="-342900">
              <a:spcBef>
                <a:spcPts val="600"/>
              </a:spcBef>
              <a:buSzPct val="100000"/>
              <a:buFont typeface="Courier New" panose="02070309020205020404" pitchFamily="49" charset="0"/>
              <a:buChar char="o"/>
              <a:defRPr sz="2200">
                <a:solidFill>
                  <a:srgbClr val="595959"/>
                </a:solidFill>
                <a:latin typeface="Open Sans"/>
                <a:ea typeface="Open Sans"/>
                <a:cs typeface="Open Sans"/>
                <a:sym typeface="Open Sans"/>
              </a:defRPr>
            </a:pPr>
            <a:r>
              <a:rPr lang="cs-CZ" sz="2000" u="sng" dirty="0">
                <a:solidFill>
                  <a:srgbClr val="595959"/>
                </a:solidFill>
                <a:latin typeface="Open Sans"/>
                <a:ea typeface="Open Sans"/>
                <a:cs typeface="Open Sans"/>
              </a:rPr>
              <a:t>přínos nad minimální požadavky</a:t>
            </a:r>
            <a:r>
              <a:rPr lang="cs-CZ" sz="2000" dirty="0">
                <a:solidFill>
                  <a:srgbClr val="595959"/>
                </a:solidFill>
                <a:latin typeface="Open Sans"/>
                <a:ea typeface="Open Sans"/>
                <a:cs typeface="Open Sans"/>
              </a:rPr>
              <a:t> – nabídka obsahuje popis postupů a opatření účastníka nad rámec minimálních požadavků zadavatele, které přispívají k naplnění priorit zadavatele, ale neobsahuje konkrétní závazky účastníka, nebo tyto závazky nemohou být jednoznačně vyhodnoceny jako významný přínos k naplnění priorit zadavatele</a:t>
            </a:r>
          </a:p>
          <a:p>
            <a:pPr marL="917888" lvl="8" indent="-342900">
              <a:spcBef>
                <a:spcPts val="600"/>
              </a:spcBef>
              <a:buSzPct val="100000"/>
              <a:buFont typeface="Courier New" panose="02070309020205020404" pitchFamily="49" charset="0"/>
              <a:buChar char="o"/>
              <a:defRPr sz="2200">
                <a:solidFill>
                  <a:srgbClr val="595959"/>
                </a:solidFill>
                <a:latin typeface="Open Sans"/>
                <a:ea typeface="Open Sans"/>
                <a:cs typeface="Open Sans"/>
                <a:sym typeface="Open Sans"/>
              </a:defRPr>
            </a:pPr>
            <a:r>
              <a:rPr lang="cs-CZ" sz="2000" u="sng" dirty="0">
                <a:solidFill>
                  <a:srgbClr val="595959"/>
                </a:solidFill>
                <a:latin typeface="Open Sans"/>
                <a:ea typeface="Open Sans"/>
                <a:cs typeface="Open Sans"/>
              </a:rPr>
              <a:t>žádný přínos nad minimální požadavky</a:t>
            </a:r>
            <a:r>
              <a:rPr lang="cs-CZ" sz="2000" dirty="0">
                <a:solidFill>
                  <a:srgbClr val="595959"/>
                </a:solidFill>
                <a:latin typeface="Open Sans"/>
                <a:ea typeface="Open Sans"/>
                <a:cs typeface="Open Sans"/>
              </a:rPr>
              <a:t> – účastník nenabízí žádné nebo jen minimální vylepšení nad rámec minimálních požadavků zadavatele nebo je jeho nabídka příliš obecná bez možnosti vyhodnotit konkrétní přínosy nabízených postupů pro naplnění priorit zadavatele</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3487319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54</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2800" b="1" i="0" u="none" strike="noStrike" kern="0" cap="none" spc="0" normalizeH="0" baseline="0" noProof="0" dirty="0">
                <a:ln>
                  <a:noFill/>
                </a:ln>
                <a:solidFill>
                  <a:srgbClr val="595959"/>
                </a:solidFill>
                <a:effectLst/>
                <a:uLnTx/>
                <a:uFillTx/>
                <a:latin typeface="Open Sans"/>
                <a:ea typeface="Open Sans"/>
                <a:cs typeface="Open Sans"/>
                <a:sym typeface="Open Sans"/>
              </a:rPr>
              <a:t>Aplikace pro elektronická jednání RJMK a ZJMK</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pic>
        <p:nvPicPr>
          <p:cNvPr id="4" name="Obrázek 3" descr="Obsah obrázku interiér, budova, nábytek, oblečení&#10;&#10;Popis byl vytvořen automaticky">
            <a:extLst>
              <a:ext uri="{FF2B5EF4-FFF2-40B4-BE49-F238E27FC236}">
                <a16:creationId xmlns:a16="http://schemas.microsoft.com/office/drawing/2014/main" id="{2EAA7727-D3D4-E409-8579-2EE428717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089" y="1415846"/>
            <a:ext cx="8347822" cy="4190640"/>
          </a:xfrm>
          <a:prstGeom prst="rect">
            <a:avLst/>
          </a:prstGeom>
        </p:spPr>
      </p:pic>
      <p:sp>
        <p:nvSpPr>
          <p:cNvPr id="5" name="TextovéPole 4">
            <a:extLst>
              <a:ext uri="{FF2B5EF4-FFF2-40B4-BE49-F238E27FC236}">
                <a16:creationId xmlns:a16="http://schemas.microsoft.com/office/drawing/2014/main" id="{6800916A-8EC3-464C-0636-0256C68F5884}"/>
              </a:ext>
            </a:extLst>
          </p:cNvPr>
          <p:cNvSpPr txBox="1"/>
          <p:nvPr/>
        </p:nvSpPr>
        <p:spPr>
          <a:xfrm>
            <a:off x="303403" y="5682073"/>
            <a:ext cx="11256941"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57188" marR="0" lvl="7" indent="0" algn="ctr"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2000" b="0" i="0" u="none" strike="noStrike" kern="0" cap="none" spc="0" normalizeH="0" baseline="0" noProof="0" dirty="0">
                <a:ln>
                  <a:noFill/>
                </a:ln>
                <a:solidFill>
                  <a:srgbClr val="595959"/>
                </a:solidFill>
                <a:effectLst/>
                <a:uLnTx/>
                <a:uFillTx/>
                <a:latin typeface="Open Sans"/>
                <a:ea typeface="Open Sans"/>
                <a:cs typeface="Open Sans"/>
                <a:sym typeface="Open Sans"/>
                <a:hlinkClick r:id="rId3"/>
              </a:rPr>
              <a:t>https://zakazky.krajbezkorupce.cz/contract_display_34435.html</a:t>
            </a:r>
            <a:endParaRPr kumimoji="0" lang="cs-CZ" sz="2000" b="0" i="0" u="none" strike="noStrike" kern="0" cap="none" spc="0" normalizeH="0" baseline="0" noProof="0" dirty="0">
              <a:ln>
                <a:noFill/>
              </a:ln>
              <a:solidFill>
                <a:srgbClr val="595959"/>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3693086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55</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Aplikace pro elektronická jednání RJMK a ZJMK</a:t>
            </a:r>
          </a:p>
        </p:txBody>
      </p:sp>
      <p:sp>
        <p:nvSpPr>
          <p:cNvPr id="114" name="TextovéPole 4"/>
          <p:cNvSpPr txBox="1"/>
          <p:nvPr/>
        </p:nvSpPr>
        <p:spPr>
          <a:xfrm>
            <a:off x="698497" y="1542130"/>
            <a:ext cx="1125694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Předmětem veřejné zakázky je provedení díla spočívajícího v implementaci, nastavení a provozu uceleného informačního systému pro elektronické zpracování materiálů do orgánů Objednatele (Rady Jihomoravského kraje, Zastupitelstva Jihomoravského kraje, komisí rady, výborů zastupitelstva a případných dalších obdobných orgánů rady a zastupitelstva) s vazbou na hlasovací zařízení</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graphicFrame>
        <p:nvGraphicFramePr>
          <p:cNvPr id="2" name="Tabulka 1">
            <a:extLst>
              <a:ext uri="{FF2B5EF4-FFF2-40B4-BE49-F238E27FC236}">
                <a16:creationId xmlns:a16="http://schemas.microsoft.com/office/drawing/2014/main" id="{51ED025B-9198-77C2-64A7-3410930CAB5A}"/>
              </a:ext>
            </a:extLst>
          </p:cNvPr>
          <p:cNvGraphicFramePr>
            <a:graphicFrameLocks noGrp="1"/>
          </p:cNvGraphicFramePr>
          <p:nvPr/>
        </p:nvGraphicFramePr>
        <p:xfrm>
          <a:off x="1470881" y="3741373"/>
          <a:ext cx="9712171" cy="1640133"/>
        </p:xfrm>
        <a:graphic>
          <a:graphicData uri="http://schemas.openxmlformats.org/drawingml/2006/table">
            <a:tbl>
              <a:tblPr firstRow="1" firstCol="1" bandRow="1">
                <a:tableStyleId>{69C7853C-536D-4A76-A0AE-DD22124D55A5}</a:tableStyleId>
              </a:tblPr>
              <a:tblGrid>
                <a:gridCol w="5532940">
                  <a:extLst>
                    <a:ext uri="{9D8B030D-6E8A-4147-A177-3AD203B41FA5}">
                      <a16:colId xmlns:a16="http://schemas.microsoft.com/office/drawing/2014/main" val="139802193"/>
                    </a:ext>
                  </a:extLst>
                </a:gridCol>
                <a:gridCol w="4179231">
                  <a:extLst>
                    <a:ext uri="{9D8B030D-6E8A-4147-A177-3AD203B41FA5}">
                      <a16:colId xmlns:a16="http://schemas.microsoft.com/office/drawing/2014/main" val="1994095581"/>
                    </a:ext>
                  </a:extLst>
                </a:gridCol>
              </a:tblGrid>
              <a:tr h="478173">
                <a:tc>
                  <a:txBody>
                    <a:bodyPr/>
                    <a:lstStyle/>
                    <a:p>
                      <a:pPr marL="457200" algn="ctr">
                        <a:spcBef>
                          <a:spcPts val="300"/>
                        </a:spcBef>
                        <a:spcAft>
                          <a:spcPts val="300"/>
                        </a:spcAft>
                      </a:pPr>
                      <a:r>
                        <a:rPr lang="cs-CZ" sz="2400" dirty="0">
                          <a:effectLst/>
                        </a:rPr>
                        <a:t>Kritérium</a:t>
                      </a:r>
                      <a:endParaRPr lang="cs-CZ"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457200" algn="ctr">
                        <a:spcBef>
                          <a:spcPts val="300"/>
                        </a:spcBef>
                        <a:spcAft>
                          <a:spcPts val="300"/>
                        </a:spcAft>
                      </a:pPr>
                      <a:r>
                        <a:rPr lang="cs-CZ" sz="2400" dirty="0">
                          <a:effectLst/>
                        </a:rPr>
                        <a:t>Váha v %</a:t>
                      </a:r>
                      <a:endParaRPr lang="cs-CZ"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289932723"/>
                  </a:ext>
                </a:extLst>
              </a:tr>
              <a:tr h="580980">
                <a:tc>
                  <a:txBody>
                    <a:bodyPr/>
                    <a:lstStyle/>
                    <a:p>
                      <a:pPr marL="0" marR="0" indent="0" algn="ctr" defTabSz="914400" rtl="0" latinLnBrk="0">
                        <a:lnSpc>
                          <a:spcPct val="100000"/>
                        </a:lnSpc>
                        <a:spcBef>
                          <a:spcPts val="300"/>
                        </a:spcBef>
                        <a:spcAft>
                          <a:spcPts val="300"/>
                        </a:spcAft>
                        <a:buClrTx/>
                        <a:buSzTx/>
                        <a:buFontTx/>
                        <a:buNone/>
                        <a:tabLst/>
                      </a:pPr>
                      <a:r>
                        <a:rPr lang="cs-CZ" sz="2400" u="none" strike="noStrike" cap="none" spc="0" baseline="0" dirty="0">
                          <a:effectLst/>
                          <a:uFillTx/>
                          <a:sym typeface="Calibri"/>
                        </a:rPr>
                        <a:t>Nabídková cena</a:t>
                      </a:r>
                      <a:endParaRPr lang="cs-CZ" sz="24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tc>
                  <a:txBody>
                    <a:bodyPr/>
                    <a:lstStyle/>
                    <a:p>
                      <a:pPr marL="0" marR="0" indent="0" algn="ctr" defTabSz="914400" rtl="0" latinLnBrk="0">
                        <a:lnSpc>
                          <a:spcPct val="100000"/>
                        </a:lnSpc>
                        <a:spcBef>
                          <a:spcPts val="300"/>
                        </a:spcBef>
                        <a:spcAft>
                          <a:spcPts val="300"/>
                        </a:spcAft>
                        <a:buClrTx/>
                        <a:buSzTx/>
                        <a:buFontTx/>
                        <a:buNone/>
                        <a:tabLst/>
                      </a:pPr>
                      <a:r>
                        <a:rPr lang="cs-CZ" sz="2400" u="none" strike="noStrike" cap="none" spc="0" baseline="0" dirty="0">
                          <a:effectLst/>
                          <a:uFillTx/>
                          <a:sym typeface="Calibri"/>
                        </a:rPr>
                        <a:t>50</a:t>
                      </a:r>
                      <a:endParaRPr lang="cs-CZ" sz="24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extLst>
                  <a:ext uri="{0D108BD9-81ED-4DB2-BD59-A6C34878D82A}">
                    <a16:rowId xmlns:a16="http://schemas.microsoft.com/office/drawing/2014/main" val="1225577391"/>
                  </a:ext>
                </a:extLst>
              </a:tr>
              <a:tr h="580980">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cs-CZ" sz="2400" u="none" strike="noStrike" cap="none" spc="0" baseline="0" dirty="0">
                          <a:effectLst/>
                          <a:uFillTx/>
                          <a:sym typeface="Calibri"/>
                        </a:rPr>
                        <a:t>Uživatelská přívětivost nabízeného plnění</a:t>
                      </a:r>
                      <a:endParaRPr lang="cs-CZ" sz="24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tc>
                  <a:txBody>
                    <a:bodyPr/>
                    <a:lstStyle/>
                    <a:p>
                      <a:pPr marL="0" marR="0" indent="0" algn="ctr" defTabSz="914400" rtl="0" latinLnBrk="0">
                        <a:lnSpc>
                          <a:spcPct val="100000"/>
                        </a:lnSpc>
                        <a:spcBef>
                          <a:spcPts val="300"/>
                        </a:spcBef>
                        <a:spcAft>
                          <a:spcPts val="300"/>
                        </a:spcAft>
                        <a:buClrTx/>
                        <a:buSzTx/>
                        <a:buFontTx/>
                        <a:buNone/>
                        <a:tabLst/>
                      </a:pPr>
                      <a:r>
                        <a:rPr lang="cs-CZ" sz="2400" u="none" strike="noStrike" cap="none" spc="0" baseline="0" dirty="0">
                          <a:effectLst/>
                          <a:uFillTx/>
                          <a:sym typeface="Calibri"/>
                        </a:rPr>
                        <a:t>50</a:t>
                      </a:r>
                      <a:endParaRPr lang="cs-CZ" sz="2400" b="0" i="0" u="none" strike="noStrike" cap="none" spc="0" baseline="0" dirty="0">
                        <a:solidFill>
                          <a:schemeClr val="tx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txBody>
                  <a:tcPr anchor="ctr"/>
                </a:tc>
                <a:extLst>
                  <a:ext uri="{0D108BD9-81ED-4DB2-BD59-A6C34878D82A}">
                    <a16:rowId xmlns:a16="http://schemas.microsoft.com/office/drawing/2014/main" val="3518191701"/>
                  </a:ext>
                </a:extLst>
              </a:tr>
            </a:tbl>
          </a:graphicData>
        </a:graphic>
      </p:graphicFrame>
    </p:spTree>
    <p:extLst>
      <p:ext uri="{BB962C8B-B14F-4D97-AF65-F5344CB8AC3E}">
        <p14:creationId xmlns:p14="http://schemas.microsoft.com/office/powerpoint/2010/main" val="2725359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56</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Aplikace pro elektronická jednání RJMK a ZJMK</a:t>
            </a:r>
          </a:p>
        </p:txBody>
      </p:sp>
      <p:sp>
        <p:nvSpPr>
          <p:cNvPr id="114" name="TextovéPole 4"/>
          <p:cNvSpPr txBox="1"/>
          <p:nvPr/>
        </p:nvSpPr>
        <p:spPr>
          <a:xfrm>
            <a:off x="698497" y="1542130"/>
            <a:ext cx="11256941" cy="4016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Zadavatel bude hodnotit uživatelskou přívětivost nabízeného plnění (tj. pomyslnou jednoduchost práce s nabízeným systémem, resp. jeho dílčími částmi), což má pro zadavatele vysokou vypovídací hodnotu o kvalitě plnění, neboť zadavatel sleduje mj. to, aby pořízením předmětu plnění došlo na jeho straně k ulehčení administrativní zátěže a administrativních procesů</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Zadavatel bude hodnotit nabídky na základě video návodů/video ukázek doložených v nabídce, které budou zachycovat definované procesy včetně dílčích kroků</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Video návody/video ukázky budou zpracovány v reálném čase, tj. nebudu urychleny, zpomaleny či jinak upraveny</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2000" dirty="0">
                <a:solidFill>
                  <a:srgbClr val="595959"/>
                </a:solidFill>
                <a:latin typeface="Open Sans"/>
              </a:rPr>
              <a:t>Na základě video návodů/video ukázek bude hodnoceno, jakým způsobem jsou jednotlivé procesy („</a:t>
            </a:r>
            <a:r>
              <a:rPr lang="cs-CZ" sz="2000" dirty="0" err="1">
                <a:solidFill>
                  <a:srgbClr val="595959"/>
                </a:solidFill>
                <a:latin typeface="Open Sans"/>
              </a:rPr>
              <a:t>scénářová</a:t>
            </a:r>
            <a:r>
              <a:rPr lang="cs-CZ" sz="2000" dirty="0">
                <a:solidFill>
                  <a:srgbClr val="595959"/>
                </a:solidFill>
                <a:latin typeface="Open Sans"/>
              </a:rPr>
              <a:t>“ zadání vymezená zadavatelem) uskutečněny a na základě toho bude vyhodnocena uživatelská přívětivost daného systému</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2695591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57</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Aplikace pro elektronická jednání RJMK a ZJMK</a:t>
            </a:r>
          </a:p>
        </p:txBody>
      </p:sp>
      <p:sp>
        <p:nvSpPr>
          <p:cNvPr id="114" name="TextovéPole 4"/>
          <p:cNvSpPr txBox="1"/>
          <p:nvPr/>
        </p:nvSpPr>
        <p:spPr>
          <a:xfrm>
            <a:off x="698497" y="1542130"/>
            <a:ext cx="11256941" cy="4247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Uživatelská přívětivost se bude hodnotit z pohledu efektivity jednotlivých procesů, jejich intuitivnosti a přehlednosti</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Efektivnějším systémem se rozumí systém, který zvládne zpracovat jednotlivé „</a:t>
            </a:r>
            <a:r>
              <a:rPr lang="cs-CZ" sz="1700" dirty="0" err="1"/>
              <a:t>scénářové</a:t>
            </a:r>
            <a:r>
              <a:rPr lang="cs-CZ" sz="1700" dirty="0"/>
              <a:t>“ zadání v kratším čase (i při zohlednění úkonů, které provádí sám systém na základě jednotlivých vstupů od uživatelů); a bude vyžadovat méně součinnosti (aktivity, úkonů) ze strany uživatelů (tj. bude mít co nejvíce jednotlivých kroků automatizovaných do té míry, že nebude vyžadován zásah/aktivita ze strany uživatele systému); u jednoho ze scénářů bude v rámci této kategorie hodnocena i kvalita nápovědy, když zadavatel za efektivnější systém nápovědy považuje více ilustrativní, jehož uživatelé jsou v co největší množině případů schopni otázky/nejasnosti vyřešit prostřednictvím nápovědy bez kontaktování jiných zaměstnanců zadavatele anebo podpory provozu systému</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Intuitivnějším systémem se rozumí systém, jehož procesy jsou seřazeny do logické struktury, díky které budou běžní uživatelé snáze schopni poznat, jaký krok má organicky a logicky následovat</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Přehlednějším systémem se rozumí systém, jehož uživatelské rozhraní je navrženo (v úrovni designu) tak, že se v něm běžní uživatelé budou schopni snáze pohybovat a orientovat (tj. nalézt jednotlivé relevantní ikony, příkazové řádky, atd.)</a:t>
            </a:r>
            <a:endParaRPr lang="cs-CZ" sz="1700" dirty="0">
              <a:solidFill>
                <a:srgbClr val="595959"/>
              </a:solidFill>
              <a:latin typeface="Open Sans"/>
            </a:endParaRP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3205431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58</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Aplikace pro elektronická jednání RJMK a ZJMK</a:t>
            </a:r>
          </a:p>
        </p:txBody>
      </p:sp>
      <p:sp>
        <p:nvSpPr>
          <p:cNvPr id="114" name="TextovéPole 4"/>
          <p:cNvSpPr txBox="1"/>
          <p:nvPr/>
        </p:nvSpPr>
        <p:spPr>
          <a:xfrm>
            <a:off x="698497" y="1726796"/>
            <a:ext cx="11256941" cy="4139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b="1" dirty="0"/>
              <a:t>Efektivita, intuitivnost a přehlednost bude hodnocena na následující bodové stupnici: </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5 bodů – systém je nadstandardně efektivní, intuitivní anebo přehledný</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endParaRPr lang="cs-CZ" sz="1700" dirty="0"/>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Nadstandardně efektivní systém umožní uživatelům rychle a s minimálním úsilím dosáhnout požadovaných výsledků, zatímco automatizuje rutinní úkoly a optimalizuje </a:t>
            </a:r>
            <a:r>
              <a:rPr lang="cs-CZ" sz="1700" dirty="0" err="1"/>
              <a:t>workflow</a:t>
            </a:r>
            <a:r>
              <a:rPr lang="cs-CZ" sz="1700" dirty="0"/>
              <a:t> tak, aby bylo dosaženo maximální produktivity (tj. množství zpracovaných úkolů) za co nejkratší čas. Systém představuje zásadní časovou úsporu oproti stávajícím pracovním procesům u zadavatele</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Nadstandardní intuitivnost znamená, že systém je navržen tak, že uživatelé instinktivně rozumí jeho funkcím a postupům bez potřeby hlubší orientace. Jeho struktura a funkce zcela odpovídají očekáváním běžných uživatelů, což umožňuje snadné a přirozené používání (tj. navazující kroky jsou v rozhraní umístěny blízko sebe)</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Nadstandardní přehlednost chápe zadavatel tak, že všechny informace a funkce systému jsou snadno viditelné, jasně označené a logicky uspořádané. Běžní uživatelé budou schopni rychle nalézt to, co potřebují, bez zbytečného hledání nebo zkoumání</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808289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59</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Aplikace pro elektronická jednání RJMK a ZJMK</a:t>
            </a:r>
          </a:p>
        </p:txBody>
      </p:sp>
      <p:sp>
        <p:nvSpPr>
          <p:cNvPr id="114" name="TextovéPole 4"/>
          <p:cNvSpPr txBox="1"/>
          <p:nvPr/>
        </p:nvSpPr>
        <p:spPr>
          <a:xfrm>
            <a:off x="698497" y="1687453"/>
            <a:ext cx="11256941" cy="4324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3 body – systém je standardně efektivní, intuitivní anebo přehledný</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endParaRPr lang="cs-CZ" sz="1700" dirty="0"/>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Standardně efektivní systém splňuje základní očekávání uživatelů a umožňuje jim dosáhnout požadovaných výsledků s přijatelným množstvím kroků (kliků) a úsilí, aniž by často narazili na překážky nebo zbytečné komplikace; systém disponuje rovněž očekávatelnou mírou automatizace, která nepředstavuje překážku v realizaci úkonů, ale zároveň nepřináší zásadní úsporu času anebo součinnosti na straně uživatelů systému. Systém představuje jen dílčí časovou úsporu oproti stávajícím pracovním procesům u zadavatele</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Standardní intuitivnost znamená, že systém je srozumitelný pro většinu uživatelů, ale může vyžadovat hlubší orientaci nebo nutnost dalších zaškolení pro efektivní využití. Běžní uživatelé obvykle chápou hlavní funkce, i když mohou občas narazit na nejasnosti</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Standardní přehledností disponuje dle zadavatele systém, který nabízí uspořádání a design, který splňuje základní očekávání běžných uživatelů. Většina informací je přístupná, avšak mohou existovat občasné nejasnosti nebo nekonzistence v uspořádání, které představují překážku v nerušené orientaci v daném systému</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316171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00DC"/>
                </a:solidFill>
              </a:rPr>
              <a:t>Kritéria hodnocení nabídek a principy 3E</a:t>
            </a:r>
          </a:p>
        </p:txBody>
      </p:sp>
      <p:sp>
        <p:nvSpPr>
          <p:cNvPr id="3" name="Zástupný symbol pro obsah 2"/>
          <p:cNvSpPr>
            <a:spLocks noGrp="1"/>
          </p:cNvSpPr>
          <p:nvPr>
            <p:ph idx="1"/>
          </p:nvPr>
        </p:nvSpPr>
        <p:spPr>
          <a:xfrm>
            <a:off x="720000" y="1436914"/>
            <a:ext cx="10753200" cy="4395086"/>
          </a:xfrm>
        </p:spPr>
        <p:txBody>
          <a:bodyPr/>
          <a:lstStyle/>
          <a:p>
            <a:pPr lvl="0"/>
            <a:r>
              <a:rPr lang="cs-CZ" sz="2000" b="1" dirty="0">
                <a:solidFill>
                  <a:srgbClr val="000000"/>
                </a:solidFill>
              </a:rPr>
              <a:t>Principy 3E - § 2 ZFK</a:t>
            </a:r>
          </a:p>
          <a:p>
            <a:pPr lvl="0"/>
            <a:r>
              <a:rPr lang="cs-CZ" sz="2000" dirty="0">
                <a:solidFill>
                  <a:srgbClr val="000000"/>
                </a:solidFill>
              </a:rPr>
              <a:t>Hospodárnost – použití veřejných prostředků k zajištění stanovených úkolů s co nejnižším vynaložením těchto prostředků, a to při dodržení odpovídající kvality plněných úkolů</a:t>
            </a:r>
          </a:p>
          <a:p>
            <a:pPr lvl="0"/>
            <a:r>
              <a:rPr lang="cs-CZ" sz="2000" dirty="0">
                <a:solidFill>
                  <a:srgbClr val="000000"/>
                </a:solidFill>
              </a:rPr>
              <a:t>Efektivnost – použití veřejných prostředků, kterým se dosáhne nejvýše možného rozsahu, kvality a přínosu plněných úkolů ve srovnání s objemem prostředků vynaložených na jejich plnění</a:t>
            </a:r>
          </a:p>
          <a:p>
            <a:pPr lvl="0"/>
            <a:r>
              <a:rPr lang="cs-CZ" sz="2000" dirty="0">
                <a:solidFill>
                  <a:srgbClr val="000000"/>
                </a:solidFill>
              </a:rPr>
              <a:t>Účelnost – použití veřejných prostředků, které zajistí optimální míru dosažení cílů při plnění stanovených úkolů</a:t>
            </a:r>
          </a:p>
          <a:p>
            <a:pPr marL="72000" lvl="0" indent="0">
              <a:buNone/>
            </a:pPr>
            <a:endParaRPr lang="cs-CZ" sz="2000" dirty="0">
              <a:solidFill>
                <a:srgbClr val="000000"/>
              </a:solidFill>
            </a:endParaRP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630175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fld id="{86CB4B4D-7CA3-9044-876B-883B54F8677D}" type="slidenum">
              <a:rPr/>
              <a:t>60</a:t>
            </a:fld>
            <a:endParaRPr/>
          </a:p>
        </p:txBody>
      </p:sp>
      <p:sp>
        <p:nvSpPr>
          <p:cNvPr id="113" name="TextovéPole 12"/>
          <p:cNvSpPr txBox="1"/>
          <p:nvPr/>
        </p:nvSpPr>
        <p:spPr>
          <a:xfrm>
            <a:off x="751213" y="657820"/>
            <a:ext cx="87645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r>
              <a:rPr lang="cs-CZ" sz="2800" b="1" dirty="0"/>
              <a:t>Aplikace pro elektronická jednání RJMK a ZJMK</a:t>
            </a:r>
          </a:p>
        </p:txBody>
      </p:sp>
      <p:sp>
        <p:nvSpPr>
          <p:cNvPr id="114" name="TextovéPole 4"/>
          <p:cNvSpPr txBox="1"/>
          <p:nvPr/>
        </p:nvSpPr>
        <p:spPr>
          <a:xfrm>
            <a:off x="698497" y="1754871"/>
            <a:ext cx="11256941" cy="3877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1 bod – systém je podprůměrně efektivní, intuitivní anebo přehledný</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endParaRPr lang="cs-CZ" sz="1700" dirty="0"/>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Podprůměrně efektivní systém často vyžaduje od uživatelů nadměrné kroky (kliky, neautomatizované mezikroky vyžadující součinnost uživatele) nebo úsilí k dosažení požadovaných výsledků, má minimum automatizovaných procesů (které časově prodlužují dokončování jednotlivých úkonů) a může zahrnovat časté překážky nebo chyby, které zpomalují nebo komplikují práci. Systém je na stejné úrovni anebo ještě méně efektivní než stávající pracovní procesy u zadavatele</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Podprůměrná intuitivnost dle zadavatele znamená, že uživatelé často zjišťují, že systém je těžko pochopitelný, jeho funkce nebo postupy nejsou logické nebo neodpovídají běžným očekáváním uživatelů, což může často vyžadovat externí pomoc nebo podporu</a:t>
            </a:r>
          </a:p>
          <a:p>
            <a:pPr marL="715963" lvl="7" indent="-358775">
              <a:spcBef>
                <a:spcPts val="600"/>
              </a:spcBef>
              <a:buSzPct val="100000"/>
              <a:buFont typeface="Arial"/>
              <a:buChar char="•"/>
              <a:defRPr sz="2200">
                <a:solidFill>
                  <a:srgbClr val="595959"/>
                </a:solidFill>
                <a:latin typeface="Open Sans"/>
                <a:ea typeface="Open Sans"/>
                <a:cs typeface="Open Sans"/>
                <a:sym typeface="Open Sans"/>
              </a:defRPr>
            </a:pPr>
            <a:r>
              <a:rPr lang="cs-CZ" sz="1700" dirty="0"/>
              <a:t>Podprůměrnou přehlednost chápe zadavatel tak, že systém má nepřehlednou až chaotickou strukturu, což ztěžuje běžným uživatelům nalézt potřebné informace nebo funkce. Může docházet k zbytečnému hledání a zkoumání kvůli nejasně označeným nebo špatně uspořádaným prvkům</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buSzPct val="100000"/>
              <a:defRPr sz="2200">
                <a:solidFill>
                  <a:srgbClr val="595959"/>
                </a:solidFill>
                <a:latin typeface="Open Sans"/>
                <a:ea typeface="Open Sans"/>
                <a:cs typeface="Open Sans"/>
                <a:sym typeface="Open Sans"/>
              </a:defRPr>
            </a:pPr>
            <a:r>
              <a:rPr lang="cs-CZ" sz="1600" b="1" dirty="0">
                <a:solidFill>
                  <a:schemeClr val="bg1"/>
                </a:solidFill>
                <a:latin typeface="Montserrat Black" pitchFamily="2" charset="-18"/>
              </a:rPr>
              <a:t>DIGITÁLNÍ ZAKÁZKÁŘSKÝ TÝM</a:t>
            </a:r>
            <a:endParaRPr sz="1600" b="1" dirty="0">
              <a:solidFill>
                <a:schemeClr val="bg1"/>
              </a:solidFill>
              <a:latin typeface="Montserrat Black" pitchFamily="2" charset="-18"/>
            </a:endParaRPr>
          </a:p>
        </p:txBody>
      </p:sp>
    </p:spTree>
    <p:extLst>
      <p:ext uri="{BB962C8B-B14F-4D97-AF65-F5344CB8AC3E}">
        <p14:creationId xmlns:p14="http://schemas.microsoft.com/office/powerpoint/2010/main" val="2588117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Obsah obrázku venku, tráva, rostlina, strom&#10;&#10;Popis byl vytvořen automaticky">
            <a:extLst>
              <a:ext uri="{FF2B5EF4-FFF2-40B4-BE49-F238E27FC236}">
                <a16:creationId xmlns:a16="http://schemas.microsoft.com/office/drawing/2014/main" id="{C7540460-E520-61F9-8B53-3627F842C705}"/>
              </a:ext>
            </a:extLst>
          </p:cNvPr>
          <p:cNvPicPr>
            <a:picLocks noChangeAspect="1"/>
          </p:cNvPicPr>
          <p:nvPr/>
        </p:nvPicPr>
        <p:blipFill rotWithShape="1">
          <a:blip r:embed="rId2">
            <a:extLst>
              <a:ext uri="{28A0092B-C50C-407E-A947-70E740481C1C}">
                <a14:useLocalDpi xmlns:a14="http://schemas.microsoft.com/office/drawing/2010/main" val="0"/>
              </a:ext>
            </a:extLst>
          </a:blip>
          <a:srcRect t="7570" b="17431"/>
          <a:stretch/>
        </p:blipFill>
        <p:spPr>
          <a:xfrm>
            <a:off x="1" y="10"/>
            <a:ext cx="12191999" cy="6857990"/>
          </a:xfrm>
          <a:prstGeom prst="rect">
            <a:avLst/>
          </a:prstGeom>
        </p:spPr>
      </p:pic>
      <p:sp>
        <p:nvSpPr>
          <p:cNvPr id="113" name="TextovéPole 12"/>
          <p:cNvSpPr txBox="1"/>
          <p:nvPr/>
        </p:nvSpPr>
        <p:spPr>
          <a:xfrm>
            <a:off x="-507586" y="864422"/>
            <a:ext cx="5135569" cy="895450"/>
          </a:xfrm>
          <a:prstGeom prst="rect">
            <a:avLst/>
          </a:prstGeom>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lvl1pPr>
              <a:defRPr sz="4000">
                <a:solidFill>
                  <a:srgbClr val="595959"/>
                </a:solidFill>
                <a:latin typeface="Open Sans"/>
                <a:ea typeface="Open Sans"/>
                <a:cs typeface="Open Sans"/>
                <a:sym typeface="Open Sans"/>
              </a:defRPr>
            </a:lvl1pPr>
          </a:lstStyle>
          <a:p>
            <a:pPr marL="0" marR="0" lvl="0" indent="0" algn="ctr" fontAlgn="auto">
              <a:lnSpc>
                <a:spcPct val="90000"/>
              </a:lnSpc>
              <a:spcBef>
                <a:spcPct val="0"/>
              </a:spcBef>
              <a:spcAft>
                <a:spcPts val="600"/>
              </a:spcAft>
              <a:buClrTx/>
              <a:buSzTx/>
              <a:tabLst/>
              <a:defRPr/>
            </a:pPr>
            <a:r>
              <a:rPr kumimoji="0" lang="en-US" sz="5200" b="1" i="0" u="none" strike="noStrike" cap="none" spc="0" normalizeH="0" baseline="0" noProof="0" dirty="0">
                <a:ln>
                  <a:noFill/>
                </a:ln>
                <a:solidFill>
                  <a:srgbClr val="FFFFFF"/>
                </a:solidFill>
                <a:effectLst/>
                <a:uLnTx/>
                <a:uFillTx/>
                <a:latin typeface="+mj-lt"/>
                <a:ea typeface="+mj-ea"/>
                <a:cs typeface="+mj-cs"/>
                <a:sym typeface="Open Sans"/>
              </a:rPr>
              <a:t>DZR </a:t>
            </a:r>
            <a:r>
              <a:rPr kumimoji="0" lang="en-US" sz="5200" b="1" i="0" u="none" strike="noStrike" cap="none" spc="0" normalizeH="0" baseline="0" noProof="0" dirty="0" err="1">
                <a:ln>
                  <a:noFill/>
                </a:ln>
                <a:solidFill>
                  <a:srgbClr val="FFFFFF"/>
                </a:solidFill>
                <a:effectLst/>
                <a:uLnTx/>
                <a:uFillTx/>
                <a:latin typeface="+mj-lt"/>
                <a:ea typeface="+mj-ea"/>
                <a:cs typeface="+mj-cs"/>
                <a:sym typeface="Open Sans"/>
              </a:rPr>
              <a:t>Rohatec</a:t>
            </a:r>
            <a:endParaRPr kumimoji="0" lang="en-US" sz="5200" b="1" i="0" u="none" strike="noStrike" cap="none" spc="0" normalizeH="0" baseline="0" noProof="0" dirty="0">
              <a:ln>
                <a:noFill/>
              </a:ln>
              <a:solidFill>
                <a:srgbClr val="FFFFFF"/>
              </a:solidFill>
              <a:effectLst/>
              <a:uLnTx/>
              <a:uFillTx/>
              <a:latin typeface="+mj-lt"/>
              <a:ea typeface="+mj-ea"/>
              <a:cs typeface="+mj-cs"/>
              <a:sym typeface="Open Sans"/>
            </a:endParaRPr>
          </a:p>
        </p:txBody>
      </p:sp>
      <p:sp>
        <p:nvSpPr>
          <p:cNvPr id="112" name="TextovéPole 11"/>
          <p:cNvSpPr txBox="1">
            <a:spLocks noGrp="1"/>
          </p:cNvSpPr>
          <p:nvPr>
            <p:ph type="sldNum" sz="quarter" idx="4294967295"/>
          </p:nvPr>
        </p:nvSpPr>
        <p:spPr>
          <a:xfrm>
            <a:off x="8610600" y="6356350"/>
            <a:ext cx="2743200" cy="365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lvl1pPr algn="l">
              <a:defRPr sz="1800" b="1">
                <a:solidFill>
                  <a:srgbClr val="FFFFFF"/>
                </a:solidFill>
                <a:latin typeface="Open Sans"/>
                <a:ea typeface="Open Sans"/>
                <a:cs typeface="Open Sans"/>
                <a:sym typeface="Open Sans"/>
              </a:defRPr>
            </a:lvl1pPr>
          </a:lstStyle>
          <a:p>
            <a:pPr algn="r">
              <a:spcAft>
                <a:spcPts val="600"/>
              </a:spcAft>
              <a:defRPr/>
            </a:pPr>
            <a:fld id="{86CB4B4D-7CA3-9044-876B-883B54F8677D}" type="slidenum">
              <a:rPr lang="en-US" sz="1200" b="0">
                <a:latin typeface="Calibri" panose="020F0502020204030204"/>
                <a:ea typeface="+mn-ea"/>
                <a:cs typeface="+mn-cs"/>
                <a:sym typeface="Open Sans"/>
              </a:rPr>
              <a:pPr algn="r">
                <a:spcAft>
                  <a:spcPts val="600"/>
                </a:spcAft>
                <a:defRPr/>
              </a:pPr>
              <a:t>61</a:t>
            </a:fld>
            <a:endParaRPr lang="en-US" sz="1200" b="0">
              <a:latin typeface="Calibri" panose="020F0502020204030204"/>
              <a:ea typeface="+mn-ea"/>
              <a:cs typeface="+mn-cs"/>
              <a:sym typeface="Open Sans"/>
            </a:endParaRPr>
          </a:p>
        </p:txBody>
      </p:sp>
    </p:spTree>
    <p:extLst>
      <p:ext uri="{BB962C8B-B14F-4D97-AF65-F5344CB8AC3E}">
        <p14:creationId xmlns:p14="http://schemas.microsoft.com/office/powerpoint/2010/main" val="728596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62</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14" name="TextovéPole 4"/>
          <p:cNvSpPr txBox="1"/>
          <p:nvPr/>
        </p:nvSpPr>
        <p:spPr>
          <a:xfrm>
            <a:off x="698497" y="1542130"/>
            <a:ext cx="11256941" cy="3570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715963" marR="0" lvl="7" indent="-358775" algn="l" defTabSz="914400" rtl="0" eaLnBrk="1" fontAlgn="auto" latinLnBrk="0" hangingPunct="0">
              <a:lnSpc>
                <a:spcPct val="100000"/>
              </a:lnSpc>
              <a:spcBef>
                <a:spcPts val="600"/>
              </a:spcBef>
              <a:spcAft>
                <a:spcPts val="0"/>
              </a:spcAft>
              <a:buClrTx/>
              <a:buSzPct val="100000"/>
              <a:buFont typeface="Arial"/>
              <a:buChar char="•"/>
              <a:tabLst/>
              <a:defRPr sz="2200">
                <a:solidFill>
                  <a:srgbClr val="595959"/>
                </a:solidFill>
                <a:latin typeface="Open Sans"/>
                <a:ea typeface="Open Sans"/>
                <a:cs typeface="Open Sans"/>
                <a:sym typeface="Open Sans"/>
              </a:defRPr>
            </a:pPr>
            <a:r>
              <a:rPr kumimoji="0" lang="cs-CZ" sz="2400" b="0" i="0" u="none" strike="noStrike" kern="0" cap="none" spc="0" normalizeH="0" baseline="0" noProof="0" dirty="0">
                <a:ln>
                  <a:noFill/>
                </a:ln>
                <a:solidFill>
                  <a:srgbClr val="595959"/>
                </a:solidFill>
                <a:effectLst/>
                <a:uLnTx/>
                <a:uFillTx/>
                <a:latin typeface="Open Sans"/>
                <a:ea typeface="Open Sans"/>
                <a:cs typeface="Open Sans"/>
                <a:sym typeface="Open Sans"/>
              </a:rPr>
              <a:t>Vybudování architektonicky, technologicky a energeticky kvalitní a efektivní stavby šetrné ke svému okolí i k uživatelům – klientům, personálu, návštěvníkům s nízkými provozními náklady a využíváním obnovitelných zdrojů energie při provozu</a:t>
            </a:r>
          </a:p>
          <a:p>
            <a:pPr marL="715963" marR="0" lvl="7" indent="-358775" algn="l" defTabSz="914400" rtl="0" eaLnBrk="1" fontAlgn="auto" latinLnBrk="0" hangingPunct="0">
              <a:lnSpc>
                <a:spcPct val="100000"/>
              </a:lnSpc>
              <a:spcBef>
                <a:spcPts val="600"/>
              </a:spcBef>
              <a:spcAft>
                <a:spcPts val="0"/>
              </a:spcAft>
              <a:buClrTx/>
              <a:buSzPct val="100000"/>
              <a:buFont typeface="Arial"/>
              <a:buChar char="•"/>
              <a:tabLst/>
              <a:defRPr sz="2200">
                <a:solidFill>
                  <a:srgbClr val="595959"/>
                </a:solidFill>
                <a:latin typeface="Open Sans"/>
                <a:ea typeface="Open Sans"/>
                <a:cs typeface="Open Sans"/>
                <a:sym typeface="Open Sans"/>
              </a:defRPr>
            </a:pPr>
            <a:endParaRPr kumimoji="0" lang="cs-CZ" sz="2400" b="0" i="0" u="none" strike="noStrike" kern="0" cap="none" spc="0" normalizeH="0" baseline="0" noProof="0" dirty="0">
              <a:ln>
                <a:noFill/>
              </a:ln>
              <a:solidFill>
                <a:srgbClr val="595959"/>
              </a:solidFill>
              <a:effectLst/>
              <a:uLnTx/>
              <a:uFillTx/>
              <a:latin typeface="Open Sans"/>
              <a:ea typeface="Open Sans"/>
              <a:cs typeface="Open Sans"/>
              <a:sym typeface="Open Sans"/>
            </a:endParaRPr>
          </a:p>
          <a:p>
            <a:pPr marL="715963" marR="0" lvl="7" indent="-358775" algn="l" defTabSz="914400" rtl="0" eaLnBrk="1" fontAlgn="auto" latinLnBrk="0" hangingPunct="0">
              <a:lnSpc>
                <a:spcPct val="100000"/>
              </a:lnSpc>
              <a:spcBef>
                <a:spcPts val="600"/>
              </a:spcBef>
              <a:spcAft>
                <a:spcPts val="0"/>
              </a:spcAft>
              <a:buClrTx/>
              <a:buSzPct val="100000"/>
              <a:buFont typeface="Arial"/>
              <a:buChar char="•"/>
              <a:tabLst/>
              <a:defRPr sz="2200">
                <a:solidFill>
                  <a:srgbClr val="595959"/>
                </a:solidFill>
                <a:latin typeface="Open Sans"/>
                <a:ea typeface="Open Sans"/>
                <a:cs typeface="Open Sans"/>
                <a:sym typeface="Open Sans"/>
              </a:defRPr>
            </a:pPr>
            <a:r>
              <a:rPr kumimoji="0" lang="cs-CZ" sz="2400" b="0" i="0" u="none" strike="noStrike" kern="0" cap="none" spc="0" normalizeH="0" baseline="0" noProof="0" dirty="0">
                <a:ln>
                  <a:noFill/>
                </a:ln>
                <a:solidFill>
                  <a:srgbClr val="595959"/>
                </a:solidFill>
                <a:effectLst/>
                <a:uLnTx/>
                <a:uFillTx/>
                <a:latin typeface="Open Sans"/>
                <a:ea typeface="Open Sans"/>
                <a:cs typeface="Open Sans"/>
                <a:sym typeface="Open Sans"/>
              </a:rPr>
              <a:t>Zpracování kompletní projektové dokumentace, výstavba, p</a:t>
            </a:r>
            <a:r>
              <a:rPr kumimoji="0" lang="cs-CZ" sz="2400" b="0" i="0" u="none" strike="noStrike" kern="0" cap="none" spc="0" normalizeH="0" baseline="0" noProof="0" dirty="0" err="1">
                <a:ln>
                  <a:noFill/>
                </a:ln>
                <a:solidFill>
                  <a:srgbClr val="595959"/>
                </a:solidFill>
                <a:effectLst/>
                <a:uLnTx/>
                <a:uFillTx/>
                <a:latin typeface="Open Sans"/>
                <a:ea typeface="Open Sans"/>
                <a:cs typeface="Open Sans"/>
                <a:sym typeface="Open Sans"/>
              </a:rPr>
              <a:t>oskytování</a:t>
            </a:r>
            <a:r>
              <a:rPr kumimoji="0" lang="cs-CZ" sz="2400" b="0" i="0" u="none" strike="noStrike" kern="0" cap="none" spc="0" normalizeH="0" baseline="0" noProof="0" dirty="0">
                <a:ln>
                  <a:noFill/>
                </a:ln>
                <a:solidFill>
                  <a:srgbClr val="595959"/>
                </a:solidFill>
                <a:effectLst/>
                <a:uLnTx/>
                <a:uFillTx/>
                <a:latin typeface="Open Sans"/>
                <a:ea typeface="Open Sans"/>
                <a:cs typeface="Open Sans"/>
                <a:sym typeface="Open Sans"/>
              </a:rPr>
              <a:t> služeb energetického managementu budovy během prvních 3 let provozu, provozní záruky za dosažení vybraných cílových parametrů a finanční kompenzace pro případ nesplnění</a:t>
            </a:r>
            <a:endParaRPr kumimoji="0" lang="cs-CZ" sz="2400" b="1" i="0" u="none" strike="noStrike" kern="0" cap="none" spc="0" normalizeH="0" baseline="0" noProof="0" dirty="0">
              <a:ln>
                <a:noFill/>
              </a:ln>
              <a:solidFill>
                <a:srgbClr val="595959"/>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4238339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63</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14" name="TextovéPole 4"/>
          <p:cNvSpPr txBox="1"/>
          <p:nvPr/>
        </p:nvSpPr>
        <p:spPr>
          <a:xfrm>
            <a:off x="698497" y="1542130"/>
            <a:ext cx="11256941" cy="33701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715963" marR="0" lvl="7" indent="-358775" algn="l" defTabSz="914400" rtl="0" eaLnBrk="1" fontAlgn="auto" latinLnBrk="0" hangingPunct="0">
              <a:lnSpc>
                <a:spcPct val="100000"/>
              </a:lnSpc>
              <a:spcBef>
                <a:spcPts val="600"/>
              </a:spcBef>
              <a:spcAft>
                <a:spcPts val="1200"/>
              </a:spcAft>
              <a:buClrTx/>
              <a:buSzPct val="100000"/>
              <a:buFont typeface="Arial"/>
              <a:buChar char="•"/>
              <a:tabLst/>
              <a:defRPr sz="2200">
                <a:solidFill>
                  <a:srgbClr val="595959"/>
                </a:solidFill>
                <a:latin typeface="Open Sans"/>
                <a:ea typeface="Open Sans"/>
                <a:cs typeface="Open Sans"/>
                <a:sym typeface="Open Sans"/>
              </a:defRPr>
            </a:pPr>
            <a:r>
              <a:rPr kumimoji="0" lang="cs-CZ" sz="2400" b="0" i="0" u="none" strike="noStrike" kern="0" cap="none" spc="0" normalizeH="0" baseline="0" noProof="0" dirty="0">
                <a:ln>
                  <a:noFill/>
                </a:ln>
                <a:solidFill>
                  <a:srgbClr val="595959"/>
                </a:solidFill>
                <a:effectLst/>
                <a:uLnTx/>
                <a:uFillTx/>
                <a:latin typeface="Open Sans"/>
                <a:ea typeface="Open Sans"/>
                <a:cs typeface="Open Sans"/>
                <a:sym typeface="Open Sans"/>
              </a:rPr>
              <a:t>Jednací řízení s uveřejněním kombinované s architektonickou soutěží</a:t>
            </a:r>
          </a:p>
          <a:p>
            <a:pPr marL="715963" marR="0" lvl="7" indent="-358775" algn="l" defTabSz="914400" rtl="0" eaLnBrk="1" fontAlgn="auto" latinLnBrk="0" hangingPunct="0">
              <a:lnSpc>
                <a:spcPct val="100000"/>
              </a:lnSpc>
              <a:spcBef>
                <a:spcPts val="600"/>
              </a:spcBef>
              <a:spcAft>
                <a:spcPts val="1200"/>
              </a:spcAft>
              <a:buClrTx/>
              <a:buSzPct val="100000"/>
              <a:buFont typeface="Arial"/>
              <a:buChar char="•"/>
              <a:tabLst/>
              <a:defRPr sz="2200">
                <a:solidFill>
                  <a:srgbClr val="595959"/>
                </a:solidFill>
                <a:latin typeface="Open Sans"/>
                <a:ea typeface="Open Sans"/>
                <a:cs typeface="Open Sans"/>
                <a:sym typeface="Open Sans"/>
              </a:defRPr>
            </a:pPr>
            <a:r>
              <a:rPr kumimoji="0" lang="cs-CZ" sz="2400" b="0" i="0" u="none" strike="noStrike" kern="0" cap="none" spc="0" normalizeH="0" baseline="0" noProof="0" dirty="0">
                <a:ln>
                  <a:noFill/>
                </a:ln>
                <a:solidFill>
                  <a:srgbClr val="595959"/>
                </a:solidFill>
                <a:effectLst/>
                <a:uLnTx/>
                <a:uFillTx/>
                <a:latin typeface="Open Sans"/>
                <a:ea typeface="Open Sans"/>
                <a:cs typeface="Open Sans"/>
                <a:sym typeface="Open Sans"/>
              </a:rPr>
              <a:t>Zadávací podmínky zpracované v souladu se Soutěžním řádem České komory architektů</a:t>
            </a:r>
          </a:p>
          <a:p>
            <a:pPr marL="715963" marR="0" lvl="7" indent="-358775" algn="l" defTabSz="914400" rtl="0" eaLnBrk="1" fontAlgn="auto" latinLnBrk="0" hangingPunct="0">
              <a:lnSpc>
                <a:spcPct val="100000"/>
              </a:lnSpc>
              <a:spcBef>
                <a:spcPts val="600"/>
              </a:spcBef>
              <a:spcAft>
                <a:spcPts val="1200"/>
              </a:spcAft>
              <a:buClrTx/>
              <a:buSzPct val="100000"/>
              <a:buFont typeface="Arial"/>
              <a:buChar char="•"/>
              <a:tabLst/>
              <a:defRPr sz="2200">
                <a:solidFill>
                  <a:srgbClr val="595959"/>
                </a:solidFill>
                <a:latin typeface="Open Sans"/>
                <a:ea typeface="Open Sans"/>
                <a:cs typeface="Open Sans"/>
                <a:sym typeface="Open Sans"/>
              </a:defRPr>
            </a:pPr>
            <a:r>
              <a:rPr kumimoji="0" lang="cs-CZ" sz="2400" b="0" i="0" u="none" strike="noStrike" kern="0" cap="none" spc="0" normalizeH="0" baseline="0" noProof="0" dirty="0">
                <a:ln>
                  <a:noFill/>
                </a:ln>
                <a:solidFill>
                  <a:srgbClr val="595959"/>
                </a:solidFill>
                <a:effectLst/>
                <a:uLnTx/>
                <a:uFillTx/>
                <a:latin typeface="Open Sans"/>
                <a:ea typeface="Open Sans"/>
                <a:cs typeface="Open Sans"/>
                <a:sym typeface="Open Sans"/>
              </a:rPr>
              <a:t>V části architektonického řešení anonymní h</a:t>
            </a:r>
            <a:r>
              <a:rPr kumimoji="0" lang="cs-CZ" sz="2400" b="0" i="0" u="none" strike="noStrike" kern="0" cap="none" spc="0" normalizeH="0" baseline="0" noProof="0" dirty="0" err="1">
                <a:ln>
                  <a:noFill/>
                </a:ln>
                <a:solidFill>
                  <a:srgbClr val="595959"/>
                </a:solidFill>
                <a:effectLst/>
                <a:uLnTx/>
                <a:uFillTx/>
                <a:latin typeface="Open Sans"/>
                <a:ea typeface="Open Sans"/>
                <a:cs typeface="Open Sans"/>
                <a:sym typeface="Open Sans"/>
              </a:rPr>
              <a:t>odnocení</a:t>
            </a:r>
            <a:r>
              <a:rPr kumimoji="0" lang="cs-CZ" sz="2400" b="0" i="0" u="none" strike="noStrike" kern="0" cap="none" spc="0" normalizeH="0" baseline="0" noProof="0" dirty="0">
                <a:ln>
                  <a:noFill/>
                </a:ln>
                <a:solidFill>
                  <a:srgbClr val="595959"/>
                </a:solidFill>
                <a:effectLst/>
                <a:uLnTx/>
                <a:uFillTx/>
                <a:latin typeface="Open Sans"/>
                <a:ea typeface="Open Sans"/>
                <a:cs typeface="Open Sans"/>
                <a:sym typeface="Open Sans"/>
              </a:rPr>
              <a:t> nabídek odbornou, nezávislou, předem známou porotou</a:t>
            </a:r>
          </a:p>
          <a:p>
            <a:pPr marL="715963" marR="0" lvl="7" indent="-358775" algn="l" defTabSz="914400" rtl="0" eaLnBrk="1" fontAlgn="auto" latinLnBrk="0" hangingPunct="0">
              <a:lnSpc>
                <a:spcPct val="100000"/>
              </a:lnSpc>
              <a:spcBef>
                <a:spcPts val="600"/>
              </a:spcBef>
              <a:spcAft>
                <a:spcPts val="1200"/>
              </a:spcAft>
              <a:buClrTx/>
              <a:buSzPct val="100000"/>
              <a:buFont typeface="Arial"/>
              <a:buChar char="•"/>
              <a:tabLst/>
              <a:defRPr sz="2200">
                <a:solidFill>
                  <a:srgbClr val="595959"/>
                </a:solidFill>
                <a:latin typeface="Open Sans"/>
                <a:ea typeface="Open Sans"/>
                <a:cs typeface="Open Sans"/>
                <a:sym typeface="Open Sans"/>
              </a:defRPr>
            </a:pPr>
            <a:r>
              <a:rPr kumimoji="0" lang="cs-CZ" sz="2400" b="0" i="0" u="none" strike="noStrike" kern="0" cap="none" spc="0" normalizeH="0" baseline="0" noProof="0" dirty="0">
                <a:ln>
                  <a:noFill/>
                </a:ln>
                <a:solidFill>
                  <a:srgbClr val="595959"/>
                </a:solidFill>
                <a:effectLst/>
                <a:uLnTx/>
                <a:uFillTx/>
                <a:latin typeface="Open Sans"/>
                <a:ea typeface="Open Sans"/>
                <a:cs typeface="Open Sans"/>
                <a:sym typeface="Open Sans"/>
              </a:rPr>
              <a:t>Předběžné tržní konzultace – hromadné k představení projektu, individuální ke zjištění/ověření informací od dodavatelů</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spTree>
    <p:extLst>
      <p:ext uri="{BB962C8B-B14F-4D97-AF65-F5344CB8AC3E}">
        <p14:creationId xmlns:p14="http://schemas.microsoft.com/office/powerpoint/2010/main" val="3126845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64</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graphicFrame>
        <p:nvGraphicFramePr>
          <p:cNvPr id="3" name="Tabulka 2">
            <a:extLst>
              <a:ext uri="{FF2B5EF4-FFF2-40B4-BE49-F238E27FC236}">
                <a16:creationId xmlns:a16="http://schemas.microsoft.com/office/drawing/2014/main" id="{5C1A927B-A152-24ED-9E1B-1C9D46FD38F5}"/>
              </a:ext>
            </a:extLst>
          </p:cNvPr>
          <p:cNvGraphicFramePr>
            <a:graphicFrameLocks noGrp="1"/>
          </p:cNvGraphicFramePr>
          <p:nvPr/>
        </p:nvGraphicFramePr>
        <p:xfrm>
          <a:off x="1239914" y="1962742"/>
          <a:ext cx="9712171" cy="3571705"/>
        </p:xfrm>
        <a:graphic>
          <a:graphicData uri="http://schemas.openxmlformats.org/drawingml/2006/table">
            <a:tbl>
              <a:tblPr firstRow="1" firstCol="1" bandRow="1">
                <a:tableStyleId>{69C7853C-536D-4A76-A0AE-DD22124D55A5}</a:tableStyleId>
              </a:tblPr>
              <a:tblGrid>
                <a:gridCol w="5532940">
                  <a:extLst>
                    <a:ext uri="{9D8B030D-6E8A-4147-A177-3AD203B41FA5}">
                      <a16:colId xmlns:a16="http://schemas.microsoft.com/office/drawing/2014/main" val="139802193"/>
                    </a:ext>
                  </a:extLst>
                </a:gridCol>
                <a:gridCol w="4179231">
                  <a:extLst>
                    <a:ext uri="{9D8B030D-6E8A-4147-A177-3AD203B41FA5}">
                      <a16:colId xmlns:a16="http://schemas.microsoft.com/office/drawing/2014/main" val="1994095581"/>
                    </a:ext>
                  </a:extLst>
                </a:gridCol>
              </a:tblGrid>
              <a:tr h="774725">
                <a:tc>
                  <a:txBody>
                    <a:bodyPr/>
                    <a:lstStyle/>
                    <a:p>
                      <a:pPr marL="457200" algn="ctr">
                        <a:spcBef>
                          <a:spcPts val="300"/>
                        </a:spcBef>
                        <a:spcAft>
                          <a:spcPts val="300"/>
                        </a:spcAft>
                      </a:pPr>
                      <a:r>
                        <a:rPr lang="cs-CZ" sz="3000" dirty="0">
                          <a:effectLst/>
                        </a:rPr>
                        <a:t>Kritérium</a:t>
                      </a:r>
                      <a:endParaRPr lang="cs-CZ"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457200" algn="ctr">
                        <a:spcBef>
                          <a:spcPts val="300"/>
                        </a:spcBef>
                        <a:spcAft>
                          <a:spcPts val="300"/>
                        </a:spcAft>
                      </a:pPr>
                      <a:r>
                        <a:rPr lang="cs-CZ" sz="3000" dirty="0">
                          <a:effectLst/>
                        </a:rPr>
                        <a:t>Váha v %</a:t>
                      </a:r>
                      <a:endParaRPr lang="cs-CZ"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289932723"/>
                  </a:ext>
                </a:extLst>
              </a:tr>
              <a:tr h="941290">
                <a:tc>
                  <a:txBody>
                    <a:bodyPr/>
                    <a:lstStyle/>
                    <a:p>
                      <a:pPr marL="457200" algn="ctr">
                        <a:spcBef>
                          <a:spcPts val="300"/>
                        </a:spcBef>
                        <a:spcAft>
                          <a:spcPts val="300"/>
                        </a:spcAft>
                      </a:pPr>
                      <a:r>
                        <a:rPr lang="cs-CZ" sz="3000" dirty="0">
                          <a:effectLst/>
                        </a:rPr>
                        <a:t>Architektonická kvalita řešení</a:t>
                      </a:r>
                      <a:endParaRPr lang="cs-CZ"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457200" algn="ctr">
                        <a:spcBef>
                          <a:spcPts val="300"/>
                        </a:spcBef>
                        <a:spcAft>
                          <a:spcPts val="300"/>
                        </a:spcAft>
                      </a:pPr>
                      <a:r>
                        <a:rPr lang="cs-CZ" sz="3000" dirty="0">
                          <a:effectLst/>
                        </a:rPr>
                        <a:t>50</a:t>
                      </a:r>
                      <a:endParaRPr lang="cs-CZ"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225577391"/>
                  </a:ext>
                </a:extLst>
              </a:tr>
              <a:tr h="941290">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cs-CZ" sz="3000" dirty="0">
                          <a:effectLst/>
                        </a:rPr>
                        <a:t>Celková nabídková cena</a:t>
                      </a:r>
                      <a:endParaRPr lang="cs-CZ"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457200" algn="ctr">
                        <a:spcBef>
                          <a:spcPts val="300"/>
                        </a:spcBef>
                        <a:spcAft>
                          <a:spcPts val="300"/>
                        </a:spcAft>
                      </a:pPr>
                      <a:r>
                        <a:rPr lang="cs-CZ" sz="3000" dirty="0">
                          <a:effectLst/>
                        </a:rPr>
                        <a:t>30</a:t>
                      </a:r>
                      <a:endParaRPr lang="cs-CZ"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518191701"/>
                  </a:ext>
                </a:extLst>
              </a:tr>
              <a:tr h="774725">
                <a:tc>
                  <a:txBody>
                    <a:bodyPr/>
                    <a:lstStyle/>
                    <a:p>
                      <a:pPr algn="ctr">
                        <a:spcBef>
                          <a:spcPts val="300"/>
                        </a:spcBef>
                        <a:spcAft>
                          <a:spcPts val="300"/>
                        </a:spcAft>
                      </a:pPr>
                      <a:r>
                        <a:rPr lang="cs-CZ" sz="3000" dirty="0">
                          <a:effectLst/>
                        </a:rPr>
                        <a:t>Energetická a technologická kvalita řešení</a:t>
                      </a:r>
                      <a:endParaRPr lang="cs-CZ"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457200" algn="ctr">
                        <a:spcBef>
                          <a:spcPts val="300"/>
                        </a:spcBef>
                        <a:spcAft>
                          <a:spcPts val="300"/>
                        </a:spcAft>
                      </a:pPr>
                      <a:r>
                        <a:rPr lang="cs-CZ" sz="3000" dirty="0">
                          <a:effectLst/>
                        </a:rPr>
                        <a:t>20</a:t>
                      </a:r>
                      <a:endParaRPr lang="cs-CZ"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621175570"/>
                  </a:ext>
                </a:extLst>
              </a:tr>
            </a:tbl>
          </a:graphicData>
        </a:graphic>
      </p:graphicFrame>
    </p:spTree>
    <p:extLst>
      <p:ext uri="{BB962C8B-B14F-4D97-AF65-F5344CB8AC3E}">
        <p14:creationId xmlns:p14="http://schemas.microsoft.com/office/powerpoint/2010/main" val="3269072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65</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graphicFrame>
        <p:nvGraphicFramePr>
          <p:cNvPr id="2" name="Tabulka 1">
            <a:extLst>
              <a:ext uri="{FF2B5EF4-FFF2-40B4-BE49-F238E27FC236}">
                <a16:creationId xmlns:a16="http://schemas.microsoft.com/office/drawing/2014/main" id="{B2F78C00-6C1A-67B8-BF56-3200239E6098}"/>
              </a:ext>
            </a:extLst>
          </p:cNvPr>
          <p:cNvGraphicFramePr>
            <a:graphicFrameLocks noGrp="1"/>
          </p:cNvGraphicFramePr>
          <p:nvPr/>
        </p:nvGraphicFramePr>
        <p:xfrm>
          <a:off x="967666" y="1627417"/>
          <a:ext cx="10546673" cy="4389120"/>
        </p:xfrm>
        <a:graphic>
          <a:graphicData uri="http://schemas.openxmlformats.org/drawingml/2006/table">
            <a:tbl>
              <a:tblPr firstRow="1" firstCol="1" bandRow="1">
                <a:tableStyleId>{69C7853C-536D-4A76-A0AE-DD22124D55A5}</a:tableStyleId>
              </a:tblPr>
              <a:tblGrid>
                <a:gridCol w="2006353">
                  <a:extLst>
                    <a:ext uri="{9D8B030D-6E8A-4147-A177-3AD203B41FA5}">
                      <a16:colId xmlns:a16="http://schemas.microsoft.com/office/drawing/2014/main" val="901867579"/>
                    </a:ext>
                  </a:extLst>
                </a:gridCol>
                <a:gridCol w="6782540">
                  <a:extLst>
                    <a:ext uri="{9D8B030D-6E8A-4147-A177-3AD203B41FA5}">
                      <a16:colId xmlns:a16="http://schemas.microsoft.com/office/drawing/2014/main" val="2046041006"/>
                    </a:ext>
                  </a:extLst>
                </a:gridCol>
                <a:gridCol w="1757780">
                  <a:extLst>
                    <a:ext uri="{9D8B030D-6E8A-4147-A177-3AD203B41FA5}">
                      <a16:colId xmlns:a16="http://schemas.microsoft.com/office/drawing/2014/main" val="1190313128"/>
                    </a:ext>
                  </a:extLst>
                </a:gridCol>
              </a:tblGrid>
              <a:tr h="717980">
                <a:tc>
                  <a:txBody>
                    <a:bodyPr/>
                    <a:lstStyle/>
                    <a:p>
                      <a:pPr algn="ctr"/>
                      <a:r>
                        <a:rPr lang="cs-CZ" sz="1800" dirty="0">
                          <a:effectLst/>
                        </a:rPr>
                        <a:t>Název </a:t>
                      </a:r>
                      <a:r>
                        <a:rPr lang="cs-CZ" sz="1800" dirty="0" err="1">
                          <a:effectLst/>
                        </a:rPr>
                        <a:t>podkritéria</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tc>
                  <a:txBody>
                    <a:bodyPr/>
                    <a:lstStyle/>
                    <a:p>
                      <a:pPr algn="ctr"/>
                      <a:r>
                        <a:rPr lang="cs-CZ" sz="1800" dirty="0">
                          <a:effectLst/>
                        </a:rPr>
                        <a:t>Předmět hodnocení v rámci </a:t>
                      </a:r>
                      <a:r>
                        <a:rPr lang="cs-CZ" sz="1800" dirty="0" err="1">
                          <a:effectLst/>
                        </a:rPr>
                        <a:t>podkritéria</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tc>
                  <a:txBody>
                    <a:bodyPr/>
                    <a:lstStyle/>
                    <a:p>
                      <a:pPr algn="ctr"/>
                      <a:r>
                        <a:rPr lang="cs-CZ" sz="1800" dirty="0">
                          <a:effectLst/>
                        </a:rPr>
                        <a:t>Maximální počet bodů v rámci </a:t>
                      </a:r>
                      <a:r>
                        <a:rPr lang="cs-CZ" sz="1800" dirty="0" err="1">
                          <a:effectLst/>
                        </a:rPr>
                        <a:t>podkritéria</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tc>
                <a:extLst>
                  <a:ext uri="{0D108BD9-81ED-4DB2-BD59-A6C34878D82A}">
                    <a16:rowId xmlns:a16="http://schemas.microsoft.com/office/drawing/2014/main" val="277281829"/>
                  </a:ext>
                </a:extLst>
              </a:tr>
              <a:tr h="3350573">
                <a:tc>
                  <a:txBody>
                    <a:bodyPr/>
                    <a:lstStyle/>
                    <a:p>
                      <a:pPr algn="ctr"/>
                      <a:r>
                        <a:rPr lang="cs-CZ" sz="1800" dirty="0">
                          <a:effectLst/>
                        </a:rPr>
                        <a:t>Celková </a:t>
                      </a:r>
                      <a:r>
                        <a:rPr lang="cs-CZ" sz="1800" dirty="0" err="1">
                          <a:effectLst/>
                        </a:rPr>
                        <a:t>urbanistická-architektonická</a:t>
                      </a:r>
                      <a:r>
                        <a:rPr lang="cs-CZ" sz="1800" dirty="0">
                          <a:effectLst/>
                        </a:rPr>
                        <a:t> kvalita řešení</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tc>
                  <a:txBody>
                    <a:bodyPr/>
                    <a:lstStyle/>
                    <a:p>
                      <a:pPr marL="0" marR="0" indent="0" algn="just" defTabSz="914400" rtl="0" latinLnBrk="0">
                        <a:lnSpc>
                          <a:spcPct val="100000"/>
                        </a:lnSpc>
                        <a:spcBef>
                          <a:spcPts val="0"/>
                        </a:spcBef>
                        <a:spcAft>
                          <a:spcPts val="0"/>
                        </a:spcAft>
                        <a:buClrTx/>
                        <a:buSzTx/>
                        <a:buFontTx/>
                        <a:buNone/>
                        <a:tabLst/>
                      </a:pPr>
                      <a:r>
                        <a:rPr lang="cs-CZ" sz="1800" b="0" i="0" u="none" strike="noStrike" cap="none" spc="0" baseline="0" dirty="0">
                          <a:solidFill>
                            <a:schemeClr val="dk1"/>
                          </a:solidFill>
                          <a:effectLst/>
                          <a:uFillTx/>
                          <a:latin typeface="+mn-lt"/>
                          <a:ea typeface="+mn-ea"/>
                          <a:cs typeface="+mn-cs"/>
                          <a:sym typeface="Calibri"/>
                        </a:rPr>
                        <a:t>Kvalita a vhodnost navrženého urbanistického a architektonického řešení: Lépe bude hodnocená nabídka, která vytvoří funkční architektonický celek vhodně začleněný do kontextu obce a řešeného území. Dále bude hodnocena architektonická kvalita návrhu objektu. Soulad mezi funkčností, konstrukčním hospodárném řešení a estetickou kvalitou návrhu s ohledem na soudobá, neotřelá, inspirativní řešení umožňující dlouhodobou životnost navrhované stavby. Dále bude hodnoceno umístění staveb na pozemku jejich proporce a členění tak, aby vznikala vyvážená souhra vnitřních a vnějších prostor. </a:t>
                      </a:r>
                    </a:p>
                    <a:p>
                      <a:pPr marL="0" marR="0" indent="0" algn="just" defTabSz="914400" rtl="0" latinLnBrk="0">
                        <a:lnSpc>
                          <a:spcPct val="100000"/>
                        </a:lnSpc>
                        <a:spcBef>
                          <a:spcPts val="0"/>
                        </a:spcBef>
                        <a:spcAft>
                          <a:spcPts val="0"/>
                        </a:spcAft>
                        <a:buClrTx/>
                        <a:buSzTx/>
                        <a:buFontTx/>
                        <a:buNone/>
                        <a:tabLst/>
                      </a:pPr>
                      <a:r>
                        <a:rPr lang="cs-CZ" sz="1800" b="0" i="0" u="none" strike="noStrike" cap="none" spc="0" baseline="0" dirty="0">
                          <a:solidFill>
                            <a:schemeClr val="dk1"/>
                          </a:solidFill>
                          <a:effectLst/>
                          <a:uFillTx/>
                          <a:latin typeface="+mn-lt"/>
                          <a:ea typeface="+mn-ea"/>
                          <a:cs typeface="+mn-cs"/>
                          <a:sym typeface="Calibri"/>
                        </a:rPr>
                        <a:t>Řešení krajinářské stavby: Lépe bude hodnocená nabídka, která doplňuje výraz objektů o udržitelnou a lokálně vhodně zvolenou vegetaci, povrchy a členění terénu a vytvoří atraktivní a využitelná venkovní prostranství a cesty.</a:t>
                      </a:r>
                    </a:p>
                  </a:txBody>
                  <a:tcPr marL="27386" marR="27386" marT="0" marB="0" anchor="ctr"/>
                </a:tc>
                <a:tc>
                  <a:txBody>
                    <a:bodyPr/>
                    <a:lstStyle/>
                    <a:p>
                      <a:pPr algn="ctr"/>
                      <a:r>
                        <a:rPr lang="en-US" sz="1800" dirty="0">
                          <a:effectLst/>
                        </a:rPr>
                        <a:t>10</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extLst>
                  <a:ext uri="{0D108BD9-81ED-4DB2-BD59-A6C34878D82A}">
                    <a16:rowId xmlns:a16="http://schemas.microsoft.com/office/drawing/2014/main" val="1375400244"/>
                  </a:ext>
                </a:extLst>
              </a:tr>
            </a:tbl>
          </a:graphicData>
        </a:graphic>
      </p:graphicFrame>
    </p:spTree>
    <p:extLst>
      <p:ext uri="{BB962C8B-B14F-4D97-AF65-F5344CB8AC3E}">
        <p14:creationId xmlns:p14="http://schemas.microsoft.com/office/powerpoint/2010/main" val="79821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66</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graphicFrame>
        <p:nvGraphicFramePr>
          <p:cNvPr id="2" name="Tabulka 1">
            <a:extLst>
              <a:ext uri="{FF2B5EF4-FFF2-40B4-BE49-F238E27FC236}">
                <a16:creationId xmlns:a16="http://schemas.microsoft.com/office/drawing/2014/main" id="{B2F78C00-6C1A-67B8-BF56-3200239E6098}"/>
              </a:ext>
            </a:extLst>
          </p:cNvPr>
          <p:cNvGraphicFramePr>
            <a:graphicFrameLocks noGrp="1"/>
          </p:cNvGraphicFramePr>
          <p:nvPr/>
        </p:nvGraphicFramePr>
        <p:xfrm>
          <a:off x="967666" y="1873481"/>
          <a:ext cx="10546673" cy="3822489"/>
        </p:xfrm>
        <a:graphic>
          <a:graphicData uri="http://schemas.openxmlformats.org/drawingml/2006/table">
            <a:tbl>
              <a:tblPr firstRow="1" firstCol="1" bandRow="1">
                <a:tableStyleId>{5940675A-B579-460E-94D1-54222C63F5DA}</a:tableStyleId>
              </a:tblPr>
              <a:tblGrid>
                <a:gridCol w="1775534">
                  <a:extLst>
                    <a:ext uri="{9D8B030D-6E8A-4147-A177-3AD203B41FA5}">
                      <a16:colId xmlns:a16="http://schemas.microsoft.com/office/drawing/2014/main" val="901867579"/>
                    </a:ext>
                  </a:extLst>
                </a:gridCol>
                <a:gridCol w="7235301">
                  <a:extLst>
                    <a:ext uri="{9D8B030D-6E8A-4147-A177-3AD203B41FA5}">
                      <a16:colId xmlns:a16="http://schemas.microsoft.com/office/drawing/2014/main" val="2046041006"/>
                    </a:ext>
                  </a:extLst>
                </a:gridCol>
                <a:gridCol w="1535838">
                  <a:extLst>
                    <a:ext uri="{9D8B030D-6E8A-4147-A177-3AD203B41FA5}">
                      <a16:colId xmlns:a16="http://schemas.microsoft.com/office/drawing/2014/main" val="1190313128"/>
                    </a:ext>
                  </a:extLst>
                </a:gridCol>
              </a:tblGrid>
              <a:tr h="3822489">
                <a:tc>
                  <a:txBody>
                    <a:bodyPr/>
                    <a:lstStyle/>
                    <a:p>
                      <a:pPr algn="ctr"/>
                      <a:r>
                        <a:rPr lang="cs-CZ" sz="1800" b="1" dirty="0">
                          <a:effectLst/>
                        </a:rPr>
                        <a:t>Provozní vazby a dispoziční řešení</a:t>
                      </a:r>
                      <a:endParaRPr lang="cs-CZ" sz="1800" b="1" dirty="0">
                        <a:effectLst/>
                        <a:latin typeface="Times New Roman" panose="02020603050405020304" pitchFamily="18" charset="0"/>
                        <a:ea typeface="+mn-ea"/>
                        <a:cs typeface="Times New Roman" panose="02020603050405020304" pitchFamily="18" charset="0"/>
                      </a:endParaRPr>
                    </a:p>
                  </a:txBody>
                  <a:tcPr marL="27386" marR="27386" marT="0" marB="0" anchor="ctr">
                    <a:solidFill>
                      <a:schemeClr val="bg1">
                        <a:lumMod val="85000"/>
                      </a:schemeClr>
                    </a:solidFill>
                  </a:tcPr>
                </a:tc>
                <a:tc>
                  <a:txBody>
                    <a:bodyPr/>
                    <a:lstStyle/>
                    <a:p>
                      <a:pPr algn="just"/>
                      <a:r>
                        <a:rPr lang="cs-CZ" sz="1800" dirty="0">
                          <a:effectLst/>
                        </a:rPr>
                        <a:t>Přiměřenost a vhodnost exteriérových vazeb: Lépe bude hodnocená nabídka, která bude mít dobrou dopravní a pěší obslužnost - dostupnost vstupů a vjezdů do objektu navazující na venkovní plochy, zásobování, parkování a veřejné komunikace.</a:t>
                      </a:r>
                    </a:p>
                    <a:p>
                      <a:pPr algn="just"/>
                      <a:r>
                        <a:rPr lang="cs-CZ" sz="1800" dirty="0">
                          <a:effectLst/>
                        </a:rPr>
                        <a:t>Přiměřenost a vhodnost provozního řešení budovy: Lépe bude hodnocená nabídka, jejíž dispoziční řešení je efektivní z hlediska podlahových ploch a vzájemných provozních vazeb a nevytváří kolizní provozní konflikty a křížení. </a:t>
                      </a:r>
                    </a:p>
                    <a:p>
                      <a:pPr algn="just"/>
                      <a:r>
                        <a:rPr lang="cs-CZ" sz="1800" dirty="0">
                          <a:effectLst/>
                        </a:rPr>
                        <a:t>Řešení společných prostor, zázemí a chodeb: Lépe bude hodnocená nabídka, která vytváří kvalitní a různorodé vnitřní prostředí a zajímavá prostorová propojení. </a:t>
                      </a:r>
                    </a:p>
                    <a:p>
                      <a:pPr algn="just"/>
                      <a:r>
                        <a:rPr lang="cs-CZ" sz="1800" dirty="0">
                          <a:effectLst/>
                        </a:rPr>
                        <a:t>Řešení ubytovacích jednotek: Lépe bude hodnocená nabídka, která nabízí vysokou úroveň denního světla, flexibilitu dispozice a zároveň dobrou vazbu a dostupnost dalších provozů.  </a:t>
                      </a:r>
                      <a:endParaRPr lang="cs-CZ" sz="1800" dirty="0">
                        <a:effectLst/>
                        <a:latin typeface="Times New Roman" panose="02020603050405020304" pitchFamily="18" charset="0"/>
                        <a:ea typeface="+mn-ea"/>
                        <a:cs typeface="Times New Roman" panose="02020603050405020304" pitchFamily="18" charset="0"/>
                      </a:endParaRPr>
                    </a:p>
                  </a:txBody>
                  <a:tcPr marL="27386" marR="27386" marT="0" marB="0" anchor="ctr">
                    <a:solidFill>
                      <a:schemeClr val="bg1">
                        <a:lumMod val="85000"/>
                      </a:schemeClr>
                    </a:solidFill>
                  </a:tcPr>
                </a:tc>
                <a:tc>
                  <a:txBody>
                    <a:bodyPr/>
                    <a:lstStyle/>
                    <a:p>
                      <a:pPr algn="ctr"/>
                      <a:r>
                        <a:rPr lang="en-US" sz="1800" dirty="0">
                          <a:effectLst/>
                        </a:rPr>
                        <a:t>5</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solidFill>
                      <a:schemeClr val="bg1">
                        <a:lumMod val="85000"/>
                      </a:schemeClr>
                    </a:solidFill>
                  </a:tcPr>
                </a:tc>
                <a:extLst>
                  <a:ext uri="{0D108BD9-81ED-4DB2-BD59-A6C34878D82A}">
                    <a16:rowId xmlns:a16="http://schemas.microsoft.com/office/drawing/2014/main" val="1327676139"/>
                  </a:ext>
                </a:extLst>
              </a:tr>
            </a:tbl>
          </a:graphicData>
        </a:graphic>
      </p:graphicFrame>
    </p:spTree>
    <p:extLst>
      <p:ext uri="{BB962C8B-B14F-4D97-AF65-F5344CB8AC3E}">
        <p14:creationId xmlns:p14="http://schemas.microsoft.com/office/powerpoint/2010/main" val="3858175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67</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graphicFrame>
        <p:nvGraphicFramePr>
          <p:cNvPr id="2" name="Tabulka 1">
            <a:extLst>
              <a:ext uri="{FF2B5EF4-FFF2-40B4-BE49-F238E27FC236}">
                <a16:creationId xmlns:a16="http://schemas.microsoft.com/office/drawing/2014/main" id="{B2F78C00-6C1A-67B8-BF56-3200239E6098}"/>
              </a:ext>
            </a:extLst>
          </p:cNvPr>
          <p:cNvGraphicFramePr>
            <a:graphicFrameLocks noGrp="1"/>
          </p:cNvGraphicFramePr>
          <p:nvPr/>
        </p:nvGraphicFramePr>
        <p:xfrm>
          <a:off x="967666" y="1758999"/>
          <a:ext cx="10546673" cy="4104658"/>
        </p:xfrm>
        <a:graphic>
          <a:graphicData uri="http://schemas.openxmlformats.org/drawingml/2006/table">
            <a:tbl>
              <a:tblPr firstRow="1" firstCol="1" bandRow="1">
                <a:tableStyleId>{69C7853C-536D-4A76-A0AE-DD22124D55A5}</a:tableStyleId>
              </a:tblPr>
              <a:tblGrid>
                <a:gridCol w="1482571">
                  <a:extLst>
                    <a:ext uri="{9D8B030D-6E8A-4147-A177-3AD203B41FA5}">
                      <a16:colId xmlns:a16="http://schemas.microsoft.com/office/drawing/2014/main" val="901867579"/>
                    </a:ext>
                  </a:extLst>
                </a:gridCol>
                <a:gridCol w="7441534">
                  <a:extLst>
                    <a:ext uri="{9D8B030D-6E8A-4147-A177-3AD203B41FA5}">
                      <a16:colId xmlns:a16="http://schemas.microsoft.com/office/drawing/2014/main" val="2046041006"/>
                    </a:ext>
                  </a:extLst>
                </a:gridCol>
                <a:gridCol w="1622568">
                  <a:extLst>
                    <a:ext uri="{9D8B030D-6E8A-4147-A177-3AD203B41FA5}">
                      <a16:colId xmlns:a16="http://schemas.microsoft.com/office/drawing/2014/main" val="1190313128"/>
                    </a:ext>
                  </a:extLst>
                </a:gridCol>
              </a:tblGrid>
              <a:tr h="2210200">
                <a:tc>
                  <a:txBody>
                    <a:bodyPr/>
                    <a:lstStyle/>
                    <a:p>
                      <a:pPr algn="ctr"/>
                      <a:r>
                        <a:rPr lang="cs-CZ" sz="1600" dirty="0">
                          <a:solidFill>
                            <a:schemeClr val="tx1"/>
                          </a:solidFill>
                          <a:effectLst/>
                        </a:rPr>
                        <a:t>Konstrukční a materiálové provedení</a:t>
                      </a:r>
                    </a:p>
                    <a:p>
                      <a:pPr algn="ctr"/>
                      <a:r>
                        <a:rPr lang="cs-CZ" sz="1600" dirty="0">
                          <a:solidFill>
                            <a:schemeClr val="tx1"/>
                          </a:solidFill>
                          <a:effectLst/>
                          <a:highlight>
                            <a:srgbClr val="00FFFF"/>
                          </a:highlight>
                        </a:rPr>
                        <a:t> </a:t>
                      </a:r>
                      <a:endParaRPr lang="cs-CZ"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solidFill>
                      <a:schemeClr val="bg1">
                        <a:lumMod val="85000"/>
                      </a:schemeClr>
                    </a:solidFill>
                  </a:tcPr>
                </a:tc>
                <a:tc>
                  <a:txBody>
                    <a:bodyPr/>
                    <a:lstStyle/>
                    <a:p>
                      <a:pPr algn="just"/>
                      <a:r>
                        <a:rPr lang="cs-CZ" sz="1600" b="0" dirty="0">
                          <a:solidFill>
                            <a:schemeClr val="tx1"/>
                          </a:solidFill>
                          <a:effectLst/>
                        </a:rPr>
                        <a:t>Přiměřenost a vhodnost stavebně konstrukčního řešení a detailu stavby: Lépe bude hodnocená nabídka, jejíž konstrukce bude zvolená přiměřeně s ohledem na funkci budovy a flexibilitu provozu. </a:t>
                      </a:r>
                    </a:p>
                    <a:p>
                      <a:pPr algn="just"/>
                      <a:r>
                        <a:rPr lang="cs-CZ" sz="1600" b="0" dirty="0">
                          <a:solidFill>
                            <a:schemeClr val="tx1"/>
                          </a:solidFill>
                          <a:effectLst/>
                        </a:rPr>
                        <a:t>Vhodnost zvolených materiálů a povrchů: Lépe bude hodnocená nabídka, která volí soudobé trvanlivé materiály s vysokou estetickou hodnotou. Zároveň bude lépe hodnocená taková nabídka, která využívá udržitelných materiálů. </a:t>
                      </a:r>
                    </a:p>
                    <a:p>
                      <a:pPr algn="just"/>
                      <a:r>
                        <a:rPr lang="cs-CZ" sz="1600" b="0" dirty="0">
                          <a:solidFill>
                            <a:schemeClr val="tx1"/>
                          </a:solidFill>
                          <a:effectLst/>
                        </a:rPr>
                        <a:t>Vhodnost zvolených prvků venkovních i vnitřních: Lépe bude zvolená taková nabídka, která vhodně kombinuje originální a trvanlivé prvky a vhodně je doplní je prvky typovými. </a:t>
                      </a:r>
                      <a:endPar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solidFill>
                      <a:schemeClr val="bg1">
                        <a:lumMod val="85000"/>
                      </a:schemeClr>
                    </a:solidFill>
                  </a:tcPr>
                </a:tc>
                <a:tc>
                  <a:txBody>
                    <a:bodyPr/>
                    <a:lstStyle/>
                    <a:p>
                      <a:pPr algn="ctr"/>
                      <a:r>
                        <a:rPr lang="cs-CZ" sz="1600" dirty="0">
                          <a:solidFill>
                            <a:schemeClr val="tx1"/>
                          </a:solidFill>
                          <a:effectLst/>
                        </a:rPr>
                        <a:t>5</a:t>
                      </a:r>
                      <a:endParaRPr lang="cs-CZ"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solidFill>
                      <a:schemeClr val="bg1">
                        <a:lumMod val="85000"/>
                      </a:schemeClr>
                    </a:solidFill>
                  </a:tcPr>
                </a:tc>
                <a:extLst>
                  <a:ext uri="{0D108BD9-81ED-4DB2-BD59-A6C34878D82A}">
                    <a16:rowId xmlns:a16="http://schemas.microsoft.com/office/drawing/2014/main" val="4286497419"/>
                  </a:ext>
                </a:extLst>
              </a:tr>
              <a:tr h="1894458">
                <a:tc>
                  <a:txBody>
                    <a:bodyPr/>
                    <a:lstStyle/>
                    <a:p>
                      <a:pPr algn="ctr"/>
                      <a:r>
                        <a:rPr lang="cs-CZ" sz="1600" dirty="0">
                          <a:solidFill>
                            <a:schemeClr val="tx1"/>
                          </a:solidFill>
                          <a:effectLst/>
                        </a:rPr>
                        <a:t>Naplnění požadavků zadání a míra zapracování připomínek</a:t>
                      </a:r>
                    </a:p>
                    <a:p>
                      <a:pPr algn="ctr"/>
                      <a:r>
                        <a:rPr lang="cs-CZ" sz="1600" dirty="0">
                          <a:solidFill>
                            <a:schemeClr val="tx1"/>
                          </a:solidFill>
                          <a:effectLst/>
                          <a:highlight>
                            <a:srgbClr val="00FFFF"/>
                          </a:highlight>
                        </a:rPr>
                        <a:t> </a:t>
                      </a:r>
                      <a:endParaRPr lang="cs-CZ"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solidFill>
                      <a:schemeClr val="bg1">
                        <a:lumMod val="85000"/>
                      </a:schemeClr>
                    </a:solidFill>
                  </a:tcPr>
                </a:tc>
                <a:tc>
                  <a:txBody>
                    <a:bodyPr/>
                    <a:lstStyle/>
                    <a:p>
                      <a:pPr algn="just"/>
                      <a:r>
                        <a:rPr lang="cs-CZ" sz="1600" dirty="0">
                          <a:solidFill>
                            <a:schemeClr val="tx1"/>
                          </a:solidFill>
                          <a:effectLst/>
                        </a:rPr>
                        <a:t>Předběžná nabídka (1. fáze architektonické soutěže) - Naplnění požadavků zadání, zejména stavebního programu: Nabídka bude hodnocená dle míry naplnění požadavků zadání.</a:t>
                      </a:r>
                    </a:p>
                    <a:p>
                      <a:pPr algn="just"/>
                      <a:r>
                        <a:rPr lang="cs-CZ" sz="1600" dirty="0">
                          <a:solidFill>
                            <a:schemeClr val="tx1"/>
                          </a:solidFill>
                          <a:effectLst/>
                        </a:rPr>
                        <a:t>Nabídka (2. fáze architektonické soutěže) - Naplnění požadavků zadání, zejména stavebního programu: Nabídka bude hodnocená dle míry naplnění požadavků zadání.</a:t>
                      </a:r>
                    </a:p>
                    <a:p>
                      <a:pPr algn="just"/>
                      <a:r>
                        <a:rPr lang="cs-CZ" sz="1600" dirty="0">
                          <a:solidFill>
                            <a:schemeClr val="tx1"/>
                          </a:solidFill>
                          <a:effectLst/>
                        </a:rPr>
                        <a:t>Pochopení a míra zapracování připomínek poroty a zadavatele poskytnutých účastníkům po 1. fázi: Lépe bude hodnocená nabídka, která vhodně zapracovala připomínky k návrhu. </a:t>
                      </a:r>
                      <a:endParaRPr lang="cs-CZ"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solidFill>
                      <a:schemeClr val="bg1">
                        <a:lumMod val="85000"/>
                      </a:schemeClr>
                    </a:solidFill>
                  </a:tcPr>
                </a:tc>
                <a:tc>
                  <a:txBody>
                    <a:bodyPr/>
                    <a:lstStyle/>
                    <a:p>
                      <a:pPr algn="ctr"/>
                      <a:r>
                        <a:rPr lang="en-US" sz="1600" dirty="0">
                          <a:solidFill>
                            <a:schemeClr val="tx1"/>
                          </a:solidFill>
                          <a:effectLst/>
                        </a:rPr>
                        <a:t>5</a:t>
                      </a:r>
                      <a:endParaRPr lang="cs-CZ"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solidFill>
                      <a:schemeClr val="bg1">
                        <a:lumMod val="85000"/>
                      </a:schemeClr>
                    </a:solidFill>
                  </a:tcPr>
                </a:tc>
                <a:extLst>
                  <a:ext uri="{0D108BD9-81ED-4DB2-BD59-A6C34878D82A}">
                    <a16:rowId xmlns:a16="http://schemas.microsoft.com/office/drawing/2014/main" val="3784794394"/>
                  </a:ext>
                </a:extLst>
              </a:tr>
            </a:tbl>
          </a:graphicData>
        </a:graphic>
      </p:graphicFrame>
    </p:spTree>
    <p:extLst>
      <p:ext uri="{BB962C8B-B14F-4D97-AF65-F5344CB8AC3E}">
        <p14:creationId xmlns:p14="http://schemas.microsoft.com/office/powerpoint/2010/main" val="6207717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68</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14" name="TextovéPole 4"/>
          <p:cNvSpPr txBox="1"/>
          <p:nvPr/>
        </p:nvSpPr>
        <p:spPr>
          <a:xfrm>
            <a:off x="698497" y="1904008"/>
            <a:ext cx="11256941"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800100" marR="0" lvl="0" indent="-342900" algn="just" defTabSz="914400" rtl="0" eaLnBrk="1" fontAlgn="auto" latinLnBrk="0" hangingPunct="0">
              <a:lnSpc>
                <a:spcPct val="100000"/>
              </a:lnSpc>
              <a:spcBef>
                <a:spcPts val="300"/>
              </a:spcBef>
              <a:spcAft>
                <a:spcPts val="300"/>
              </a:spcAft>
              <a:buClrTx/>
              <a:buSzTx/>
              <a:buFont typeface="Arial" panose="020B0604020202020204" pitchFamily="34" charset="0"/>
              <a:buChar char="•"/>
              <a:tabLst/>
              <a:defRPr/>
            </a:pPr>
            <a:r>
              <a:rPr kumimoji="0" lang="cs-CZ"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Body budou v rámci podkritérií, ve kterých je možné získat max. 5 bodů přidělovány na škále 1-3-5 bodů a v rámci </a:t>
            </a:r>
            <a:r>
              <a:rPr kumimoji="0" lang="cs-CZ" sz="24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podkritéria</a:t>
            </a:r>
            <a:r>
              <a:rPr kumimoji="0" lang="cs-CZ"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 ve které je možné získat max. 10 bodů na škále 4-7-10 bodů</a:t>
            </a:r>
          </a:p>
          <a:p>
            <a:pPr marL="800100" marR="0" lvl="0" indent="-342900" algn="just" defTabSz="914400" rtl="0" eaLnBrk="1" fontAlgn="auto" latinLnBrk="0" hangingPunct="0">
              <a:lnSpc>
                <a:spcPct val="100000"/>
              </a:lnSpc>
              <a:spcBef>
                <a:spcPts val="300"/>
              </a:spcBef>
              <a:spcAft>
                <a:spcPts val="300"/>
              </a:spcAft>
              <a:buClrTx/>
              <a:buSzTx/>
              <a:buFont typeface="Arial" panose="020B0604020202020204" pitchFamily="34" charset="0"/>
              <a:buChar char="•"/>
              <a:tabLst/>
              <a:defRPr/>
            </a:pPr>
            <a:endParaRPr kumimoji="0" lang="cs-CZ"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a:p>
            <a:pPr marL="800100" marR="0" lvl="0" indent="-342900" algn="just" defTabSz="914400" rtl="0" eaLnBrk="1" fontAlgn="auto" latinLnBrk="0" hangingPunct="0">
              <a:lnSpc>
                <a:spcPct val="100000"/>
              </a:lnSpc>
              <a:spcBef>
                <a:spcPts val="300"/>
              </a:spcBef>
              <a:spcAft>
                <a:spcPts val="300"/>
              </a:spcAft>
              <a:buClrTx/>
              <a:buSzTx/>
              <a:buFont typeface="Arial" panose="020B0604020202020204" pitchFamily="34" charset="0"/>
              <a:buChar char="•"/>
              <a:tabLst/>
              <a:defRPr/>
            </a:pPr>
            <a:r>
              <a:rPr kumimoji="0" lang="cs-CZ"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Nabídky budou hodnocené subjektivně, dle profesních a odborných zkušeností poroty</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spTree>
    <p:extLst>
      <p:ext uri="{BB962C8B-B14F-4D97-AF65-F5344CB8AC3E}">
        <p14:creationId xmlns:p14="http://schemas.microsoft.com/office/powerpoint/2010/main" val="26913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69</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graphicFrame>
        <p:nvGraphicFramePr>
          <p:cNvPr id="2" name="Tabulka 1">
            <a:extLst>
              <a:ext uri="{FF2B5EF4-FFF2-40B4-BE49-F238E27FC236}">
                <a16:creationId xmlns:a16="http://schemas.microsoft.com/office/drawing/2014/main" id="{B2F78C00-6C1A-67B8-BF56-3200239E6098}"/>
              </a:ext>
            </a:extLst>
          </p:cNvPr>
          <p:cNvGraphicFramePr>
            <a:graphicFrameLocks noGrp="1"/>
          </p:cNvGraphicFramePr>
          <p:nvPr/>
        </p:nvGraphicFramePr>
        <p:xfrm>
          <a:off x="967666" y="1627417"/>
          <a:ext cx="10546673" cy="4302866"/>
        </p:xfrm>
        <a:graphic>
          <a:graphicData uri="http://schemas.openxmlformats.org/drawingml/2006/table">
            <a:tbl>
              <a:tblPr firstRow="1" firstCol="1" bandRow="1">
                <a:tableStyleId>{69C7853C-536D-4A76-A0AE-DD22124D55A5}</a:tableStyleId>
              </a:tblPr>
              <a:tblGrid>
                <a:gridCol w="2361460">
                  <a:extLst>
                    <a:ext uri="{9D8B030D-6E8A-4147-A177-3AD203B41FA5}">
                      <a16:colId xmlns:a16="http://schemas.microsoft.com/office/drawing/2014/main" val="901867579"/>
                    </a:ext>
                  </a:extLst>
                </a:gridCol>
                <a:gridCol w="6562645">
                  <a:extLst>
                    <a:ext uri="{9D8B030D-6E8A-4147-A177-3AD203B41FA5}">
                      <a16:colId xmlns:a16="http://schemas.microsoft.com/office/drawing/2014/main" val="2046041006"/>
                    </a:ext>
                  </a:extLst>
                </a:gridCol>
                <a:gridCol w="1622568">
                  <a:extLst>
                    <a:ext uri="{9D8B030D-6E8A-4147-A177-3AD203B41FA5}">
                      <a16:colId xmlns:a16="http://schemas.microsoft.com/office/drawing/2014/main" val="1190313128"/>
                    </a:ext>
                  </a:extLst>
                </a:gridCol>
              </a:tblGrid>
              <a:tr h="759329">
                <a:tc>
                  <a:txBody>
                    <a:bodyPr/>
                    <a:lstStyle/>
                    <a:p>
                      <a:pPr algn="ctr"/>
                      <a:r>
                        <a:rPr lang="cs-CZ" sz="1800" dirty="0">
                          <a:effectLst/>
                        </a:rPr>
                        <a:t>Název </a:t>
                      </a:r>
                      <a:r>
                        <a:rPr lang="cs-CZ" sz="1800" dirty="0" err="1">
                          <a:effectLst/>
                        </a:rPr>
                        <a:t>podkritéria</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tc>
                  <a:txBody>
                    <a:bodyPr/>
                    <a:lstStyle/>
                    <a:p>
                      <a:pPr algn="ctr"/>
                      <a:r>
                        <a:rPr lang="cs-CZ" sz="1800" dirty="0">
                          <a:effectLst/>
                        </a:rPr>
                        <a:t>Minimální a cílová hodnota definovaného rozmezí hodnocení a vysvětlení pojmů</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tc>
                  <a:txBody>
                    <a:bodyPr/>
                    <a:lstStyle/>
                    <a:p>
                      <a:pPr algn="ctr"/>
                      <a:r>
                        <a:rPr lang="cs-CZ" sz="1800" dirty="0">
                          <a:effectLst/>
                        </a:rPr>
                        <a:t>Váha </a:t>
                      </a:r>
                      <a:r>
                        <a:rPr lang="cs-CZ" sz="1800" dirty="0" err="1">
                          <a:effectLst/>
                        </a:rPr>
                        <a:t>podkritéria</a:t>
                      </a:r>
                      <a:endPar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extLst>
                  <a:ext uri="{0D108BD9-81ED-4DB2-BD59-A6C34878D82A}">
                    <a16:rowId xmlns:a16="http://schemas.microsoft.com/office/drawing/2014/main" val="277281829"/>
                  </a:ext>
                </a:extLst>
              </a:tr>
              <a:tr h="3543537">
                <a:tc>
                  <a:txBody>
                    <a:bodyPr/>
                    <a:lstStyle/>
                    <a:p>
                      <a:pPr algn="ctr"/>
                      <a:r>
                        <a:rPr lang="cs-CZ" sz="1800" dirty="0">
                          <a:effectLst/>
                        </a:rPr>
                        <a:t>Úspora primární neobnovitelné energie</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tc>
                  <a:txBody>
                    <a:bodyPr/>
                    <a:lstStyle/>
                    <a:p>
                      <a:pPr algn="l"/>
                      <a:r>
                        <a:rPr lang="cs-CZ" sz="1800" u="none" strike="noStrike" cap="none" spc="0" baseline="0" dirty="0">
                          <a:effectLst/>
                          <a:uFillTx/>
                          <a:sym typeface="Calibri"/>
                        </a:rPr>
                        <a:t>Minimální požadavek </a:t>
                      </a:r>
                      <a:r>
                        <a:rPr lang="cs-CZ" sz="1800" u="none" strike="noStrike" cap="none" spc="0" baseline="0" dirty="0" err="1">
                          <a:effectLst/>
                          <a:uFillTx/>
                          <a:sym typeface="Calibri"/>
                        </a:rPr>
                        <a:t>Ep</a:t>
                      </a:r>
                      <a:r>
                        <a:rPr lang="cs-CZ" sz="1800" u="none" strike="noStrike" cap="none" spc="0" baseline="-25000" dirty="0" err="1">
                          <a:effectLst/>
                          <a:uFillTx/>
                          <a:sym typeface="Calibri"/>
                        </a:rPr>
                        <a:t>N,A</a:t>
                      </a:r>
                      <a:r>
                        <a:rPr lang="cs-CZ" sz="1800" u="none" strike="noStrike" cap="none" spc="0" baseline="0" dirty="0">
                          <a:effectLst/>
                          <a:uFillTx/>
                          <a:sym typeface="Calibri"/>
                        </a:rPr>
                        <a:t> = 0,80 . E</a:t>
                      </a:r>
                      <a:r>
                        <a:rPr lang="cs-CZ" sz="1800" u="none" strike="noStrike" cap="none" spc="0" baseline="-25000" dirty="0">
                          <a:effectLst/>
                          <a:uFillTx/>
                          <a:sym typeface="Calibri"/>
                        </a:rPr>
                        <a:t>R </a:t>
                      </a:r>
                      <a:r>
                        <a:rPr lang="cs-CZ" sz="1800" u="none" strike="noStrike" cap="none" spc="0" baseline="0" dirty="0">
                          <a:effectLst/>
                          <a:uFillTx/>
                          <a:sym typeface="Calibri"/>
                        </a:rPr>
                        <a:t>(0 %)</a:t>
                      </a:r>
                    </a:p>
                    <a:p>
                      <a:pPr algn="l"/>
                      <a:r>
                        <a:rPr lang="cs-CZ" sz="1800" u="none" strike="noStrike" cap="none" spc="0" baseline="0" dirty="0">
                          <a:effectLst/>
                          <a:uFillTx/>
                          <a:sym typeface="Calibri"/>
                        </a:rPr>
                        <a:t>Cílová hodnota </a:t>
                      </a:r>
                      <a:r>
                        <a:rPr lang="cs-CZ" sz="1800" u="none" strike="noStrike" cap="none" spc="0" baseline="0" dirty="0" err="1">
                          <a:effectLst/>
                          <a:uFillTx/>
                          <a:sym typeface="Calibri"/>
                        </a:rPr>
                        <a:t>Ep</a:t>
                      </a:r>
                      <a:r>
                        <a:rPr lang="cs-CZ" sz="1800" u="none" strike="noStrike" cap="none" spc="0" baseline="-25000" dirty="0" err="1">
                          <a:effectLst/>
                          <a:uFillTx/>
                          <a:sym typeface="Calibri"/>
                        </a:rPr>
                        <a:t>N,A</a:t>
                      </a:r>
                      <a:r>
                        <a:rPr lang="cs-CZ" sz="1800" u="none" strike="noStrike" cap="none" spc="0" baseline="0" dirty="0">
                          <a:effectLst/>
                          <a:uFillTx/>
                          <a:sym typeface="Calibri"/>
                        </a:rPr>
                        <a:t> = 0,60 . E</a:t>
                      </a:r>
                      <a:r>
                        <a:rPr lang="cs-CZ" sz="1800" u="none" strike="noStrike" cap="none" spc="0" baseline="-25000" dirty="0">
                          <a:effectLst/>
                          <a:uFillTx/>
                          <a:sym typeface="Calibri"/>
                        </a:rPr>
                        <a:t>R</a:t>
                      </a:r>
                      <a:r>
                        <a:rPr lang="cs-CZ" sz="1800" u="none" strike="noStrike" cap="none" spc="0" baseline="0" dirty="0">
                          <a:effectLst/>
                          <a:uFillTx/>
                          <a:sym typeface="Calibri"/>
                        </a:rPr>
                        <a:t> (100 %)</a:t>
                      </a:r>
                    </a:p>
                    <a:p>
                      <a:pPr algn="l"/>
                      <a:r>
                        <a:rPr lang="cs-CZ" sz="1800" u="none" strike="noStrike" cap="none" spc="0" baseline="0" dirty="0" err="1">
                          <a:effectLst/>
                          <a:uFillTx/>
                          <a:sym typeface="Calibri"/>
                        </a:rPr>
                        <a:t>Ep</a:t>
                      </a:r>
                      <a:r>
                        <a:rPr lang="cs-CZ" sz="1800" u="none" strike="noStrike" cap="none" spc="0" baseline="-25000" dirty="0" err="1">
                          <a:effectLst/>
                          <a:uFillTx/>
                          <a:sym typeface="Calibri"/>
                        </a:rPr>
                        <a:t>N,A</a:t>
                      </a:r>
                      <a:r>
                        <a:rPr lang="cs-CZ" sz="1800" u="none" strike="noStrike" cap="none" spc="0" baseline="0" dirty="0">
                          <a:effectLst/>
                          <a:uFillTx/>
                          <a:sym typeface="Calibri"/>
                        </a:rPr>
                        <a:t>…Primární energie z neobnovitelných zdrojů energie za rok, vypočtená a </a:t>
                      </a:r>
                    </a:p>
                    <a:p>
                      <a:pPr algn="l"/>
                      <a:r>
                        <a:rPr lang="cs-CZ" sz="1800" u="none" strike="noStrike" cap="none" spc="0" baseline="0" dirty="0">
                          <a:effectLst/>
                          <a:uFillTx/>
                          <a:sym typeface="Calibri"/>
                        </a:rPr>
                        <a:t>E</a:t>
                      </a:r>
                      <a:r>
                        <a:rPr lang="cs-CZ" sz="1800" u="none" strike="noStrike" cap="none" spc="0" baseline="-25000" dirty="0">
                          <a:effectLst/>
                          <a:uFillTx/>
                          <a:sym typeface="Calibri"/>
                        </a:rPr>
                        <a:t>R</a:t>
                      </a:r>
                      <a:r>
                        <a:rPr lang="cs-CZ" sz="1800" u="none" strike="noStrike" cap="none" spc="0" baseline="0" dirty="0">
                          <a:effectLst/>
                          <a:uFillTx/>
                          <a:sym typeface="Calibri"/>
                        </a:rPr>
                        <a:t>...Primární energie z neobnovitelných zdrojů energie za rok referenční budovy dle požadavků platných pro novou budovu s téměř nulovou spotřebou energie od 1.1.2022</a:t>
                      </a:r>
                    </a:p>
                    <a:p>
                      <a:pPr algn="l"/>
                      <a:endParaRPr lang="cs-CZ" sz="1800" u="none" strike="noStrike" cap="none" spc="0" baseline="0" dirty="0">
                        <a:effectLst/>
                        <a:uFillTx/>
                        <a:sym typeface="Calibri"/>
                      </a:endParaRPr>
                    </a:p>
                    <a:p>
                      <a:pPr algn="l"/>
                      <a:r>
                        <a:rPr lang="cs-CZ" sz="1800" u="none" strike="noStrike" cap="none" spc="0" baseline="0" dirty="0">
                          <a:effectLst/>
                          <a:uFillTx/>
                          <a:sym typeface="Calibri"/>
                        </a:rPr>
                        <a:t>Výpočet se řídí se pravidly pro zpracování průkazu energetické náročnosti budovy v souladu s </a:t>
                      </a:r>
                      <a:r>
                        <a:rPr lang="cs-CZ" sz="1800" u="none" strike="noStrike" cap="none" spc="0" baseline="0" dirty="0" err="1">
                          <a:effectLst/>
                          <a:uFillTx/>
                          <a:sym typeface="Calibri"/>
                        </a:rPr>
                        <a:t>vyhl</a:t>
                      </a:r>
                      <a:r>
                        <a:rPr lang="cs-CZ" sz="1800" u="none" strike="noStrike" cap="none" spc="0" baseline="0" dirty="0">
                          <a:effectLst/>
                          <a:uFillTx/>
                          <a:sym typeface="Calibri"/>
                        </a:rPr>
                        <a:t>. 264/2020 Sb. a s využitím okrajových podmínek výpočtu dle ČSN 730331-1:2020, v odůvodněných případech jinak</a:t>
                      </a:r>
                      <a:endParaRPr lang="cs-C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tc>
                  <a:txBody>
                    <a:bodyPr/>
                    <a:lstStyle/>
                    <a:p>
                      <a:pPr algn="ctr"/>
                      <a:r>
                        <a:rPr lang="cs-CZ" sz="1800" dirty="0">
                          <a:effectLst/>
                        </a:rPr>
                        <a:t>3</a:t>
                      </a:r>
                      <a:r>
                        <a:rPr lang="en-US" sz="1800" dirty="0">
                          <a:effectLst/>
                        </a:rPr>
                        <a:t>0</a:t>
                      </a:r>
                      <a:r>
                        <a:rPr lang="cs-CZ" sz="1800" dirty="0">
                          <a:effectLst/>
                        </a:rPr>
                        <a:t> %</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386" marR="27386" marT="0" marB="0" anchor="ctr"/>
                </a:tc>
                <a:extLst>
                  <a:ext uri="{0D108BD9-81ED-4DB2-BD59-A6C34878D82A}">
                    <a16:rowId xmlns:a16="http://schemas.microsoft.com/office/drawing/2014/main" val="1375400244"/>
                  </a:ext>
                </a:extLst>
              </a:tr>
            </a:tbl>
          </a:graphicData>
        </a:graphic>
      </p:graphicFrame>
    </p:spTree>
    <p:extLst>
      <p:ext uri="{BB962C8B-B14F-4D97-AF65-F5344CB8AC3E}">
        <p14:creationId xmlns:p14="http://schemas.microsoft.com/office/powerpoint/2010/main" val="280356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00DC"/>
                </a:solidFill>
              </a:rPr>
              <a:t>Kritéria hodnocení nabídek a principy 3E</a:t>
            </a:r>
          </a:p>
        </p:txBody>
      </p:sp>
      <p:sp>
        <p:nvSpPr>
          <p:cNvPr id="3" name="Zástupný symbol pro obsah 2"/>
          <p:cNvSpPr>
            <a:spLocks noGrp="1"/>
          </p:cNvSpPr>
          <p:nvPr>
            <p:ph idx="1"/>
          </p:nvPr>
        </p:nvSpPr>
        <p:spPr>
          <a:xfrm>
            <a:off x="720000" y="1489167"/>
            <a:ext cx="10082983" cy="4721134"/>
          </a:xfrm>
        </p:spPr>
        <p:txBody>
          <a:bodyPr/>
          <a:lstStyle/>
          <a:p>
            <a:pPr lvl="0"/>
            <a:r>
              <a:rPr lang="cs-CZ" sz="2200" b="1" dirty="0">
                <a:solidFill>
                  <a:srgbClr val="000000"/>
                </a:solidFill>
              </a:rPr>
              <a:t>Důvodová zpráva k ZZVZ:</a:t>
            </a:r>
          </a:p>
          <a:p>
            <a:pPr lvl="0">
              <a:buClr>
                <a:srgbClr val="0000DC"/>
              </a:buClr>
            </a:pPr>
            <a:r>
              <a:rPr lang="cs-CZ" sz="1800" dirty="0">
                <a:solidFill>
                  <a:srgbClr val="000000"/>
                </a:solidFill>
              </a:rPr>
              <a:t>Správné nastavení hodnotících kritérií v praxi způsobuje problémy i zkušeným zadavatelům </a:t>
            </a:r>
          </a:p>
          <a:p>
            <a:pPr lvl="0">
              <a:buClr>
                <a:srgbClr val="0000DC"/>
              </a:buClr>
            </a:pPr>
            <a:r>
              <a:rPr lang="cs-CZ" sz="1800" dirty="0">
                <a:solidFill>
                  <a:srgbClr val="000000"/>
                </a:solidFill>
              </a:rPr>
              <a:t>Ve velkém rozsahu se používá hodnocení podle kritéria nejnižší ceny </a:t>
            </a:r>
          </a:p>
          <a:p>
            <a:pPr lvl="0">
              <a:buClr>
                <a:srgbClr val="0000DC"/>
              </a:buClr>
            </a:pPr>
            <a:r>
              <a:rPr lang="cs-CZ" sz="1800" dirty="0">
                <a:solidFill>
                  <a:srgbClr val="000000"/>
                </a:solidFill>
              </a:rPr>
              <a:t>Současné znění zákona tuto možnost nijak nepreferuje </a:t>
            </a:r>
          </a:p>
          <a:p>
            <a:pPr lvl="0">
              <a:buClr>
                <a:srgbClr val="0000DC"/>
              </a:buClr>
            </a:pPr>
            <a:r>
              <a:rPr lang="cs-CZ" sz="1800" dirty="0">
                <a:solidFill>
                  <a:srgbClr val="000000"/>
                </a:solidFill>
              </a:rPr>
              <a:t>Negativní důsledky tam, kde je namísto kvality preferována cena, avšak nejedná se o plně zaměnitelné plnění (problematické je to zejména u intelektuálních služeb) </a:t>
            </a:r>
          </a:p>
          <a:p>
            <a:pPr lvl="0">
              <a:buClr>
                <a:srgbClr val="0000DC"/>
              </a:buClr>
            </a:pPr>
            <a:r>
              <a:rPr lang="cs-CZ" sz="1800" dirty="0">
                <a:solidFill>
                  <a:srgbClr val="000000"/>
                </a:solidFill>
              </a:rPr>
              <a:t>Nekvalitní plnění ve svém důsledku vede k nehospodárnému vynakládání veřejných prostředků</a:t>
            </a:r>
          </a:p>
          <a:p>
            <a:pPr lvl="0">
              <a:buClr>
                <a:srgbClr val="0000DC"/>
              </a:buClr>
            </a:pPr>
            <a:r>
              <a:rPr lang="cs-CZ" sz="1800" dirty="0">
                <a:solidFill>
                  <a:srgbClr val="000000"/>
                </a:solidFill>
              </a:rPr>
              <a:t>Cílem musí být nejen cenově nejvýhodnější, ale především i kvalitativně odpovídající plnění VZ</a:t>
            </a:r>
          </a:p>
          <a:p>
            <a:pPr lvl="0">
              <a:buClr>
                <a:srgbClr val="0000DC"/>
              </a:buClr>
            </a:pPr>
            <a:r>
              <a:rPr lang="cs-CZ" sz="1800" dirty="0">
                <a:solidFill>
                  <a:srgbClr val="000000"/>
                </a:solidFill>
              </a:rPr>
              <a:t>Zadavatel by měl získat odpovídající hodnotu za peníze</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33188677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70</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graphicFrame>
        <p:nvGraphicFramePr>
          <p:cNvPr id="2" name="Tabulka 1">
            <a:extLst>
              <a:ext uri="{FF2B5EF4-FFF2-40B4-BE49-F238E27FC236}">
                <a16:creationId xmlns:a16="http://schemas.microsoft.com/office/drawing/2014/main" id="{B2F78C00-6C1A-67B8-BF56-3200239E6098}"/>
              </a:ext>
            </a:extLst>
          </p:cNvPr>
          <p:cNvGraphicFramePr>
            <a:graphicFrameLocks noGrp="1"/>
          </p:cNvGraphicFramePr>
          <p:nvPr/>
        </p:nvGraphicFramePr>
        <p:xfrm>
          <a:off x="967666" y="1627418"/>
          <a:ext cx="10546673" cy="4199630"/>
        </p:xfrm>
        <a:graphic>
          <a:graphicData uri="http://schemas.openxmlformats.org/drawingml/2006/table">
            <a:tbl>
              <a:tblPr firstRow="1" firstCol="1" bandRow="1">
                <a:tableStyleId>{5940675A-B579-460E-94D1-54222C63F5DA}</a:tableStyleId>
              </a:tblPr>
              <a:tblGrid>
                <a:gridCol w="2361460">
                  <a:extLst>
                    <a:ext uri="{9D8B030D-6E8A-4147-A177-3AD203B41FA5}">
                      <a16:colId xmlns:a16="http://schemas.microsoft.com/office/drawing/2014/main" val="901867579"/>
                    </a:ext>
                  </a:extLst>
                </a:gridCol>
                <a:gridCol w="6562645">
                  <a:extLst>
                    <a:ext uri="{9D8B030D-6E8A-4147-A177-3AD203B41FA5}">
                      <a16:colId xmlns:a16="http://schemas.microsoft.com/office/drawing/2014/main" val="2046041006"/>
                    </a:ext>
                  </a:extLst>
                </a:gridCol>
                <a:gridCol w="1622568">
                  <a:extLst>
                    <a:ext uri="{9D8B030D-6E8A-4147-A177-3AD203B41FA5}">
                      <a16:colId xmlns:a16="http://schemas.microsoft.com/office/drawing/2014/main" val="1190313128"/>
                    </a:ext>
                  </a:extLst>
                </a:gridCol>
              </a:tblGrid>
              <a:tr h="2591728">
                <a:tc>
                  <a:txBody>
                    <a:bodyPr/>
                    <a:lstStyle/>
                    <a:p>
                      <a:pPr marL="0" marR="0" indent="0" algn="ctr" defTabSz="914400" rtl="0" latinLnBrk="0">
                        <a:lnSpc>
                          <a:spcPct val="100000"/>
                        </a:lnSpc>
                        <a:spcBef>
                          <a:spcPts val="0"/>
                        </a:spcBef>
                        <a:spcAft>
                          <a:spcPts val="600"/>
                        </a:spcAft>
                        <a:buClrTx/>
                        <a:buSzTx/>
                        <a:buFontTx/>
                        <a:buNone/>
                        <a:tabLst/>
                      </a:pPr>
                      <a:r>
                        <a:rPr lang="cs-CZ" sz="1800" b="1" u="none" strike="noStrike" cap="none" spc="0" baseline="0" dirty="0">
                          <a:solidFill>
                            <a:schemeClr val="dk1"/>
                          </a:solidFill>
                          <a:effectLst/>
                          <a:uFillTx/>
                          <a:sym typeface="Calibri"/>
                        </a:rPr>
                        <a:t>Úspora finančních nákladů za energie na vytápění a přípravu teplé vody</a:t>
                      </a:r>
                      <a:endParaRPr lang="cs-CZ" sz="1800" b="1" i="0" u="none" strike="noStrike" cap="none" spc="0" baseline="0" dirty="0">
                        <a:solidFill>
                          <a:schemeClr val="dk1"/>
                        </a:solidFill>
                        <a:effectLst/>
                        <a:uFillTx/>
                        <a:latin typeface="+mn-lt"/>
                        <a:ea typeface="+mn-ea"/>
                        <a:cs typeface="+mn-cs"/>
                        <a:sym typeface="Calibri"/>
                      </a:endParaRPr>
                    </a:p>
                  </a:txBody>
                  <a:tcPr marL="27386" marR="27386" marT="0" marB="0" anchor="ctr">
                    <a:solidFill>
                      <a:schemeClr val="bg1">
                        <a:lumMod val="75000"/>
                      </a:schemeClr>
                    </a:solidFill>
                  </a:tcPr>
                </a:tc>
                <a:tc>
                  <a:txBody>
                    <a:bodyPr/>
                    <a:lstStyle/>
                    <a:p>
                      <a:pPr marL="0" marR="0" indent="0" algn="just" defTabSz="914400" rtl="0" latinLnBrk="0">
                        <a:lnSpc>
                          <a:spcPct val="100000"/>
                        </a:lnSpc>
                        <a:spcBef>
                          <a:spcPts val="0"/>
                        </a:spcBef>
                        <a:spcAft>
                          <a:spcPts val="600"/>
                        </a:spcAft>
                        <a:buClrTx/>
                        <a:buSzTx/>
                        <a:buFontTx/>
                        <a:buNone/>
                        <a:tabLst/>
                      </a:pPr>
                      <a:r>
                        <a:rPr lang="cs-CZ" sz="1800" b="0" u="none" strike="noStrike" cap="none" spc="0" baseline="0" dirty="0">
                          <a:solidFill>
                            <a:schemeClr val="dk1"/>
                          </a:solidFill>
                          <a:effectLst/>
                          <a:uFillTx/>
                          <a:sym typeface="Calibri"/>
                        </a:rPr>
                        <a:t>Minimální požadavek CFD,A,H+W = 0,8 . CFR,A,H+W  (0 %)</a:t>
                      </a:r>
                    </a:p>
                    <a:p>
                      <a:pPr marL="0" marR="0" indent="0" algn="just" defTabSz="914400" rtl="0" latinLnBrk="0">
                        <a:lnSpc>
                          <a:spcPct val="100000"/>
                        </a:lnSpc>
                        <a:spcBef>
                          <a:spcPts val="0"/>
                        </a:spcBef>
                        <a:spcAft>
                          <a:spcPts val="600"/>
                        </a:spcAft>
                        <a:buClrTx/>
                        <a:buSzTx/>
                        <a:buFontTx/>
                        <a:buNone/>
                        <a:tabLst/>
                      </a:pPr>
                      <a:r>
                        <a:rPr lang="cs-CZ" sz="1800" b="0" u="none" strike="noStrike" cap="none" spc="0" baseline="0" dirty="0">
                          <a:solidFill>
                            <a:schemeClr val="dk1"/>
                          </a:solidFill>
                          <a:effectLst/>
                          <a:uFillTx/>
                          <a:sym typeface="Calibri"/>
                        </a:rPr>
                        <a:t>Cílová hodnota CFD,A,H+W = 0,3 . CFR,A,H+W (100 %)</a:t>
                      </a:r>
                    </a:p>
                    <a:p>
                      <a:pPr marL="0" marR="0" indent="0" algn="just" defTabSz="914400" rtl="0" latinLnBrk="0">
                        <a:lnSpc>
                          <a:spcPct val="100000"/>
                        </a:lnSpc>
                        <a:spcBef>
                          <a:spcPts val="0"/>
                        </a:spcBef>
                        <a:spcAft>
                          <a:spcPts val="600"/>
                        </a:spcAft>
                        <a:buClrTx/>
                        <a:buSzTx/>
                        <a:buFontTx/>
                        <a:buNone/>
                        <a:tabLst/>
                      </a:pPr>
                      <a:r>
                        <a:rPr lang="cs-CZ" sz="1800" b="0" u="none" strike="noStrike" cap="none" spc="0" baseline="0" dirty="0">
                          <a:solidFill>
                            <a:schemeClr val="dk1"/>
                          </a:solidFill>
                          <a:effectLst/>
                          <a:uFillTx/>
                          <a:sym typeface="Calibri"/>
                        </a:rPr>
                        <a:t> </a:t>
                      </a:r>
                    </a:p>
                    <a:p>
                      <a:pPr marL="0" marR="0" indent="0" algn="just" defTabSz="914400" rtl="0" latinLnBrk="0">
                        <a:lnSpc>
                          <a:spcPct val="100000"/>
                        </a:lnSpc>
                        <a:spcBef>
                          <a:spcPts val="0"/>
                        </a:spcBef>
                        <a:spcAft>
                          <a:spcPts val="600"/>
                        </a:spcAft>
                        <a:buClrTx/>
                        <a:buSzTx/>
                        <a:buFontTx/>
                        <a:buNone/>
                        <a:tabLst/>
                      </a:pPr>
                      <a:r>
                        <a:rPr lang="cs-CZ" sz="1800" b="0" u="none" strike="noStrike" cap="none" spc="0" baseline="0" dirty="0">
                          <a:solidFill>
                            <a:schemeClr val="dk1"/>
                          </a:solidFill>
                          <a:effectLst/>
                          <a:uFillTx/>
                          <a:sym typeface="Calibri"/>
                        </a:rPr>
                        <a:t>CFD,A,H+W...Roční předpokládané a garantované náklady na vytápění a přípravu teplé vody navrhovaného stavu budovy</a:t>
                      </a:r>
                    </a:p>
                    <a:p>
                      <a:pPr marL="0" marR="0" indent="0" algn="just" defTabSz="914400" rtl="0" latinLnBrk="0">
                        <a:lnSpc>
                          <a:spcPct val="100000"/>
                        </a:lnSpc>
                        <a:spcBef>
                          <a:spcPts val="0"/>
                        </a:spcBef>
                        <a:spcAft>
                          <a:spcPts val="600"/>
                        </a:spcAft>
                        <a:buClrTx/>
                        <a:buSzTx/>
                        <a:buFontTx/>
                        <a:buNone/>
                        <a:tabLst/>
                      </a:pPr>
                      <a:r>
                        <a:rPr lang="cs-CZ" sz="1800" b="0" u="none" strike="noStrike" cap="none" spc="0" baseline="0" dirty="0">
                          <a:solidFill>
                            <a:schemeClr val="dk1"/>
                          </a:solidFill>
                          <a:effectLst/>
                          <a:uFillTx/>
                          <a:sym typeface="Calibri"/>
                        </a:rPr>
                        <a:t>CFR,A,H+W...Roční předpokládané náklady na vytápění a přípravu teplé vody referenční budovy</a:t>
                      </a:r>
                      <a:endParaRPr lang="cs-CZ" sz="1800" b="0" i="0" u="none" strike="noStrike" cap="none" spc="0" baseline="0" dirty="0">
                        <a:solidFill>
                          <a:schemeClr val="dk1"/>
                        </a:solidFill>
                        <a:effectLst/>
                        <a:uFillTx/>
                        <a:latin typeface="+mn-lt"/>
                        <a:ea typeface="+mn-ea"/>
                        <a:cs typeface="+mn-cs"/>
                        <a:sym typeface="Calibri"/>
                      </a:endParaRPr>
                    </a:p>
                  </a:txBody>
                  <a:tcPr marL="27386" marR="27386" marT="0" marB="0" anchor="ctr">
                    <a:solidFill>
                      <a:schemeClr val="bg1">
                        <a:lumMod val="75000"/>
                      </a:schemeClr>
                    </a:solidFill>
                  </a:tcPr>
                </a:tc>
                <a:tc>
                  <a:txBody>
                    <a:bodyPr/>
                    <a:lstStyle/>
                    <a:p>
                      <a:pPr marL="0" marR="0" indent="0" algn="ctr" defTabSz="914400" rtl="0" latinLnBrk="0">
                        <a:lnSpc>
                          <a:spcPct val="100000"/>
                        </a:lnSpc>
                        <a:spcBef>
                          <a:spcPts val="0"/>
                        </a:spcBef>
                        <a:spcAft>
                          <a:spcPts val="600"/>
                        </a:spcAft>
                        <a:buClrTx/>
                        <a:buSzTx/>
                        <a:buFontTx/>
                        <a:buNone/>
                        <a:tabLst/>
                      </a:pPr>
                      <a:r>
                        <a:rPr lang="cs-CZ" sz="1800" b="0" u="none" strike="noStrike" cap="none" spc="0" baseline="0" dirty="0">
                          <a:solidFill>
                            <a:schemeClr val="dk1"/>
                          </a:solidFill>
                          <a:effectLst/>
                          <a:uFillTx/>
                          <a:sym typeface="Calibri"/>
                        </a:rPr>
                        <a:t>35 %</a:t>
                      </a:r>
                      <a:endParaRPr lang="cs-CZ" sz="1800" b="0" i="0" u="none" strike="noStrike" cap="none" spc="0" baseline="0" dirty="0">
                        <a:solidFill>
                          <a:schemeClr val="dk1"/>
                        </a:solidFill>
                        <a:effectLst/>
                        <a:uFillTx/>
                        <a:latin typeface="+mn-lt"/>
                        <a:ea typeface="+mn-ea"/>
                        <a:cs typeface="+mn-cs"/>
                        <a:sym typeface="Calibri"/>
                      </a:endParaRPr>
                    </a:p>
                  </a:txBody>
                  <a:tcPr marL="27386" marR="27386" marT="0" marB="0" anchor="ctr">
                    <a:solidFill>
                      <a:schemeClr val="bg1">
                        <a:lumMod val="75000"/>
                      </a:schemeClr>
                    </a:solidFill>
                  </a:tcPr>
                </a:tc>
                <a:extLst>
                  <a:ext uri="{0D108BD9-81ED-4DB2-BD59-A6C34878D82A}">
                    <a16:rowId xmlns:a16="http://schemas.microsoft.com/office/drawing/2014/main" val="1375400244"/>
                  </a:ext>
                </a:extLst>
              </a:tr>
              <a:tr h="1607902">
                <a:tc>
                  <a:txBody>
                    <a:bodyPr/>
                    <a:lstStyle/>
                    <a:p>
                      <a:pPr marL="0" marR="0" indent="0" algn="ctr" defTabSz="914400" rtl="0" latinLnBrk="0">
                        <a:lnSpc>
                          <a:spcPct val="100000"/>
                        </a:lnSpc>
                        <a:spcBef>
                          <a:spcPts val="0"/>
                        </a:spcBef>
                        <a:spcAft>
                          <a:spcPts val="0"/>
                        </a:spcAft>
                        <a:buClrTx/>
                        <a:buSzTx/>
                        <a:buFontTx/>
                        <a:buNone/>
                        <a:tabLst/>
                      </a:pPr>
                      <a:r>
                        <a:rPr lang="cs-CZ" sz="1800" b="1" u="none" strike="noStrike" cap="none" spc="0" baseline="0" dirty="0">
                          <a:effectLst/>
                          <a:uFillTx/>
                          <a:sym typeface="Calibri"/>
                        </a:rPr>
                        <a:t>Úspora finančních nákladů díky produkci a spotřebě elektrické energie z fotovoltaické elektrárny</a:t>
                      </a:r>
                      <a:endParaRPr lang="cs-CZ" sz="1800" b="1" i="0" u="none" strike="noStrike" cap="none" spc="0" baseline="0" dirty="0">
                        <a:solidFill>
                          <a:schemeClr val="tx1"/>
                        </a:solidFill>
                        <a:effectLst/>
                        <a:uFillTx/>
                        <a:latin typeface="+mn-lt"/>
                        <a:ea typeface="+mn-ea"/>
                        <a:cs typeface="+mn-cs"/>
                        <a:sym typeface="Calibri"/>
                      </a:endParaRPr>
                    </a:p>
                  </a:txBody>
                  <a:tcPr marL="68580" marR="68580" marT="0" marB="0">
                    <a:solidFill>
                      <a:schemeClr val="bg1">
                        <a:lumMod val="75000"/>
                      </a:schemeClr>
                    </a:solidFill>
                  </a:tcPr>
                </a:tc>
                <a:tc>
                  <a:txBody>
                    <a:bodyPr/>
                    <a:lstStyle/>
                    <a:p>
                      <a:pPr algn="just">
                        <a:spcAft>
                          <a:spcPts val="600"/>
                        </a:spcAft>
                      </a:pPr>
                      <a:r>
                        <a:rPr lang="cs-CZ" sz="1800" dirty="0">
                          <a:effectLst/>
                        </a:rPr>
                        <a:t>Minimální požadavek Q</a:t>
                      </a:r>
                      <a:r>
                        <a:rPr lang="cs-CZ" sz="1800" baseline="-25000" dirty="0">
                          <a:effectLst/>
                        </a:rPr>
                        <a:t>D,A,PV</a:t>
                      </a:r>
                      <a:r>
                        <a:rPr lang="cs-CZ" sz="1800" dirty="0">
                          <a:effectLst/>
                        </a:rPr>
                        <a:t> = 20 </a:t>
                      </a:r>
                      <a:r>
                        <a:rPr lang="cs-CZ" sz="1800" dirty="0" err="1">
                          <a:effectLst/>
                        </a:rPr>
                        <a:t>MWh</a:t>
                      </a:r>
                      <a:r>
                        <a:rPr lang="cs-CZ" sz="1800" dirty="0">
                          <a:effectLst/>
                        </a:rPr>
                        <a:t>/rok (0%)</a:t>
                      </a:r>
                    </a:p>
                    <a:p>
                      <a:pPr algn="just">
                        <a:spcAft>
                          <a:spcPts val="600"/>
                        </a:spcAft>
                      </a:pPr>
                      <a:r>
                        <a:rPr lang="cs-CZ" sz="1800" dirty="0">
                          <a:effectLst/>
                        </a:rPr>
                        <a:t>Cílová hodnota Q</a:t>
                      </a:r>
                      <a:r>
                        <a:rPr lang="cs-CZ" sz="1800" baseline="-25000" dirty="0">
                          <a:effectLst/>
                        </a:rPr>
                        <a:t>D,A,PV </a:t>
                      </a:r>
                      <a:r>
                        <a:rPr lang="cs-CZ" sz="1800" dirty="0">
                          <a:effectLst/>
                        </a:rPr>
                        <a:t>= 100 </a:t>
                      </a:r>
                      <a:r>
                        <a:rPr lang="cs-CZ" sz="1800" dirty="0" err="1">
                          <a:effectLst/>
                        </a:rPr>
                        <a:t>MWh</a:t>
                      </a:r>
                      <a:r>
                        <a:rPr lang="cs-CZ" sz="1800" dirty="0">
                          <a:effectLst/>
                        </a:rPr>
                        <a:t>/rok (100%)</a:t>
                      </a:r>
                    </a:p>
                    <a:p>
                      <a:pPr algn="just">
                        <a:spcAft>
                          <a:spcPts val="600"/>
                        </a:spcAft>
                      </a:pPr>
                      <a:r>
                        <a:rPr lang="cs-CZ" sz="1800" dirty="0">
                          <a:effectLst/>
                        </a:rPr>
                        <a:t> </a:t>
                      </a:r>
                    </a:p>
                    <a:p>
                      <a:pPr algn="just">
                        <a:spcAft>
                          <a:spcPts val="600"/>
                        </a:spcAft>
                      </a:pPr>
                      <a:r>
                        <a:rPr lang="cs-CZ" sz="1800" dirty="0">
                          <a:effectLst/>
                        </a:rPr>
                        <a:t>Q</a:t>
                      </a:r>
                      <a:r>
                        <a:rPr lang="cs-CZ" sz="1800" baseline="-25000" dirty="0">
                          <a:effectLst/>
                        </a:rPr>
                        <a:t>D,A,PV</a:t>
                      </a:r>
                      <a:r>
                        <a:rPr lang="cs-CZ" sz="1800" dirty="0">
                          <a:effectLst/>
                        </a:rPr>
                        <a:t>…Roční předpokládané a garantované využití produkce elektrické energie fotovoltaické elektrárny v budově</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0" marR="0" indent="0" algn="ctr" defTabSz="914400" rtl="0" latinLnBrk="0">
                        <a:lnSpc>
                          <a:spcPct val="100000"/>
                        </a:lnSpc>
                        <a:spcBef>
                          <a:spcPts val="0"/>
                        </a:spcBef>
                        <a:spcAft>
                          <a:spcPts val="0"/>
                        </a:spcAft>
                        <a:buClrTx/>
                        <a:buSzTx/>
                        <a:buFontTx/>
                        <a:buNone/>
                        <a:tabLst/>
                      </a:pPr>
                      <a:r>
                        <a:rPr lang="cs-CZ" sz="1800" u="none" strike="noStrike" cap="none" spc="0" baseline="0" dirty="0">
                          <a:effectLst/>
                          <a:uFillTx/>
                          <a:sym typeface="Calibri"/>
                        </a:rPr>
                        <a:t>35 </a:t>
                      </a:r>
                      <a:r>
                        <a:rPr lang="en-US" sz="1800" u="none" strike="noStrike" cap="none" spc="0" baseline="0" dirty="0">
                          <a:effectLst/>
                          <a:uFillTx/>
                          <a:sym typeface="Calibri"/>
                        </a:rPr>
                        <a:t>%</a:t>
                      </a:r>
                      <a:endParaRPr lang="cs-CZ" sz="1800" b="0" i="0" u="none" strike="noStrike" cap="none" spc="0" baseline="0" dirty="0">
                        <a:solidFill>
                          <a:schemeClr val="tx1"/>
                        </a:solidFill>
                        <a:effectLst/>
                        <a:uFillTx/>
                        <a:latin typeface="+mn-lt"/>
                        <a:ea typeface="+mn-ea"/>
                        <a:cs typeface="+mn-cs"/>
                        <a:sym typeface="Calibri"/>
                      </a:endParaRPr>
                    </a:p>
                  </a:txBody>
                  <a:tcPr marL="68580" marR="68580" marT="0" marB="0" anchor="ctr">
                    <a:solidFill>
                      <a:schemeClr val="bg1">
                        <a:lumMod val="75000"/>
                      </a:schemeClr>
                    </a:solidFill>
                  </a:tcPr>
                </a:tc>
                <a:extLst>
                  <a:ext uri="{0D108BD9-81ED-4DB2-BD59-A6C34878D82A}">
                    <a16:rowId xmlns:a16="http://schemas.microsoft.com/office/drawing/2014/main" val="2521730453"/>
                  </a:ext>
                </a:extLst>
              </a:tr>
            </a:tbl>
          </a:graphicData>
        </a:graphic>
      </p:graphicFrame>
    </p:spTree>
    <p:extLst>
      <p:ext uri="{BB962C8B-B14F-4D97-AF65-F5344CB8AC3E}">
        <p14:creationId xmlns:p14="http://schemas.microsoft.com/office/powerpoint/2010/main" val="3495402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71</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751213" y="657820"/>
            <a:ext cx="876451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DZR Rohatec</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pic>
        <p:nvPicPr>
          <p:cNvPr id="3" name="Obrázek 2" descr="Obsah obrázku text, snímek obrazovky, Písmo, dokument&#10;&#10;Popis byl vytvořen automaticky">
            <a:extLst>
              <a:ext uri="{FF2B5EF4-FFF2-40B4-BE49-F238E27FC236}">
                <a16:creationId xmlns:a16="http://schemas.microsoft.com/office/drawing/2014/main" id="{26931556-DA9E-C439-ECBB-992921C5E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979" y="1474876"/>
            <a:ext cx="6922041" cy="4684941"/>
          </a:xfrm>
          <a:prstGeom prst="rect">
            <a:avLst/>
          </a:prstGeom>
        </p:spPr>
      </p:pic>
    </p:spTree>
    <p:extLst>
      <p:ext uri="{BB962C8B-B14F-4D97-AF65-F5344CB8AC3E}">
        <p14:creationId xmlns:p14="http://schemas.microsoft.com/office/powerpoint/2010/main" val="2536262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72</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367217" y="182464"/>
            <a:ext cx="1045497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Operativní leasing osobních vozidel 2021</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graphicFrame>
        <p:nvGraphicFramePr>
          <p:cNvPr id="2" name="Zástupný symbol pro obsah 3">
            <a:extLst>
              <a:ext uri="{FF2B5EF4-FFF2-40B4-BE49-F238E27FC236}">
                <a16:creationId xmlns:a16="http://schemas.microsoft.com/office/drawing/2014/main" id="{3B0CA815-0BE4-4CDA-BFCB-46CCB3455F88}"/>
              </a:ext>
            </a:extLst>
          </p:cNvPr>
          <p:cNvGraphicFramePr>
            <a:graphicFrameLocks/>
          </p:cNvGraphicFramePr>
          <p:nvPr/>
        </p:nvGraphicFramePr>
        <p:xfrm>
          <a:off x="106882" y="1010753"/>
          <a:ext cx="11978235" cy="5658494"/>
        </p:xfrm>
        <a:graphic>
          <a:graphicData uri="http://schemas.openxmlformats.org/drawingml/2006/table">
            <a:tbl>
              <a:tblPr firstRow="1" firstCol="1" bandRow="1">
                <a:tableStyleId>{F5AB1C69-6EDB-4FF4-983F-18BD219EF322}</a:tableStyleId>
              </a:tblPr>
              <a:tblGrid>
                <a:gridCol w="2695709">
                  <a:extLst>
                    <a:ext uri="{9D8B030D-6E8A-4147-A177-3AD203B41FA5}">
                      <a16:colId xmlns:a16="http://schemas.microsoft.com/office/drawing/2014/main" val="3646657959"/>
                    </a:ext>
                  </a:extLst>
                </a:gridCol>
                <a:gridCol w="2766650">
                  <a:extLst>
                    <a:ext uri="{9D8B030D-6E8A-4147-A177-3AD203B41FA5}">
                      <a16:colId xmlns:a16="http://schemas.microsoft.com/office/drawing/2014/main" val="2593501866"/>
                    </a:ext>
                  </a:extLst>
                </a:gridCol>
                <a:gridCol w="6515876">
                  <a:extLst>
                    <a:ext uri="{9D8B030D-6E8A-4147-A177-3AD203B41FA5}">
                      <a16:colId xmlns:a16="http://schemas.microsoft.com/office/drawing/2014/main" val="4256478022"/>
                    </a:ext>
                  </a:extLst>
                </a:gridCol>
              </a:tblGrid>
              <a:tr h="315860">
                <a:tc>
                  <a:txBody>
                    <a:bodyPr/>
                    <a:lstStyle/>
                    <a:p>
                      <a:pPr algn="ctr">
                        <a:spcBef>
                          <a:spcPts val="0"/>
                        </a:spcBef>
                        <a:spcAft>
                          <a:spcPts val="0"/>
                        </a:spcAft>
                      </a:pPr>
                      <a:r>
                        <a:rPr lang="cs-CZ" sz="2000" dirty="0">
                          <a:solidFill>
                            <a:schemeClr val="tx1"/>
                          </a:solidFill>
                          <a:effectLst/>
                        </a:rPr>
                        <a:t>Druh VZ</a:t>
                      </a:r>
                      <a:endParaRPr lang="cs-CZ" sz="2000" dirty="0">
                        <a:solidFill>
                          <a:schemeClr val="tx1"/>
                        </a:solidFill>
                        <a:effectLst/>
                        <a:latin typeface="Arial "/>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indent="0" algn="l" defTabSz="914400" rtl="0" latinLnBrk="0">
                        <a:lnSpc>
                          <a:spcPct val="100000"/>
                        </a:lnSpc>
                        <a:spcBef>
                          <a:spcPts val="0"/>
                        </a:spcBef>
                        <a:spcAft>
                          <a:spcPts val="0"/>
                        </a:spcAft>
                        <a:buClrTx/>
                        <a:buSzTx/>
                        <a:buFontTx/>
                        <a:buNone/>
                        <a:tabLst/>
                      </a:pPr>
                      <a:r>
                        <a:rPr lang="cs-CZ" sz="2000" b="0" i="0" u="none" strike="noStrike" cap="none" spc="0" baseline="0" dirty="0">
                          <a:solidFill>
                            <a:schemeClr val="dk1"/>
                          </a:solidFill>
                          <a:effectLst/>
                          <a:uFillTx/>
                          <a:latin typeface="+mn-lt"/>
                          <a:ea typeface="+mn-ea"/>
                          <a:cs typeface="+mn-cs"/>
                          <a:sym typeface="Calibri"/>
                        </a:rPr>
                        <a:t>Služby, nadlimitní JŘSU (navazující na zrušené nadlimitní OŘ)</a:t>
                      </a:r>
                    </a:p>
                  </a:txBody>
                  <a:tcPr marL="68580" marR="68580" marT="0" marB="0" anchor="ctr"/>
                </a:tc>
                <a:tc hMerge="1">
                  <a:txBody>
                    <a:bodyPr/>
                    <a:lstStyle/>
                    <a:p>
                      <a:endParaRPr lang="cs-CZ"/>
                    </a:p>
                  </a:txBody>
                  <a:tcPr/>
                </a:tc>
                <a:extLst>
                  <a:ext uri="{0D108BD9-81ED-4DB2-BD59-A6C34878D82A}">
                    <a16:rowId xmlns:a16="http://schemas.microsoft.com/office/drawing/2014/main" val="2647387411"/>
                  </a:ext>
                </a:extLst>
              </a:tr>
              <a:tr h="1246054">
                <a:tc>
                  <a:txBody>
                    <a:bodyPr/>
                    <a:lstStyle/>
                    <a:p>
                      <a:pPr algn="ctr">
                        <a:spcBef>
                          <a:spcPts val="0"/>
                        </a:spcBef>
                        <a:spcAft>
                          <a:spcPts val="0"/>
                        </a:spcAft>
                      </a:pPr>
                      <a:r>
                        <a:rPr lang="cs-CZ" sz="2000" dirty="0">
                          <a:solidFill>
                            <a:schemeClr val="tx1"/>
                          </a:solidFill>
                          <a:effectLst/>
                        </a:rPr>
                        <a:t>Popis VZ</a:t>
                      </a:r>
                      <a:endParaRPr lang="cs-CZ" sz="2000" dirty="0">
                        <a:solidFill>
                          <a:schemeClr val="tx1"/>
                        </a:solidFill>
                        <a:effectLst/>
                        <a:latin typeface="Arial "/>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l">
                        <a:spcBef>
                          <a:spcPts val="0"/>
                        </a:spcBef>
                        <a:spcAft>
                          <a:spcPts val="0"/>
                        </a:spcAft>
                      </a:pPr>
                      <a:r>
                        <a:rPr lang="cs-CZ" sz="2000" dirty="0">
                          <a:effectLst/>
                        </a:rPr>
                        <a:t>Předmětem plnění je zajištění operativního leasingu osobních vozidel (v režimu full </a:t>
                      </a:r>
                      <a:r>
                        <a:rPr lang="cs-CZ" sz="2000" dirty="0" err="1">
                          <a:effectLst/>
                        </a:rPr>
                        <a:t>service</a:t>
                      </a:r>
                      <a:r>
                        <a:rPr lang="cs-CZ" sz="2000" dirty="0">
                          <a:effectLst/>
                        </a:rPr>
                        <a:t>) na období 48 měsíců. S vybraným dodavatelem bude uzavřena rámcová dohoda dle § 131 a násl. ZZVZ</a:t>
                      </a:r>
                      <a:endParaRPr lang="cs-CZ" sz="2000" dirty="0">
                        <a:effectLst/>
                        <a:latin typeface="Arial "/>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cs-CZ"/>
                    </a:p>
                  </a:txBody>
                  <a:tcPr/>
                </a:tc>
                <a:extLst>
                  <a:ext uri="{0D108BD9-81ED-4DB2-BD59-A6C34878D82A}">
                    <a16:rowId xmlns:a16="http://schemas.microsoft.com/office/drawing/2014/main" val="965557110"/>
                  </a:ext>
                </a:extLst>
              </a:tr>
              <a:tr h="631720">
                <a:tc>
                  <a:txBody>
                    <a:bodyPr/>
                    <a:lstStyle/>
                    <a:p>
                      <a:pPr algn="ctr">
                        <a:spcBef>
                          <a:spcPts val="0"/>
                        </a:spcBef>
                        <a:spcAft>
                          <a:spcPts val="0"/>
                        </a:spcAft>
                      </a:pPr>
                      <a:r>
                        <a:rPr lang="cs-CZ" sz="2000" dirty="0">
                          <a:solidFill>
                            <a:schemeClr val="tx1"/>
                          </a:solidFill>
                          <a:effectLst/>
                        </a:rPr>
                        <a:t>Předpokládaná hodnota VZ</a:t>
                      </a:r>
                      <a:endParaRPr lang="cs-CZ" sz="2000" dirty="0">
                        <a:solidFill>
                          <a:schemeClr val="tx1"/>
                        </a:solidFill>
                        <a:effectLst/>
                        <a:latin typeface="Arial "/>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l">
                        <a:spcBef>
                          <a:spcPts val="0"/>
                        </a:spcBef>
                        <a:spcAft>
                          <a:spcPts val="0"/>
                        </a:spcAft>
                      </a:pPr>
                      <a:r>
                        <a:rPr lang="cs-CZ" sz="2000" kern="1200" dirty="0">
                          <a:effectLst/>
                        </a:rPr>
                        <a:t>70 mil. Kč bez DPH (pouze náklady hrazené zadavatelem dodavateli, nikoliv celé LCC)</a:t>
                      </a:r>
                      <a:endParaRPr lang="cs-CZ" sz="2000" kern="1200" dirty="0">
                        <a:solidFill>
                          <a:schemeClr val="dk1"/>
                        </a:solidFill>
                        <a:effectLst/>
                        <a:latin typeface="Arial "/>
                        <a:ea typeface="+mn-ea"/>
                        <a:cs typeface="+mn-cs"/>
                      </a:endParaRPr>
                    </a:p>
                  </a:txBody>
                  <a:tcPr marL="68580" marR="68580" marT="0" marB="0" anchor="ctr"/>
                </a:tc>
                <a:tc hMerge="1">
                  <a:txBody>
                    <a:bodyPr/>
                    <a:lstStyle/>
                    <a:p>
                      <a:endParaRPr lang="cs-CZ"/>
                    </a:p>
                  </a:txBody>
                  <a:tcPr/>
                </a:tc>
                <a:extLst>
                  <a:ext uri="{0D108BD9-81ED-4DB2-BD59-A6C34878D82A}">
                    <a16:rowId xmlns:a16="http://schemas.microsoft.com/office/drawing/2014/main" val="105326976"/>
                  </a:ext>
                </a:extLst>
              </a:tr>
              <a:tr h="319299">
                <a:tc>
                  <a:txBody>
                    <a:bodyPr/>
                    <a:lstStyle/>
                    <a:p>
                      <a:pPr algn="ctr">
                        <a:spcBef>
                          <a:spcPts val="0"/>
                        </a:spcBef>
                        <a:spcAft>
                          <a:spcPts val="0"/>
                        </a:spcAft>
                      </a:pPr>
                      <a:r>
                        <a:rPr lang="cs-CZ" sz="2000" dirty="0">
                          <a:solidFill>
                            <a:schemeClr val="tx1"/>
                          </a:solidFill>
                          <a:effectLst/>
                        </a:rPr>
                        <a:t>Metoda zadání </a:t>
                      </a:r>
                      <a:endParaRPr lang="cs-CZ" sz="2000" dirty="0">
                        <a:solidFill>
                          <a:schemeClr val="tx1"/>
                        </a:solidFill>
                        <a:effectLst/>
                        <a:latin typeface="Arial "/>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l">
                        <a:spcBef>
                          <a:spcPts val="0"/>
                        </a:spcBef>
                        <a:spcAft>
                          <a:spcPts val="0"/>
                        </a:spcAft>
                      </a:pPr>
                      <a:r>
                        <a:rPr lang="cs-CZ" sz="2000" kern="1200" dirty="0">
                          <a:effectLst/>
                        </a:rPr>
                        <a:t>Celkové náklady životního cyklu (LCC)</a:t>
                      </a:r>
                      <a:endParaRPr lang="cs-CZ" sz="2000" kern="1200" dirty="0">
                        <a:solidFill>
                          <a:schemeClr val="dk1"/>
                        </a:solidFill>
                        <a:effectLst/>
                        <a:latin typeface="Arial "/>
                        <a:ea typeface="+mn-ea"/>
                        <a:cs typeface="+mn-cs"/>
                      </a:endParaRPr>
                    </a:p>
                  </a:txBody>
                  <a:tcPr marL="68580" marR="68580" marT="0" marB="0" anchor="ctr"/>
                </a:tc>
                <a:tc hMerge="1">
                  <a:txBody>
                    <a:bodyPr/>
                    <a:lstStyle/>
                    <a:p>
                      <a:endParaRPr lang="cs-CZ"/>
                    </a:p>
                  </a:txBody>
                  <a:tcPr/>
                </a:tc>
                <a:extLst>
                  <a:ext uri="{0D108BD9-81ED-4DB2-BD59-A6C34878D82A}">
                    <a16:rowId xmlns:a16="http://schemas.microsoft.com/office/drawing/2014/main" val="664927103"/>
                  </a:ext>
                </a:extLst>
              </a:tr>
              <a:tr h="631720">
                <a:tc rowSpan="3">
                  <a:txBody>
                    <a:bodyPr/>
                    <a:lstStyle/>
                    <a:p>
                      <a:pPr marL="0" algn="ctr" defTabSz="914400" rtl="0" eaLnBrk="1" latinLnBrk="0" hangingPunct="1">
                        <a:spcBef>
                          <a:spcPts val="0"/>
                        </a:spcBef>
                        <a:spcAft>
                          <a:spcPts val="0"/>
                        </a:spcAft>
                      </a:pPr>
                      <a:r>
                        <a:rPr lang="cs-CZ" sz="2000" b="1" kern="1200" dirty="0">
                          <a:solidFill>
                            <a:schemeClr val="tx1"/>
                          </a:solidFill>
                          <a:effectLst/>
                          <a:latin typeface="Arial "/>
                          <a:ea typeface="+mn-ea"/>
                          <a:cs typeface="+mn-cs"/>
                        </a:rPr>
                        <a:t>Celkové náklady životního cyklu (LCC)</a:t>
                      </a:r>
                    </a:p>
                  </a:txBody>
                  <a:tcPr marL="68580" marR="68580" marT="0" marB="0" anchor="ctr"/>
                </a:tc>
                <a:tc>
                  <a:txBody>
                    <a:bodyPr/>
                    <a:lstStyle/>
                    <a:p>
                      <a:pPr algn="ctr"/>
                      <a:r>
                        <a:rPr lang="cs-CZ" sz="2000" b="1" dirty="0">
                          <a:latin typeface="+mn-lt"/>
                        </a:rPr>
                        <a:t>Výpočet nákladů na PHM</a:t>
                      </a:r>
                    </a:p>
                  </a:txBody>
                  <a:tcPr marL="68580" marR="68580" marT="0" marB="0" anchor="ctr"/>
                </a:tc>
                <a:tc>
                  <a:txBody>
                    <a:bodyPr/>
                    <a:lstStyle/>
                    <a:p>
                      <a:pPr algn="ctr"/>
                      <a:r>
                        <a:rPr lang="cs-CZ" sz="2000" b="0" dirty="0">
                          <a:latin typeface="+mn-lt"/>
                        </a:rPr>
                        <a:t>Kombinovaná spotřeba vozidla dle WLTP*předpokládaný počet km za dobu nájmu/100*cena za litr PHM dle ČSÚ </a:t>
                      </a:r>
                    </a:p>
                  </a:txBody>
                  <a:tcPr marL="68580" marR="68580" marT="0" marB="0" anchor="ctr"/>
                </a:tc>
                <a:extLst>
                  <a:ext uri="{0D108BD9-81ED-4DB2-BD59-A6C34878D82A}">
                    <a16:rowId xmlns:a16="http://schemas.microsoft.com/office/drawing/2014/main" val="2946867278"/>
                  </a:ext>
                </a:extLst>
              </a:tr>
              <a:tr h="1579300">
                <a:tc vMerge="1">
                  <a:txBody>
                    <a:bodyPr/>
                    <a:lstStyle/>
                    <a:p>
                      <a:pPr marL="0" algn="ctr" defTabSz="914400" rtl="0" eaLnBrk="1" latinLnBrk="0" hangingPunct="1">
                        <a:spcBef>
                          <a:spcPts val="0"/>
                        </a:spcBef>
                        <a:spcAft>
                          <a:spcPts val="0"/>
                        </a:spcAft>
                      </a:pPr>
                      <a:endParaRPr lang="cs-CZ" sz="2000" b="1" kern="1200" dirty="0">
                        <a:solidFill>
                          <a:schemeClr val="lt1"/>
                        </a:solidFill>
                        <a:effectLst/>
                        <a:latin typeface="Arial "/>
                        <a:ea typeface="+mn-ea"/>
                        <a:cs typeface="+mn-cs"/>
                      </a:endParaRPr>
                    </a:p>
                  </a:txBody>
                  <a:tcPr marL="68580" marR="68580" marT="0" marB="0" anchor="ctr"/>
                </a:tc>
                <a:tc>
                  <a:txBody>
                    <a:bodyPr/>
                    <a:lstStyle/>
                    <a:p>
                      <a:pPr marL="41275" algn="ctr">
                        <a:spcBef>
                          <a:spcPts val="600"/>
                        </a:spcBef>
                        <a:spcAft>
                          <a:spcPts val="0"/>
                        </a:spcAft>
                      </a:pPr>
                      <a:r>
                        <a:rPr lang="cs-CZ" sz="2000" b="1" dirty="0">
                          <a:effectLst/>
                          <a:latin typeface="+mn-lt"/>
                          <a:ea typeface="Calibri" panose="020F0502020204030204" pitchFamily="34" charset="0"/>
                          <a:cs typeface="Times New Roman" panose="02020603050405020304" pitchFamily="18" charset="0"/>
                        </a:rPr>
                        <a:t>Environmentální externality (CO2, </a:t>
                      </a:r>
                      <a:r>
                        <a:rPr lang="cs-CZ" sz="2000" b="1" dirty="0" err="1">
                          <a:effectLst/>
                          <a:latin typeface="+mn-lt"/>
                          <a:ea typeface="Calibri" panose="020F0502020204030204" pitchFamily="34" charset="0"/>
                          <a:cs typeface="Times New Roman" panose="02020603050405020304" pitchFamily="18" charset="0"/>
                        </a:rPr>
                        <a:t>NOx</a:t>
                      </a:r>
                      <a:r>
                        <a:rPr lang="cs-CZ" sz="2000" b="1" dirty="0">
                          <a:effectLst/>
                          <a:latin typeface="+mn-lt"/>
                          <a:ea typeface="Calibri" panose="020F0502020204030204" pitchFamily="34" charset="0"/>
                          <a:cs typeface="Times New Roman" panose="02020603050405020304" pitchFamily="18" charset="0"/>
                        </a:rPr>
                        <a:t>, NMHC a pevné částice)</a:t>
                      </a:r>
                    </a:p>
                  </a:txBody>
                  <a:tcPr marL="68580" marR="68580" marT="0" marB="0" anchor="ctr"/>
                </a:tc>
                <a:tc>
                  <a:txBody>
                    <a:bodyPr/>
                    <a:lstStyle/>
                    <a:p>
                      <a:pPr marL="41275" algn="ctr">
                        <a:spcBef>
                          <a:spcPts val="600"/>
                        </a:spcBef>
                        <a:spcAft>
                          <a:spcPts val="0"/>
                        </a:spcAft>
                      </a:pPr>
                      <a:r>
                        <a:rPr lang="cs-CZ" sz="2000" b="0" dirty="0">
                          <a:effectLst/>
                          <a:latin typeface="+mn-lt"/>
                          <a:ea typeface="Calibri" panose="020F0502020204030204" pitchFamily="34" charset="0"/>
                          <a:cs typeface="Times New Roman" panose="02020603050405020304" pitchFamily="18" charset="0"/>
                        </a:rPr>
                        <a:t>Kombinované emise (CO2, </a:t>
                      </a:r>
                      <a:r>
                        <a:rPr lang="cs-CZ" sz="2000" b="0" dirty="0" err="1">
                          <a:effectLst/>
                          <a:latin typeface="+mn-lt"/>
                          <a:ea typeface="Calibri" panose="020F0502020204030204" pitchFamily="34" charset="0"/>
                          <a:cs typeface="Times New Roman" panose="02020603050405020304" pitchFamily="18" charset="0"/>
                        </a:rPr>
                        <a:t>NOx</a:t>
                      </a:r>
                      <a:r>
                        <a:rPr lang="cs-CZ" sz="2000" b="0" dirty="0">
                          <a:effectLst/>
                          <a:latin typeface="+mn-lt"/>
                          <a:ea typeface="Calibri" panose="020F0502020204030204" pitchFamily="34" charset="0"/>
                          <a:cs typeface="Times New Roman" panose="02020603050405020304" pitchFamily="18" charset="0"/>
                        </a:rPr>
                        <a:t>, NMHC a pevné částice) vozidla dle WLTP</a:t>
                      </a:r>
                      <a:r>
                        <a:rPr lang="cs-CZ" sz="2000" b="0" dirty="0">
                          <a:latin typeface="+mn-lt"/>
                        </a:rPr>
                        <a:t>*předpokládaný počet km za dobu nájmu*dvojnásobek ze silniční dopravy dle Přílohy č. 5 Nařízení vlády č. 173/2016 Sb., o stanovení zadávacích podmínek pro VZ na pořízení silničních vozidel</a:t>
                      </a:r>
                      <a:endParaRPr lang="cs-CZ" sz="2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7428502"/>
                  </a:ext>
                </a:extLst>
              </a:tr>
              <a:tr h="934541">
                <a:tc vMerge="1">
                  <a:txBody>
                    <a:bodyPr/>
                    <a:lstStyle/>
                    <a:p>
                      <a:pPr marL="0" algn="ctr" defTabSz="914400" rtl="0" eaLnBrk="1" latinLnBrk="0" hangingPunct="1">
                        <a:spcBef>
                          <a:spcPts val="0"/>
                        </a:spcBef>
                        <a:spcAft>
                          <a:spcPts val="0"/>
                        </a:spcAft>
                      </a:pPr>
                      <a:endParaRPr lang="cs-CZ" sz="2000" b="1" kern="1200" dirty="0">
                        <a:solidFill>
                          <a:schemeClr val="lt1"/>
                        </a:solidFill>
                        <a:effectLst/>
                        <a:latin typeface="Arial "/>
                        <a:ea typeface="+mn-ea"/>
                        <a:cs typeface="+mn-cs"/>
                      </a:endParaRPr>
                    </a:p>
                  </a:txBody>
                  <a:tcPr marL="68580" marR="68580" marT="0" marB="0" anchor="ctr"/>
                </a:tc>
                <a:tc>
                  <a:txBody>
                    <a:bodyPr/>
                    <a:lstStyle/>
                    <a:p>
                      <a:pPr marL="41275" algn="l">
                        <a:spcBef>
                          <a:spcPts val="600"/>
                        </a:spcBef>
                        <a:spcAft>
                          <a:spcPts val="0"/>
                        </a:spcAft>
                      </a:pPr>
                      <a:r>
                        <a:rPr lang="cs-CZ" sz="2000" dirty="0">
                          <a:effectLst/>
                          <a:latin typeface="+mn-lt"/>
                          <a:ea typeface="Calibri" panose="020F0502020204030204" pitchFamily="34" charset="0"/>
                          <a:cs typeface="Times New Roman" panose="02020603050405020304" pitchFamily="18" charset="0"/>
                        </a:rPr>
                        <a:t>Další složky LCC</a:t>
                      </a:r>
                    </a:p>
                  </a:txBody>
                  <a:tcPr marL="68580" marR="68580" marT="0" marB="0" anchor="ctr"/>
                </a:tc>
                <a:tc>
                  <a:txBody>
                    <a:bodyPr/>
                    <a:lstStyle/>
                    <a:p>
                      <a:pPr marL="41275" marR="0" lvl="0" indent="0" algn="ctr" defTabSz="914400" rtl="0" eaLnBrk="1" fontAlgn="auto" latinLnBrk="0" hangingPunct="1">
                        <a:lnSpc>
                          <a:spcPct val="100000"/>
                        </a:lnSpc>
                        <a:spcBef>
                          <a:spcPts val="600"/>
                        </a:spcBef>
                        <a:spcAft>
                          <a:spcPts val="0"/>
                        </a:spcAft>
                        <a:buClrTx/>
                        <a:buSzTx/>
                        <a:buFontTx/>
                        <a:buNone/>
                        <a:tabLst/>
                        <a:defRPr/>
                      </a:pPr>
                      <a:r>
                        <a:rPr lang="cs-CZ" sz="2000" dirty="0">
                          <a:effectLst/>
                          <a:latin typeface="+mn-lt"/>
                          <a:ea typeface="Calibri" panose="020F0502020204030204" pitchFamily="34" charset="0"/>
                          <a:cs typeface="Times New Roman" panose="02020603050405020304" pitchFamily="18" charset="0"/>
                        </a:rPr>
                        <a:t>Cena full </a:t>
                      </a:r>
                      <a:r>
                        <a:rPr lang="cs-CZ" sz="2000" dirty="0" err="1">
                          <a:effectLst/>
                          <a:latin typeface="+mn-lt"/>
                          <a:ea typeface="Calibri" panose="020F0502020204030204" pitchFamily="34" charset="0"/>
                          <a:cs typeface="Times New Roman" panose="02020603050405020304" pitchFamily="18" charset="0"/>
                        </a:rPr>
                        <a:t>service</a:t>
                      </a:r>
                      <a:r>
                        <a:rPr lang="cs-CZ" sz="2000" dirty="0">
                          <a:effectLst/>
                          <a:latin typeface="+mn-lt"/>
                          <a:ea typeface="Calibri" panose="020F0502020204030204" pitchFamily="34" charset="0"/>
                          <a:cs typeface="Times New Roman" panose="02020603050405020304" pitchFamily="18" charset="0"/>
                        </a:rPr>
                        <a:t> operativního leasingu, zohlednění nákladů </a:t>
                      </a:r>
                      <a:r>
                        <a:rPr lang="cs-CZ" sz="2000" dirty="0" err="1">
                          <a:effectLst/>
                          <a:latin typeface="+mn-lt"/>
                          <a:ea typeface="Calibri" panose="020F0502020204030204" pitchFamily="34" charset="0"/>
                          <a:cs typeface="Times New Roman" panose="02020603050405020304" pitchFamily="18" charset="0"/>
                        </a:rPr>
                        <a:t>vícenajetých</a:t>
                      </a:r>
                      <a:r>
                        <a:rPr lang="cs-CZ" sz="2000" dirty="0">
                          <a:effectLst/>
                          <a:latin typeface="+mn-lt"/>
                          <a:ea typeface="Calibri" panose="020F0502020204030204" pitchFamily="34" charset="0"/>
                          <a:cs typeface="Times New Roman" panose="02020603050405020304" pitchFamily="18" charset="0"/>
                        </a:rPr>
                        <a:t> a </a:t>
                      </a:r>
                      <a:r>
                        <a:rPr lang="cs-CZ" sz="2000" dirty="0" err="1">
                          <a:effectLst/>
                          <a:latin typeface="+mn-lt"/>
                          <a:ea typeface="Calibri" panose="020F0502020204030204" pitchFamily="34" charset="0"/>
                          <a:cs typeface="Times New Roman" panose="02020603050405020304" pitchFamily="18" charset="0"/>
                        </a:rPr>
                        <a:t>méněnajetých</a:t>
                      </a:r>
                      <a:r>
                        <a:rPr lang="cs-CZ" sz="2000" dirty="0">
                          <a:effectLst/>
                          <a:latin typeface="+mn-lt"/>
                          <a:ea typeface="Calibri" panose="020F0502020204030204" pitchFamily="34" charset="0"/>
                          <a:cs typeface="Times New Roman" panose="02020603050405020304" pitchFamily="18" charset="0"/>
                        </a:rPr>
                        <a:t> km</a:t>
                      </a:r>
                    </a:p>
                  </a:txBody>
                  <a:tcPr marL="68580" marR="68580" marT="0" marB="0" anchor="ctr"/>
                </a:tc>
                <a:extLst>
                  <a:ext uri="{0D108BD9-81ED-4DB2-BD59-A6C34878D82A}">
                    <a16:rowId xmlns:a16="http://schemas.microsoft.com/office/drawing/2014/main" val="982607214"/>
                  </a:ext>
                </a:extLst>
              </a:tr>
            </a:tbl>
          </a:graphicData>
        </a:graphic>
      </p:graphicFrame>
    </p:spTree>
    <p:extLst>
      <p:ext uri="{BB962C8B-B14F-4D97-AF65-F5344CB8AC3E}">
        <p14:creationId xmlns:p14="http://schemas.microsoft.com/office/powerpoint/2010/main" val="3966174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73</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367217" y="182464"/>
            <a:ext cx="1045497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Nabídka</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pic>
        <p:nvPicPr>
          <p:cNvPr id="3" name="Obrázek 2">
            <a:extLst>
              <a:ext uri="{FF2B5EF4-FFF2-40B4-BE49-F238E27FC236}">
                <a16:creationId xmlns:a16="http://schemas.microsoft.com/office/drawing/2014/main" id="{D135A588-6F29-40C8-B0AE-D22FABE79EDB}"/>
              </a:ext>
            </a:extLst>
          </p:cNvPr>
          <p:cNvPicPr>
            <a:picLocks noChangeAspect="1"/>
          </p:cNvPicPr>
          <p:nvPr/>
        </p:nvPicPr>
        <p:blipFill>
          <a:blip r:embed="rId2"/>
          <a:stretch>
            <a:fillRect/>
          </a:stretch>
        </p:blipFill>
        <p:spPr>
          <a:xfrm>
            <a:off x="0" y="1056340"/>
            <a:ext cx="12192000" cy="5090672"/>
          </a:xfrm>
          <a:prstGeom prst="rect">
            <a:avLst/>
          </a:prstGeom>
        </p:spPr>
      </p:pic>
    </p:spTree>
    <p:extLst>
      <p:ext uri="{BB962C8B-B14F-4D97-AF65-F5344CB8AC3E}">
        <p14:creationId xmlns:p14="http://schemas.microsoft.com/office/powerpoint/2010/main" val="8964830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74</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367217" y="182464"/>
            <a:ext cx="1045497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Nabídka</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pic>
        <p:nvPicPr>
          <p:cNvPr id="2" name="Obrázek 1">
            <a:extLst>
              <a:ext uri="{FF2B5EF4-FFF2-40B4-BE49-F238E27FC236}">
                <a16:creationId xmlns:a16="http://schemas.microsoft.com/office/drawing/2014/main" id="{A68BF296-BD14-4F88-93E0-E9B4868C06F3}"/>
              </a:ext>
            </a:extLst>
          </p:cNvPr>
          <p:cNvPicPr>
            <a:picLocks noChangeAspect="1"/>
          </p:cNvPicPr>
          <p:nvPr/>
        </p:nvPicPr>
        <p:blipFill>
          <a:blip r:embed="rId2"/>
          <a:stretch>
            <a:fillRect/>
          </a:stretch>
        </p:blipFill>
        <p:spPr>
          <a:xfrm>
            <a:off x="127916" y="1283516"/>
            <a:ext cx="11936167" cy="4654732"/>
          </a:xfrm>
          <a:prstGeom prst="rect">
            <a:avLst/>
          </a:prstGeom>
        </p:spPr>
      </p:pic>
    </p:spTree>
    <p:extLst>
      <p:ext uri="{BB962C8B-B14F-4D97-AF65-F5344CB8AC3E}">
        <p14:creationId xmlns:p14="http://schemas.microsoft.com/office/powerpoint/2010/main" val="33309224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75</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367217" y="182464"/>
            <a:ext cx="1045497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Nabídka</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pic>
        <p:nvPicPr>
          <p:cNvPr id="3" name="Obrázek 2">
            <a:extLst>
              <a:ext uri="{FF2B5EF4-FFF2-40B4-BE49-F238E27FC236}">
                <a16:creationId xmlns:a16="http://schemas.microsoft.com/office/drawing/2014/main" id="{A88CB6DD-1D94-4BB4-9DDD-B7AFA161730F}"/>
              </a:ext>
            </a:extLst>
          </p:cNvPr>
          <p:cNvPicPr>
            <a:picLocks noChangeAspect="1"/>
          </p:cNvPicPr>
          <p:nvPr/>
        </p:nvPicPr>
        <p:blipFill>
          <a:blip r:embed="rId2"/>
          <a:stretch>
            <a:fillRect/>
          </a:stretch>
        </p:blipFill>
        <p:spPr>
          <a:xfrm>
            <a:off x="184095" y="1067423"/>
            <a:ext cx="11823809" cy="5532005"/>
          </a:xfrm>
          <a:prstGeom prst="rect">
            <a:avLst/>
          </a:prstGeom>
        </p:spPr>
      </p:pic>
    </p:spTree>
    <p:extLst>
      <p:ext uri="{BB962C8B-B14F-4D97-AF65-F5344CB8AC3E}">
        <p14:creationId xmlns:p14="http://schemas.microsoft.com/office/powerpoint/2010/main" val="1759267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ovéPole 11"/>
          <p:cNvSpPr txBox="1">
            <a:spLocks noGrp="1"/>
          </p:cNvSpPr>
          <p:nvPr>
            <p:ph type="sldNum" sz="quarter" idx="4294967295"/>
          </p:nvPr>
        </p:nvSpPr>
        <p:spPr>
          <a:xfrm>
            <a:off x="249904" y="6244171"/>
            <a:ext cx="234626" cy="396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lgn="l">
              <a:defRPr sz="1800" b="1">
                <a:solidFill>
                  <a:srgbClr val="FFFFFF"/>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800" b="1" i="0" u="none" strike="noStrike" kern="0" cap="none" spc="0" normalizeH="0" baseline="0" noProof="0">
                <a:ln>
                  <a:noFill/>
                </a:ln>
                <a:solidFill>
                  <a:srgbClr val="FFFFFF"/>
                </a:solidFill>
                <a:effectLst/>
                <a:uLnTx/>
                <a:uFillTx/>
                <a:latin typeface="Open Sans"/>
                <a:ea typeface="Open Sans"/>
                <a:cs typeface="Open Sans"/>
                <a:sym typeface="Open Sans"/>
              </a:rPr>
              <a:pPr marL="0" marR="0" lvl="0" indent="0" algn="l" defTabSz="914400" rtl="0" eaLnBrk="1" fontAlgn="auto" latinLnBrk="0" hangingPunct="0">
                <a:lnSpc>
                  <a:spcPct val="100000"/>
                </a:lnSpc>
                <a:spcBef>
                  <a:spcPts val="0"/>
                </a:spcBef>
                <a:spcAft>
                  <a:spcPts val="0"/>
                </a:spcAft>
                <a:buClrTx/>
                <a:buSzTx/>
                <a:buFontTx/>
                <a:buNone/>
                <a:tabLst/>
                <a:defRPr/>
              </a:pPr>
              <a:t>76</a:t>
            </a:fld>
            <a:endParaRPr kumimoji="0" sz="18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13" name="TextovéPole 12"/>
          <p:cNvSpPr txBox="1"/>
          <p:nvPr/>
        </p:nvSpPr>
        <p:spPr>
          <a:xfrm>
            <a:off x="367217" y="182464"/>
            <a:ext cx="1045497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595959"/>
                </a:solidFill>
                <a:latin typeface="Open Sans"/>
                <a:ea typeface="Open Sans"/>
                <a:cs typeface="Open Sans"/>
                <a:sym typeface="Open Sans"/>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cs-CZ" sz="4000" b="1" i="0" u="none" strike="noStrike" kern="0" cap="none" spc="0" normalizeH="0" baseline="0" noProof="0" dirty="0">
                <a:ln>
                  <a:noFill/>
                </a:ln>
                <a:solidFill>
                  <a:srgbClr val="595959"/>
                </a:solidFill>
                <a:effectLst/>
                <a:uLnTx/>
                <a:uFillTx/>
                <a:latin typeface="Open Sans"/>
                <a:ea typeface="Open Sans"/>
                <a:cs typeface="Open Sans"/>
                <a:sym typeface="Open Sans"/>
              </a:rPr>
              <a:t>Nabídka</a:t>
            </a:r>
          </a:p>
        </p:txBody>
      </p:sp>
      <p:sp>
        <p:nvSpPr>
          <p:cNvPr id="10" name="TextovéPole 4"/>
          <p:cNvSpPr txBox="1"/>
          <p:nvPr/>
        </p:nvSpPr>
        <p:spPr>
          <a:xfrm>
            <a:off x="8349267" y="6260874"/>
            <a:ext cx="3681482"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600"/>
              </a:spcBef>
              <a:spcAft>
                <a:spcPts val="0"/>
              </a:spcAft>
              <a:buClrTx/>
              <a:buSzPct val="100000"/>
              <a:buFontTx/>
              <a:buNone/>
              <a:tabLst/>
              <a:defRPr sz="2200">
                <a:solidFill>
                  <a:srgbClr val="595959"/>
                </a:solidFill>
                <a:latin typeface="Open Sans"/>
                <a:ea typeface="Open Sans"/>
                <a:cs typeface="Open Sans"/>
                <a:sym typeface="Open Sans"/>
              </a:defRPr>
            </a:pPr>
            <a:r>
              <a:rPr kumimoji="0" lang="cs-CZ"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rPr>
              <a:t>DIGITÁLNÍ ZAKÁZKÁŘSKÝ TÝM</a:t>
            </a:r>
            <a:endParaRPr kumimoji="0" sz="1600" b="1" i="0" u="none" strike="noStrike" kern="0" cap="none" spc="0" normalizeH="0" baseline="0" noProof="0" dirty="0">
              <a:ln>
                <a:noFill/>
              </a:ln>
              <a:solidFill>
                <a:srgbClr val="FFFFFF"/>
              </a:solidFill>
              <a:effectLst/>
              <a:uLnTx/>
              <a:uFillTx/>
              <a:latin typeface="Montserrat Black" pitchFamily="2" charset="-18"/>
              <a:ea typeface="Open Sans"/>
              <a:cs typeface="Open Sans"/>
              <a:sym typeface="Open Sans"/>
            </a:endParaRPr>
          </a:p>
        </p:txBody>
      </p:sp>
      <p:pic>
        <p:nvPicPr>
          <p:cNvPr id="2" name="Obrázek 1">
            <a:extLst>
              <a:ext uri="{FF2B5EF4-FFF2-40B4-BE49-F238E27FC236}">
                <a16:creationId xmlns:a16="http://schemas.microsoft.com/office/drawing/2014/main" id="{543FDE12-C675-4CF1-BEDF-193F84F47C0E}"/>
              </a:ext>
            </a:extLst>
          </p:cNvPr>
          <p:cNvPicPr>
            <a:picLocks noChangeAspect="1"/>
          </p:cNvPicPr>
          <p:nvPr/>
        </p:nvPicPr>
        <p:blipFill>
          <a:blip r:embed="rId2"/>
          <a:stretch>
            <a:fillRect/>
          </a:stretch>
        </p:blipFill>
        <p:spPr>
          <a:xfrm>
            <a:off x="148203" y="998703"/>
            <a:ext cx="11895593" cy="5262171"/>
          </a:xfrm>
          <a:prstGeom prst="rect">
            <a:avLst/>
          </a:prstGeom>
        </p:spPr>
      </p:pic>
    </p:spTree>
    <p:extLst>
      <p:ext uri="{BB962C8B-B14F-4D97-AF65-F5344CB8AC3E}">
        <p14:creationId xmlns:p14="http://schemas.microsoft.com/office/powerpoint/2010/main" val="1451411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77</a:t>
            </a:fld>
            <a:endParaRPr lang="cs-CZ" altLang="cs-CZ" dirty="0"/>
          </a:p>
        </p:txBody>
      </p:sp>
      <p:sp>
        <p:nvSpPr>
          <p:cNvPr id="4" name="Nadpis 3"/>
          <p:cNvSpPr>
            <a:spLocks noGrp="1"/>
          </p:cNvSpPr>
          <p:nvPr>
            <p:ph type="title"/>
          </p:nvPr>
        </p:nvSpPr>
        <p:spPr/>
        <p:txBody>
          <a:bodyPr/>
          <a:lstStyle/>
          <a:p>
            <a:endParaRPr lang="cs-CZ"/>
          </a:p>
        </p:txBody>
      </p:sp>
      <p:sp>
        <p:nvSpPr>
          <p:cNvPr id="5" name="Zástupný symbol pro obsah 4"/>
          <p:cNvSpPr>
            <a:spLocks noGrp="1"/>
          </p:cNvSpPr>
          <p:nvPr>
            <p:ph idx="1"/>
          </p:nvPr>
        </p:nvSpPr>
        <p:spPr/>
        <p:txBody>
          <a:bodyPr/>
          <a:lstStyle/>
          <a:p>
            <a:pPr marL="324000" lvl="1" indent="0">
              <a:buNone/>
            </a:pPr>
            <a:endParaRPr lang="cs-CZ" dirty="0"/>
          </a:p>
          <a:p>
            <a:pPr marL="324000" lvl="1" indent="0">
              <a:buNone/>
            </a:pPr>
            <a:endParaRPr lang="cs-CZ" dirty="0"/>
          </a:p>
          <a:p>
            <a:pPr marL="324000" lvl="1" indent="0">
              <a:buNone/>
            </a:pPr>
            <a:endParaRPr lang="cs-CZ" dirty="0"/>
          </a:p>
          <a:p>
            <a:pPr marL="324000" lvl="1" indent="0">
              <a:buNone/>
            </a:pPr>
            <a:endParaRPr lang="cs-CZ" dirty="0"/>
          </a:p>
          <a:p>
            <a:pPr marL="324000" lvl="1" indent="0">
              <a:buNone/>
            </a:pPr>
            <a:endParaRPr lang="cs-CZ" dirty="0"/>
          </a:p>
          <a:p>
            <a:pPr marL="324000" lvl="1" indent="0" algn="ctr">
              <a:buNone/>
            </a:pPr>
            <a:r>
              <a:rPr lang="cs-CZ" sz="3200" b="1" dirty="0">
                <a:solidFill>
                  <a:schemeClr val="accent1"/>
                </a:solidFill>
              </a:rPr>
              <a:t>Děkuji za pozornost</a:t>
            </a:r>
          </a:p>
          <a:p>
            <a:pPr marL="324000" lvl="1" indent="0" algn="ctr">
              <a:buNone/>
            </a:pPr>
            <a:endParaRPr lang="cs-CZ" sz="3200" b="1" dirty="0">
              <a:solidFill>
                <a:schemeClr val="accent1"/>
              </a:solidFill>
            </a:endParaRPr>
          </a:p>
          <a:p>
            <a:pPr marL="324000" lvl="1" indent="0">
              <a:buNone/>
            </a:pPr>
            <a:endParaRPr lang="cs-CZ" dirty="0">
              <a:solidFill>
                <a:schemeClr val="accent1"/>
              </a:solidFill>
            </a:endParaRPr>
          </a:p>
          <a:p>
            <a:pPr marL="324000" lvl="1" indent="0">
              <a:buNone/>
            </a:pPr>
            <a:r>
              <a:rPr lang="cs-CZ" dirty="0">
                <a:solidFill>
                  <a:schemeClr val="accent1"/>
                </a:solidFill>
              </a:rPr>
              <a:t>Martin Hadaš		Jakub Váňa</a:t>
            </a:r>
          </a:p>
          <a:p>
            <a:pPr marL="324000" lvl="1" indent="0">
              <a:buNone/>
            </a:pPr>
            <a:r>
              <a:rPr lang="cs-CZ" dirty="0">
                <a:solidFill>
                  <a:schemeClr val="accent1"/>
                </a:solidFill>
                <a:hlinkClick r:id="rId2"/>
              </a:rPr>
              <a:t>hadas@muni.cz</a:t>
            </a:r>
            <a:r>
              <a:rPr lang="cs-CZ" dirty="0">
                <a:solidFill>
                  <a:schemeClr val="accent1"/>
                </a:solidFill>
              </a:rPr>
              <a:t> 		</a:t>
            </a:r>
            <a:r>
              <a:rPr lang="pl-PL" dirty="0">
                <a:solidFill>
                  <a:schemeClr val="accent1"/>
                </a:solidFill>
                <a:hlinkClick r:id="rId3"/>
              </a:rPr>
              <a:t>VANA.JAKUB@kr-jihomoravsky.cz</a:t>
            </a:r>
            <a:r>
              <a:rPr lang="pl-PL" dirty="0">
                <a:solidFill>
                  <a:schemeClr val="accent1"/>
                </a:solidFill>
              </a:rPr>
              <a:t> </a:t>
            </a:r>
            <a:endParaRPr lang="cs-CZ" dirty="0">
              <a:solidFill>
                <a:schemeClr val="accent1"/>
              </a:solidFill>
            </a:endParaRPr>
          </a:p>
          <a:p>
            <a:pPr marL="324000" lvl="1" indent="0">
              <a:buNone/>
            </a:pPr>
            <a:r>
              <a:rPr lang="cs-CZ" dirty="0">
                <a:solidFill>
                  <a:schemeClr val="accent1"/>
                </a:solidFill>
              </a:rPr>
              <a:t>		</a:t>
            </a:r>
          </a:p>
        </p:txBody>
      </p:sp>
    </p:spTree>
    <p:extLst>
      <p:ext uri="{BB962C8B-B14F-4D97-AF65-F5344CB8AC3E}">
        <p14:creationId xmlns:p14="http://schemas.microsoft.com/office/powerpoint/2010/main" val="266934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719999"/>
            <a:ext cx="10753200" cy="547097"/>
          </a:xfrm>
        </p:spPr>
        <p:txBody>
          <a:bodyPr/>
          <a:lstStyle/>
          <a:p>
            <a:r>
              <a:rPr lang="cs-CZ" sz="3200" dirty="0"/>
              <a:t>Nejnižší nabídková cena vs. ekonomická výhodnost</a:t>
            </a:r>
          </a:p>
        </p:txBody>
      </p:sp>
      <p:sp>
        <p:nvSpPr>
          <p:cNvPr id="3" name="Zástupný symbol pro obsah 2"/>
          <p:cNvSpPr>
            <a:spLocks noGrp="1"/>
          </p:cNvSpPr>
          <p:nvPr>
            <p:ph idx="1"/>
          </p:nvPr>
        </p:nvSpPr>
        <p:spPr>
          <a:xfrm>
            <a:off x="720000" y="1489167"/>
            <a:ext cx="10753200" cy="4624250"/>
          </a:xfrm>
        </p:spPr>
        <p:txBody>
          <a:bodyPr/>
          <a:lstStyle/>
          <a:p>
            <a:pPr lvl="0"/>
            <a:r>
              <a:rPr lang="cs-CZ" sz="2200" b="1" dirty="0">
                <a:solidFill>
                  <a:srgbClr val="000000"/>
                </a:solidFill>
              </a:rPr>
              <a:t>Výroční zpráva o stavu VZ v ČR za rok 2015:</a:t>
            </a:r>
          </a:p>
          <a:p>
            <a:pPr lvl="0"/>
            <a:r>
              <a:rPr lang="cs-CZ" sz="1800" dirty="0">
                <a:solidFill>
                  <a:srgbClr val="000000"/>
                </a:solidFill>
              </a:rPr>
              <a:t>V roce 2015 se zastavil nárůst podílu VZ zadaných na základě hodnotícího kritéria nejnižší nabídková cena, a to mírně nad 80 %; z hlediska objemu však rostoucí trend pokračoval a podíl překročil 81 %</a:t>
            </a:r>
          </a:p>
          <a:p>
            <a:pPr lvl="0"/>
            <a:r>
              <a:rPr lang="cs-CZ" sz="1800" dirty="0">
                <a:solidFill>
                  <a:srgbClr val="000000"/>
                </a:solidFill>
              </a:rPr>
              <a:t>Tuto hodnotu lze jednoznačně považovat za příliš vysokou. </a:t>
            </a:r>
            <a:r>
              <a:rPr lang="cs-CZ" sz="1800" b="1" dirty="0">
                <a:solidFill>
                  <a:srgbClr val="000000"/>
                </a:solidFill>
              </a:rPr>
              <a:t>K nadměrnému hodnocení dle nejnižší nabídkové ceny dochází zejména v důsledku obav zadavatelů, že nebudou schopni nastavit parametry hodnotícího kritéria ekonomická výhodnost nabídky</a:t>
            </a:r>
            <a:r>
              <a:rPr lang="cs-CZ" sz="1800" dirty="0">
                <a:solidFill>
                  <a:srgbClr val="000000"/>
                </a:solidFill>
              </a:rPr>
              <a:t> (zejména dílčí kritéria, která nelze vyjádřit číselně) dostatečně objektivně a transparentně, aby bylo možné legálnost celého postupu hodnocení prokázat i v případě řízení u ÚOHS, kontroly či auditu (zejména u VZ spolufinancovaných ze zdrojů EU)</a:t>
            </a:r>
          </a:p>
          <a:p>
            <a:pPr lvl="0"/>
            <a:r>
              <a:rPr lang="cs-CZ" sz="1800" dirty="0">
                <a:solidFill>
                  <a:srgbClr val="000000"/>
                </a:solidFill>
              </a:rPr>
              <a:t>V budoucnu lze očekávat změnu trendu a nárůst počtu VZ hodnocených na základě vícekriteriálního hodnotícího kritéria</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243385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hlinkClick r:id="rId2"/>
              </a:rPr>
              <a:t>https://ec.europa.eu/internal_market/scoreboard/performance_per_policy_area/public_procurement/index_en.htm</a:t>
            </a:r>
            <a:r>
              <a:rPr lang="cs-CZ" dirty="0"/>
              <a:t> </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t>Nejnižší nabídková cena - EU</a:t>
            </a:r>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5031" y="1692274"/>
            <a:ext cx="8097715" cy="4268911"/>
          </a:xfrm>
        </p:spPr>
      </p:pic>
    </p:spTree>
    <p:extLst>
      <p:ext uri="{BB962C8B-B14F-4D97-AF65-F5344CB8AC3E}">
        <p14:creationId xmlns:p14="http://schemas.microsoft.com/office/powerpoint/2010/main" val="192370993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CZ.potx" id="{5F7917F3-E447-47A0-8B0D-912AAB3F7016}" vid="{6FE485AA-A959-491A-A866-CC2F0E710D0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Prezentace-MUNI-CZ</Template>
  <TotalTime>1105</TotalTime>
  <Words>6660</Words>
  <Application>Microsoft Office PowerPoint</Application>
  <PresentationFormat>Širokoúhlá obrazovka</PresentationFormat>
  <Paragraphs>680</Paragraphs>
  <Slides>77</Slides>
  <Notes>0</Notes>
  <HiddenSlides>0</HiddenSlides>
  <MMClips>0</MMClips>
  <ScaleCrop>false</ScaleCrop>
  <HeadingPairs>
    <vt:vector size="6" baseType="variant">
      <vt:variant>
        <vt:lpstr>Použitá písma</vt:lpstr>
      </vt:variant>
      <vt:variant>
        <vt:i4>11</vt:i4>
      </vt:variant>
      <vt:variant>
        <vt:lpstr>Motiv</vt:lpstr>
      </vt:variant>
      <vt:variant>
        <vt:i4>2</vt:i4>
      </vt:variant>
      <vt:variant>
        <vt:lpstr>Nadpisy snímků</vt:lpstr>
      </vt:variant>
      <vt:variant>
        <vt:i4>77</vt:i4>
      </vt:variant>
    </vt:vector>
  </HeadingPairs>
  <TitlesOfParts>
    <vt:vector size="90" baseType="lpstr">
      <vt:lpstr>Arial</vt:lpstr>
      <vt:lpstr>Arial </vt:lpstr>
      <vt:lpstr>Arial Narrow</vt:lpstr>
      <vt:lpstr>Calibri</vt:lpstr>
      <vt:lpstr>Calibri Light</vt:lpstr>
      <vt:lpstr>Courier New</vt:lpstr>
      <vt:lpstr>Montserrat Black</vt:lpstr>
      <vt:lpstr>Open Sans</vt:lpstr>
      <vt:lpstr>Tahoma</vt:lpstr>
      <vt:lpstr>Times New Roman</vt:lpstr>
      <vt:lpstr>Wingdings</vt:lpstr>
      <vt:lpstr>Prezentace_MU_CZ</vt:lpstr>
      <vt:lpstr>Motiv Office</vt:lpstr>
      <vt:lpstr>Hodnocení nabídek</vt:lpstr>
      <vt:lpstr>Trh veřejných zakázek v ČR</vt:lpstr>
      <vt:lpstr>Veřejný nákup vs veřejná zakázka</vt:lpstr>
      <vt:lpstr>Kritéria hodnocení nabídek a principy 3E</vt:lpstr>
      <vt:lpstr>ZZVZ vs ZoFK</vt:lpstr>
      <vt:lpstr>Kritéria hodnocení nabídek a principy 3E</vt:lpstr>
      <vt:lpstr>Kritéria hodnocení nabídek a principy 3E</vt:lpstr>
      <vt:lpstr>Nejnižší nabídková cena vs. ekonomická výhodnost</vt:lpstr>
      <vt:lpstr>Nejnižší nabídková cena - EU</vt:lpstr>
      <vt:lpstr>Proč je nabídková cena dominantním HK</vt:lpstr>
      <vt:lpstr>Nejnižší nabídková cena vs ekonomická výhodnost</vt:lpstr>
      <vt:lpstr>Nejnižší nabídková cena vs ekonomická výhodnost</vt:lpstr>
      <vt:lpstr>Ekonomická výhodnost </vt:lpstr>
      <vt:lpstr>Ekonomická výhodnost</vt:lpstr>
      <vt:lpstr>Ekonomická výhodnost</vt:lpstr>
      <vt:lpstr>Ekonomická výhodnost</vt:lpstr>
      <vt:lpstr>Technická úroveň plnění</vt:lpstr>
      <vt:lpstr>Technická úroveň plnění</vt:lpstr>
      <vt:lpstr>„Objektivní“ vs „subjektivní kritéria“ </vt:lpstr>
      <vt:lpstr>„Objektivní“ vs „subjektivní kritéria“ </vt:lpstr>
      <vt:lpstr>Objektivní vs. subjektivní kritéria </vt:lpstr>
      <vt:lpstr>Objektivní“ vs „subjektivní kritéria“</vt:lpstr>
      <vt:lpstr>„Objektivní“ vs „subjektivní kritéria“ </vt:lpstr>
      <vt:lpstr>Náklady životního cyklu</vt:lpstr>
      <vt:lpstr>Náklady životního cyklu stavby  http://www.tzbportal.sk/stavebnictvo/naklady-zivotniho-cyklu-betonovych-staveb.html</vt:lpstr>
      <vt:lpstr>Náklady životního cyklu</vt:lpstr>
      <vt:lpstr>Náklady životního cyklu</vt:lpstr>
      <vt:lpstr>Ekologické a sociální aspekty zadávání VZ</vt:lpstr>
      <vt:lpstr>Ekologické a sociální aspekty zadávání VZ</vt:lpstr>
      <vt:lpstr> Příklad - Hodnocení kvality realizačního týmu</vt:lpstr>
      <vt:lpstr>Příklad - Hodnocení kvality realizačního týmu</vt:lpstr>
      <vt:lpstr>Příklad - Hodnocení kvality realizačního týmu</vt:lpstr>
      <vt:lpstr>Příklad - Hodnocení kvality realizačního týmu</vt:lpstr>
      <vt:lpstr>Příklad - Hodnocení kvality realizačního týmu</vt:lpstr>
      <vt:lpstr>Právní předpisy a zdroje informací</vt:lpstr>
      <vt:lpstr>Právní předpisy a zdroje informací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ÚKLIDOVÉ SLUŽBY - BVA</dc:title>
  <dc:creator>Martin Hadaš</dc:creator>
  <cp:lastModifiedBy>Martin Hadaš</cp:lastModifiedBy>
  <cp:revision>79</cp:revision>
  <cp:lastPrinted>1601-01-01T00:00:00Z</cp:lastPrinted>
  <dcterms:created xsi:type="dcterms:W3CDTF">2018-11-16T12:27:03Z</dcterms:created>
  <dcterms:modified xsi:type="dcterms:W3CDTF">2024-04-02T14:43:56Z</dcterms:modified>
</cp:coreProperties>
</file>