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74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8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10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527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805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100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NI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BA6D60B3-EBE5-447C-98EE-21091185E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6488" y="1489837"/>
            <a:ext cx="7639024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69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74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54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23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13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85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68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48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85B615DC-2341-4671-8324-CED6A915985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61906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554CC-8B2C-0D5F-518A-BCFE9B9F4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dimensions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D50568-8111-E27C-881C-2749323C1A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Ladislav Vyhnánek, 6. 3. 2024</a:t>
            </a:r>
          </a:p>
        </p:txBody>
      </p:sp>
    </p:spTree>
    <p:extLst>
      <p:ext uri="{BB962C8B-B14F-4D97-AF65-F5344CB8AC3E}">
        <p14:creationId xmlns:p14="http://schemas.microsoft.com/office/powerpoint/2010/main" val="15139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C2FD3-9543-03EF-2F02-4CC222C55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many </a:t>
            </a:r>
            <a:r>
              <a:rPr lang="cs-CZ" dirty="0" err="1"/>
              <a:t>dimensions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E75C20-561E-08E0-C818-E9ABDE337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class</a:t>
            </a:r>
            <a:r>
              <a:rPr lang="cs-CZ" sz="1600" dirty="0"/>
              <a:t> </a:t>
            </a:r>
            <a:r>
              <a:rPr lang="cs-CZ" sz="1600" dirty="0" err="1"/>
              <a:t>about</a:t>
            </a:r>
            <a:r>
              <a:rPr lang="cs-CZ" sz="1600" dirty="0"/>
              <a:t>?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Building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blocks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/>
              <a:t>and </a:t>
            </a:r>
            <a:r>
              <a:rPr lang="cs-CZ" sz="1600" dirty="0" err="1">
                <a:solidFill>
                  <a:schemeClr val="accent2"/>
                </a:solidFill>
              </a:rPr>
              <a:t>Complex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issues</a:t>
            </a:r>
            <a:endParaRPr lang="cs-CZ" sz="1600" dirty="0">
              <a:solidFill>
                <a:schemeClr val="accent2"/>
              </a:solidFill>
            </a:endParaRPr>
          </a:p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06/03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concept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constitutionalism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 Emergence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constitutional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state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13/03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Why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should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be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governed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?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Social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contract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problem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state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legitimacy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from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Hobbes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until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today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20/3 No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arbitrary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power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 Rule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law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Rechtstaat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27/3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We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people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Equality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democracy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popular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tx2">
                    <a:lumMod val="75000"/>
                  </a:schemeClr>
                </a:solidFill>
              </a:rPr>
              <a:t>sovereignty</a:t>
            </a:r>
            <a:r>
              <a:rPr lang="cs-CZ" sz="16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cs-CZ" sz="1600" dirty="0">
                <a:solidFill>
                  <a:schemeClr val="accent2"/>
                </a:solidFill>
              </a:rPr>
              <a:t>3/4 Direct </a:t>
            </a:r>
            <a:r>
              <a:rPr lang="cs-CZ" sz="1600" dirty="0" err="1">
                <a:solidFill>
                  <a:schemeClr val="accent2"/>
                </a:solidFill>
              </a:rPr>
              <a:t>democracy</a:t>
            </a:r>
            <a:r>
              <a:rPr lang="cs-CZ" sz="1600" dirty="0">
                <a:solidFill>
                  <a:schemeClr val="accent2"/>
                </a:solidFill>
              </a:rPr>
              <a:t> vs. </a:t>
            </a:r>
            <a:r>
              <a:rPr lang="cs-CZ" sz="1600" dirty="0" err="1">
                <a:solidFill>
                  <a:schemeClr val="accent2"/>
                </a:solidFill>
              </a:rPr>
              <a:t>representative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democracy</a:t>
            </a:r>
            <a:endParaRPr lang="cs-CZ" sz="1600" dirty="0">
              <a:solidFill>
                <a:schemeClr val="accent2"/>
              </a:solidFill>
            </a:endParaRPr>
          </a:p>
          <a:p>
            <a:r>
              <a:rPr lang="cs-CZ" sz="1600" dirty="0">
                <a:solidFill>
                  <a:schemeClr val="accent2"/>
                </a:solidFill>
              </a:rPr>
              <a:t>10/4 </a:t>
            </a:r>
            <a:r>
              <a:rPr lang="cs-CZ" sz="1600" dirty="0" err="1">
                <a:solidFill>
                  <a:schemeClr val="accent2"/>
                </a:solidFill>
              </a:rPr>
              <a:t>Fundamental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rights</a:t>
            </a:r>
            <a:r>
              <a:rPr lang="cs-CZ" sz="1600" dirty="0">
                <a:solidFill>
                  <a:schemeClr val="accent2"/>
                </a:solidFill>
              </a:rPr>
              <a:t> vs. </a:t>
            </a:r>
            <a:r>
              <a:rPr lang="cs-CZ" sz="1600" dirty="0" err="1">
                <a:solidFill>
                  <a:schemeClr val="accent2"/>
                </a:solidFill>
              </a:rPr>
              <a:t>democracy</a:t>
            </a:r>
            <a:r>
              <a:rPr lang="cs-CZ" sz="1600" dirty="0">
                <a:solidFill>
                  <a:schemeClr val="accent2"/>
                </a:solidFill>
              </a:rPr>
              <a:t>. </a:t>
            </a:r>
            <a:r>
              <a:rPr lang="cs-CZ" sz="1600" dirty="0" err="1">
                <a:solidFill>
                  <a:schemeClr val="accent2"/>
                </a:solidFill>
              </a:rPr>
              <a:t>The</a:t>
            </a:r>
            <a:r>
              <a:rPr lang="cs-CZ" sz="1600" dirty="0">
                <a:solidFill>
                  <a:schemeClr val="accent2"/>
                </a:solidFill>
              </a:rPr>
              <a:t> anti-</a:t>
            </a:r>
            <a:r>
              <a:rPr lang="cs-CZ" sz="1600" dirty="0" err="1">
                <a:solidFill>
                  <a:schemeClr val="accent2"/>
                </a:solidFill>
              </a:rPr>
              <a:t>majoritarian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difficulty</a:t>
            </a:r>
            <a:endParaRPr lang="cs-CZ" sz="1600" dirty="0">
              <a:solidFill>
                <a:schemeClr val="accent2"/>
              </a:solidFill>
            </a:endParaRPr>
          </a:p>
          <a:p>
            <a:r>
              <a:rPr lang="cs-CZ" sz="1600" dirty="0">
                <a:solidFill>
                  <a:schemeClr val="accent2"/>
                </a:solidFill>
              </a:rPr>
              <a:t>17/4 </a:t>
            </a:r>
            <a:r>
              <a:rPr lang="cs-CZ" sz="1600" dirty="0" err="1">
                <a:solidFill>
                  <a:schemeClr val="accent2"/>
                </a:solidFill>
              </a:rPr>
              <a:t>Constitutional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courts</a:t>
            </a:r>
            <a:r>
              <a:rPr lang="cs-CZ" sz="1600" dirty="0">
                <a:solidFill>
                  <a:schemeClr val="accent2"/>
                </a:solidFill>
              </a:rPr>
              <a:t> and </a:t>
            </a:r>
            <a:r>
              <a:rPr lang="cs-CZ" sz="1600" dirty="0" err="1">
                <a:solidFill>
                  <a:schemeClr val="accent2"/>
                </a:solidFill>
              </a:rPr>
              <a:t>the</a:t>
            </a:r>
            <a:r>
              <a:rPr lang="cs-CZ" sz="1600" dirty="0">
                <a:solidFill>
                  <a:schemeClr val="accent2"/>
                </a:solidFill>
              </a:rPr>
              <a:t> “</a:t>
            </a:r>
            <a:r>
              <a:rPr lang="cs-CZ" sz="1600" dirty="0" err="1">
                <a:solidFill>
                  <a:schemeClr val="accent2"/>
                </a:solidFill>
              </a:rPr>
              <a:t>new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constitutionalism</a:t>
            </a:r>
            <a:r>
              <a:rPr lang="cs-CZ" sz="1600" dirty="0">
                <a:solidFill>
                  <a:schemeClr val="accent2"/>
                </a:solidFill>
              </a:rPr>
              <a:t>”.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24/4 Peer review constitutionalism? The emergence of global and regional constitutionalism</a:t>
            </a:r>
            <a:endParaRPr lang="cs-CZ" sz="1600" dirty="0">
              <a:solidFill>
                <a:schemeClr val="accent2"/>
              </a:solidFill>
            </a:endParaRPr>
          </a:p>
          <a:p>
            <a:r>
              <a:rPr lang="cs-CZ" sz="1600" dirty="0">
                <a:solidFill>
                  <a:schemeClr val="accent2"/>
                </a:solidFill>
              </a:rPr>
              <a:t>15/5 Peer-</a:t>
            </a:r>
            <a:r>
              <a:rPr lang="cs-CZ" sz="1600" dirty="0" err="1">
                <a:solidFill>
                  <a:schemeClr val="accent2"/>
                </a:solidFill>
              </a:rPr>
              <a:t>review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constitutionalism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continued</a:t>
            </a:r>
            <a:r>
              <a:rPr lang="cs-CZ" sz="1600" dirty="0">
                <a:solidFill>
                  <a:schemeClr val="accent2"/>
                </a:solidFill>
              </a:rPr>
              <a:t>. EU rule </a:t>
            </a:r>
            <a:r>
              <a:rPr lang="cs-CZ" sz="1600" dirty="0" err="1">
                <a:solidFill>
                  <a:schemeClr val="accent2"/>
                </a:solidFill>
              </a:rPr>
              <a:t>of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law</a:t>
            </a:r>
            <a:r>
              <a:rPr lang="cs-CZ" sz="1600" dirty="0">
                <a:solidFill>
                  <a:schemeClr val="accent2"/>
                </a:solidFill>
              </a:rPr>
              <a:t> vs. </a:t>
            </a:r>
            <a:r>
              <a:rPr lang="cs-CZ" sz="1600" dirty="0" err="1">
                <a:solidFill>
                  <a:schemeClr val="accent2"/>
                </a:solidFill>
              </a:rPr>
              <a:t>Hungarian</a:t>
            </a:r>
            <a:r>
              <a:rPr lang="cs-CZ" sz="1600" dirty="0">
                <a:solidFill>
                  <a:schemeClr val="accent2"/>
                </a:solidFill>
              </a:rPr>
              <a:t> and </a:t>
            </a:r>
            <a:r>
              <a:rPr lang="cs-CZ" sz="1600" dirty="0" err="1">
                <a:solidFill>
                  <a:schemeClr val="accent2"/>
                </a:solidFill>
              </a:rPr>
              <a:t>Polish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Constitutionalism</a:t>
            </a:r>
            <a:endParaRPr lang="cs-CZ" sz="1600" dirty="0">
              <a:solidFill>
                <a:schemeClr val="accent2"/>
              </a:solidFill>
            </a:endParaRPr>
          </a:p>
          <a:p>
            <a:r>
              <a:rPr lang="cs-CZ" sz="1600" dirty="0">
                <a:solidFill>
                  <a:schemeClr val="accent2"/>
                </a:solidFill>
              </a:rPr>
              <a:t>22/5 Vision 2050: </a:t>
            </a:r>
            <a:r>
              <a:rPr lang="cs-CZ" sz="1600" dirty="0" err="1">
                <a:solidFill>
                  <a:schemeClr val="accent2"/>
                </a:solidFill>
              </a:rPr>
              <a:t>Challenges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for</a:t>
            </a:r>
            <a:r>
              <a:rPr lang="cs-CZ" sz="1600" dirty="0">
                <a:solidFill>
                  <a:schemeClr val="accent2"/>
                </a:solidFill>
              </a:rPr>
              <a:t> </a:t>
            </a:r>
            <a:r>
              <a:rPr lang="cs-CZ" sz="1600" dirty="0" err="1">
                <a:solidFill>
                  <a:schemeClr val="accent2"/>
                </a:solidFill>
              </a:rPr>
              <a:t>constitutionalism</a:t>
            </a:r>
            <a:r>
              <a:rPr lang="cs-CZ" sz="1600" dirty="0">
                <a:solidFill>
                  <a:schemeClr val="accent2"/>
                </a:solidFill>
              </a:rPr>
              <a:t> in </a:t>
            </a:r>
            <a:r>
              <a:rPr lang="cs-CZ" sz="1600" dirty="0" err="1">
                <a:solidFill>
                  <a:schemeClr val="accent2"/>
                </a:solidFill>
              </a:rPr>
              <a:t>the</a:t>
            </a:r>
            <a:r>
              <a:rPr lang="cs-CZ" sz="1600" dirty="0">
                <a:solidFill>
                  <a:schemeClr val="accent2"/>
                </a:solidFill>
              </a:rPr>
              <a:t> 21st </a:t>
            </a:r>
            <a:r>
              <a:rPr lang="cs-CZ" sz="1600" dirty="0" err="1">
                <a:solidFill>
                  <a:schemeClr val="accent2"/>
                </a:solidFill>
              </a:rPr>
              <a:t>century</a:t>
            </a:r>
            <a:endParaRPr lang="cs-CZ" sz="1600" dirty="0">
              <a:solidFill>
                <a:schemeClr val="accent2"/>
              </a:solidFill>
            </a:endParaRPr>
          </a:p>
          <a:p>
            <a:r>
              <a:rPr lang="cs-CZ" sz="1600" b="1" dirty="0" err="1"/>
              <a:t>The</a:t>
            </a:r>
            <a:r>
              <a:rPr lang="cs-CZ" sz="1600" b="1" dirty="0"/>
              <a:t> </a:t>
            </a:r>
            <a:r>
              <a:rPr lang="cs-CZ" sz="1600" b="1" dirty="0" err="1"/>
              <a:t>underlying</a:t>
            </a:r>
            <a:r>
              <a:rPr lang="cs-CZ" sz="1600" b="1" dirty="0"/>
              <a:t> </a:t>
            </a:r>
            <a:r>
              <a:rPr lang="cs-CZ" sz="1600" b="1" dirty="0" err="1"/>
              <a:t>substantive</a:t>
            </a:r>
            <a:r>
              <a:rPr lang="cs-CZ" sz="1600" b="1" dirty="0"/>
              <a:t> </a:t>
            </a:r>
            <a:r>
              <a:rPr lang="cs-CZ" sz="1600" b="1" dirty="0" err="1"/>
              <a:t>problems</a:t>
            </a:r>
            <a:r>
              <a:rPr lang="cs-CZ" sz="1600" b="1" dirty="0"/>
              <a:t> </a:t>
            </a:r>
            <a:r>
              <a:rPr lang="cs-CZ" sz="1600" b="1" dirty="0" err="1"/>
              <a:t>of</a:t>
            </a:r>
            <a:r>
              <a:rPr lang="cs-CZ" sz="1600" b="1" dirty="0"/>
              <a:t> </a:t>
            </a:r>
            <a:r>
              <a:rPr lang="cs-CZ" sz="1600" b="1" dirty="0" err="1"/>
              <a:t>human</a:t>
            </a:r>
            <a:r>
              <a:rPr lang="cs-CZ" sz="1600" b="1" dirty="0"/>
              <a:t> </a:t>
            </a:r>
            <a:r>
              <a:rPr lang="cs-CZ" sz="1600" b="1" dirty="0" err="1"/>
              <a:t>rights</a:t>
            </a:r>
            <a:r>
              <a:rPr lang="cs-CZ" sz="1600" b="1" dirty="0"/>
              <a:t> </a:t>
            </a:r>
            <a:r>
              <a:rPr lang="cs-CZ" sz="1600" b="1" dirty="0" err="1"/>
              <a:t>will</a:t>
            </a:r>
            <a:r>
              <a:rPr lang="cs-CZ" sz="1600" b="1" dirty="0"/>
              <a:t> </a:t>
            </a:r>
            <a:r>
              <a:rPr lang="cs-CZ" sz="1600" b="1" dirty="0" err="1"/>
              <a:t>be</a:t>
            </a:r>
            <a:r>
              <a:rPr lang="cs-CZ" sz="1600" b="1" dirty="0"/>
              <a:t> </a:t>
            </a:r>
            <a:r>
              <a:rPr lang="cs-CZ" sz="1600" b="1" dirty="0" err="1"/>
              <a:t>addressed</a:t>
            </a:r>
            <a:r>
              <a:rPr lang="cs-CZ" sz="1600" b="1" dirty="0"/>
              <a:t> </a:t>
            </a:r>
            <a:r>
              <a:rPr lang="cs-CZ" sz="1600" b="1" dirty="0" err="1"/>
              <a:t>throughout</a:t>
            </a:r>
            <a:r>
              <a:rPr lang="cs-CZ" sz="1600" b="1" dirty="0"/>
              <a:t> </a:t>
            </a:r>
            <a:r>
              <a:rPr lang="cs-CZ" sz="1600" b="1" dirty="0" err="1"/>
              <a:t>the</a:t>
            </a:r>
            <a:r>
              <a:rPr lang="cs-CZ" sz="1600" b="1" dirty="0"/>
              <a:t> </a:t>
            </a:r>
            <a:r>
              <a:rPr lang="cs-CZ" sz="1600" b="1" dirty="0" err="1"/>
              <a:t>semester</a:t>
            </a:r>
            <a:r>
              <a:rPr lang="cs-CZ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08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1B26F-5A01-D574-B532-D982139B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many </a:t>
            </a:r>
            <a:r>
              <a:rPr lang="cs-CZ" dirty="0" err="1"/>
              <a:t>meanings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C5C3DD-F262-72C6-FC0C-76E27C876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7500364" cy="4838107"/>
          </a:xfrm>
        </p:spPr>
        <p:txBody>
          <a:bodyPr/>
          <a:lstStyle/>
          <a:p>
            <a:r>
              <a:rPr lang="cs-CZ" sz="2400" dirty="0" err="1"/>
              <a:t>The</a:t>
            </a:r>
            <a:r>
              <a:rPr lang="cs-CZ" sz="2400" dirty="0"/>
              <a:t> mainstream </a:t>
            </a:r>
            <a:r>
              <a:rPr lang="cs-CZ" sz="2400" dirty="0" err="1"/>
              <a:t>definition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constitutionalism</a:t>
            </a:r>
            <a:r>
              <a:rPr lang="cs-CZ" sz="2400" dirty="0"/>
              <a:t>:</a:t>
            </a:r>
          </a:p>
          <a:p>
            <a:r>
              <a:rPr lang="cs-CZ" sz="2400" dirty="0" err="1"/>
              <a:t>Doctrine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b="1" dirty="0" err="1"/>
              <a:t>restraint</a:t>
            </a:r>
            <a:r>
              <a:rPr lang="cs-CZ" sz="2400" b="1" dirty="0"/>
              <a:t>/</a:t>
            </a:r>
            <a:r>
              <a:rPr lang="cs-CZ" sz="2400" b="1" dirty="0" err="1"/>
              <a:t>limitation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government</a:t>
            </a:r>
            <a:r>
              <a:rPr lang="cs-CZ" sz="2400" b="1" dirty="0"/>
              <a:t> </a:t>
            </a:r>
            <a:r>
              <a:rPr lang="cs-CZ" sz="2400" b="1" dirty="0" err="1"/>
              <a:t>power</a:t>
            </a:r>
            <a:endParaRPr lang="cs-CZ" sz="2400" b="1" dirty="0"/>
          </a:p>
          <a:p>
            <a:r>
              <a:rPr lang="cs-CZ" sz="2400" dirty="0" err="1"/>
              <a:t>Basically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Federalist</a:t>
            </a:r>
            <a:r>
              <a:rPr lang="cs-CZ" sz="2400" dirty="0"/>
              <a:t> </a:t>
            </a:r>
            <a:r>
              <a:rPr lang="cs-CZ" sz="2400" dirty="0" err="1"/>
              <a:t>Papers</a:t>
            </a:r>
            <a:r>
              <a:rPr lang="cs-CZ" sz="2400" dirty="0"/>
              <a:t> (and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origins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US </a:t>
            </a:r>
            <a:r>
              <a:rPr lang="cs-CZ" sz="2400" dirty="0" err="1"/>
              <a:t>constitutionalism</a:t>
            </a:r>
            <a:r>
              <a:rPr lang="cs-CZ" sz="2400" dirty="0"/>
              <a:t>)</a:t>
            </a:r>
            <a:r>
              <a:rPr lang="en-US" sz="2400" dirty="0"/>
              <a:t>; or Hamilton </a:t>
            </a:r>
            <a:r>
              <a:rPr lang="cs-CZ" sz="2400" dirty="0"/>
              <a:t>– </a:t>
            </a:r>
            <a:r>
              <a:rPr lang="cs-CZ" sz="2400" dirty="0" err="1"/>
              <a:t>tracks</a:t>
            </a:r>
            <a:r>
              <a:rPr lang="cs-CZ" sz="2400" dirty="0"/>
              <a:t> 6, 23, 25, 30)</a:t>
            </a:r>
            <a:r>
              <a:rPr lang="en-US" sz="2400" dirty="0"/>
              <a:t>;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17th and 18th </a:t>
            </a:r>
            <a:r>
              <a:rPr lang="cs-CZ" sz="2400" dirty="0" err="1"/>
              <a:t>century</a:t>
            </a:r>
            <a:r>
              <a:rPr lang="cs-CZ" sz="2400" dirty="0"/>
              <a:t> </a:t>
            </a:r>
            <a:r>
              <a:rPr lang="cs-CZ" sz="2400" dirty="0" err="1"/>
              <a:t>roots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modern</a:t>
            </a:r>
            <a:r>
              <a:rPr lang="cs-CZ" sz="2400" dirty="0"/>
              <a:t> </a:t>
            </a:r>
            <a:r>
              <a:rPr lang="cs-CZ" sz="2400" dirty="0" err="1"/>
              <a:t>constitutionalism</a:t>
            </a:r>
            <a:r>
              <a:rPr lang="cs-CZ" sz="2400" dirty="0"/>
              <a:t> (more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next</a:t>
            </a:r>
            <a:r>
              <a:rPr lang="cs-CZ" sz="2400" dirty="0"/>
              <a:t> </a:t>
            </a:r>
            <a:r>
              <a:rPr lang="cs-CZ" sz="2400" dirty="0" err="1"/>
              <a:t>lecture</a:t>
            </a:r>
            <a:r>
              <a:rPr lang="cs-CZ" sz="2400" dirty="0"/>
              <a:t>)</a:t>
            </a:r>
          </a:p>
          <a:p>
            <a:r>
              <a:rPr lang="cs-CZ" sz="2400" dirty="0" err="1"/>
              <a:t>Constitution</a:t>
            </a:r>
            <a:r>
              <a:rPr lang="cs-CZ" sz="2400" dirty="0"/>
              <a:t> </a:t>
            </a:r>
            <a:r>
              <a:rPr lang="cs-CZ" sz="2400" dirty="0" err="1"/>
              <a:t>prevents</a:t>
            </a:r>
            <a:r>
              <a:rPr lang="cs-CZ" sz="2400" dirty="0"/>
              <a:t> abuse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power</a:t>
            </a:r>
            <a:r>
              <a:rPr lang="cs-CZ" sz="2400" dirty="0"/>
              <a:t> by </a:t>
            </a:r>
            <a:r>
              <a:rPr lang="cs-CZ" sz="2400" dirty="0" err="1"/>
              <a:t>protecting</a:t>
            </a:r>
            <a:r>
              <a:rPr lang="cs-CZ" sz="2400" dirty="0"/>
              <a:t> </a:t>
            </a:r>
            <a:r>
              <a:rPr lang="cs-CZ" sz="2400" dirty="0" err="1"/>
              <a:t>rights</a:t>
            </a:r>
            <a:r>
              <a:rPr lang="cs-CZ" sz="2400" dirty="0"/>
              <a:t>, </a:t>
            </a:r>
            <a:r>
              <a:rPr lang="cs-CZ" sz="2400" dirty="0" err="1"/>
              <a:t>separating</a:t>
            </a:r>
            <a:r>
              <a:rPr lang="cs-CZ" sz="2400" dirty="0"/>
              <a:t> </a:t>
            </a:r>
            <a:r>
              <a:rPr lang="cs-CZ" sz="2400" dirty="0" err="1"/>
              <a:t>powers</a:t>
            </a:r>
            <a:r>
              <a:rPr lang="cs-CZ" sz="2400" dirty="0"/>
              <a:t>, </a:t>
            </a:r>
            <a:r>
              <a:rPr lang="cs-CZ" sz="2400" dirty="0" err="1"/>
              <a:t>relying</a:t>
            </a:r>
            <a:r>
              <a:rPr lang="cs-CZ" sz="2400" dirty="0"/>
              <a:t> on rule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5" name="Obrázek 4" descr="Obsah obrázku text, plakát, Obal knihy, grafický design&#10;&#10;Popis byl vytvořen automaticky">
            <a:extLst>
              <a:ext uri="{FF2B5EF4-FFF2-40B4-BE49-F238E27FC236}">
                <a16:creationId xmlns:a16="http://schemas.microsoft.com/office/drawing/2014/main" id="{D5299653-88BE-E4ED-6B68-CCED7D632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398" y="1357745"/>
            <a:ext cx="3157602" cy="46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5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A4E3B-BEC5-A50A-8C3E-C4E9F160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building</a:t>
            </a:r>
            <a:r>
              <a:rPr lang="cs-CZ" dirty="0"/>
              <a:t> </a:t>
            </a:r>
            <a:r>
              <a:rPr lang="cs-CZ" dirty="0" err="1"/>
              <a:t>blocks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9CA20-B79B-F2B6-5D49-C0D89D2AC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Rule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 err="1"/>
              <a:t>Separation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(</a:t>
            </a:r>
            <a:r>
              <a:rPr lang="cs-CZ" dirty="0" err="1"/>
              <a:t>checks</a:t>
            </a:r>
            <a:r>
              <a:rPr lang="cs-CZ" dirty="0"/>
              <a:t> and </a:t>
            </a:r>
            <a:r>
              <a:rPr lang="cs-CZ" dirty="0" err="1"/>
              <a:t>balances</a:t>
            </a:r>
            <a:r>
              <a:rPr lang="cs-CZ" dirty="0"/>
              <a:t>)</a:t>
            </a:r>
          </a:p>
          <a:p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  <a:p>
            <a:r>
              <a:rPr lang="cs-CZ" dirty="0" err="1"/>
              <a:t>Democracy</a:t>
            </a:r>
            <a:r>
              <a:rPr lang="cs-CZ" dirty="0"/>
              <a:t> (?)</a:t>
            </a:r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constitutionalism</a:t>
            </a:r>
            <a:r>
              <a:rPr lang="cs-CZ" dirty="0"/>
              <a:t> </a:t>
            </a:r>
            <a:r>
              <a:rPr lang="cs-CZ" dirty="0" err="1"/>
              <a:t>tied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liberal</a:t>
            </a:r>
            <a:r>
              <a:rPr lang="cs-CZ" dirty="0"/>
              <a:t> </a:t>
            </a:r>
            <a:r>
              <a:rPr lang="cs-CZ" dirty="0" err="1"/>
              <a:t>democratic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5947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A5A21-9AD3-C5D0-7E63-0F090F89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Waldron</a:t>
            </a:r>
            <a:r>
              <a:rPr lang="cs-CZ" dirty="0"/>
              <a:t>: A </a:t>
            </a:r>
            <a:r>
              <a:rPr lang="cs-CZ" dirty="0" err="1"/>
              <a:t>skeptical</a:t>
            </a:r>
            <a:r>
              <a:rPr lang="cs-CZ" dirty="0"/>
              <a:t> (?) </a:t>
            </a:r>
            <a:r>
              <a:rPr lang="cs-CZ" dirty="0" err="1"/>
              <a:t>view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2B9CE-57E5-1D5B-F12C-B93788518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Constitutionalism</a:t>
            </a:r>
            <a:r>
              <a:rPr lang="cs-CZ" sz="2400" dirty="0"/>
              <a:t> </a:t>
            </a:r>
            <a:r>
              <a:rPr lang="cs-CZ" sz="2400" dirty="0" err="1"/>
              <a:t>may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perceived</a:t>
            </a:r>
            <a:r>
              <a:rPr lang="cs-CZ" sz="2400" dirty="0"/>
              <a:t> as a much more </a:t>
            </a:r>
            <a:r>
              <a:rPr lang="cs-CZ" sz="2400" dirty="0" err="1"/>
              <a:t>complex</a:t>
            </a:r>
            <a:r>
              <a:rPr lang="cs-CZ" sz="2400" dirty="0"/>
              <a:t> </a:t>
            </a:r>
            <a:r>
              <a:rPr lang="cs-CZ" sz="2400" dirty="0" err="1"/>
              <a:t>concept</a:t>
            </a:r>
            <a:r>
              <a:rPr lang="cs-CZ" sz="2400" dirty="0"/>
              <a:t> </a:t>
            </a:r>
            <a:r>
              <a:rPr lang="cs-CZ" sz="2400" dirty="0" err="1"/>
              <a:t>than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would</a:t>
            </a:r>
            <a:r>
              <a:rPr lang="cs-CZ" sz="2400" dirty="0"/>
              <a:t> </a:t>
            </a:r>
            <a:r>
              <a:rPr lang="cs-CZ" sz="2400" dirty="0" err="1"/>
              <a:t>seem</a:t>
            </a:r>
            <a:r>
              <a:rPr lang="cs-CZ" sz="2400" dirty="0"/>
              <a:t>:</a:t>
            </a:r>
          </a:p>
          <a:p>
            <a:r>
              <a:rPr lang="cs-CZ" sz="2400" dirty="0" err="1"/>
              <a:t>There</a:t>
            </a:r>
            <a:r>
              <a:rPr lang="cs-CZ" sz="2400" dirty="0"/>
              <a:t> are „</a:t>
            </a:r>
            <a:r>
              <a:rPr lang="cs-CZ" sz="2400" dirty="0" err="1"/>
              <a:t>weak</a:t>
            </a:r>
            <a:r>
              <a:rPr lang="cs-CZ" sz="2400" dirty="0"/>
              <a:t>“ </a:t>
            </a:r>
            <a:r>
              <a:rPr lang="cs-CZ" sz="2400" dirty="0" err="1"/>
              <a:t>concepts</a:t>
            </a:r>
            <a:r>
              <a:rPr lang="cs-CZ" sz="2400" dirty="0"/>
              <a:t>, such as </a:t>
            </a:r>
            <a:r>
              <a:rPr lang="cs-CZ" sz="2400" dirty="0" err="1"/>
              <a:t>simply</a:t>
            </a:r>
            <a:r>
              <a:rPr lang="cs-CZ" sz="2400" dirty="0"/>
              <a:t> „</a:t>
            </a:r>
            <a:r>
              <a:rPr lang="cs-CZ" sz="2400" dirty="0" err="1"/>
              <a:t>the</a:t>
            </a:r>
            <a:r>
              <a:rPr lang="cs-CZ" sz="2400" dirty="0"/>
              <a:t> study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constitutions</a:t>
            </a:r>
            <a:r>
              <a:rPr lang="cs-CZ" sz="2400" dirty="0"/>
              <a:t>“ (</a:t>
            </a:r>
            <a:r>
              <a:rPr lang="cs-CZ" sz="2400" dirty="0" err="1"/>
              <a:t>hence</a:t>
            </a:r>
            <a:r>
              <a:rPr lang="cs-CZ" sz="2400" dirty="0"/>
              <a:t> no </a:t>
            </a:r>
            <a:r>
              <a:rPr lang="cs-CZ" sz="2400" dirty="0" err="1"/>
              <a:t>real</a:t>
            </a:r>
            <a:r>
              <a:rPr lang="cs-CZ" sz="2400" dirty="0"/>
              <a:t> </a:t>
            </a:r>
            <a:r>
              <a:rPr lang="cs-CZ" sz="2400" dirty="0" err="1"/>
              <a:t>substantive</a:t>
            </a:r>
            <a:r>
              <a:rPr lang="cs-CZ" sz="2400" dirty="0"/>
              <a:t> </a:t>
            </a:r>
            <a:r>
              <a:rPr lang="cs-CZ" sz="2400" dirty="0" err="1"/>
              <a:t>content</a:t>
            </a:r>
            <a:r>
              <a:rPr lang="cs-CZ" sz="2400" dirty="0"/>
              <a:t>)</a:t>
            </a:r>
          </a:p>
          <a:p>
            <a:r>
              <a:rPr lang="cs-CZ" sz="2400" dirty="0"/>
              <a:t>But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„</a:t>
            </a:r>
            <a:r>
              <a:rPr lang="cs-CZ" sz="2400" dirty="0" err="1"/>
              <a:t>ism</a:t>
            </a:r>
            <a:r>
              <a:rPr lang="cs-CZ" sz="2400" dirty="0"/>
              <a:t>“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suggests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has a </a:t>
            </a:r>
            <a:r>
              <a:rPr lang="cs-CZ" sz="2400" dirty="0" err="1"/>
              <a:t>content</a:t>
            </a:r>
            <a:r>
              <a:rPr lang="cs-CZ" sz="2400" dirty="0"/>
              <a:t>, a </a:t>
            </a:r>
            <a:r>
              <a:rPr lang="cs-CZ" sz="2400" dirty="0" err="1"/>
              <a:t>purpose</a:t>
            </a:r>
            <a:r>
              <a:rPr lang="cs-CZ" sz="2400" dirty="0"/>
              <a:t>,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i="1" dirty="0"/>
              <a:t>ideology </a:t>
            </a:r>
            <a:r>
              <a:rPr lang="cs-CZ" sz="2400" dirty="0"/>
              <a:t>(</a:t>
            </a:r>
            <a:r>
              <a:rPr lang="cs-CZ" sz="2400" dirty="0" err="1"/>
              <a:t>compare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defition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simple</a:t>
            </a:r>
            <a:r>
              <a:rPr lang="cs-CZ" sz="2400" dirty="0"/>
              <a:t> video)</a:t>
            </a:r>
          </a:p>
          <a:p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constitutionalism</a:t>
            </a:r>
            <a:r>
              <a:rPr lang="cs-CZ" sz="2400" dirty="0"/>
              <a:t> </a:t>
            </a:r>
            <a:r>
              <a:rPr lang="cs-CZ" sz="2400" dirty="0" err="1"/>
              <a:t>tied</a:t>
            </a:r>
            <a:r>
              <a:rPr lang="cs-CZ" sz="2400" dirty="0"/>
              <a:t> to </a:t>
            </a:r>
            <a:r>
              <a:rPr lang="cs-CZ" sz="2400" dirty="0" err="1"/>
              <a:t>written</a:t>
            </a:r>
            <a:r>
              <a:rPr lang="cs-CZ" sz="2400" dirty="0"/>
              <a:t> </a:t>
            </a:r>
            <a:r>
              <a:rPr lang="cs-CZ" sz="2400" dirty="0" err="1"/>
              <a:t>constitutions</a:t>
            </a:r>
            <a:r>
              <a:rPr lang="cs-CZ" sz="2400" dirty="0"/>
              <a:t>?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65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5B4D5-7255-10FC-0791-509A7A83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Limitation</a:t>
            </a:r>
            <a:r>
              <a:rPr lang="cs-CZ" dirty="0"/>
              <a:t>, </a:t>
            </a:r>
            <a:r>
              <a:rPr lang="cs-CZ" dirty="0" err="1"/>
              <a:t>restraint</a:t>
            </a:r>
            <a:r>
              <a:rPr lang="cs-CZ" dirty="0"/>
              <a:t>, </a:t>
            </a:r>
            <a:r>
              <a:rPr lang="cs-CZ" dirty="0" err="1"/>
              <a:t>control</a:t>
            </a:r>
            <a:r>
              <a:rPr lang="cs-CZ" dirty="0"/>
              <a:t>…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8560A-3266-9FA2-D867-3CBACCA97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0" dirty="0">
                <a:effectLst/>
                <a:latin typeface="arial" panose="020B0604020202020204" pitchFamily="34" charset="0"/>
              </a:rPr>
              <a:t>“</a:t>
            </a:r>
            <a:r>
              <a:rPr lang="en-US" sz="2400" i="1" dirty="0">
                <a:effectLst/>
                <a:latin typeface="arial" panose="020B0604020202020204" pitchFamily="34" charset="0"/>
              </a:rPr>
              <a:t>Constitutions are giant restraining orders motivated by a passion for avoidance</a:t>
            </a:r>
            <a:r>
              <a:rPr lang="cs-CZ" sz="2400" i="1" dirty="0">
                <a:effectLst/>
                <a:latin typeface="arial" panose="020B0604020202020204" pitchFamily="34" charset="0"/>
              </a:rPr>
              <a:t>. T</a:t>
            </a:r>
            <a:r>
              <a:rPr lang="en-US" sz="2400" i="1" dirty="0">
                <a:effectLst/>
                <a:latin typeface="arial" panose="020B0604020202020204" pitchFamily="34" charset="0"/>
              </a:rPr>
              <a:t>hey are inevitably propelled by the desire to escape specific dangerous and unpleasant political outcomes</a:t>
            </a:r>
            <a:r>
              <a:rPr lang="cs-CZ" sz="2400" i="0" dirty="0">
                <a:effectLst/>
                <a:latin typeface="arial" panose="020B0604020202020204" pitchFamily="34" charset="0"/>
              </a:rPr>
              <a:t>“</a:t>
            </a:r>
          </a:p>
          <a:p>
            <a:r>
              <a:rPr lang="cs-CZ" sz="2400" dirty="0" err="1">
                <a:latin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</a:rPr>
              <a:t> „</a:t>
            </a:r>
            <a:r>
              <a:rPr lang="cs-CZ" sz="2400" dirty="0" err="1">
                <a:latin typeface="arial" panose="020B0604020202020204" pitchFamily="34" charset="0"/>
              </a:rPr>
              <a:t>Liberalism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fear</a:t>
            </a:r>
            <a:r>
              <a:rPr lang="cs-CZ" sz="2400" dirty="0">
                <a:latin typeface="arial" panose="020B0604020202020204" pitchFamily="34" charset="0"/>
              </a:rPr>
              <a:t>“ (</a:t>
            </a:r>
            <a:r>
              <a:rPr lang="cs-CZ" sz="2400" dirty="0" err="1">
                <a:latin typeface="arial" panose="020B0604020202020204" pitchFamily="34" charset="0"/>
              </a:rPr>
              <a:t>compare</a:t>
            </a:r>
            <a:r>
              <a:rPr lang="cs-CZ" sz="2400" dirty="0">
                <a:latin typeface="arial" panose="020B0604020202020204" pitchFamily="34" charset="0"/>
              </a:rPr>
              <a:t> post-</a:t>
            </a:r>
            <a:r>
              <a:rPr lang="cs-CZ" sz="2400" dirty="0" err="1">
                <a:latin typeface="arial" panose="020B0604020202020204" pitchFamily="34" charset="0"/>
              </a:rPr>
              <a:t>authoritarian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constitutions</a:t>
            </a:r>
            <a:r>
              <a:rPr lang="cs-CZ" sz="2400" dirty="0">
                <a:latin typeface="arial" panose="020B0604020202020204" pitchFamily="34" charset="0"/>
              </a:rPr>
              <a:t>)</a:t>
            </a:r>
          </a:p>
          <a:p>
            <a:r>
              <a:rPr lang="cs-CZ" sz="2400" dirty="0">
                <a:latin typeface="arial" panose="020B0604020202020204" pitchFamily="34" charset="0"/>
              </a:rPr>
              <a:t>But „to limit“, „to </a:t>
            </a:r>
            <a:r>
              <a:rPr lang="cs-CZ" sz="2400" dirty="0" err="1">
                <a:latin typeface="arial" panose="020B0604020202020204" pitchFamily="34" charset="0"/>
              </a:rPr>
              <a:t>control</a:t>
            </a:r>
            <a:r>
              <a:rPr lang="cs-CZ" sz="2400" dirty="0">
                <a:latin typeface="arial" panose="020B0604020202020204" pitchFamily="34" charset="0"/>
              </a:rPr>
              <a:t>“ </a:t>
            </a:r>
            <a:r>
              <a:rPr lang="cs-CZ" sz="2400" dirty="0" err="1">
                <a:latin typeface="arial" panose="020B0604020202020204" pitchFamily="34" charset="0"/>
              </a:rPr>
              <a:t>or</a:t>
            </a:r>
            <a:r>
              <a:rPr lang="cs-CZ" sz="2400" dirty="0">
                <a:latin typeface="arial" panose="020B0604020202020204" pitchFamily="34" charset="0"/>
              </a:rPr>
              <a:t> „to </a:t>
            </a:r>
            <a:r>
              <a:rPr lang="cs-CZ" sz="2400" dirty="0" err="1">
                <a:latin typeface="arial" panose="020B0604020202020204" pitchFamily="34" charset="0"/>
              </a:rPr>
              <a:t>restraint</a:t>
            </a:r>
            <a:r>
              <a:rPr lang="cs-CZ" sz="2400" dirty="0">
                <a:latin typeface="arial" panose="020B0604020202020204" pitchFamily="34" charset="0"/>
              </a:rPr>
              <a:t>“ are not </a:t>
            </a:r>
            <a:r>
              <a:rPr lang="cs-CZ" sz="2400" dirty="0" err="1">
                <a:latin typeface="arial" panose="020B0604020202020204" pitchFamily="34" charset="0"/>
              </a:rPr>
              <a:t>necessarily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synonymous</a:t>
            </a:r>
            <a:r>
              <a:rPr lang="cs-CZ" sz="2400" dirty="0">
                <a:latin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there</a:t>
            </a:r>
            <a:r>
              <a:rPr lang="cs-CZ" sz="2400" dirty="0">
                <a:latin typeface="arial" panose="020B0604020202020204" pitchFamily="34" charset="0"/>
              </a:rPr>
              <a:t> a positive </a:t>
            </a:r>
            <a:r>
              <a:rPr lang="cs-CZ" sz="2400" dirty="0" err="1">
                <a:latin typeface="arial" panose="020B0604020202020204" pitchFamily="34" charset="0"/>
              </a:rPr>
              <a:t>aspect</a:t>
            </a:r>
            <a:r>
              <a:rPr lang="cs-CZ" sz="2400" dirty="0">
                <a:latin typeface="arial" panose="020B0604020202020204" pitchFamily="34" charset="0"/>
              </a:rPr>
              <a:t> to </a:t>
            </a:r>
            <a:r>
              <a:rPr lang="cs-CZ" sz="2400" dirty="0" err="1">
                <a:latin typeface="arial" panose="020B0604020202020204" pitchFamily="34" charset="0"/>
              </a:rPr>
              <a:t>it</a:t>
            </a:r>
            <a:r>
              <a:rPr lang="cs-CZ" sz="2400" dirty="0">
                <a:latin typeface="arial" panose="020B0604020202020204" pitchFamily="34" charset="0"/>
              </a:rPr>
              <a:t>?</a:t>
            </a:r>
          </a:p>
          <a:p>
            <a:r>
              <a:rPr lang="cs-CZ" sz="2400" dirty="0">
                <a:latin typeface="arial" panose="020B0604020202020204" pitchFamily="34" charset="0"/>
              </a:rPr>
              <a:t>It </a:t>
            </a:r>
            <a:r>
              <a:rPr lang="cs-CZ" sz="2400" dirty="0" err="1">
                <a:latin typeface="arial" panose="020B0604020202020204" pitchFamily="34" charset="0"/>
              </a:rPr>
              <a:t>leads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us</a:t>
            </a:r>
            <a:r>
              <a:rPr lang="cs-CZ" sz="2400" dirty="0">
                <a:latin typeface="arial" panose="020B0604020202020204" pitchFamily="34" charset="0"/>
              </a:rPr>
              <a:t> to </a:t>
            </a:r>
            <a:r>
              <a:rPr lang="cs-CZ" sz="2400" dirty="0" err="1">
                <a:latin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problem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</a:rPr>
              <a:t>authority</a:t>
            </a:r>
            <a:r>
              <a:rPr lang="cs-CZ" sz="2400" dirty="0">
                <a:latin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</a:rPr>
              <a:t>sovereignty</a:t>
            </a:r>
            <a:r>
              <a:rPr lang="cs-CZ" sz="2400" dirty="0">
                <a:latin typeface="arial" panose="020B0604020202020204" pitchFamily="34" charset="0"/>
              </a:rPr>
              <a:t> and </a:t>
            </a:r>
            <a:r>
              <a:rPr lang="cs-CZ" sz="2400" dirty="0" err="1">
                <a:latin typeface="arial" panose="020B0604020202020204" pitchFamily="34" charset="0"/>
              </a:rPr>
              <a:t>empowerment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283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141E2-F2C4-C151-B895-FC3897D1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arial" panose="020B0604020202020204" pitchFamily="34" charset="0"/>
              </a:rPr>
              <a:t>A</a:t>
            </a:r>
            <a:r>
              <a:rPr lang="cs-CZ" sz="4000" dirty="0" err="1">
                <a:latin typeface="arial" panose="020B0604020202020204" pitchFamily="34" charset="0"/>
              </a:rPr>
              <a:t>uthority</a:t>
            </a:r>
            <a:r>
              <a:rPr lang="cs-CZ" sz="4000" dirty="0">
                <a:latin typeface="arial" panose="020B0604020202020204" pitchFamily="34" charset="0"/>
              </a:rPr>
              <a:t>, </a:t>
            </a:r>
            <a:r>
              <a:rPr lang="cs-CZ" sz="4000" dirty="0" err="1">
                <a:latin typeface="arial" panose="020B0604020202020204" pitchFamily="34" charset="0"/>
              </a:rPr>
              <a:t>sovereignty</a:t>
            </a:r>
            <a:r>
              <a:rPr lang="cs-CZ" sz="4000" dirty="0">
                <a:latin typeface="arial" panose="020B0604020202020204" pitchFamily="34" charset="0"/>
              </a:rPr>
              <a:t> and </a:t>
            </a:r>
            <a:r>
              <a:rPr lang="cs-CZ" sz="4000" dirty="0" err="1">
                <a:latin typeface="arial" panose="020B0604020202020204" pitchFamily="34" charset="0"/>
              </a:rPr>
              <a:t>empowerment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7AFDC4-72E9-7102-6FEB-B3CC10807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Who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sovereign, </a:t>
            </a:r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 err="1"/>
              <a:t>does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authority</a:t>
            </a:r>
            <a:r>
              <a:rPr lang="cs-CZ" sz="2400" dirty="0"/>
              <a:t> </a:t>
            </a:r>
            <a:r>
              <a:rPr lang="cs-CZ" sz="2400" dirty="0" err="1"/>
              <a:t>reside</a:t>
            </a:r>
            <a:endParaRPr lang="cs-CZ" sz="2400" dirty="0"/>
          </a:p>
          <a:p>
            <a:r>
              <a:rPr lang="cs-CZ" sz="2400" dirty="0"/>
              <a:t>And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– fine… - THE PEOPLE, </a:t>
            </a:r>
            <a:r>
              <a:rPr lang="cs-CZ" sz="2400" dirty="0" err="1"/>
              <a:t>what</a:t>
            </a:r>
            <a:r>
              <a:rPr lang="cs-CZ" sz="2400" dirty="0"/>
              <a:t> do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actually</a:t>
            </a:r>
            <a:r>
              <a:rPr lang="cs-CZ" sz="2400" dirty="0"/>
              <a:t> do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them</a:t>
            </a:r>
            <a:r>
              <a:rPr lang="cs-CZ" sz="2400" dirty="0"/>
              <a:t> </a:t>
            </a:r>
            <a:r>
              <a:rPr lang="cs-CZ" sz="2400" i="1" dirty="0" err="1"/>
              <a:t>inside</a:t>
            </a:r>
            <a:r>
              <a:rPr lang="cs-CZ" sz="2400" i="1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constitutional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.</a:t>
            </a:r>
          </a:p>
          <a:p>
            <a:r>
              <a:rPr lang="cs-CZ" sz="2400" dirty="0"/>
              <a:t>Are </a:t>
            </a:r>
            <a:r>
              <a:rPr lang="cs-CZ" sz="2400" dirty="0" err="1"/>
              <a:t>constitutions</a:t>
            </a:r>
            <a:r>
              <a:rPr lang="cs-CZ" sz="2400" dirty="0"/>
              <a:t> (and </a:t>
            </a: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they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) more </a:t>
            </a:r>
            <a:r>
              <a:rPr lang="cs-CZ" sz="2400" dirty="0" err="1"/>
              <a:t>of</a:t>
            </a:r>
            <a:r>
              <a:rPr lang="cs-CZ" sz="2400" dirty="0"/>
              <a:t> „</a:t>
            </a:r>
            <a:r>
              <a:rPr lang="cs-CZ" sz="2400" dirty="0" err="1"/>
              <a:t>channels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self-determination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people</a:t>
            </a:r>
            <a:r>
              <a:rPr lang="cs-CZ" sz="2400" dirty="0"/>
              <a:t>“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people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feared</a:t>
            </a:r>
            <a:r>
              <a:rPr lang="cs-CZ" sz="2400" dirty="0"/>
              <a:t> and </a:t>
            </a:r>
            <a:r>
              <a:rPr lang="cs-CZ" sz="2400" dirty="0" err="1"/>
              <a:t>restrained</a:t>
            </a:r>
            <a:r>
              <a:rPr lang="cs-CZ" sz="2400" dirty="0"/>
              <a:t>?</a:t>
            </a:r>
          </a:p>
          <a:p>
            <a:r>
              <a:rPr lang="cs-CZ" sz="2400" dirty="0"/>
              <a:t>(and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Waldron</a:t>
            </a:r>
            <a:r>
              <a:rPr lang="en-US" sz="2400" dirty="0"/>
              <a:t>’s position on that</a:t>
            </a:r>
            <a:r>
              <a:rPr lang="cs-CZ" sz="2400" dirty="0"/>
              <a:t>?... And </a:t>
            </a:r>
            <a:r>
              <a:rPr lang="cs-CZ" sz="2400" dirty="0" err="1"/>
              <a:t>why</a:t>
            </a:r>
            <a:r>
              <a:rPr lang="cs-CZ" sz="2400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3139975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95288-D6B3-69A7-D07F-94E2A0B0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Universal (</a:t>
            </a:r>
            <a:r>
              <a:rPr lang="cs-CZ" sz="4000" dirty="0" err="1"/>
              <a:t>general</a:t>
            </a:r>
            <a:r>
              <a:rPr lang="cs-CZ" sz="4000" dirty="0"/>
              <a:t>) v. </a:t>
            </a:r>
            <a:r>
              <a:rPr lang="cs-CZ" sz="4000" dirty="0" err="1"/>
              <a:t>particular</a:t>
            </a:r>
            <a:r>
              <a:rPr lang="cs-CZ" sz="4000" dirty="0"/>
              <a:t> </a:t>
            </a:r>
            <a:r>
              <a:rPr lang="cs-CZ" sz="4000" dirty="0" err="1"/>
              <a:t>constitutionalism</a:t>
            </a:r>
            <a:br>
              <a:rPr lang="cs-CZ" sz="40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DB3F9-5DA5-8D53-134F-76D7074A1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there</a:t>
            </a:r>
            <a:r>
              <a:rPr lang="cs-CZ" sz="2800" dirty="0"/>
              <a:t> „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right</a:t>
            </a:r>
            <a:r>
              <a:rPr lang="cs-CZ" sz="2800" dirty="0"/>
              <a:t> </a:t>
            </a:r>
            <a:r>
              <a:rPr lang="cs-CZ" sz="2800" dirty="0" err="1"/>
              <a:t>answer</a:t>
            </a:r>
            <a:r>
              <a:rPr lang="cs-CZ" sz="2800" dirty="0"/>
              <a:t>“?</a:t>
            </a:r>
          </a:p>
          <a:p>
            <a:r>
              <a:rPr lang="cs-CZ" dirty="0" err="1"/>
              <a:t>Tension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„</a:t>
            </a:r>
            <a:r>
              <a:rPr lang="cs-CZ" dirty="0" err="1"/>
              <a:t>constitutional</a:t>
            </a:r>
            <a:r>
              <a:rPr lang="cs-CZ" dirty="0"/>
              <a:t> identity“ and </a:t>
            </a:r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, </a:t>
            </a:r>
            <a:r>
              <a:rPr lang="cs-CZ" dirty="0" err="1"/>
              <a:t>solutions</a:t>
            </a:r>
            <a:r>
              <a:rPr lang="cs-CZ" dirty="0"/>
              <a:t> and </a:t>
            </a:r>
            <a:r>
              <a:rPr lang="cs-CZ" dirty="0" err="1"/>
              <a:t>models</a:t>
            </a:r>
            <a:r>
              <a:rPr lang="cs-CZ" dirty="0"/>
              <a:t>.</a:t>
            </a:r>
          </a:p>
          <a:p>
            <a:r>
              <a:rPr lang="cs-CZ" dirty="0" err="1"/>
              <a:t>Cf</a:t>
            </a:r>
            <a:r>
              <a:rPr lang="cs-CZ" dirty="0"/>
              <a:t>. </a:t>
            </a:r>
            <a:r>
              <a:rPr lang="cs-CZ" dirty="0" err="1"/>
              <a:t>Somek</a:t>
            </a:r>
            <a:r>
              <a:rPr lang="cs-CZ" dirty="0"/>
              <a:t> and his </a:t>
            </a:r>
            <a:r>
              <a:rPr lang="cs-CZ" dirty="0" err="1"/>
              <a:t>constitutionalism</a:t>
            </a:r>
            <a:r>
              <a:rPr lang="cs-CZ" dirty="0"/>
              <a:t> 1.0, </a:t>
            </a:r>
            <a:r>
              <a:rPr lang="cs-CZ" dirty="0" err="1"/>
              <a:t>constitutionalism</a:t>
            </a:r>
            <a:r>
              <a:rPr lang="cs-CZ" dirty="0"/>
              <a:t> 2.0 and </a:t>
            </a:r>
            <a:r>
              <a:rPr lang="cs-CZ" dirty="0" err="1"/>
              <a:t>constitutionalism</a:t>
            </a:r>
            <a:r>
              <a:rPr lang="cs-CZ" dirty="0"/>
              <a:t> 3.0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7125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2024 Prameny ústavního práva v ČR a jeho základní principy DK LV</Template>
  <TotalTime>70</TotalTime>
  <Words>566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arial</vt:lpstr>
      <vt:lpstr>Tahoma</vt:lpstr>
      <vt:lpstr>Wingdings</vt:lpstr>
      <vt:lpstr>Prezentace_MU_CZ</vt:lpstr>
      <vt:lpstr>The dimensions of constitutionalism</vt:lpstr>
      <vt:lpstr>The many dimensions of constitutionalism</vt:lpstr>
      <vt:lpstr>The many meanings of constitutionalism:</vt:lpstr>
      <vt:lpstr>The traditional building blocks of constitutionalism</vt:lpstr>
      <vt:lpstr>Waldron: A skeptical (?) view)</vt:lpstr>
      <vt:lpstr>Limitation, restraint, control… etc.</vt:lpstr>
      <vt:lpstr>Authority, sovereignty and empowerment</vt:lpstr>
      <vt:lpstr>Universal (general) v. particular constitutionalism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dimensions of constitutionalism</dc:title>
  <dc:creator>Ladislav Vyhnánek</dc:creator>
  <cp:lastModifiedBy>Ladislav Vyhnánek</cp:lastModifiedBy>
  <cp:revision>4</cp:revision>
  <dcterms:created xsi:type="dcterms:W3CDTF">2024-03-06T09:39:28Z</dcterms:created>
  <dcterms:modified xsi:type="dcterms:W3CDTF">2024-03-06T16:53:15Z</dcterms:modified>
</cp:coreProperties>
</file>