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27"/>
  </p:notesMasterIdLst>
  <p:sldIdLst>
    <p:sldId id="262" r:id="rId2"/>
    <p:sldId id="261" r:id="rId3"/>
    <p:sldId id="265" r:id="rId4"/>
    <p:sldId id="257" r:id="rId5"/>
    <p:sldId id="318" r:id="rId6"/>
    <p:sldId id="342" r:id="rId7"/>
    <p:sldId id="264" r:id="rId8"/>
    <p:sldId id="323" r:id="rId9"/>
    <p:sldId id="319" r:id="rId10"/>
    <p:sldId id="331" r:id="rId11"/>
    <p:sldId id="332" r:id="rId12"/>
    <p:sldId id="325" r:id="rId13"/>
    <p:sldId id="322" r:id="rId14"/>
    <p:sldId id="337" r:id="rId15"/>
    <p:sldId id="338" r:id="rId16"/>
    <p:sldId id="321" r:id="rId17"/>
    <p:sldId id="328" r:id="rId18"/>
    <p:sldId id="274" r:id="rId19"/>
    <p:sldId id="333" r:id="rId20"/>
    <p:sldId id="340" r:id="rId21"/>
    <p:sldId id="341" r:id="rId22"/>
    <p:sldId id="335" r:id="rId23"/>
    <p:sldId id="339" r:id="rId24"/>
    <p:sldId id="316" r:id="rId25"/>
    <p:sldId id="343" r:id="rId2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7B3"/>
    <a:srgbClr val="9FB6FF"/>
    <a:srgbClr val="3366FF"/>
    <a:srgbClr val="FFCCFF"/>
    <a:srgbClr val="3042D9"/>
    <a:srgbClr val="7D87E7"/>
    <a:srgbClr val="98A0EC"/>
    <a:srgbClr val="C14BEB"/>
    <a:srgbClr val="12A3AE"/>
    <a:srgbClr val="4E5C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Světlý styl 3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Světlý styl 2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ABFCF23-3B69-468F-B69F-88F6DE6A72F2}" styleName="Střední styl 1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B9631B5-78F2-41C9-869B-9F39066F8104}" styleName="Střední styl 3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7" autoAdjust="0"/>
    <p:restoredTop sz="59318" autoAdjust="0"/>
  </p:normalViewPr>
  <p:slideViewPr>
    <p:cSldViewPr snapToGrid="0">
      <p:cViewPr varScale="1">
        <p:scale>
          <a:sx n="39" d="100"/>
          <a:sy n="39" d="100"/>
        </p:scale>
        <p:origin x="151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FF870C-5D9B-4878-9827-A3D8F8D3B4C3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 rtlCol="0"/>
        <a:lstStyle/>
        <a:p>
          <a:pPr rtl="0"/>
          <a:endParaRPr lang="en-US"/>
        </a:p>
      </dgm:t>
    </dgm:pt>
    <dgm:pt modelId="{193252BB-1661-4EF1-B4B4-B609E884D6B5}">
      <dgm:prSet custT="1"/>
      <dgm:spPr/>
      <dgm:t>
        <a:bodyPr rtlCol="0"/>
        <a:lstStyle/>
        <a:p>
          <a:pPr>
            <a:lnSpc>
              <a:spcPct val="100000"/>
            </a:lnSpc>
            <a:spcAft>
              <a:spcPts val="50"/>
            </a:spcAft>
            <a:defRPr cap="all"/>
          </a:pPr>
          <a:r>
            <a:rPr lang="cs-CZ" sz="2200" cap="none" noProof="0" dirty="0">
              <a:latin typeface="Arial" panose="020B0604020202020204" pitchFamily="34" charset="0"/>
              <a:cs typeface="Arial" panose="020B0604020202020204" pitchFamily="34" charset="0"/>
            </a:rPr>
            <a:t>Právnická fakulta, MUNI          </a:t>
          </a:r>
          <a:r>
            <a:rPr lang="cs-CZ" sz="2200" b="1" cap="none" noProof="0" dirty="0">
              <a:latin typeface="Arial" panose="020B0604020202020204" pitchFamily="34" charset="0"/>
              <a:cs typeface="Arial" panose="020B0604020202020204" pitchFamily="34" charset="0"/>
            </a:rPr>
            <a:t>Ing. Mgr. Lada </a:t>
          </a:r>
          <a:r>
            <a:rPr lang="cs-CZ" sz="2200" b="1" cap="none" noProof="0" dirty="0" err="1">
              <a:latin typeface="Arial" panose="020B0604020202020204" pitchFamily="34" charset="0"/>
              <a:cs typeface="Arial" panose="020B0604020202020204" pitchFamily="34" charset="0"/>
            </a:rPr>
            <a:t>Vejmělková</a:t>
          </a:r>
          <a:endParaRPr lang="cs-CZ" sz="2200" b="1" cap="none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04EF90-0F09-4424-BA8F-063E80337D8E}" type="parTrans" cxnId="{095425F3-197C-4E69-84D5-0C51196EF1C6}">
      <dgm:prSet/>
      <dgm:spPr/>
      <dgm:t>
        <a:bodyPr rtlCol="0"/>
        <a:lstStyle/>
        <a:p>
          <a:pPr rtl="0"/>
          <a:endParaRPr lang="cs-CZ" noProof="0" dirty="0"/>
        </a:p>
      </dgm:t>
    </dgm:pt>
    <dgm:pt modelId="{54292CB0-011E-4706-9294-372AD5816BB9}" type="sibTrans" cxnId="{095425F3-197C-4E69-84D5-0C51196EF1C6}">
      <dgm:prSet/>
      <dgm:spPr/>
      <dgm:t>
        <a:bodyPr rtlCol="0"/>
        <a:lstStyle/>
        <a:p>
          <a:pPr rtl="0"/>
          <a:endParaRPr lang="cs-CZ" noProof="0" dirty="0"/>
        </a:p>
      </dgm:t>
    </dgm:pt>
    <dgm:pt modelId="{1777E161-D0DE-4D31-91FE-E2AD8AAC6AAC}">
      <dgm:prSet custT="1"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cs-CZ" sz="2200" noProof="0" dirty="0">
              <a:latin typeface="Arial" panose="020B0604020202020204" pitchFamily="34" charset="0"/>
              <a:cs typeface="Arial" panose="020B0604020202020204" pitchFamily="34" charset="0"/>
            </a:rPr>
            <a:t>461836@</a:t>
          </a:r>
          <a:r>
            <a:rPr lang="cs-CZ" sz="2200" cap="none" noProof="0" dirty="0">
              <a:latin typeface="Arial" panose="020B0604020202020204" pitchFamily="34" charset="0"/>
              <a:cs typeface="Arial" panose="020B0604020202020204" pitchFamily="34" charset="0"/>
            </a:rPr>
            <a:t>mail.muni.cz</a:t>
          </a:r>
        </a:p>
        <a:p>
          <a:pPr>
            <a:lnSpc>
              <a:spcPct val="100000"/>
            </a:lnSpc>
            <a:defRPr cap="all"/>
          </a:pPr>
          <a:r>
            <a:rPr lang="cs-CZ" sz="2200" cap="none" noProof="0" dirty="0">
              <a:latin typeface="Arial" panose="020B0604020202020204" pitchFamily="34" charset="0"/>
              <a:cs typeface="Arial" panose="020B0604020202020204" pitchFamily="34" charset="0"/>
            </a:rPr>
            <a:t>ladavejmelkova@gmail.com</a:t>
          </a:r>
        </a:p>
      </dgm:t>
    </dgm:pt>
    <dgm:pt modelId="{50E45982-4B36-4BD3-ABAD-204FBA61FF0E}" type="parTrans" cxnId="{A341BC0D-6DD3-4979-9832-08DC41068DC6}">
      <dgm:prSet/>
      <dgm:spPr/>
      <dgm:t>
        <a:bodyPr rtlCol="0"/>
        <a:lstStyle/>
        <a:p>
          <a:pPr rtl="0"/>
          <a:endParaRPr lang="cs-CZ" noProof="0" dirty="0"/>
        </a:p>
      </dgm:t>
    </dgm:pt>
    <dgm:pt modelId="{FB489039-8D8A-4FC2-9B37-994383FDE902}" type="sibTrans" cxnId="{A341BC0D-6DD3-4979-9832-08DC41068DC6}">
      <dgm:prSet/>
      <dgm:spPr/>
      <dgm:t>
        <a:bodyPr rtlCol="0"/>
        <a:lstStyle/>
        <a:p>
          <a:pPr rtl="0"/>
          <a:endParaRPr lang="cs-CZ" noProof="0" dirty="0"/>
        </a:p>
      </dgm:t>
    </dgm:pt>
    <dgm:pt modelId="{D2FA40C6-C0ED-46A3-92CE-B081053B2BA8}" type="pres">
      <dgm:prSet presAssocID="{34FF870C-5D9B-4878-9827-A3D8F8D3B4C3}" presName="root" presStyleCnt="0">
        <dgm:presLayoutVars>
          <dgm:dir/>
          <dgm:resizeHandles val="exact"/>
        </dgm:presLayoutVars>
      </dgm:prSet>
      <dgm:spPr/>
    </dgm:pt>
    <dgm:pt modelId="{4F71816B-273C-49A1-A458-BCE14C9FAD7C}" type="pres">
      <dgm:prSet presAssocID="{193252BB-1661-4EF1-B4B4-B609E884D6B5}" presName="compNode" presStyleCnt="0"/>
      <dgm:spPr/>
    </dgm:pt>
    <dgm:pt modelId="{23A2EDD9-C89F-49C9-AE4A-D6196B4CA219}" type="pres">
      <dgm:prSet presAssocID="{193252BB-1661-4EF1-B4B4-B609E884D6B5}" presName="iconBgRect" presStyleLbl="bgShp" presStyleIdx="0" presStyleCnt="2"/>
      <dgm:spPr>
        <a:prstGeom prst="round2DiagRect">
          <a:avLst>
            <a:gd name="adj1" fmla="val 29727"/>
            <a:gd name="adj2" fmla="val 0"/>
          </a:avLst>
        </a:prstGeom>
        <a:solidFill>
          <a:schemeClr val="accent5"/>
        </a:solidFill>
      </dgm:spPr>
    </dgm:pt>
    <dgm:pt modelId="{AFF6CE53-2172-43E4-BC33-3C48272DDCF0}" type="pres">
      <dgm:prSet presAssocID="{193252BB-1661-4EF1-B4B4-B609E884D6B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sačka se souvislou výplní"/>
        </a:ext>
      </dgm:extLst>
    </dgm:pt>
    <dgm:pt modelId="{8CFED58E-CED6-48CB-AD6E-8A220711C954}" type="pres">
      <dgm:prSet presAssocID="{193252BB-1661-4EF1-B4B4-B609E884D6B5}" presName="spaceRect" presStyleCnt="0"/>
      <dgm:spPr/>
    </dgm:pt>
    <dgm:pt modelId="{B2757675-DFB6-4B33-9701-161572571D2B}" type="pres">
      <dgm:prSet presAssocID="{193252BB-1661-4EF1-B4B4-B609E884D6B5}" presName="textRect" presStyleLbl="revTx" presStyleIdx="0" presStyleCnt="2" custScaleX="163605">
        <dgm:presLayoutVars>
          <dgm:chMax val="1"/>
          <dgm:chPref val="1"/>
        </dgm:presLayoutVars>
      </dgm:prSet>
      <dgm:spPr/>
    </dgm:pt>
    <dgm:pt modelId="{FF5FC25A-8895-4059-A7CB-AC8E769B2E4B}" type="pres">
      <dgm:prSet presAssocID="{54292CB0-011E-4706-9294-372AD5816BB9}" presName="sibTrans" presStyleCnt="0"/>
      <dgm:spPr/>
    </dgm:pt>
    <dgm:pt modelId="{F181BEB4-66E0-4B62-8712-BD0A64659834}" type="pres">
      <dgm:prSet presAssocID="{1777E161-D0DE-4D31-91FE-E2AD8AAC6AAC}" presName="compNode" presStyleCnt="0"/>
      <dgm:spPr/>
    </dgm:pt>
    <dgm:pt modelId="{0E81F59E-BE24-4A43-8B4D-78AE486DB35A}" type="pres">
      <dgm:prSet presAssocID="{1777E161-D0DE-4D31-91FE-E2AD8AAC6AAC}" presName="iconBgRect" presStyleLbl="bgShp" presStyleIdx="1" presStyleCnt="2"/>
      <dgm:spPr>
        <a:prstGeom prst="round2DiagRect">
          <a:avLst>
            <a:gd name="adj1" fmla="val 29727"/>
            <a:gd name="adj2" fmla="val 0"/>
          </a:avLst>
        </a:prstGeom>
        <a:solidFill>
          <a:schemeClr val="accent5"/>
        </a:solidFill>
      </dgm:spPr>
    </dgm:pt>
    <dgm:pt modelId="{C6C18185-40AF-48A2-8685-C39F432C8E80}" type="pres">
      <dgm:prSet presAssocID="{1777E161-D0DE-4D31-91FE-E2AD8AAC6AA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-mail se souvislou výplní"/>
        </a:ext>
      </dgm:extLst>
    </dgm:pt>
    <dgm:pt modelId="{676699DF-00CC-4F16-B4E6-75EFFED81874}" type="pres">
      <dgm:prSet presAssocID="{1777E161-D0DE-4D31-91FE-E2AD8AAC6AAC}" presName="spaceRect" presStyleCnt="0"/>
      <dgm:spPr/>
    </dgm:pt>
    <dgm:pt modelId="{1CD40C66-A0B4-4978-9941-A79D4CBD111B}" type="pres">
      <dgm:prSet presAssocID="{1777E161-D0DE-4D31-91FE-E2AD8AAC6AAC}" presName="textRect" presStyleLbl="revTx" presStyleIdx="1" presStyleCnt="2" custScaleX="165689">
        <dgm:presLayoutVars>
          <dgm:chMax val="1"/>
          <dgm:chPref val="1"/>
        </dgm:presLayoutVars>
      </dgm:prSet>
      <dgm:spPr/>
    </dgm:pt>
  </dgm:ptLst>
  <dgm:cxnLst>
    <dgm:cxn modelId="{A341BC0D-6DD3-4979-9832-08DC41068DC6}" srcId="{34FF870C-5D9B-4878-9827-A3D8F8D3B4C3}" destId="{1777E161-D0DE-4D31-91FE-E2AD8AAC6AAC}" srcOrd="1" destOrd="0" parTransId="{50E45982-4B36-4BD3-ABAD-204FBA61FF0E}" sibTransId="{FB489039-8D8A-4FC2-9B37-994383FDE902}"/>
    <dgm:cxn modelId="{B126511F-11FF-4EDD-85D7-D89737033340}" type="presOf" srcId="{34FF870C-5D9B-4878-9827-A3D8F8D3B4C3}" destId="{D2FA40C6-C0ED-46A3-92CE-B081053B2BA8}" srcOrd="0" destOrd="0" presId="urn:microsoft.com/office/officeart/2018/5/layout/IconLeafLabelList"/>
    <dgm:cxn modelId="{FA3ECF3F-F2D7-4808-8F32-35657BC1DF89}" type="presOf" srcId="{193252BB-1661-4EF1-B4B4-B609E884D6B5}" destId="{B2757675-DFB6-4B33-9701-161572571D2B}" srcOrd="0" destOrd="0" presId="urn:microsoft.com/office/officeart/2018/5/layout/IconLeafLabelList"/>
    <dgm:cxn modelId="{C3093AB7-9BBB-4595-A705-841ABB75BC49}" type="presOf" srcId="{1777E161-D0DE-4D31-91FE-E2AD8AAC6AAC}" destId="{1CD40C66-A0B4-4978-9941-A79D4CBD111B}" srcOrd="0" destOrd="0" presId="urn:microsoft.com/office/officeart/2018/5/layout/IconLeafLabelList"/>
    <dgm:cxn modelId="{095425F3-197C-4E69-84D5-0C51196EF1C6}" srcId="{34FF870C-5D9B-4878-9827-A3D8F8D3B4C3}" destId="{193252BB-1661-4EF1-B4B4-B609E884D6B5}" srcOrd="0" destOrd="0" parTransId="{5A04EF90-0F09-4424-BA8F-063E80337D8E}" sibTransId="{54292CB0-011E-4706-9294-372AD5816BB9}"/>
    <dgm:cxn modelId="{CFFB4A70-BD6C-4082-9DB4-48041D051C82}" type="presParOf" srcId="{D2FA40C6-C0ED-46A3-92CE-B081053B2BA8}" destId="{4F71816B-273C-49A1-A458-BCE14C9FAD7C}" srcOrd="0" destOrd="0" presId="urn:microsoft.com/office/officeart/2018/5/layout/IconLeafLabelList"/>
    <dgm:cxn modelId="{697C797D-B0A3-487C-82FB-C6242AC02007}" type="presParOf" srcId="{4F71816B-273C-49A1-A458-BCE14C9FAD7C}" destId="{23A2EDD9-C89F-49C9-AE4A-D6196B4CA219}" srcOrd="0" destOrd="0" presId="urn:microsoft.com/office/officeart/2018/5/layout/IconLeafLabelList"/>
    <dgm:cxn modelId="{DF512F07-EEDC-4E6F-8099-188C14ECF869}" type="presParOf" srcId="{4F71816B-273C-49A1-A458-BCE14C9FAD7C}" destId="{AFF6CE53-2172-43E4-BC33-3C48272DDCF0}" srcOrd="1" destOrd="0" presId="urn:microsoft.com/office/officeart/2018/5/layout/IconLeafLabelList"/>
    <dgm:cxn modelId="{9D5B3B65-8825-47E0-95F3-9A1D2B1E6DD6}" type="presParOf" srcId="{4F71816B-273C-49A1-A458-BCE14C9FAD7C}" destId="{8CFED58E-CED6-48CB-AD6E-8A220711C954}" srcOrd="2" destOrd="0" presId="urn:microsoft.com/office/officeart/2018/5/layout/IconLeafLabelList"/>
    <dgm:cxn modelId="{1E9B72B2-2AB0-418C-94B5-6567B0CCC879}" type="presParOf" srcId="{4F71816B-273C-49A1-A458-BCE14C9FAD7C}" destId="{B2757675-DFB6-4B33-9701-161572571D2B}" srcOrd="3" destOrd="0" presId="urn:microsoft.com/office/officeart/2018/5/layout/IconLeafLabelList"/>
    <dgm:cxn modelId="{127552B3-8890-4CBD-B12B-9C8A4BCA5A9E}" type="presParOf" srcId="{D2FA40C6-C0ED-46A3-92CE-B081053B2BA8}" destId="{FF5FC25A-8895-4059-A7CB-AC8E769B2E4B}" srcOrd="1" destOrd="0" presId="urn:microsoft.com/office/officeart/2018/5/layout/IconLeafLabelList"/>
    <dgm:cxn modelId="{1C669417-79B7-433E-A975-738A07EE9783}" type="presParOf" srcId="{D2FA40C6-C0ED-46A3-92CE-B081053B2BA8}" destId="{F181BEB4-66E0-4B62-8712-BD0A64659834}" srcOrd="2" destOrd="0" presId="urn:microsoft.com/office/officeart/2018/5/layout/IconLeafLabelList"/>
    <dgm:cxn modelId="{9C7F80FB-C680-4E35-AD11-9BE4BD6556F1}" type="presParOf" srcId="{F181BEB4-66E0-4B62-8712-BD0A64659834}" destId="{0E81F59E-BE24-4A43-8B4D-78AE486DB35A}" srcOrd="0" destOrd="0" presId="urn:microsoft.com/office/officeart/2018/5/layout/IconLeafLabelList"/>
    <dgm:cxn modelId="{998459A1-F347-48D8-BB50-EB12075F5FDA}" type="presParOf" srcId="{F181BEB4-66E0-4B62-8712-BD0A64659834}" destId="{C6C18185-40AF-48A2-8685-C39F432C8E80}" srcOrd="1" destOrd="0" presId="urn:microsoft.com/office/officeart/2018/5/layout/IconLeafLabelList"/>
    <dgm:cxn modelId="{EC8BA919-8D94-4FB4-BC09-6604E9B16BBF}" type="presParOf" srcId="{F181BEB4-66E0-4B62-8712-BD0A64659834}" destId="{676699DF-00CC-4F16-B4E6-75EFFED81874}" srcOrd="2" destOrd="0" presId="urn:microsoft.com/office/officeart/2018/5/layout/IconLeafLabelList"/>
    <dgm:cxn modelId="{99E65743-4445-4C74-BBE7-040C68F4FF62}" type="presParOf" srcId="{F181BEB4-66E0-4B62-8712-BD0A64659834}" destId="{1CD40C66-A0B4-4978-9941-A79D4CBD111B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FF870C-5D9B-4878-9827-A3D8F8D3B4C3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 rtlCol="0"/>
        <a:lstStyle/>
        <a:p>
          <a:pPr rtl="0"/>
          <a:endParaRPr lang="en-US"/>
        </a:p>
      </dgm:t>
    </dgm:pt>
    <dgm:pt modelId="{193252BB-1661-4EF1-B4B4-B609E884D6B5}">
      <dgm:prSet custT="1"/>
      <dgm:spPr/>
      <dgm:t>
        <a:bodyPr/>
        <a:lstStyle/>
        <a:p>
          <a:pPr>
            <a:lnSpc>
              <a:spcPct val="100000"/>
            </a:lnSpc>
            <a:spcBef>
              <a:spcPct val="0"/>
            </a:spcBef>
            <a:defRPr cap="all"/>
          </a:pPr>
          <a:endParaRPr lang="cs-CZ" sz="2200" dirty="0"/>
        </a:p>
      </dgm:t>
    </dgm:pt>
    <dgm:pt modelId="{5A04EF90-0F09-4424-BA8F-063E80337D8E}" type="parTrans" cxnId="{095425F3-197C-4E69-84D5-0C51196EF1C6}">
      <dgm:prSet/>
      <dgm:spPr/>
      <dgm:t>
        <a:bodyPr rtlCol="0"/>
        <a:lstStyle/>
        <a:p>
          <a:pPr rtl="0"/>
          <a:endParaRPr lang="cs-CZ" noProof="0" dirty="0"/>
        </a:p>
      </dgm:t>
    </dgm:pt>
    <dgm:pt modelId="{54292CB0-011E-4706-9294-372AD5816BB9}" type="sibTrans" cxnId="{095425F3-197C-4E69-84D5-0C51196EF1C6}">
      <dgm:prSet/>
      <dgm:spPr/>
      <dgm:t>
        <a:bodyPr rtlCol="0"/>
        <a:lstStyle/>
        <a:p>
          <a:pPr rtl="0"/>
          <a:endParaRPr lang="cs-CZ" noProof="0" dirty="0"/>
        </a:p>
      </dgm:t>
    </dgm:pt>
    <dgm:pt modelId="{D2FA40C6-C0ED-46A3-92CE-B081053B2BA8}" type="pres">
      <dgm:prSet presAssocID="{34FF870C-5D9B-4878-9827-A3D8F8D3B4C3}" presName="root" presStyleCnt="0">
        <dgm:presLayoutVars>
          <dgm:dir/>
          <dgm:resizeHandles val="exact"/>
        </dgm:presLayoutVars>
      </dgm:prSet>
      <dgm:spPr/>
    </dgm:pt>
    <dgm:pt modelId="{4F71816B-273C-49A1-A458-BCE14C9FAD7C}" type="pres">
      <dgm:prSet presAssocID="{193252BB-1661-4EF1-B4B4-B609E884D6B5}" presName="compNode" presStyleCnt="0"/>
      <dgm:spPr/>
    </dgm:pt>
    <dgm:pt modelId="{23A2EDD9-C89F-49C9-AE4A-D6196B4CA219}" type="pres">
      <dgm:prSet presAssocID="{193252BB-1661-4EF1-B4B4-B609E884D6B5}" presName="iconBgRect" presStyleLbl="bgShp" presStyleIdx="0" presStyleCnt="1" custScaleX="121648" custScaleY="121648" custLinFactNeighborX="11255" custLinFactNeighborY="15695"/>
      <dgm:spPr>
        <a:prstGeom prst="round2DiagRect">
          <a:avLst>
            <a:gd name="adj1" fmla="val 29727"/>
            <a:gd name="adj2" fmla="val 0"/>
          </a:avLst>
        </a:prstGeom>
        <a:solidFill>
          <a:schemeClr val="accent5"/>
        </a:solidFill>
      </dgm:spPr>
    </dgm:pt>
    <dgm:pt modelId="{AFF6CE53-2172-43E4-BC33-3C48272DDCF0}" type="pres">
      <dgm:prSet presAssocID="{193252BB-1661-4EF1-B4B4-B609E884D6B5}" presName="iconRect" presStyleLbl="node1" presStyleIdx="0" presStyleCnt="1" custScaleX="120792" custScaleY="130566" custLinFactNeighborX="17651" custLinFactNeighborY="22459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yprávění se souvislou výplní"/>
        </a:ext>
      </dgm:extLst>
    </dgm:pt>
    <dgm:pt modelId="{8CFED58E-CED6-48CB-AD6E-8A220711C954}" type="pres">
      <dgm:prSet presAssocID="{193252BB-1661-4EF1-B4B4-B609E884D6B5}" presName="spaceRect" presStyleCnt="0"/>
      <dgm:spPr/>
    </dgm:pt>
    <dgm:pt modelId="{B2757675-DFB6-4B33-9701-161572571D2B}" type="pres">
      <dgm:prSet presAssocID="{193252BB-1661-4EF1-B4B4-B609E884D6B5}" presName="textRect" presStyleLbl="revTx" presStyleIdx="0" presStyleCnt="1" custScaleX="507288" custScaleY="197194" custLinFactNeighborX="1017" custLinFactNeighborY="17305">
        <dgm:presLayoutVars>
          <dgm:chMax val="1"/>
          <dgm:chPref val="1"/>
        </dgm:presLayoutVars>
      </dgm:prSet>
      <dgm:spPr/>
    </dgm:pt>
  </dgm:ptLst>
  <dgm:cxnLst>
    <dgm:cxn modelId="{B126511F-11FF-4EDD-85D7-D89737033340}" type="presOf" srcId="{34FF870C-5D9B-4878-9827-A3D8F8D3B4C3}" destId="{D2FA40C6-C0ED-46A3-92CE-B081053B2BA8}" srcOrd="0" destOrd="0" presId="urn:microsoft.com/office/officeart/2018/5/layout/IconLeafLabelList"/>
    <dgm:cxn modelId="{FA3ECF3F-F2D7-4808-8F32-35657BC1DF89}" type="presOf" srcId="{193252BB-1661-4EF1-B4B4-B609E884D6B5}" destId="{B2757675-DFB6-4B33-9701-161572571D2B}" srcOrd="0" destOrd="0" presId="urn:microsoft.com/office/officeart/2018/5/layout/IconLeafLabelList"/>
    <dgm:cxn modelId="{095425F3-197C-4E69-84D5-0C51196EF1C6}" srcId="{34FF870C-5D9B-4878-9827-A3D8F8D3B4C3}" destId="{193252BB-1661-4EF1-B4B4-B609E884D6B5}" srcOrd="0" destOrd="0" parTransId="{5A04EF90-0F09-4424-BA8F-063E80337D8E}" sibTransId="{54292CB0-011E-4706-9294-372AD5816BB9}"/>
    <dgm:cxn modelId="{CFFB4A70-BD6C-4082-9DB4-48041D051C82}" type="presParOf" srcId="{D2FA40C6-C0ED-46A3-92CE-B081053B2BA8}" destId="{4F71816B-273C-49A1-A458-BCE14C9FAD7C}" srcOrd="0" destOrd="0" presId="urn:microsoft.com/office/officeart/2018/5/layout/IconLeafLabelList"/>
    <dgm:cxn modelId="{697C797D-B0A3-487C-82FB-C6242AC02007}" type="presParOf" srcId="{4F71816B-273C-49A1-A458-BCE14C9FAD7C}" destId="{23A2EDD9-C89F-49C9-AE4A-D6196B4CA219}" srcOrd="0" destOrd="0" presId="urn:microsoft.com/office/officeart/2018/5/layout/IconLeafLabelList"/>
    <dgm:cxn modelId="{DF512F07-EEDC-4E6F-8099-188C14ECF869}" type="presParOf" srcId="{4F71816B-273C-49A1-A458-BCE14C9FAD7C}" destId="{AFF6CE53-2172-43E4-BC33-3C48272DDCF0}" srcOrd="1" destOrd="0" presId="urn:microsoft.com/office/officeart/2018/5/layout/IconLeafLabelList"/>
    <dgm:cxn modelId="{9D5B3B65-8825-47E0-95F3-9A1D2B1E6DD6}" type="presParOf" srcId="{4F71816B-273C-49A1-A458-BCE14C9FAD7C}" destId="{8CFED58E-CED6-48CB-AD6E-8A220711C954}" srcOrd="2" destOrd="0" presId="urn:microsoft.com/office/officeart/2018/5/layout/IconLeafLabelList"/>
    <dgm:cxn modelId="{1E9B72B2-2AB0-418C-94B5-6567B0CCC879}" type="presParOf" srcId="{4F71816B-273C-49A1-A458-BCE14C9FAD7C}" destId="{B2757675-DFB6-4B33-9701-161572571D2B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A0410A-5F8A-4B8D-80B1-5AFBB1A19B32}" type="doc">
      <dgm:prSet loTypeId="urn:microsoft.com/office/officeart/2005/8/layout/vList5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cs-CZ"/>
        </a:p>
      </dgm:t>
    </dgm:pt>
    <dgm:pt modelId="{B279B613-962C-457C-8286-01BA03689F75}">
      <dgm:prSet phldrT="[Text]"/>
      <dgm:spPr/>
      <dgm:t>
        <a:bodyPr/>
        <a:lstStyle/>
        <a:p>
          <a:r>
            <a:rPr lang="cs-CZ" dirty="0">
              <a:latin typeface="Arial" panose="020B0604020202020204" pitchFamily="34" charset="0"/>
              <a:cs typeface="Arial" panose="020B0604020202020204" pitchFamily="34" charset="0"/>
            </a:rPr>
            <a:t>1</a:t>
          </a:r>
        </a:p>
      </dgm:t>
    </dgm:pt>
    <dgm:pt modelId="{759CAFF3-AA5C-40D7-8F45-5D4A7EDC088B}" type="parTrans" cxnId="{3EE88A7C-C02E-4883-9FFF-E3513A942BDB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EFADCE-65B3-4C47-8CAF-C001C887F620}" type="sibTrans" cxnId="{3EE88A7C-C02E-4883-9FFF-E3513A942BDB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707669-3ECE-4052-B46D-2991874E4862}">
      <dgm:prSet phldrT="[Text]"/>
      <dgm:spPr/>
      <dgm:t>
        <a:bodyPr/>
        <a:lstStyle/>
        <a:p>
          <a:r>
            <a:rPr lang="cs-CZ" dirty="0">
              <a:latin typeface="Arial" panose="020B0604020202020204" pitchFamily="34" charset="0"/>
              <a:cs typeface="Arial" panose="020B0604020202020204" pitchFamily="34" charset="0"/>
            </a:rPr>
            <a:t>2</a:t>
          </a:r>
        </a:p>
      </dgm:t>
    </dgm:pt>
    <dgm:pt modelId="{8008D94F-398D-42F6-84F3-2A61B68C094B}" type="parTrans" cxnId="{3F4BACAB-9C9A-4E67-9809-E01DF05B59B3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157BE2-9803-47A4-ADED-572D6505C218}" type="sibTrans" cxnId="{3F4BACAB-9C9A-4E67-9809-E01DF05B59B3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C5B70F-79AD-431D-BE78-0AE4F9DBCDDA}">
      <dgm:prSet phldrT="[Text]"/>
      <dgm:spPr/>
      <dgm:t>
        <a:bodyPr/>
        <a:lstStyle/>
        <a:p>
          <a:r>
            <a:rPr lang="cs-CZ" dirty="0">
              <a:latin typeface="Arial" panose="020B0604020202020204" pitchFamily="34" charset="0"/>
              <a:cs typeface="Arial" panose="020B0604020202020204" pitchFamily="34" charset="0"/>
            </a:rPr>
            <a:t>Personální práce a personální činnosti</a:t>
          </a:r>
        </a:p>
      </dgm:t>
    </dgm:pt>
    <dgm:pt modelId="{A45F0A4C-3A34-4CB7-9A66-157ABCAEFF79}" type="parTrans" cxnId="{2EF40544-08EA-4526-B383-8214EFD84A04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EF536B-265E-4322-B1DF-D2CF5CD02923}" type="sibTrans" cxnId="{2EF40544-08EA-4526-B383-8214EFD84A04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2DDE43-909C-4E96-82BF-938F64F96A21}">
      <dgm:prSet phldrT="[Text]"/>
      <dgm:spPr/>
      <dgm:t>
        <a:bodyPr/>
        <a:lstStyle/>
        <a:p>
          <a:r>
            <a:rPr lang="cs-CZ" dirty="0">
              <a:latin typeface="Arial" panose="020B0604020202020204" pitchFamily="34" charset="0"/>
              <a:cs typeface="Arial" panose="020B0604020202020204" pitchFamily="34" charset="0"/>
            </a:rPr>
            <a:t>Základní charakteristiky lidských zdrojů a HR managementu</a:t>
          </a:r>
        </a:p>
      </dgm:t>
    </dgm:pt>
    <dgm:pt modelId="{03C8A7FF-0A97-4ED9-87D6-FDFBE82F7CAE}" type="parTrans" cxnId="{60C00833-11D8-4F6B-B1DF-D9123E5400DB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0B463D-AF69-4A7A-AB18-CCFA4F000AA4}" type="sibTrans" cxnId="{60C00833-11D8-4F6B-B1DF-D9123E5400DB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ED3CFA-FAE0-4B94-B446-3E0F6D5553B3}">
      <dgm:prSet phldrT="[Text]"/>
      <dgm:spPr/>
      <dgm:t>
        <a:bodyPr/>
        <a:lstStyle/>
        <a:p>
          <a:r>
            <a:rPr lang="cs-CZ" dirty="0">
              <a:latin typeface="Arial" panose="020B0604020202020204" pitchFamily="34" charset="0"/>
              <a:cs typeface="Arial" panose="020B0604020202020204" pitchFamily="34" charset="0"/>
            </a:rPr>
            <a:t>3</a:t>
          </a:r>
        </a:p>
      </dgm:t>
    </dgm:pt>
    <dgm:pt modelId="{E7B3FAB5-13F4-4D22-9F38-1C5C514AF3D3}" type="parTrans" cxnId="{39BD9CA0-F575-4F68-8959-0866D37482BE}">
      <dgm:prSet/>
      <dgm:spPr/>
      <dgm:t>
        <a:bodyPr/>
        <a:lstStyle/>
        <a:p>
          <a:endParaRPr lang="cs-CZ"/>
        </a:p>
      </dgm:t>
    </dgm:pt>
    <dgm:pt modelId="{F6301E79-5AB5-4748-9E6C-4070F330FFB5}" type="sibTrans" cxnId="{39BD9CA0-F575-4F68-8959-0866D37482BE}">
      <dgm:prSet/>
      <dgm:spPr/>
      <dgm:t>
        <a:bodyPr/>
        <a:lstStyle/>
        <a:p>
          <a:endParaRPr lang="cs-CZ"/>
        </a:p>
      </dgm:t>
    </dgm:pt>
    <dgm:pt modelId="{447681B7-11A9-4F08-98B8-9EF5A7756EE5}">
      <dgm:prSet phldrT="[Text]"/>
      <dgm:spPr/>
      <dgm:t>
        <a:bodyPr/>
        <a:lstStyle/>
        <a:p>
          <a:r>
            <a:rPr lang="cs-CZ" dirty="0">
              <a:latin typeface="Arial" panose="020B0604020202020204" pitchFamily="34" charset="0"/>
              <a:cs typeface="Arial" panose="020B0604020202020204" pitchFamily="34" charset="0"/>
            </a:rPr>
            <a:t>Státní zaměstnanci</a:t>
          </a:r>
        </a:p>
      </dgm:t>
    </dgm:pt>
    <dgm:pt modelId="{10DE1B97-DC72-40F4-8F86-16E056BF5002}" type="parTrans" cxnId="{9A8B45B0-7636-411F-9860-6F56B9D6C554}">
      <dgm:prSet/>
      <dgm:spPr/>
      <dgm:t>
        <a:bodyPr/>
        <a:lstStyle/>
        <a:p>
          <a:endParaRPr lang="cs-CZ"/>
        </a:p>
      </dgm:t>
    </dgm:pt>
    <dgm:pt modelId="{D79375B5-B1BC-47CF-AC6E-BAC0399BC494}" type="sibTrans" cxnId="{9A8B45B0-7636-411F-9860-6F56B9D6C554}">
      <dgm:prSet/>
      <dgm:spPr/>
      <dgm:t>
        <a:bodyPr/>
        <a:lstStyle/>
        <a:p>
          <a:endParaRPr lang="cs-CZ"/>
        </a:p>
      </dgm:t>
    </dgm:pt>
    <dgm:pt modelId="{7115F072-0070-4F2C-8C6D-3A3FC3D6C982}">
      <dgm:prSet phldrT="[Text]"/>
      <dgm:spPr/>
      <dgm:t>
        <a:bodyPr/>
        <a:lstStyle/>
        <a:p>
          <a:r>
            <a:rPr lang="cs-CZ" dirty="0">
              <a:latin typeface="Arial" panose="020B0604020202020204" pitchFamily="34" charset="0"/>
              <a:cs typeface="Arial" panose="020B0604020202020204" pitchFamily="34" charset="0"/>
            </a:rPr>
            <a:t>4</a:t>
          </a:r>
        </a:p>
      </dgm:t>
    </dgm:pt>
    <dgm:pt modelId="{8EC0D86D-D5F1-4641-80A0-414EB2FCDC72}" type="parTrans" cxnId="{FF05350E-08E9-4C71-8271-49233EE2A15B}">
      <dgm:prSet/>
      <dgm:spPr/>
      <dgm:t>
        <a:bodyPr/>
        <a:lstStyle/>
        <a:p>
          <a:endParaRPr lang="cs-CZ"/>
        </a:p>
      </dgm:t>
    </dgm:pt>
    <dgm:pt modelId="{439D14A4-4400-4A3F-94FB-A73A22BDFB8C}" type="sibTrans" cxnId="{FF05350E-08E9-4C71-8271-49233EE2A15B}">
      <dgm:prSet/>
      <dgm:spPr/>
      <dgm:t>
        <a:bodyPr/>
        <a:lstStyle/>
        <a:p>
          <a:endParaRPr lang="cs-CZ"/>
        </a:p>
      </dgm:t>
    </dgm:pt>
    <dgm:pt modelId="{EE0030B5-D1B0-48B3-B00F-3C6A73739F14}">
      <dgm:prSet phldrT="[Text]"/>
      <dgm:spPr/>
      <dgm:t>
        <a:bodyPr/>
        <a:lstStyle/>
        <a:p>
          <a:r>
            <a:rPr lang="cs-CZ" dirty="0">
              <a:latin typeface="Arial" panose="020B0604020202020204" pitchFamily="34" charset="0"/>
              <a:cs typeface="Arial" panose="020B0604020202020204" pitchFamily="34" charset="0"/>
            </a:rPr>
            <a:t>Umělá inteligence</a:t>
          </a:r>
        </a:p>
      </dgm:t>
    </dgm:pt>
    <dgm:pt modelId="{DB000BCF-9142-44B7-919C-CEB75D5FE8AD}" type="parTrans" cxnId="{AA8F10D6-4DC0-4CFA-81BC-08D40773C85D}">
      <dgm:prSet/>
      <dgm:spPr/>
      <dgm:t>
        <a:bodyPr/>
        <a:lstStyle/>
        <a:p>
          <a:endParaRPr lang="cs-CZ"/>
        </a:p>
      </dgm:t>
    </dgm:pt>
    <dgm:pt modelId="{924BF493-4C3D-4DF7-B756-19A53DA9EEAF}" type="sibTrans" cxnId="{AA8F10D6-4DC0-4CFA-81BC-08D40773C85D}">
      <dgm:prSet/>
      <dgm:spPr/>
      <dgm:t>
        <a:bodyPr/>
        <a:lstStyle/>
        <a:p>
          <a:endParaRPr lang="cs-CZ"/>
        </a:p>
      </dgm:t>
    </dgm:pt>
    <dgm:pt modelId="{FF4AC67B-EF62-4433-A0A9-2E2C4AD79302}" type="pres">
      <dgm:prSet presAssocID="{7DA0410A-5F8A-4B8D-80B1-5AFBB1A19B32}" presName="Name0" presStyleCnt="0">
        <dgm:presLayoutVars>
          <dgm:dir/>
          <dgm:animLvl val="lvl"/>
          <dgm:resizeHandles val="exact"/>
        </dgm:presLayoutVars>
      </dgm:prSet>
      <dgm:spPr/>
    </dgm:pt>
    <dgm:pt modelId="{1177C060-DF29-4706-8030-9510DAF5F632}" type="pres">
      <dgm:prSet presAssocID="{B279B613-962C-457C-8286-01BA03689F75}" presName="linNode" presStyleCnt="0"/>
      <dgm:spPr/>
    </dgm:pt>
    <dgm:pt modelId="{77293010-8325-44F6-A83F-68777128E5C6}" type="pres">
      <dgm:prSet presAssocID="{B279B613-962C-457C-8286-01BA03689F75}" presName="parentText" presStyleLbl="node1" presStyleIdx="0" presStyleCnt="4" custScaleX="22294">
        <dgm:presLayoutVars>
          <dgm:chMax val="1"/>
          <dgm:bulletEnabled val="1"/>
        </dgm:presLayoutVars>
      </dgm:prSet>
      <dgm:spPr/>
    </dgm:pt>
    <dgm:pt modelId="{FE5CDDBB-00AF-4202-A2FC-C16E3548E1C0}" type="pres">
      <dgm:prSet presAssocID="{B279B613-962C-457C-8286-01BA03689F75}" presName="descendantText" presStyleLbl="alignAccFollowNode1" presStyleIdx="0" presStyleCnt="4" custScaleX="143338">
        <dgm:presLayoutVars>
          <dgm:bulletEnabled val="1"/>
        </dgm:presLayoutVars>
      </dgm:prSet>
      <dgm:spPr/>
    </dgm:pt>
    <dgm:pt modelId="{F7D48545-961A-4037-B076-FD1AF9DF3F71}" type="pres">
      <dgm:prSet presAssocID="{03EFADCE-65B3-4C47-8CAF-C001C887F620}" presName="sp" presStyleCnt="0"/>
      <dgm:spPr/>
    </dgm:pt>
    <dgm:pt modelId="{17D63C66-8735-4B4B-85D6-7BFB75D8957B}" type="pres">
      <dgm:prSet presAssocID="{D7707669-3ECE-4052-B46D-2991874E4862}" presName="linNode" presStyleCnt="0"/>
      <dgm:spPr/>
    </dgm:pt>
    <dgm:pt modelId="{7ABAD3C8-1608-484E-ABF5-B32D994828C5}" type="pres">
      <dgm:prSet presAssocID="{D7707669-3ECE-4052-B46D-2991874E4862}" presName="parentText" presStyleLbl="node1" presStyleIdx="1" presStyleCnt="4" custScaleX="22294">
        <dgm:presLayoutVars>
          <dgm:chMax val="1"/>
          <dgm:bulletEnabled val="1"/>
        </dgm:presLayoutVars>
      </dgm:prSet>
      <dgm:spPr/>
    </dgm:pt>
    <dgm:pt modelId="{E1F76C73-E5CD-4DF9-962B-B18E775EBD4C}" type="pres">
      <dgm:prSet presAssocID="{D7707669-3ECE-4052-B46D-2991874E4862}" presName="descendantText" presStyleLbl="alignAccFollowNode1" presStyleIdx="1" presStyleCnt="4" custScaleX="143446" custScaleY="100010">
        <dgm:presLayoutVars>
          <dgm:bulletEnabled val="1"/>
        </dgm:presLayoutVars>
      </dgm:prSet>
      <dgm:spPr/>
    </dgm:pt>
    <dgm:pt modelId="{8BAFEDDD-56E1-407B-8FE6-F829D69120CD}" type="pres">
      <dgm:prSet presAssocID="{F9157BE2-9803-47A4-ADED-572D6505C218}" presName="sp" presStyleCnt="0"/>
      <dgm:spPr/>
    </dgm:pt>
    <dgm:pt modelId="{63EC253D-D508-4387-A588-DB946E150C29}" type="pres">
      <dgm:prSet presAssocID="{7FED3CFA-FAE0-4B94-B446-3E0F6D5553B3}" presName="linNode" presStyleCnt="0"/>
      <dgm:spPr/>
    </dgm:pt>
    <dgm:pt modelId="{A5AE5176-C27E-4CB1-A13E-2702B77BE4DC}" type="pres">
      <dgm:prSet presAssocID="{7FED3CFA-FAE0-4B94-B446-3E0F6D5553B3}" presName="parentText" presStyleLbl="node1" presStyleIdx="2" presStyleCnt="4" custScaleX="22294">
        <dgm:presLayoutVars>
          <dgm:chMax val="1"/>
          <dgm:bulletEnabled val="1"/>
        </dgm:presLayoutVars>
      </dgm:prSet>
      <dgm:spPr/>
    </dgm:pt>
    <dgm:pt modelId="{A5D7F726-0854-47B9-B23C-0C0E144CAAC8}" type="pres">
      <dgm:prSet presAssocID="{7FED3CFA-FAE0-4B94-B446-3E0F6D5553B3}" presName="descendantText" presStyleLbl="alignAccFollowNode1" presStyleIdx="2" presStyleCnt="4" custScaleX="143552" custScaleY="99674">
        <dgm:presLayoutVars>
          <dgm:bulletEnabled val="1"/>
        </dgm:presLayoutVars>
      </dgm:prSet>
      <dgm:spPr/>
    </dgm:pt>
    <dgm:pt modelId="{052E6CBE-A3E0-42F7-AFBC-DC0F76E5336F}" type="pres">
      <dgm:prSet presAssocID="{F6301E79-5AB5-4748-9E6C-4070F330FFB5}" presName="sp" presStyleCnt="0"/>
      <dgm:spPr/>
    </dgm:pt>
    <dgm:pt modelId="{4BA98BD5-9808-479C-80E8-13750B6501B0}" type="pres">
      <dgm:prSet presAssocID="{7115F072-0070-4F2C-8C6D-3A3FC3D6C982}" presName="linNode" presStyleCnt="0"/>
      <dgm:spPr/>
    </dgm:pt>
    <dgm:pt modelId="{22C3A7AA-8173-479A-8344-8D33D76E5F23}" type="pres">
      <dgm:prSet presAssocID="{7115F072-0070-4F2C-8C6D-3A3FC3D6C982}" presName="parentText" presStyleLbl="node1" presStyleIdx="3" presStyleCnt="4" custScaleX="22294">
        <dgm:presLayoutVars>
          <dgm:chMax val="1"/>
          <dgm:bulletEnabled val="1"/>
        </dgm:presLayoutVars>
      </dgm:prSet>
      <dgm:spPr/>
    </dgm:pt>
    <dgm:pt modelId="{AC7AE169-527A-4575-BA77-4A99F8FF56D8}" type="pres">
      <dgm:prSet presAssocID="{7115F072-0070-4F2C-8C6D-3A3FC3D6C982}" presName="descendantText" presStyleLbl="alignAccFollowNode1" presStyleIdx="3" presStyleCnt="4" custScaleX="143552" custScaleY="99674">
        <dgm:presLayoutVars>
          <dgm:bulletEnabled val="1"/>
        </dgm:presLayoutVars>
      </dgm:prSet>
      <dgm:spPr/>
    </dgm:pt>
  </dgm:ptLst>
  <dgm:cxnLst>
    <dgm:cxn modelId="{FF05350E-08E9-4C71-8271-49233EE2A15B}" srcId="{7DA0410A-5F8A-4B8D-80B1-5AFBB1A19B32}" destId="{7115F072-0070-4F2C-8C6D-3A3FC3D6C982}" srcOrd="3" destOrd="0" parTransId="{8EC0D86D-D5F1-4641-80A0-414EB2FCDC72}" sibTransId="{439D14A4-4400-4A3F-94FB-A73A22BDFB8C}"/>
    <dgm:cxn modelId="{3CE2CF2A-AA45-4D6A-9424-222210BBB51D}" type="presOf" srcId="{7FED3CFA-FAE0-4B94-B446-3E0F6D5553B3}" destId="{A5AE5176-C27E-4CB1-A13E-2702B77BE4DC}" srcOrd="0" destOrd="0" presId="urn:microsoft.com/office/officeart/2005/8/layout/vList5"/>
    <dgm:cxn modelId="{7389562E-CF20-44A7-8144-A75A3F4C5713}" type="presOf" srcId="{022DDE43-909C-4E96-82BF-938F64F96A21}" destId="{FE5CDDBB-00AF-4202-A2FC-C16E3548E1C0}" srcOrd="0" destOrd="0" presId="urn:microsoft.com/office/officeart/2005/8/layout/vList5"/>
    <dgm:cxn modelId="{60C00833-11D8-4F6B-B1DF-D9123E5400DB}" srcId="{B279B613-962C-457C-8286-01BA03689F75}" destId="{022DDE43-909C-4E96-82BF-938F64F96A21}" srcOrd="0" destOrd="0" parTransId="{03C8A7FF-0A97-4ED9-87D6-FDFBE82F7CAE}" sibTransId="{A40B463D-AF69-4A7A-AB18-CCFA4F000AA4}"/>
    <dgm:cxn modelId="{49849C39-7BCF-44E8-BB6D-7738FF897051}" type="presOf" srcId="{EE0030B5-D1B0-48B3-B00F-3C6A73739F14}" destId="{AC7AE169-527A-4575-BA77-4A99F8FF56D8}" srcOrd="0" destOrd="0" presId="urn:microsoft.com/office/officeart/2005/8/layout/vList5"/>
    <dgm:cxn modelId="{2EF40544-08EA-4526-B383-8214EFD84A04}" srcId="{D7707669-3ECE-4052-B46D-2991874E4862}" destId="{F1C5B70F-79AD-431D-BE78-0AE4F9DBCDDA}" srcOrd="0" destOrd="0" parTransId="{A45F0A4C-3A34-4CB7-9A66-157ABCAEFF79}" sibTransId="{32EF536B-265E-4322-B1DF-D2CF5CD02923}"/>
    <dgm:cxn modelId="{3EE88A7C-C02E-4883-9FFF-E3513A942BDB}" srcId="{7DA0410A-5F8A-4B8D-80B1-5AFBB1A19B32}" destId="{B279B613-962C-457C-8286-01BA03689F75}" srcOrd="0" destOrd="0" parTransId="{759CAFF3-AA5C-40D7-8F45-5D4A7EDC088B}" sibTransId="{03EFADCE-65B3-4C47-8CAF-C001C887F620}"/>
    <dgm:cxn modelId="{1BA9419B-A863-4496-B822-D02FF4ABD82D}" type="presOf" srcId="{7DA0410A-5F8A-4B8D-80B1-5AFBB1A19B32}" destId="{FF4AC67B-EF62-4433-A0A9-2E2C4AD79302}" srcOrd="0" destOrd="0" presId="urn:microsoft.com/office/officeart/2005/8/layout/vList5"/>
    <dgm:cxn modelId="{39BD9CA0-F575-4F68-8959-0866D37482BE}" srcId="{7DA0410A-5F8A-4B8D-80B1-5AFBB1A19B32}" destId="{7FED3CFA-FAE0-4B94-B446-3E0F6D5553B3}" srcOrd="2" destOrd="0" parTransId="{E7B3FAB5-13F4-4D22-9F38-1C5C514AF3D3}" sibTransId="{F6301E79-5AB5-4748-9E6C-4070F330FFB5}"/>
    <dgm:cxn modelId="{3F4BACAB-9C9A-4E67-9809-E01DF05B59B3}" srcId="{7DA0410A-5F8A-4B8D-80B1-5AFBB1A19B32}" destId="{D7707669-3ECE-4052-B46D-2991874E4862}" srcOrd="1" destOrd="0" parTransId="{8008D94F-398D-42F6-84F3-2A61B68C094B}" sibTransId="{F9157BE2-9803-47A4-ADED-572D6505C218}"/>
    <dgm:cxn modelId="{9A8B45B0-7636-411F-9860-6F56B9D6C554}" srcId="{7FED3CFA-FAE0-4B94-B446-3E0F6D5553B3}" destId="{447681B7-11A9-4F08-98B8-9EF5A7756EE5}" srcOrd="0" destOrd="0" parTransId="{10DE1B97-DC72-40F4-8F86-16E056BF5002}" sibTransId="{D79375B5-B1BC-47CF-AC6E-BAC0399BC494}"/>
    <dgm:cxn modelId="{1038E8B1-5DB9-4A1D-ABFC-43659F83478B}" type="presOf" srcId="{7115F072-0070-4F2C-8C6D-3A3FC3D6C982}" destId="{22C3A7AA-8173-479A-8344-8D33D76E5F23}" srcOrd="0" destOrd="0" presId="urn:microsoft.com/office/officeart/2005/8/layout/vList5"/>
    <dgm:cxn modelId="{F6E8B6BF-ABA7-480B-971A-55BC73729B1E}" type="presOf" srcId="{D7707669-3ECE-4052-B46D-2991874E4862}" destId="{7ABAD3C8-1608-484E-ABF5-B32D994828C5}" srcOrd="0" destOrd="0" presId="urn:microsoft.com/office/officeart/2005/8/layout/vList5"/>
    <dgm:cxn modelId="{006AE5C3-9233-4797-A2B8-C06794CE2B09}" type="presOf" srcId="{B279B613-962C-457C-8286-01BA03689F75}" destId="{77293010-8325-44F6-A83F-68777128E5C6}" srcOrd="0" destOrd="0" presId="urn:microsoft.com/office/officeart/2005/8/layout/vList5"/>
    <dgm:cxn modelId="{AA8F10D6-4DC0-4CFA-81BC-08D40773C85D}" srcId="{7115F072-0070-4F2C-8C6D-3A3FC3D6C982}" destId="{EE0030B5-D1B0-48B3-B00F-3C6A73739F14}" srcOrd="0" destOrd="0" parTransId="{DB000BCF-9142-44B7-919C-CEB75D5FE8AD}" sibTransId="{924BF493-4C3D-4DF7-B756-19A53DA9EEAF}"/>
    <dgm:cxn modelId="{657EBAE3-DD4F-4A9E-9A41-65E770CDFE8D}" type="presOf" srcId="{F1C5B70F-79AD-431D-BE78-0AE4F9DBCDDA}" destId="{E1F76C73-E5CD-4DF9-962B-B18E775EBD4C}" srcOrd="0" destOrd="0" presId="urn:microsoft.com/office/officeart/2005/8/layout/vList5"/>
    <dgm:cxn modelId="{ED3825E6-E17B-4E01-87E8-5CCB73C77483}" type="presOf" srcId="{447681B7-11A9-4F08-98B8-9EF5A7756EE5}" destId="{A5D7F726-0854-47B9-B23C-0C0E144CAAC8}" srcOrd="0" destOrd="0" presId="urn:microsoft.com/office/officeart/2005/8/layout/vList5"/>
    <dgm:cxn modelId="{88272654-C808-40AD-88CD-CB6630EACBE5}" type="presParOf" srcId="{FF4AC67B-EF62-4433-A0A9-2E2C4AD79302}" destId="{1177C060-DF29-4706-8030-9510DAF5F632}" srcOrd="0" destOrd="0" presId="urn:microsoft.com/office/officeart/2005/8/layout/vList5"/>
    <dgm:cxn modelId="{6FB35219-D4B1-49E4-9462-3DD4E751494B}" type="presParOf" srcId="{1177C060-DF29-4706-8030-9510DAF5F632}" destId="{77293010-8325-44F6-A83F-68777128E5C6}" srcOrd="0" destOrd="0" presId="urn:microsoft.com/office/officeart/2005/8/layout/vList5"/>
    <dgm:cxn modelId="{D5F6A7AF-BC70-46B0-8DE7-7EA3DBB0E016}" type="presParOf" srcId="{1177C060-DF29-4706-8030-9510DAF5F632}" destId="{FE5CDDBB-00AF-4202-A2FC-C16E3548E1C0}" srcOrd="1" destOrd="0" presId="urn:microsoft.com/office/officeart/2005/8/layout/vList5"/>
    <dgm:cxn modelId="{B242E392-B7E6-4A25-9BFD-E5508EB5E774}" type="presParOf" srcId="{FF4AC67B-EF62-4433-A0A9-2E2C4AD79302}" destId="{F7D48545-961A-4037-B076-FD1AF9DF3F71}" srcOrd="1" destOrd="0" presId="urn:microsoft.com/office/officeart/2005/8/layout/vList5"/>
    <dgm:cxn modelId="{22259430-F61B-4F6B-9A8D-4CBD119D1298}" type="presParOf" srcId="{FF4AC67B-EF62-4433-A0A9-2E2C4AD79302}" destId="{17D63C66-8735-4B4B-85D6-7BFB75D8957B}" srcOrd="2" destOrd="0" presId="urn:microsoft.com/office/officeart/2005/8/layout/vList5"/>
    <dgm:cxn modelId="{1A23051B-B450-4A25-BC35-8AAB3B20A514}" type="presParOf" srcId="{17D63C66-8735-4B4B-85D6-7BFB75D8957B}" destId="{7ABAD3C8-1608-484E-ABF5-B32D994828C5}" srcOrd="0" destOrd="0" presId="urn:microsoft.com/office/officeart/2005/8/layout/vList5"/>
    <dgm:cxn modelId="{C99C0FAB-1CA8-4D74-9D54-EAC0F1B75507}" type="presParOf" srcId="{17D63C66-8735-4B4B-85D6-7BFB75D8957B}" destId="{E1F76C73-E5CD-4DF9-962B-B18E775EBD4C}" srcOrd="1" destOrd="0" presId="urn:microsoft.com/office/officeart/2005/8/layout/vList5"/>
    <dgm:cxn modelId="{2A87108F-1037-4EA1-8B7E-2053DE37904D}" type="presParOf" srcId="{FF4AC67B-EF62-4433-A0A9-2E2C4AD79302}" destId="{8BAFEDDD-56E1-407B-8FE6-F829D69120CD}" srcOrd="3" destOrd="0" presId="urn:microsoft.com/office/officeart/2005/8/layout/vList5"/>
    <dgm:cxn modelId="{D4D75F18-EA53-4E20-9FA8-B92AB69A0192}" type="presParOf" srcId="{FF4AC67B-EF62-4433-A0A9-2E2C4AD79302}" destId="{63EC253D-D508-4387-A588-DB946E150C29}" srcOrd="4" destOrd="0" presId="urn:microsoft.com/office/officeart/2005/8/layout/vList5"/>
    <dgm:cxn modelId="{1B6B5630-29FC-45A3-BDD7-F93CAFAADDFF}" type="presParOf" srcId="{63EC253D-D508-4387-A588-DB946E150C29}" destId="{A5AE5176-C27E-4CB1-A13E-2702B77BE4DC}" srcOrd="0" destOrd="0" presId="urn:microsoft.com/office/officeart/2005/8/layout/vList5"/>
    <dgm:cxn modelId="{CED34706-FB27-4FAD-920C-399542971F17}" type="presParOf" srcId="{63EC253D-D508-4387-A588-DB946E150C29}" destId="{A5D7F726-0854-47B9-B23C-0C0E144CAAC8}" srcOrd="1" destOrd="0" presId="urn:microsoft.com/office/officeart/2005/8/layout/vList5"/>
    <dgm:cxn modelId="{67F1CE19-3FEF-4A3D-98FD-A0FCBA523D77}" type="presParOf" srcId="{FF4AC67B-EF62-4433-A0A9-2E2C4AD79302}" destId="{052E6CBE-A3E0-42F7-AFBC-DC0F76E5336F}" srcOrd="5" destOrd="0" presId="urn:microsoft.com/office/officeart/2005/8/layout/vList5"/>
    <dgm:cxn modelId="{BEB3B88B-3FA0-4540-A512-E9D13682D815}" type="presParOf" srcId="{FF4AC67B-EF62-4433-A0A9-2E2C4AD79302}" destId="{4BA98BD5-9808-479C-80E8-13750B6501B0}" srcOrd="6" destOrd="0" presId="urn:microsoft.com/office/officeart/2005/8/layout/vList5"/>
    <dgm:cxn modelId="{6FE3198F-811F-4A93-B535-FF2F354EBECE}" type="presParOf" srcId="{4BA98BD5-9808-479C-80E8-13750B6501B0}" destId="{22C3A7AA-8173-479A-8344-8D33D76E5F23}" srcOrd="0" destOrd="0" presId="urn:microsoft.com/office/officeart/2005/8/layout/vList5"/>
    <dgm:cxn modelId="{9E5BE699-6C9B-4B9C-A253-AC030FB83D35}" type="presParOf" srcId="{4BA98BD5-9808-479C-80E8-13750B6501B0}" destId="{AC7AE169-527A-4575-BA77-4A99F8FF56D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A2EDD9-C89F-49C9-AE4A-D6196B4CA219}">
      <dsp:nvSpPr>
        <dsp:cNvPr id="0" name=""/>
        <dsp:cNvSpPr/>
      </dsp:nvSpPr>
      <dsp:spPr>
        <a:xfrm>
          <a:off x="1543751" y="59986"/>
          <a:ext cx="1509750" cy="1509750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F6CE53-2172-43E4-BC33-3C48272DDCF0}">
      <dsp:nvSpPr>
        <dsp:cNvPr id="0" name=""/>
        <dsp:cNvSpPr/>
      </dsp:nvSpPr>
      <dsp:spPr>
        <a:xfrm>
          <a:off x="1865501" y="381736"/>
          <a:ext cx="866250" cy="8662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757675-DFB6-4B33-9701-161572571D2B}">
      <dsp:nvSpPr>
        <dsp:cNvPr id="0" name=""/>
        <dsp:cNvSpPr/>
      </dsp:nvSpPr>
      <dsp:spPr>
        <a:xfrm>
          <a:off x="274014" y="2039986"/>
          <a:ext cx="4049223" cy="750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ts val="50"/>
            </a:spcAft>
            <a:buNone/>
            <a:defRPr cap="all"/>
          </a:pPr>
          <a:r>
            <a:rPr lang="cs-CZ" sz="2200" kern="1200" cap="none" noProof="0" dirty="0">
              <a:latin typeface="Arial" panose="020B0604020202020204" pitchFamily="34" charset="0"/>
              <a:cs typeface="Arial" panose="020B0604020202020204" pitchFamily="34" charset="0"/>
            </a:rPr>
            <a:t>Právnická fakulta, MUNI          </a:t>
          </a:r>
          <a:r>
            <a:rPr lang="cs-CZ" sz="2200" b="1" kern="1200" cap="none" noProof="0" dirty="0">
              <a:latin typeface="Arial" panose="020B0604020202020204" pitchFamily="34" charset="0"/>
              <a:cs typeface="Arial" panose="020B0604020202020204" pitchFamily="34" charset="0"/>
            </a:rPr>
            <a:t>Ing. Mgr. Lada </a:t>
          </a:r>
          <a:r>
            <a:rPr lang="cs-CZ" sz="2200" b="1" kern="1200" cap="none" noProof="0" dirty="0" err="1">
              <a:latin typeface="Arial" panose="020B0604020202020204" pitchFamily="34" charset="0"/>
              <a:cs typeface="Arial" panose="020B0604020202020204" pitchFamily="34" charset="0"/>
            </a:rPr>
            <a:t>Vejmělková</a:t>
          </a:r>
          <a:endParaRPr lang="cs-CZ" sz="2200" b="1" kern="1200" cap="none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4014" y="2039986"/>
        <a:ext cx="4049223" cy="750049"/>
      </dsp:txXfrm>
    </dsp:sp>
    <dsp:sp modelId="{0E81F59E-BE24-4A43-8B4D-78AE486DB35A}">
      <dsp:nvSpPr>
        <dsp:cNvPr id="0" name=""/>
        <dsp:cNvSpPr/>
      </dsp:nvSpPr>
      <dsp:spPr>
        <a:xfrm>
          <a:off x="6051889" y="59986"/>
          <a:ext cx="1509750" cy="1509750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C18185-40AF-48A2-8685-C39F432C8E80}">
      <dsp:nvSpPr>
        <dsp:cNvPr id="0" name=""/>
        <dsp:cNvSpPr/>
      </dsp:nvSpPr>
      <dsp:spPr>
        <a:xfrm>
          <a:off x="6373639" y="381736"/>
          <a:ext cx="866250" cy="8662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D40C66-A0B4-4978-9941-A79D4CBD111B}">
      <dsp:nvSpPr>
        <dsp:cNvPr id="0" name=""/>
        <dsp:cNvSpPr/>
      </dsp:nvSpPr>
      <dsp:spPr>
        <a:xfrm>
          <a:off x="4756363" y="2039986"/>
          <a:ext cx="4100802" cy="750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200" kern="1200" noProof="0" dirty="0">
              <a:latin typeface="Arial" panose="020B0604020202020204" pitchFamily="34" charset="0"/>
              <a:cs typeface="Arial" panose="020B0604020202020204" pitchFamily="34" charset="0"/>
            </a:rPr>
            <a:t>461836@</a:t>
          </a:r>
          <a:r>
            <a:rPr lang="cs-CZ" sz="2200" kern="1200" cap="none" noProof="0" dirty="0">
              <a:latin typeface="Arial" panose="020B0604020202020204" pitchFamily="34" charset="0"/>
              <a:cs typeface="Arial" panose="020B0604020202020204" pitchFamily="34" charset="0"/>
            </a:rPr>
            <a:t>mail.muni.cz</a:t>
          </a:r>
        </a:p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200" kern="1200" cap="none" noProof="0" dirty="0">
              <a:latin typeface="Arial" panose="020B0604020202020204" pitchFamily="34" charset="0"/>
              <a:cs typeface="Arial" panose="020B0604020202020204" pitchFamily="34" charset="0"/>
            </a:rPr>
            <a:t>ladavejmelkova@gmail.com</a:t>
          </a:r>
        </a:p>
      </dsp:txBody>
      <dsp:txXfrm>
        <a:off x="4756363" y="2039986"/>
        <a:ext cx="4100802" cy="7500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A2EDD9-C89F-49C9-AE4A-D6196B4CA219}">
      <dsp:nvSpPr>
        <dsp:cNvPr id="0" name=""/>
        <dsp:cNvSpPr/>
      </dsp:nvSpPr>
      <dsp:spPr>
        <a:xfrm>
          <a:off x="4738028" y="682387"/>
          <a:ext cx="1544397" cy="1544397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F6CE53-2172-43E4-BC33-3C48272DDCF0}">
      <dsp:nvSpPr>
        <dsp:cNvPr id="0" name=""/>
        <dsp:cNvSpPr/>
      </dsp:nvSpPr>
      <dsp:spPr>
        <a:xfrm>
          <a:off x="5055966" y="943382"/>
          <a:ext cx="879894" cy="9510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757675-DFB6-4B33-9701-161572571D2B}">
      <dsp:nvSpPr>
        <dsp:cNvPr id="0" name=""/>
        <dsp:cNvSpPr/>
      </dsp:nvSpPr>
      <dsp:spPr>
        <a:xfrm>
          <a:off x="109538" y="2060244"/>
          <a:ext cx="10557931" cy="141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cs-CZ" sz="2200" kern="1200" dirty="0"/>
        </a:p>
      </dsp:txBody>
      <dsp:txXfrm>
        <a:off x="109538" y="2060244"/>
        <a:ext cx="10557931" cy="14197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5CDDBB-00AF-4202-A2FC-C16E3548E1C0}">
      <dsp:nvSpPr>
        <dsp:cNvPr id="0" name=""/>
        <dsp:cNvSpPr/>
      </dsp:nvSpPr>
      <dsp:spPr>
        <a:xfrm rot="5400000">
          <a:off x="4870529" y="-3987376"/>
          <a:ext cx="760476" cy="8929300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500" kern="1200" dirty="0">
              <a:latin typeface="Arial" panose="020B0604020202020204" pitchFamily="34" charset="0"/>
              <a:cs typeface="Arial" panose="020B0604020202020204" pitchFamily="34" charset="0"/>
            </a:rPr>
            <a:t>Základní charakteristiky lidských zdrojů a HR managementu</a:t>
          </a:r>
        </a:p>
      </dsp:txBody>
      <dsp:txXfrm rot="-5400000">
        <a:off x="786118" y="134158"/>
        <a:ext cx="8892177" cy="686230"/>
      </dsp:txXfrm>
    </dsp:sp>
    <dsp:sp modelId="{77293010-8325-44F6-A83F-68777128E5C6}">
      <dsp:nvSpPr>
        <dsp:cNvPr id="0" name=""/>
        <dsp:cNvSpPr/>
      </dsp:nvSpPr>
      <dsp:spPr>
        <a:xfrm>
          <a:off x="4909" y="1976"/>
          <a:ext cx="781207" cy="95059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800" kern="1200" dirty="0">
              <a:latin typeface="Arial" panose="020B0604020202020204" pitchFamily="34" charset="0"/>
              <a:cs typeface="Arial" panose="020B0604020202020204" pitchFamily="34" charset="0"/>
            </a:rPr>
            <a:t>1</a:t>
          </a:r>
        </a:p>
      </dsp:txBody>
      <dsp:txXfrm>
        <a:off x="43044" y="40111"/>
        <a:ext cx="704937" cy="874325"/>
      </dsp:txXfrm>
    </dsp:sp>
    <dsp:sp modelId="{E1F76C73-E5CD-4DF9-962B-B18E775EBD4C}">
      <dsp:nvSpPr>
        <dsp:cNvPr id="0" name=""/>
        <dsp:cNvSpPr/>
      </dsp:nvSpPr>
      <dsp:spPr>
        <a:xfrm rot="5400000">
          <a:off x="4873855" y="-2992614"/>
          <a:ext cx="760552" cy="893602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500" kern="1200" dirty="0">
              <a:latin typeface="Arial" panose="020B0604020202020204" pitchFamily="34" charset="0"/>
              <a:cs typeface="Arial" panose="020B0604020202020204" pitchFamily="34" charset="0"/>
            </a:rPr>
            <a:t>Personální práce a personální činnosti</a:t>
          </a:r>
        </a:p>
      </dsp:txBody>
      <dsp:txXfrm rot="-5400000">
        <a:off x="786118" y="1132250"/>
        <a:ext cx="8898901" cy="686298"/>
      </dsp:txXfrm>
    </dsp:sp>
    <dsp:sp modelId="{7ABAD3C8-1608-484E-ABF5-B32D994828C5}">
      <dsp:nvSpPr>
        <dsp:cNvPr id="0" name=""/>
        <dsp:cNvSpPr/>
      </dsp:nvSpPr>
      <dsp:spPr>
        <a:xfrm>
          <a:off x="4909" y="1000101"/>
          <a:ext cx="781207" cy="95059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800" kern="1200" dirty="0">
              <a:latin typeface="Arial" panose="020B0604020202020204" pitchFamily="34" charset="0"/>
              <a:cs typeface="Arial" panose="020B0604020202020204" pitchFamily="34" charset="0"/>
            </a:rPr>
            <a:t>2</a:t>
          </a:r>
        </a:p>
      </dsp:txBody>
      <dsp:txXfrm>
        <a:off x="43044" y="1038236"/>
        <a:ext cx="704937" cy="874325"/>
      </dsp:txXfrm>
    </dsp:sp>
    <dsp:sp modelId="{A5D7F726-0854-47B9-B23C-0C0E144CAAC8}">
      <dsp:nvSpPr>
        <dsp:cNvPr id="0" name=""/>
        <dsp:cNvSpPr/>
      </dsp:nvSpPr>
      <dsp:spPr>
        <a:xfrm rot="5400000">
          <a:off x="4878434" y="-1997790"/>
          <a:ext cx="757997" cy="8942631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500" kern="1200" dirty="0">
              <a:latin typeface="Arial" panose="020B0604020202020204" pitchFamily="34" charset="0"/>
              <a:cs typeface="Arial" panose="020B0604020202020204" pitchFamily="34" charset="0"/>
            </a:rPr>
            <a:t>Státní zaměstnanci</a:t>
          </a:r>
        </a:p>
      </dsp:txBody>
      <dsp:txXfrm rot="-5400000">
        <a:off x="786117" y="2131529"/>
        <a:ext cx="8905629" cy="683993"/>
      </dsp:txXfrm>
    </dsp:sp>
    <dsp:sp modelId="{A5AE5176-C27E-4CB1-A13E-2702B77BE4DC}">
      <dsp:nvSpPr>
        <dsp:cNvPr id="0" name=""/>
        <dsp:cNvSpPr/>
      </dsp:nvSpPr>
      <dsp:spPr>
        <a:xfrm>
          <a:off x="4909" y="1998227"/>
          <a:ext cx="781207" cy="95059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800" kern="1200" dirty="0">
              <a:latin typeface="Arial" panose="020B0604020202020204" pitchFamily="34" charset="0"/>
              <a:cs typeface="Arial" panose="020B0604020202020204" pitchFamily="34" charset="0"/>
            </a:rPr>
            <a:t>3</a:t>
          </a:r>
        </a:p>
      </dsp:txBody>
      <dsp:txXfrm>
        <a:off x="43044" y="2036362"/>
        <a:ext cx="704937" cy="874325"/>
      </dsp:txXfrm>
    </dsp:sp>
    <dsp:sp modelId="{AC7AE169-527A-4575-BA77-4A99F8FF56D8}">
      <dsp:nvSpPr>
        <dsp:cNvPr id="0" name=""/>
        <dsp:cNvSpPr/>
      </dsp:nvSpPr>
      <dsp:spPr>
        <a:xfrm rot="5400000">
          <a:off x="4878434" y="-999665"/>
          <a:ext cx="757997" cy="8942631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500" kern="1200" dirty="0">
              <a:latin typeface="Arial" panose="020B0604020202020204" pitchFamily="34" charset="0"/>
              <a:cs typeface="Arial" panose="020B0604020202020204" pitchFamily="34" charset="0"/>
            </a:rPr>
            <a:t>Umělá inteligence</a:t>
          </a:r>
        </a:p>
      </dsp:txBody>
      <dsp:txXfrm rot="-5400000">
        <a:off x="786117" y="3129654"/>
        <a:ext cx="8905629" cy="683993"/>
      </dsp:txXfrm>
    </dsp:sp>
    <dsp:sp modelId="{22C3A7AA-8173-479A-8344-8D33D76E5F23}">
      <dsp:nvSpPr>
        <dsp:cNvPr id="0" name=""/>
        <dsp:cNvSpPr/>
      </dsp:nvSpPr>
      <dsp:spPr>
        <a:xfrm>
          <a:off x="4909" y="2996352"/>
          <a:ext cx="781207" cy="95059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800" kern="1200" dirty="0">
              <a:latin typeface="Arial" panose="020B0604020202020204" pitchFamily="34" charset="0"/>
              <a:cs typeface="Arial" panose="020B0604020202020204" pitchFamily="34" charset="0"/>
            </a:rPr>
            <a:t>4</a:t>
          </a:r>
        </a:p>
      </dsp:txBody>
      <dsp:txXfrm>
        <a:off x="43044" y="3034487"/>
        <a:ext cx="704937" cy="8743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kona pro seznam s listem a popiskem"/>
  <dgm:desc val="Umožňuje zobrazení nesekvenčních nebo seskupených bloků informací doprovázených souvisejícími vizuály. Nejvíce se hodí pro ikony nebo malé obrázky s krátkými textovými titulky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kona pro seznam s listem a popiskem"/>
  <dgm:desc val="Umožňuje zobrazení nesekvenčních nebo seskupených bloků informací doprovázených souvisejícími vizuály. Nejvíce se hodí pro ikony nebo malé obrázky s krátkými textovými titulky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0F6F7-784D-4076-B1FC-00B403E8326C}" type="datetimeFigureOut">
              <a:rPr lang="cs-CZ" smtClean="0"/>
              <a:t>09.05.2024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40D05-EE80-4F94-BBEE-6D234456AC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3867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40D05-EE80-4F94-BBEE-6D234456AC3B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3552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609A8-C395-5C0B-451F-4005ECDE2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821AA74-6896-60F2-EDA8-869AF6F690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9535C8A-2343-B968-4642-C76A37977F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C3BDAF2-27A6-46AD-A78E-B24D944948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40D05-EE80-4F94-BBEE-6D234456AC3B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5531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609A8-C395-5C0B-451F-4005ECDE2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821AA74-6896-60F2-EDA8-869AF6F690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9535C8A-2343-B968-4642-C76A37977F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C3BDAF2-27A6-46AD-A78E-B24D944948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40D05-EE80-4F94-BBEE-6D234456AC3B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16729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609A8-C395-5C0B-451F-4005ECDE2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821AA74-6896-60F2-EDA8-869AF6F690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9535C8A-2343-B968-4642-C76A37977F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C3BDAF2-27A6-46AD-A78E-B24D944948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40D05-EE80-4F94-BBEE-6D234456AC3B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9294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609A8-C395-5C0B-451F-4005ECDE2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821AA74-6896-60F2-EDA8-869AF6F690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9535C8A-2343-B968-4642-C76A37977F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C3BDAF2-27A6-46AD-A78E-B24D944948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40D05-EE80-4F94-BBEE-6D234456AC3B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56037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609A8-C395-5C0B-451F-4005ECDE2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821AA74-6896-60F2-EDA8-869AF6F690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9535C8A-2343-B968-4642-C76A37977F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C3BDAF2-27A6-46AD-A78E-B24D944948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40D05-EE80-4F94-BBEE-6D234456AC3B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81740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40D05-EE80-4F94-BBEE-6D234456AC3B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08503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609A8-C395-5C0B-451F-4005ECDE2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821AA74-6896-60F2-EDA8-869AF6F690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9535C8A-2343-B968-4642-C76A37977F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C3BDAF2-27A6-46AD-A78E-B24D944948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40D05-EE80-4F94-BBEE-6D234456AC3B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57012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609A8-C395-5C0B-451F-4005ECDE2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821AA74-6896-60F2-EDA8-869AF6F690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9535C8A-2343-B968-4642-C76A37977F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C3BDAF2-27A6-46AD-A78E-B24D944948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40D05-EE80-4F94-BBEE-6D234456AC3B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24147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609A8-C395-5C0B-451F-4005ECDE2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821AA74-6896-60F2-EDA8-869AF6F690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9535C8A-2343-B968-4642-C76A37977F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C3BDAF2-27A6-46AD-A78E-B24D944948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40D05-EE80-4F94-BBEE-6D234456AC3B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59543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609A8-C395-5C0B-451F-4005ECDE2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821AA74-6896-60F2-EDA8-869AF6F690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9535C8A-2343-B968-4642-C76A37977F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C3BDAF2-27A6-46AD-A78E-B24D944948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40D05-EE80-4F94-BBEE-6D234456AC3B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839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40D05-EE80-4F94-BBEE-6D234456AC3B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63917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609A8-C395-5C0B-451F-4005ECDE2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821AA74-6896-60F2-EDA8-869AF6F690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9535C8A-2343-B968-4642-C76A37977F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C3BDAF2-27A6-46AD-A78E-B24D944948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40D05-EE80-4F94-BBEE-6D234456AC3B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68823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609A8-C395-5C0B-451F-4005ECDE2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821AA74-6896-60F2-EDA8-869AF6F690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9535C8A-2343-B968-4642-C76A37977F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C3BDAF2-27A6-46AD-A78E-B24D944948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40D05-EE80-4F94-BBEE-6D234456AC3B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80174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49BC76-40FB-4325-9718-A42FEF0E4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C9BDE88B-BFA4-5D08-FE45-130DFA4B4E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AE23803-1511-4C4B-338C-5AC1E1D31E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E4C59E9-55D6-02C5-F634-6A1032C8D3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40D05-EE80-4F94-BBEE-6D234456AC3B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15286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40D05-EE80-4F94-BBEE-6D234456AC3B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13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40D05-EE80-4F94-BBEE-6D234456AC3B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1148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40D05-EE80-4F94-BBEE-6D234456AC3B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9872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40D05-EE80-4F94-BBEE-6D234456AC3B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8108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40D05-EE80-4F94-BBEE-6D234456AC3B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8826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40D05-EE80-4F94-BBEE-6D234456AC3B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6104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40D05-EE80-4F94-BBEE-6D234456AC3B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8816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40D05-EE80-4F94-BBEE-6D234456AC3B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4325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22F66-727D-4150-ADA5-49CF3A0F6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829800" cy="2387600"/>
          </a:xfrm>
        </p:spPr>
        <p:txBody>
          <a:bodyPr anchor="b">
            <a:normAutofit/>
          </a:bodyPr>
          <a:lstStyle>
            <a:lvl1pPr algn="l"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D9A1FE-C39F-4D7C-B93D-F8C203A1D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8298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08AAC-7D41-4304-8D59-EF34B23268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136525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9549D6DC-E1CB-4874-BF52-C3407230D20E}" type="datetime1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4D078-DE22-4F23-8B48-21FB1415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4C1F5-608B-4335-9F2A-17F63D5FA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54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F2C5-A3FC-44EF-BA15-CEC83C83D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5040D3-67DB-455C-AD79-49E185DB6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2B07A-258E-42DD-9A68-2C76F7D54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1D81-C4B9-4A87-89A7-22E29E6C9200}" type="datetime1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1E9BC-3BB8-40CD-9294-59A2E59E1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3979D-5589-4770-9D29-046F2B506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9293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6693CD-CB65-4F37-A6DA-F300B93C14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31520"/>
            <a:ext cx="2628900" cy="53780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48D117-7AE6-4831-9867-5145F64A0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31520"/>
            <a:ext cx="7734300" cy="53780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88CF8-397F-485E-8081-AFA4DADD4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7718-69F7-427E-95A3-C1246AF46913}" type="datetime1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E4773-4660-4F21-83CF-1A449395B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59537-EB47-40FA-893E-785D6FE00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7420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7B4A7-C566-48F4-B4B8-3A5E7B6C5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B93F5-BC8B-452C-ACE2-C7E01D1B8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A49B3-A57D-46C5-8462-0C52509F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13E51-B7F7-4C24-B8E3-5471755DC0E0}" type="datetime1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8C810-EAF4-4D86-84DD-2E574122D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7E738-8574-490B-974B-9AD3B2AAE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9067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9764E-4B3D-4B6A-A210-B50E4F60E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0AEC2-B6E6-4C09-A16F-5E2A1C9A0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37CAB-B545-4E42-BB5A-F1DAA9335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A59F-D956-4598-A3C1-AE72A5387751}" type="datetime1">
              <a:rPr lang="en-US" smtClean="0"/>
              <a:t>5/9/2024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D720B-7E58-43F4-9659-ADB2403A5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5F53F-2FA5-4B5C-A151-F07BBC00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8018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73D3-0F03-4BF4-831F-34E80BAC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09409-59F2-486F-A6D0-FAEE8FFF2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95847"/>
            <a:ext cx="5181600" cy="3981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087241-B390-47A6-8070-C3D4652F8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95847"/>
            <a:ext cx="5181600" cy="3981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0B360-2ACA-4B93-9439-591B6D3FB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BBD69-7BD3-4731-8064-242619E92CBE}" type="datetime1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4A73E2-CF78-404C-A86F-E70A284AE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F42A-11E1-42A0-8ECF-A5BBA3B8C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1069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ECA31-EE14-41DD-9914-DA7138220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152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22AB6-1657-4AE2-8607-2C77A25D7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49131"/>
            <a:ext cx="5157787" cy="693696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A6DC0-D4D5-4164-A3FD-6BB5CBB2B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10625"/>
            <a:ext cx="5157787" cy="31005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9B35F8-95F3-43D1-8917-5836BAA904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49131"/>
            <a:ext cx="5183188" cy="693696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B639E7-F4A3-4ADE-B290-0A4F9761B9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10625"/>
            <a:ext cx="5183188" cy="31005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6F296B-429F-4DFC-ABC3-0A078EA99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7D9-239F-488B-9358-023C46BC7084}" type="datetime1">
              <a:rPr lang="en-US" smtClean="0"/>
              <a:t>5/9/2024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7103B9-D521-4910-AC15-F12F25CB9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73A6D9-123D-492C-B5CE-294EF255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2474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92A22-4B4D-4F58-9783-A0469DA4D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152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5EE610-5457-4E8C-B568-B8D560773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1C24-7140-4FDE-92F3-654C6E2D3C1C}" type="datetime1">
              <a:rPr lang="en-US" smtClean="0"/>
              <a:t>5/9/2024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BA57BB-288A-4A30-A4EC-FF0537BC2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14C89-B968-4A85-A035-E2997A5F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248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7A339C-4093-4B40-8C90-52F005CA9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6ACF-ECB9-4B5F-A429-08B8AC75E8EF}" type="datetime1">
              <a:rPr lang="en-US" smtClean="0"/>
              <a:t>5/9/2024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A33F04-8E0A-4165-930C-527D781A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2F57B-BEB6-4973-A362-38F638E0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46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FAC90-C2CA-44DD-8EF8-20BDD6724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1520"/>
            <a:ext cx="3932237" cy="2346326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915FB-D5F4-4CAD-AE70-3644E8180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31521"/>
            <a:ext cx="6172200" cy="512953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74DA3-3BAC-4045-825F-B3C27B897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3932237" cy="24399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A0D65-0423-4E45-947A-E08C8569F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429B-EE2A-486A-BDB9-0C848B4FAFDD}" type="datetime1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6FBD0-E49F-4DE6-9264-CEDB9BAA0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16B246-A768-4B2D-96C6-9F417852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5858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B0C8-915E-4BF2-976E-B8D7EDC59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1520"/>
            <a:ext cx="3932237" cy="2341564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0714E6-8E50-4B50-A2E0-F9D20155EB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7257"/>
            <a:ext cx="6172200" cy="517379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D67A6C-5CA5-4EF0-B1C4-ED85FF255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3932237" cy="24399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76474-31D4-4567-B4EC-B6AF24488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5FE4A-CB8D-40AB-BFFC-AAF37EA071CB}" type="datetime1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02DE0-33F5-4372-8EB5-F5746D344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5C2EF-849D-4B2C-8ED6-D2655365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7689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293296F-4C3A-4530-98F5-F83646ACE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914D2BD-3C47-433D-81FE-DC6C39595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2" y="-1"/>
            <a:ext cx="12192000" cy="6857996"/>
            <a:chOff x="572" y="-1"/>
            <a:chExt cx="12192000" cy="6857996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3DD55E4-EA4F-4874-8B5B-6E0EAF4BBFC4}"/>
                </a:ext>
              </a:extLst>
            </p:cNvPr>
            <p:cNvCxnSpPr>
              <a:cxnSpLocks/>
            </p:cNvCxnSpPr>
            <p:nvPr/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2950BAF-7673-4138-AEA2-DE7D368CC357}"/>
                </a:ext>
              </a:extLst>
            </p:cNvPr>
            <p:cNvCxnSpPr>
              <a:cxnSpLocks/>
            </p:cNvCxnSpPr>
            <p:nvPr/>
          </p:nvCxnSpPr>
          <p:spPr>
            <a:xfrm>
              <a:off x="572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BE3E2B5-EA1C-415A-941A-843C7EA148E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87FA3A6-E398-4576-B6B8-3328028D84B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Graphic 33">
              <a:extLst>
                <a:ext uri="{FF2B5EF4-FFF2-40B4-BE49-F238E27FC236}">
                  <a16:creationId xmlns:a16="http://schemas.microsoft.com/office/drawing/2014/main" id="{EFB597D7-65E0-476A-B9EB-3AA6ED33884C}"/>
                </a:ext>
              </a:extLst>
            </p:cNvPr>
            <p:cNvSpPr/>
            <p:nvPr/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Graphic 33">
              <a:extLst>
                <a:ext uri="{FF2B5EF4-FFF2-40B4-BE49-F238E27FC236}">
                  <a16:creationId xmlns:a16="http://schemas.microsoft.com/office/drawing/2014/main" id="{11AA060A-BE0E-4687-8F9E-0E2955D9796D}"/>
                </a:ext>
              </a:extLst>
            </p:cNvPr>
            <p:cNvSpPr/>
            <p:nvPr/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78318D-FE3E-41D7-9A8C-2065A2C4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73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06718-79E7-4159-A003-F86FE7B3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89408"/>
            <a:ext cx="10515600" cy="3821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F99FF-FFE2-431D-A0C8-A46C21712A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1365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15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C0517C94-3B1E-4991-BED3-41F8B0158A00}" type="datetime1">
              <a:rPr lang="en-US" smtClean="0"/>
              <a:t>5/9/2024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3547E-668D-4191-847C-7424F75496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3450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15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B6E6E-8527-4F63-A0C7-84CD44A2B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3467" y="3246434"/>
            <a:ext cx="628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all" spc="15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273BAE12-D270-459D-897B-6833652BB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325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18" Type="http://schemas.openxmlformats.org/officeDocument/2006/relationships/image" Target="../media/image25.sv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23.svg"/><Relationship Id="rId20" Type="http://schemas.openxmlformats.org/officeDocument/2006/relationships/image" Target="../media/image27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24" Type="http://schemas.openxmlformats.org/officeDocument/2006/relationships/image" Target="../media/image31.sv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10" Type="http://schemas.openxmlformats.org/officeDocument/2006/relationships/image" Target="../media/image17.svg"/><Relationship Id="rId19" Type="http://schemas.openxmlformats.org/officeDocument/2006/relationships/image" Target="../media/image26.pn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1.svg"/><Relationship Id="rId22" Type="http://schemas.openxmlformats.org/officeDocument/2006/relationships/image" Target="../media/image29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293296F-4C3A-4530-98F5-F83646ACE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914D2BD-3C47-433D-81FE-DC6C39595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2" y="-1"/>
            <a:ext cx="12192000" cy="6857996"/>
            <a:chOff x="572" y="-1"/>
            <a:chExt cx="12192000" cy="685799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3DD55E4-EA4F-4874-8B5B-6E0EAF4BBF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2950BAF-7673-4138-AEA2-DE7D368CC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72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BE3E2B5-EA1C-415A-941A-843C7EA1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87FA3A6-E398-4576-B6B8-3328028D84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Graphic 33">
              <a:extLst>
                <a:ext uri="{FF2B5EF4-FFF2-40B4-BE49-F238E27FC236}">
                  <a16:creationId xmlns:a16="http://schemas.microsoft.com/office/drawing/2014/main" id="{EFB597D7-65E0-476A-B9EB-3AA6ED338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Graphic 33">
              <a:extLst>
                <a:ext uri="{FF2B5EF4-FFF2-40B4-BE49-F238E27FC236}">
                  <a16:creationId xmlns:a16="http://schemas.microsoft.com/office/drawing/2014/main" id="{11AA060A-BE0E-4687-8F9E-0E2955D979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1B63EEE-B5E3-42ED-90DF-2948123C7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667" y="4738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FDF32A1-6FC1-40DD-BBCC-24AE7E10E7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2" y="-1"/>
            <a:ext cx="12192000" cy="6857996"/>
            <a:chOff x="572" y="-1"/>
            <a:chExt cx="12192000" cy="6857996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D1AA04A-5D49-4177-87CA-649F208B3F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3497BC7-5628-4CFE-AFCE-83F840D1C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72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432B82D-075D-4471-9C2B-C1557FF64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AE17543-DC61-4B2B-9D77-C3B372C140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Graphic 33">
              <a:extLst>
                <a:ext uri="{FF2B5EF4-FFF2-40B4-BE49-F238E27FC236}">
                  <a16:creationId xmlns:a16="http://schemas.microsoft.com/office/drawing/2014/main" id="{F49071BF-E6F5-4545-9E65-65CE74C685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Graphic 33">
              <a:extLst>
                <a:ext uri="{FF2B5EF4-FFF2-40B4-BE49-F238E27FC236}">
                  <a16:creationId xmlns:a16="http://schemas.microsoft.com/office/drawing/2014/main" id="{7B98AB34-64F9-47E7-8276-E2A50CA0B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28" name="Obrázek 27" descr="Horní kopie znázornění sítí s čísly na štítcích">
            <a:extLst>
              <a:ext uri="{FF2B5EF4-FFF2-40B4-BE49-F238E27FC236}">
                <a16:creationId xmlns:a16="http://schemas.microsoft.com/office/drawing/2014/main" id="{FBFE7599-09A8-4523-BA5E-7C8E6D0066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53"/>
          <a:stretch/>
        </p:blipFill>
        <p:spPr>
          <a:xfrm>
            <a:off x="-5524" y="0"/>
            <a:ext cx="12197523" cy="6862649"/>
          </a:xfrm>
          <a:prstGeom prst="rect">
            <a:avLst/>
          </a:prstGeom>
        </p:spPr>
      </p:pic>
      <p:grpSp>
        <p:nvGrpSpPr>
          <p:cNvPr id="31" name="Skupina 30">
            <a:extLst>
              <a:ext uri="{FF2B5EF4-FFF2-40B4-BE49-F238E27FC236}">
                <a16:creationId xmlns:a16="http://schemas.microsoft.com/office/drawing/2014/main" id="{80800084-80C7-5CE8-B992-58E62D0B8515}"/>
              </a:ext>
            </a:extLst>
          </p:cNvPr>
          <p:cNvGrpSpPr/>
          <p:nvPr/>
        </p:nvGrpSpPr>
        <p:grpSpPr>
          <a:xfrm>
            <a:off x="4277016" y="2471981"/>
            <a:ext cx="7920504" cy="2123658"/>
            <a:chOff x="4277017" y="2657605"/>
            <a:chExt cx="7920504" cy="2123658"/>
          </a:xfrm>
        </p:grpSpPr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6AAF377E-FA9F-B9F0-D74A-6E9CDF888518}"/>
                </a:ext>
              </a:extLst>
            </p:cNvPr>
            <p:cNvSpPr/>
            <p:nvPr/>
          </p:nvSpPr>
          <p:spPr>
            <a:xfrm>
              <a:off x="4305088" y="2775124"/>
              <a:ext cx="7884719" cy="1888619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FBCBB5D7-F6C2-612A-F712-3A017CA4F782}"/>
                </a:ext>
              </a:extLst>
            </p:cNvPr>
            <p:cNvSpPr txBox="1"/>
            <p:nvPr/>
          </p:nvSpPr>
          <p:spPr>
            <a:xfrm>
              <a:off x="4277017" y="2657605"/>
              <a:ext cx="7920504" cy="2123658"/>
            </a:xfrm>
            <a:prstGeom prst="rect">
              <a:avLst/>
            </a:prstGeom>
            <a:noFill/>
            <a:effectLst>
              <a:softEdge rad="3175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6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MANAGEMENT VEŘEJNÉ SPRÁVY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76646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2C0A3-81F7-5200-BD01-A33E44730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6D74B682-8A66-1B7B-9D99-865DB8672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713" y="358355"/>
            <a:ext cx="11353800" cy="1325563"/>
          </a:xfrm>
        </p:spPr>
        <p:txBody>
          <a:bodyPr>
            <a:noAutofit/>
          </a:bodyPr>
          <a:lstStyle/>
          <a:p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Vývoj personální práce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CDD7925-E6BA-A04C-674F-DCABDF746C47}"/>
              </a:ext>
            </a:extLst>
          </p:cNvPr>
          <p:cNvSpPr txBox="1"/>
          <p:nvPr/>
        </p:nvSpPr>
        <p:spPr>
          <a:xfrm>
            <a:off x="658713" y="1683918"/>
            <a:ext cx="10874574" cy="4316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Personální administrativa: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administrativní účely a zajištění personálních činností vyplývajících z právních předpisů. Od 10. let 20. století.</a:t>
            </a:r>
            <a:endParaRPr lang="cs-CZ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AutoNum type="arabicPeriod"/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Personální řízení: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lidský kapitál jako konkurenční výhoda, rozsáhlejší pravomoc personalistů, operativní úroveň. Od 40. let 20. století.</a:t>
            </a:r>
          </a:p>
          <a:p>
            <a:pPr marL="457200" indent="-457200" algn="just">
              <a:buAutoNum type="arabicPeriod"/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Řízení lidských zdrojů: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strategický přístup ke všem personálním činnostem, každodenní náplň všech vedoucích pracovníků. Od (50.) 80. let 20. století.</a:t>
            </a:r>
            <a:endParaRPr lang="cs-CZ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AutoNum type="arabicPeriod"/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Řízení intelektuálního kapitálu: </a:t>
            </a:r>
            <a:r>
              <a:rPr lang="cs-C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komplexní soubor řízení lidí skrze znalosti a zkušenosti zaměstnanců, technologie, marketing, organizační strukturu organizace, výzkum a vývoj, software nebo síť zákazníků a dodavatelů.</a:t>
            </a:r>
          </a:p>
          <a:p>
            <a:pPr marL="457200" indent="-457200" algn="just">
              <a:buAutoNum type="arabicPeriod"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V souvislosti s velikostí organizace dle počtu zaměstnanců, zaměřením organizace apod. lze využít jednotlivé koncepty vývoje personální práce. Nejvyužívanější je prozatím řízení lidských zdrojů.</a:t>
            </a:r>
          </a:p>
        </p:txBody>
      </p:sp>
    </p:spTree>
    <p:extLst>
      <p:ext uri="{BB962C8B-B14F-4D97-AF65-F5344CB8AC3E}">
        <p14:creationId xmlns:p14="http://schemas.microsoft.com/office/powerpoint/2010/main" val="22399046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DD73DF4B-8418-2841-003B-0654852598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332721"/>
              </p:ext>
            </p:extLst>
          </p:nvPr>
        </p:nvGraphicFramePr>
        <p:xfrm>
          <a:off x="-5562" y="0"/>
          <a:ext cx="12197562" cy="6857998"/>
        </p:xfrm>
        <a:graphic>
          <a:graphicData uri="http://schemas.openxmlformats.org/drawingml/2006/table">
            <a:tbl>
              <a:tblPr firstRow="1" firstCol="1" bandRow="1"/>
              <a:tblGrid>
                <a:gridCol w="4645801">
                  <a:extLst>
                    <a:ext uri="{9D8B030D-6E8A-4147-A177-3AD203B41FA5}">
                      <a16:colId xmlns:a16="http://schemas.microsoft.com/office/drawing/2014/main" val="615594148"/>
                    </a:ext>
                  </a:extLst>
                </a:gridCol>
                <a:gridCol w="7551761">
                  <a:extLst>
                    <a:ext uri="{9D8B030D-6E8A-4147-A177-3AD203B41FA5}">
                      <a16:colId xmlns:a16="http://schemas.microsoft.com/office/drawing/2014/main" val="1561202438"/>
                    </a:ext>
                  </a:extLst>
                </a:gridCol>
              </a:tblGrid>
              <a:tr h="340201"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Personální činnost</a:t>
                      </a:r>
                      <a:endParaRPr lang="cs-CZ" sz="1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720" marR="46720" marT="64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Obsah personální činnosti</a:t>
                      </a:r>
                      <a:endParaRPr lang="cs-CZ" sz="1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720" marR="46720" marT="648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118278"/>
                  </a:ext>
                </a:extLst>
              </a:tr>
              <a:tr h="322638">
                <a:tc rowSpan="3"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Vytváření a analýza pracovních míst</a:t>
                      </a:r>
                      <a:endParaRPr lang="cs-CZ" sz="1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294" marR="62294" marT="31147" marB="31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i="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definice pracovních úkolů (povinnosti, pravomoci, odpovědnost)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720" marR="46720" marT="648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064256"/>
                  </a:ext>
                </a:extLst>
              </a:tr>
              <a:tr h="32263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i="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seskupování do pracovních míst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720" marR="46720" marT="648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97192"/>
                  </a:ext>
                </a:extLst>
              </a:tr>
              <a:tr h="32263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i="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popis a specifikace pracovních míst 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720" marR="46720" marT="648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778456"/>
                  </a:ext>
                </a:extLst>
              </a:tr>
              <a:tr h="638773">
                <a:tc rowSpan="2"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Plánování lidských zdrojů</a:t>
                      </a:r>
                      <a:endParaRPr lang="cs-CZ" sz="1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294" marR="62294" marT="31147" marB="31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i="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plánování potřeby, jejího pokrytí </a:t>
                      </a:r>
                      <a:br>
                        <a:rPr lang="cs-CZ" sz="1800" b="0" i="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cs-CZ" sz="1800" b="0" i="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personálního rozvoje zaměstnanců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720" marR="46720" marT="648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867114"/>
                  </a:ext>
                </a:extLst>
              </a:tr>
              <a:tr h="32263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i="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zpracování plánů personálních činností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720" marR="46720" marT="648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899904"/>
                  </a:ext>
                </a:extLst>
              </a:tr>
              <a:tr h="322638">
                <a:tc rowSpan="3"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9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Obsazování volných pracovních míst</a:t>
                      </a:r>
                    </a:p>
                  </a:txBody>
                  <a:tcPr marL="46720" marR="46720" marT="64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i="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obsazování nově vytvořených nebo uvolněných pracovních míst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720" marR="46720" marT="648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320053"/>
                  </a:ext>
                </a:extLst>
              </a:tr>
              <a:tr h="322638"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720" marR="46720" marT="6489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i="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získávání a výběr zaměstnanců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720" marR="46720" marT="648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540125"/>
                  </a:ext>
                </a:extLst>
              </a:tr>
              <a:tr h="322638"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720" marR="46720" marT="6489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i="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přijímání zaměstnanců a jejich adaptace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720" marR="46720" marT="648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54875"/>
                  </a:ext>
                </a:extLst>
              </a:tr>
              <a:tr h="322638">
                <a:tc rowSpan="3"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Řízení pracovního výkonu a hodnocení zaměstnanců</a:t>
                      </a:r>
                      <a:endParaRPr lang="cs-CZ" sz="1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294" marR="62294" marT="31147" marB="31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i="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usměrňování a podněcování zaměstnanců k vykonávání sjednané práce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720" marR="46720" marT="648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014725"/>
                  </a:ext>
                </a:extLst>
              </a:tr>
              <a:tr h="32263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i="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zajištění dosahování požadovaného výkonu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720" marR="46720" marT="648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59083"/>
                  </a:ext>
                </a:extLst>
              </a:tr>
              <a:tr h="32263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i="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zpětná vazba zaměstnancům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720" marR="46720" marT="648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351034"/>
                  </a:ext>
                </a:extLst>
              </a:tr>
              <a:tr h="322638">
                <a:tc rowSpan="2"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Odměňování zaměstnanců</a:t>
                      </a:r>
                      <a:endParaRPr lang="cs-CZ" sz="1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294" marR="62294" marT="31147" marB="31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i="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oceňování zaměstnanců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720" marR="46720" marT="648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849169"/>
                  </a:ext>
                </a:extLst>
              </a:tr>
              <a:tr h="32263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i="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stimulování zaměstnanců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720" marR="46720" marT="648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982186"/>
                  </a:ext>
                </a:extLst>
              </a:tr>
              <a:tr h="638773"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Vzdělávání zaměstnanců</a:t>
                      </a:r>
                      <a:endParaRPr lang="cs-CZ" sz="1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720" marR="46720" marT="64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i="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vytváření a rozšiřování znalostí, schopností </a:t>
                      </a:r>
                      <a:br>
                        <a:rPr lang="cs-CZ" sz="1800" b="0" i="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cs-CZ" sz="1800" b="0" i="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dovedností zaměstnanců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720" marR="46720" marT="648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794991"/>
                  </a:ext>
                </a:extLst>
              </a:tr>
              <a:tr h="638773"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Péče o zaměstnance</a:t>
                      </a:r>
                      <a:endParaRPr lang="cs-CZ" sz="1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294" marR="62294" marT="31147" marB="31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i="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dosahování příznivých hodnot všech skutečností, jež mohou působit jako pracovní stres pro zaměstnance (pracovní doba, prostředí a vztahy)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720" marR="46720" marT="648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311627"/>
                  </a:ext>
                </a:extLst>
              </a:tr>
              <a:tr h="322638">
                <a:tc rowSpan="2"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Využívání personálního informačního systému</a:t>
                      </a:r>
                      <a:endParaRPr lang="cs-CZ" sz="1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294" marR="62294" marT="31147" marB="31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i="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zpracování personálních údajů, vyplývajících z právních předpisů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720" marR="46720" marT="648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076210"/>
                  </a:ext>
                </a:extLst>
              </a:tr>
              <a:tr h="40718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i="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zabezpečování personální práce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720" marR="46720" marT="648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000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10246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0EB81-71B6-8AD3-AE5D-678D2A90D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A1869B-1E6D-454C-502A-25F8E2542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8838"/>
            <a:ext cx="11353800" cy="1325563"/>
          </a:xfrm>
        </p:spPr>
        <p:txBody>
          <a:bodyPr>
            <a:noAutofit/>
          </a:bodyPr>
          <a:lstStyle/>
          <a:p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Státní zaměstnanci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25CF48E-03AA-32E5-379C-73D25BF7BC66}"/>
              </a:ext>
            </a:extLst>
          </p:cNvPr>
          <p:cNvSpPr txBox="1"/>
          <p:nvPr/>
        </p:nvSpPr>
        <p:spPr>
          <a:xfrm>
            <a:off x="707366" y="1555725"/>
            <a:ext cx="108140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Dle </a:t>
            </a:r>
            <a:r>
              <a:rPr lang="cs-CZ" sz="22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zákona o státní službě je státní zaměstnanec fyzická osoba, která byla přijata do služebního poměru (Zákon o státní službě). 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Zaměstnanci organizačních složek státu a příspěvkových organizací státu. 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Všichni zaměstnanci, kteří jsou placeni z veřejných peněz.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B705095-FE8F-F5FA-C912-5ED3E7A88B45}"/>
              </a:ext>
            </a:extLst>
          </p:cNvPr>
          <p:cNvSpPr txBox="1"/>
          <p:nvPr/>
        </p:nvSpPr>
        <p:spPr>
          <a:xfrm>
            <a:off x="707366" y="1824401"/>
            <a:ext cx="1087457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cs-CZ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Modely řízení státních zaměstnanců: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Kariérní systém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– uzavřenost, jasná formulace požadavků na zaměstnance, podmínek kariérního růstu a způsobů hodnocení. </a:t>
            </a:r>
          </a:p>
          <a:p>
            <a:pPr algn="just"/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personální stabilita a společensky prestižní zaměstnání </a:t>
            </a:r>
          </a:p>
          <a:p>
            <a:pPr algn="just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omezená prostupnost soukromého sektoru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Poziční systém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– uzavřenost, jasná formulace požadavků na zaměstnance, podmínek kariérního růstu a způsobů hodnocení. </a:t>
            </a:r>
          </a:p>
          <a:p>
            <a:pPr algn="just"/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personální stabilita a společensky prestižní zaměstnání </a:t>
            </a:r>
          </a:p>
          <a:p>
            <a:pPr algn="just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omezená prostupnost soukromého sektoru</a:t>
            </a:r>
          </a:p>
          <a:p>
            <a:pPr algn="just"/>
            <a:endParaRPr lang="cs-CZ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1403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0EB81-71B6-8AD3-AE5D-678D2A90D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A1869B-1E6D-454C-502A-25F8E2542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7323"/>
            <a:ext cx="11353800" cy="1325563"/>
          </a:xfrm>
        </p:spPr>
        <p:txBody>
          <a:bodyPr>
            <a:noAutofit/>
          </a:bodyPr>
          <a:lstStyle/>
          <a:p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Státní zaměstnanci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D75B719D-23FE-C032-B4DF-B62980F51E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280824"/>
              </p:ext>
            </p:extLst>
          </p:nvPr>
        </p:nvGraphicFramePr>
        <p:xfrm>
          <a:off x="748455" y="2360778"/>
          <a:ext cx="10388010" cy="93345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31335">
                  <a:extLst>
                    <a:ext uri="{9D8B030D-6E8A-4147-A177-3AD203B41FA5}">
                      <a16:colId xmlns:a16="http://schemas.microsoft.com/office/drawing/2014/main" val="2126859779"/>
                    </a:ext>
                  </a:extLst>
                </a:gridCol>
                <a:gridCol w="1731335">
                  <a:extLst>
                    <a:ext uri="{9D8B030D-6E8A-4147-A177-3AD203B41FA5}">
                      <a16:colId xmlns:a16="http://schemas.microsoft.com/office/drawing/2014/main" val="4091521104"/>
                    </a:ext>
                  </a:extLst>
                </a:gridCol>
                <a:gridCol w="1731335">
                  <a:extLst>
                    <a:ext uri="{9D8B030D-6E8A-4147-A177-3AD203B41FA5}">
                      <a16:colId xmlns:a16="http://schemas.microsoft.com/office/drawing/2014/main" val="2999248442"/>
                    </a:ext>
                  </a:extLst>
                </a:gridCol>
                <a:gridCol w="1731335">
                  <a:extLst>
                    <a:ext uri="{9D8B030D-6E8A-4147-A177-3AD203B41FA5}">
                      <a16:colId xmlns:a16="http://schemas.microsoft.com/office/drawing/2014/main" val="1799605604"/>
                    </a:ext>
                  </a:extLst>
                </a:gridCol>
                <a:gridCol w="1731335">
                  <a:extLst>
                    <a:ext uri="{9D8B030D-6E8A-4147-A177-3AD203B41FA5}">
                      <a16:colId xmlns:a16="http://schemas.microsoft.com/office/drawing/2014/main" val="2875234195"/>
                    </a:ext>
                  </a:extLst>
                </a:gridCol>
                <a:gridCol w="1731335">
                  <a:extLst>
                    <a:ext uri="{9D8B030D-6E8A-4147-A177-3AD203B41FA5}">
                      <a16:colId xmlns:a16="http://schemas.microsoft.com/office/drawing/2014/main" val="4175378644"/>
                    </a:ext>
                  </a:extLst>
                </a:gridCol>
              </a:tblGrid>
              <a:tr h="248144">
                <a:tc gridSpan="3"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+mn-lt"/>
                        </a:rPr>
                        <a:t>Počet zaměstnaných 15–64 let (tis.)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>
                          <a:latin typeface="+mn-lt"/>
                        </a:rPr>
                        <a:t>Počet nezaměstnaných 15–64 let (tis.)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760453"/>
                  </a:ext>
                </a:extLst>
              </a:tr>
              <a:tr h="19257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celkem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muži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ženy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celkem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muži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ženy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95267357"/>
                  </a:ext>
                </a:extLst>
              </a:tr>
              <a:tr h="19257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4899,7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2722,6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2177,2</a:t>
                      </a:r>
                    </a:p>
                  </a:txBody>
                  <a:tcPr marL="9525" marR="9525" marT="9525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150,9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68,6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82,2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16200529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64A664FB-7F4F-24FE-18C1-A6FBCDE622C3}"/>
              </a:ext>
            </a:extLst>
          </p:cNvPr>
          <p:cNvSpPr txBox="1"/>
          <p:nvPr/>
        </p:nvSpPr>
        <p:spPr>
          <a:xfrm>
            <a:off x="670622" y="2052886"/>
            <a:ext cx="5803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cs typeface="Arial" panose="020B0604020202020204" pitchFamily="34" charset="0"/>
              </a:rPr>
              <a:t>Ekonomicky aktivní obyvatelstvo v ČR v lednu 2024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F5F7E8D-3063-FCE1-71B2-E8346DCEC072}"/>
              </a:ext>
            </a:extLst>
          </p:cNvPr>
          <p:cNvSpPr txBox="1"/>
          <p:nvPr/>
        </p:nvSpPr>
        <p:spPr>
          <a:xfrm>
            <a:off x="9578653" y="3434478"/>
            <a:ext cx="17751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>
                <a:latin typeface="Arial" panose="020B0604020202020204" pitchFamily="34" charset="0"/>
                <a:cs typeface="Arial" panose="020B0604020202020204" pitchFamily="34" charset="0"/>
              </a:rPr>
              <a:t>Zdroj: ČSÚ (2024)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DEC2822-1B69-3993-8D1F-19BC224B406B}"/>
              </a:ext>
            </a:extLst>
          </p:cNvPr>
          <p:cNvSpPr txBox="1"/>
          <p:nvPr/>
        </p:nvSpPr>
        <p:spPr>
          <a:xfrm>
            <a:off x="670622" y="2731512"/>
            <a:ext cx="1087457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cs-CZ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73.232 úředníků; 76 % ženy a 24 % muži; 54 % středoškolské vzdělání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487.591 zaměstnanců organizačních složek a příspěvkových organizací státu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Cca 1 milion zaměstnanců hrazených z veřejných financí  (20 % ekonomicky aktivních obyvatel)</a:t>
            </a:r>
          </a:p>
          <a:p>
            <a:pPr algn="just"/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5451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0EB81-71B6-8AD3-AE5D-678D2A90D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ovéPole 11">
            <a:extLst>
              <a:ext uri="{FF2B5EF4-FFF2-40B4-BE49-F238E27FC236}">
                <a16:creationId xmlns:a16="http://schemas.microsoft.com/office/drawing/2014/main" id="{D29F5183-A5E9-A429-6B1D-52E3B8CE7745}"/>
              </a:ext>
            </a:extLst>
          </p:cNvPr>
          <p:cNvSpPr txBox="1"/>
          <p:nvPr/>
        </p:nvSpPr>
        <p:spPr>
          <a:xfrm>
            <a:off x="7919049" y="6312412"/>
            <a:ext cx="61075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Zdroj: Ministerstvo vnitra ČR (2023)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C0EC1BD2-ECC0-1386-F052-C31E65091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682" y="793630"/>
            <a:ext cx="9818118" cy="523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673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0EB81-71B6-8AD3-AE5D-678D2A90D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CF551B9A-5345-5875-731B-0119DF670F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7424" y="150962"/>
            <a:ext cx="5937151" cy="6386798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D29F5183-A5E9-A429-6B1D-52E3B8CE7745}"/>
              </a:ext>
            </a:extLst>
          </p:cNvPr>
          <p:cNvSpPr txBox="1"/>
          <p:nvPr/>
        </p:nvSpPr>
        <p:spPr>
          <a:xfrm>
            <a:off x="7972985" y="6519446"/>
            <a:ext cx="61075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Zdroj: Ministerstvo vnitra ČR (2023)</a:t>
            </a:r>
          </a:p>
        </p:txBody>
      </p:sp>
    </p:spTree>
    <p:extLst>
      <p:ext uri="{BB962C8B-B14F-4D97-AF65-F5344CB8AC3E}">
        <p14:creationId xmlns:p14="http://schemas.microsoft.com/office/powerpoint/2010/main" val="15251899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0EB81-71B6-8AD3-AE5D-678D2A90D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A1869B-1E6D-454C-502A-25F8E2542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713" y="727323"/>
            <a:ext cx="11533287" cy="1325563"/>
          </a:xfrm>
        </p:spPr>
        <p:txBody>
          <a:bodyPr>
            <a:noAutofit/>
          </a:bodyPr>
          <a:lstStyle/>
          <a:p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Umělá inteligence (AI, </a:t>
            </a:r>
            <a:r>
              <a:rPr lang="cs-CZ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Artificial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Intelligence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00D6537-BD6C-7BB2-9E43-20C5B295120D}"/>
              </a:ext>
            </a:extLst>
          </p:cNvPr>
          <p:cNvSpPr txBox="1"/>
          <p:nvPr/>
        </p:nvSpPr>
        <p:spPr>
          <a:xfrm>
            <a:off x="658713" y="1733520"/>
            <a:ext cx="10874574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2 přístupy vnímání AI: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zánik pracovních míst vs. vznik nových pracovních míst.</a:t>
            </a:r>
          </a:p>
          <a:p>
            <a:pPr marL="342900" indent="-34290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Dopad integrace AI na 60 % pracovních míst v rozvinutých ekonomikách (snížení pracovních míst vlivem automatizace o 5,5 %; vyšší dopad na ženy).</a:t>
            </a:r>
          </a:p>
          <a:p>
            <a:pPr marL="342900" indent="-34290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Dopad integrace AI na 40 % pracovních míst v rozvíjejících se ekonomikách (snížení pracovních míst vlivem automatizace o 0,4 %; vyšší dopad na ženy).</a:t>
            </a:r>
          </a:p>
          <a:p>
            <a:pPr marL="342900" indent="-34290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Shoda: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změna pracovní náplně u pracovních míst integrujících AI.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Snížení úřednických míst v ČR o 3,5 % (2636 míst).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Ministerstvo práce: nasazování chat-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botů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voice-botů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Vyšší produktivita zaměstnanců využívající AI, využití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ChatGPT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a dalších nástrojů AI, zvyšování nerovnosti mezi zaměstnanci.</a:t>
            </a:r>
          </a:p>
          <a:p>
            <a:pPr marL="342900" indent="-34290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Prekarizace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nejistota, nahrazování plných úvazků zkrácenými (Mezinárodní organizace práce, 2023; Mezinárodní měnový fond, 2023).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8585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64A007-17C3-E54E-2878-66247843F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0" y="1088781"/>
            <a:ext cx="2256692" cy="5495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TRUHLÁŘ</a:t>
            </a:r>
          </a:p>
        </p:txBody>
      </p:sp>
      <p:pic>
        <p:nvPicPr>
          <p:cNvPr id="5" name="Grafický objekt 4" descr="Pařez se souvislou výplní">
            <a:extLst>
              <a:ext uri="{FF2B5EF4-FFF2-40B4-BE49-F238E27FC236}">
                <a16:creationId xmlns:a16="http://schemas.microsoft.com/office/drawing/2014/main" id="{9400F315-FB8B-045C-61FE-A6D570CC8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57300" y="1638300"/>
            <a:ext cx="914400" cy="914400"/>
          </a:xfrm>
          <a:prstGeom prst="rect">
            <a:avLst/>
          </a:prstGeom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CA0A64EE-5A33-9575-0E5A-670154D7B81D}"/>
              </a:ext>
            </a:extLst>
          </p:cNvPr>
          <p:cNvSpPr txBox="1">
            <a:spLocks/>
          </p:cNvSpPr>
          <p:nvPr/>
        </p:nvSpPr>
        <p:spPr>
          <a:xfrm>
            <a:off x="4152900" y="4479681"/>
            <a:ext cx="4800600" cy="11210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ZDRAVOTNÍ SESTRA</a:t>
            </a:r>
          </a:p>
        </p:txBody>
      </p:sp>
      <p:pic>
        <p:nvPicPr>
          <p:cNvPr id="8" name="Grafický objekt 7" descr="Zdravotní se souvislou výplní">
            <a:extLst>
              <a:ext uri="{FF2B5EF4-FFF2-40B4-BE49-F238E27FC236}">
                <a16:creationId xmlns:a16="http://schemas.microsoft.com/office/drawing/2014/main" id="{B603E6E6-4B08-A7F1-A00D-20A9A833DB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62" y="5010882"/>
            <a:ext cx="914400" cy="914400"/>
          </a:xfrm>
          <a:prstGeom prst="rect">
            <a:avLst/>
          </a:prstGeom>
        </p:spPr>
      </p:pic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42988C8B-A327-26EE-C3A2-829FC2CB41A9}"/>
              </a:ext>
            </a:extLst>
          </p:cNvPr>
          <p:cNvSpPr txBox="1">
            <a:spLocks/>
          </p:cNvSpPr>
          <p:nvPr/>
        </p:nvSpPr>
        <p:spPr>
          <a:xfrm>
            <a:off x="8754210" y="772710"/>
            <a:ext cx="2256692" cy="5495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LÉKAŘ</a:t>
            </a:r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8B60977B-26C6-D617-EDD3-9E1F5F44D067}"/>
              </a:ext>
            </a:extLst>
          </p:cNvPr>
          <p:cNvSpPr txBox="1">
            <a:spLocks/>
          </p:cNvSpPr>
          <p:nvPr/>
        </p:nvSpPr>
        <p:spPr>
          <a:xfrm>
            <a:off x="910737" y="3207361"/>
            <a:ext cx="2256692" cy="5495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KADEŘNÍK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92DC4956-BD2C-1248-DCAC-4657C505FD76}"/>
              </a:ext>
            </a:extLst>
          </p:cNvPr>
          <p:cNvSpPr txBox="1">
            <a:spLocks/>
          </p:cNvSpPr>
          <p:nvPr/>
        </p:nvSpPr>
        <p:spPr>
          <a:xfrm>
            <a:off x="6974499" y="5293700"/>
            <a:ext cx="4800600" cy="5495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ZPRACOVATEL TEXTŮ</a:t>
            </a:r>
          </a:p>
        </p:txBody>
      </p:sp>
      <p:sp>
        <p:nvSpPr>
          <p:cNvPr id="12" name="Zástupný obsah 2">
            <a:extLst>
              <a:ext uri="{FF2B5EF4-FFF2-40B4-BE49-F238E27FC236}">
                <a16:creationId xmlns:a16="http://schemas.microsoft.com/office/drawing/2014/main" id="{4F0EF9E7-4074-87F6-2BC6-3DCBB1773992}"/>
              </a:ext>
            </a:extLst>
          </p:cNvPr>
          <p:cNvSpPr txBox="1">
            <a:spLocks/>
          </p:cNvSpPr>
          <p:nvPr/>
        </p:nvSpPr>
        <p:spPr>
          <a:xfrm>
            <a:off x="2920512" y="2277940"/>
            <a:ext cx="3028950" cy="5495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PŘEKLADATEL</a:t>
            </a:r>
          </a:p>
        </p:txBody>
      </p:sp>
      <p:sp>
        <p:nvSpPr>
          <p:cNvPr id="13" name="Zástupný obsah 2">
            <a:extLst>
              <a:ext uri="{FF2B5EF4-FFF2-40B4-BE49-F238E27FC236}">
                <a16:creationId xmlns:a16="http://schemas.microsoft.com/office/drawing/2014/main" id="{AE7888FC-E1D9-81B0-2169-25B88A5D6536}"/>
              </a:ext>
            </a:extLst>
          </p:cNvPr>
          <p:cNvSpPr txBox="1">
            <a:spLocks/>
          </p:cNvSpPr>
          <p:nvPr/>
        </p:nvSpPr>
        <p:spPr>
          <a:xfrm>
            <a:off x="3767504" y="1188061"/>
            <a:ext cx="3790950" cy="5495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PROGRAMÁTOR</a:t>
            </a:r>
          </a:p>
        </p:txBody>
      </p:sp>
      <p:sp>
        <p:nvSpPr>
          <p:cNvPr id="14" name="Zástupný obsah 2">
            <a:extLst>
              <a:ext uri="{FF2B5EF4-FFF2-40B4-BE49-F238E27FC236}">
                <a16:creationId xmlns:a16="http://schemas.microsoft.com/office/drawing/2014/main" id="{E272494B-5D2E-964C-F7AF-D47A5B3D3D79}"/>
              </a:ext>
            </a:extLst>
          </p:cNvPr>
          <p:cNvSpPr txBox="1">
            <a:spLocks/>
          </p:cNvSpPr>
          <p:nvPr/>
        </p:nvSpPr>
        <p:spPr>
          <a:xfrm>
            <a:off x="4546664" y="3591339"/>
            <a:ext cx="5367706" cy="5495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INSTRUKTOR AUTOŠKOLY</a:t>
            </a:r>
          </a:p>
        </p:txBody>
      </p:sp>
      <p:sp>
        <p:nvSpPr>
          <p:cNvPr id="15" name="Zástupný obsah 2">
            <a:extLst>
              <a:ext uri="{FF2B5EF4-FFF2-40B4-BE49-F238E27FC236}">
                <a16:creationId xmlns:a16="http://schemas.microsoft.com/office/drawing/2014/main" id="{FF250D28-681C-3974-74E8-236D03A8B817}"/>
              </a:ext>
            </a:extLst>
          </p:cNvPr>
          <p:cNvSpPr txBox="1">
            <a:spLocks/>
          </p:cNvSpPr>
          <p:nvPr/>
        </p:nvSpPr>
        <p:spPr>
          <a:xfrm>
            <a:off x="839666" y="4765430"/>
            <a:ext cx="2256692" cy="5495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UČITEL</a:t>
            </a:r>
          </a:p>
        </p:txBody>
      </p:sp>
      <p:sp>
        <p:nvSpPr>
          <p:cNvPr id="16" name="Zástupný obsah 2">
            <a:extLst>
              <a:ext uri="{FF2B5EF4-FFF2-40B4-BE49-F238E27FC236}">
                <a16:creationId xmlns:a16="http://schemas.microsoft.com/office/drawing/2014/main" id="{DD0DA0E2-3909-58A7-B308-AF89731E5A26}"/>
              </a:ext>
            </a:extLst>
          </p:cNvPr>
          <p:cNvSpPr txBox="1">
            <a:spLocks/>
          </p:cNvSpPr>
          <p:nvPr/>
        </p:nvSpPr>
        <p:spPr>
          <a:xfrm>
            <a:off x="6131901" y="2095500"/>
            <a:ext cx="5643198" cy="5495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PRACOVNÍK CALL-CENTRA</a:t>
            </a:r>
          </a:p>
        </p:txBody>
      </p:sp>
      <p:sp>
        <p:nvSpPr>
          <p:cNvPr id="17" name="Zástupný obsah 2">
            <a:extLst>
              <a:ext uri="{FF2B5EF4-FFF2-40B4-BE49-F238E27FC236}">
                <a16:creationId xmlns:a16="http://schemas.microsoft.com/office/drawing/2014/main" id="{BB02B1FA-2B52-7947-678D-DBD1FFC2787B}"/>
              </a:ext>
            </a:extLst>
          </p:cNvPr>
          <p:cNvSpPr txBox="1">
            <a:spLocks/>
          </p:cNvSpPr>
          <p:nvPr/>
        </p:nvSpPr>
        <p:spPr>
          <a:xfrm>
            <a:off x="2043113" y="5620483"/>
            <a:ext cx="2256692" cy="5495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VČELAŘ</a:t>
            </a:r>
          </a:p>
        </p:txBody>
      </p:sp>
      <p:pic>
        <p:nvPicPr>
          <p:cNvPr id="19" name="Grafický objekt 18" descr="Nůžky se souvislou výplní">
            <a:extLst>
              <a:ext uri="{FF2B5EF4-FFF2-40B4-BE49-F238E27FC236}">
                <a16:creationId xmlns:a16="http://schemas.microsoft.com/office/drawing/2014/main" id="{242AC6ED-D273-319C-3DFF-B344E38110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67558" y="3629391"/>
            <a:ext cx="914400" cy="914400"/>
          </a:xfrm>
          <a:prstGeom prst="rect">
            <a:avLst/>
          </a:prstGeom>
        </p:spPr>
      </p:pic>
      <p:pic>
        <p:nvPicPr>
          <p:cNvPr id="23" name="Grafický objekt 22" descr="Přednášející se souvislou výplní">
            <a:extLst>
              <a:ext uri="{FF2B5EF4-FFF2-40B4-BE49-F238E27FC236}">
                <a16:creationId xmlns:a16="http://schemas.microsoft.com/office/drawing/2014/main" id="{D750ECAE-A088-4BDE-5368-7F95DF1B5E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181958" y="4422531"/>
            <a:ext cx="914400" cy="914400"/>
          </a:xfrm>
          <a:prstGeom prst="rect">
            <a:avLst/>
          </a:prstGeom>
        </p:spPr>
      </p:pic>
      <p:pic>
        <p:nvPicPr>
          <p:cNvPr id="25" name="Grafický objekt 24" descr="Lékař samčího pohlaví se souvislou výplní">
            <a:extLst>
              <a:ext uri="{FF2B5EF4-FFF2-40B4-BE49-F238E27FC236}">
                <a16:creationId xmlns:a16="http://schemas.microsoft.com/office/drawing/2014/main" id="{D78134E5-D9F4-3156-2851-16C1B55429F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159518" y="864944"/>
            <a:ext cx="914400" cy="914400"/>
          </a:xfrm>
          <a:prstGeom prst="rect">
            <a:avLst/>
          </a:prstGeom>
        </p:spPr>
      </p:pic>
      <p:pic>
        <p:nvPicPr>
          <p:cNvPr id="27" name="Grafický objekt 26" descr="Včela se souvislou výplní">
            <a:extLst>
              <a:ext uri="{FF2B5EF4-FFF2-40B4-BE49-F238E27FC236}">
                <a16:creationId xmlns:a16="http://schemas.microsoft.com/office/drawing/2014/main" id="{36A1BABB-9CFB-0DDE-03B5-A3BF6892D64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767504" y="5438043"/>
            <a:ext cx="914400" cy="914400"/>
          </a:xfrm>
          <a:prstGeom prst="rect">
            <a:avLst/>
          </a:prstGeom>
        </p:spPr>
      </p:pic>
      <p:pic>
        <p:nvPicPr>
          <p:cNvPr id="29" name="Grafický objekt 28" descr="Bublina chatu se souvislou výplní">
            <a:extLst>
              <a:ext uri="{FF2B5EF4-FFF2-40B4-BE49-F238E27FC236}">
                <a16:creationId xmlns:a16="http://schemas.microsoft.com/office/drawing/2014/main" id="{2AE24D22-71A4-0F04-9F14-F09714340BF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620254" y="4514484"/>
            <a:ext cx="914400" cy="914400"/>
          </a:xfrm>
          <a:prstGeom prst="rect">
            <a:avLst/>
          </a:prstGeom>
        </p:spPr>
      </p:pic>
      <p:pic>
        <p:nvPicPr>
          <p:cNvPr id="31" name="Grafický objekt 30" descr="Jazyk vzdáleného učení se souvislou výplní">
            <a:extLst>
              <a:ext uri="{FF2B5EF4-FFF2-40B4-BE49-F238E27FC236}">
                <a16:creationId xmlns:a16="http://schemas.microsoft.com/office/drawing/2014/main" id="{053B0A83-EC3A-6E7E-6F61-6084E238556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603179" y="2740630"/>
            <a:ext cx="914400" cy="914400"/>
          </a:xfrm>
          <a:prstGeom prst="rect">
            <a:avLst/>
          </a:prstGeom>
        </p:spPr>
      </p:pic>
      <p:pic>
        <p:nvPicPr>
          <p:cNvPr id="33" name="Grafický objekt 32" descr="Call centrum se souvislou výplní">
            <a:extLst>
              <a:ext uri="{FF2B5EF4-FFF2-40B4-BE49-F238E27FC236}">
                <a16:creationId xmlns:a16="http://schemas.microsoft.com/office/drawing/2014/main" id="{BB567708-83C6-D34F-1D8D-49D0AC6164E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163658" y="2491153"/>
            <a:ext cx="914400" cy="914400"/>
          </a:xfrm>
          <a:prstGeom prst="rect">
            <a:avLst/>
          </a:prstGeom>
        </p:spPr>
      </p:pic>
      <p:pic>
        <p:nvPicPr>
          <p:cNvPr id="35" name="Grafický objekt 34" descr="Auto se souvislou výplní">
            <a:extLst>
              <a:ext uri="{FF2B5EF4-FFF2-40B4-BE49-F238E27FC236}">
                <a16:creationId xmlns:a16="http://schemas.microsoft.com/office/drawing/2014/main" id="{AD87A8EB-01B7-0483-121B-5F7EA7A0160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683264" y="3418375"/>
            <a:ext cx="914400" cy="914400"/>
          </a:xfrm>
          <a:prstGeom prst="rect">
            <a:avLst/>
          </a:prstGeom>
        </p:spPr>
      </p:pic>
      <p:pic>
        <p:nvPicPr>
          <p:cNvPr id="37" name="Grafický objekt 36" descr="Programátor samčího pohlaví se souvislou výplní">
            <a:extLst>
              <a:ext uri="{FF2B5EF4-FFF2-40B4-BE49-F238E27FC236}">
                <a16:creationId xmlns:a16="http://schemas.microsoft.com/office/drawing/2014/main" id="{5B146D02-CAC4-944D-8650-9828EF03EE1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011868" y="88655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0189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0EB81-71B6-8AD3-AE5D-678D2A90D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A1869B-1E6D-454C-502A-25F8E2542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7323"/>
            <a:ext cx="11353800" cy="1325563"/>
          </a:xfrm>
        </p:spPr>
        <p:txBody>
          <a:bodyPr>
            <a:noAutofit/>
          </a:bodyPr>
          <a:lstStyle/>
          <a:p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Vytváření a analýza pracovních míst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D2DDD49-93FF-49E9-9F69-BD31C7A1D609}"/>
              </a:ext>
            </a:extLst>
          </p:cNvPr>
          <p:cNvSpPr txBox="1"/>
          <p:nvPr/>
        </p:nvSpPr>
        <p:spPr>
          <a:xfrm>
            <a:off x="838200" y="2142061"/>
            <a:ext cx="1079291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Analýza pracovních míst: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proces popisu a shromažďování informací o pracovních místech, jejich úloze a činnostech.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Zásadní role při plánování personálních zdrojů a zajišťování chodu organizace.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Eliminace překrývání pracovních činností.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Zvýšení transparentnosti organizace.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Zdroje informací: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držitel pracovního místa (problematika zkreslení), nezávislý pozorovatel, nadřízený, spolupracovníci, podřízený, písemné materiály.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Metody získávání informací: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pozorování, rozhovor, dotazníky, deník pracovníka.</a:t>
            </a:r>
          </a:p>
          <a:p>
            <a:endParaRPr lang="cs-CZ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Problematika překrývání pracovních míst v organizaci veřejné správy.</a:t>
            </a:r>
            <a:endParaRPr lang="cs-CZ" sz="2200" i="1" dirty="0"/>
          </a:p>
        </p:txBody>
      </p:sp>
    </p:spTree>
    <p:extLst>
      <p:ext uri="{BB962C8B-B14F-4D97-AF65-F5344CB8AC3E}">
        <p14:creationId xmlns:p14="http://schemas.microsoft.com/office/powerpoint/2010/main" val="38120405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0EB81-71B6-8AD3-AE5D-678D2A90D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A1869B-1E6D-454C-502A-25F8E2542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7323"/>
            <a:ext cx="11353800" cy="1325563"/>
          </a:xfrm>
        </p:spPr>
        <p:txBody>
          <a:bodyPr>
            <a:noAutofit/>
          </a:bodyPr>
          <a:lstStyle/>
          <a:p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Získávání zaměstnanců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A3D4BC3-0B52-2D9F-5697-4A3AFB3F48A9}"/>
              </a:ext>
            </a:extLst>
          </p:cNvPr>
          <p:cNvSpPr txBox="1"/>
          <p:nvPr/>
        </p:nvSpPr>
        <p:spPr>
          <a:xfrm>
            <a:off x="633047" y="1687354"/>
            <a:ext cx="1094935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Získávání zaměstnanců: </a:t>
            </a:r>
            <a:r>
              <a:rPr lang="cs-C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navázání kontaktu mezi zaměstnavatelem a potenciálním zaměstnancem. Jedná se o oboustranný proces, kdy na jedné straně stojí organizace jako zaměstnavatel a vyhledává na trhu práce potřebnou pracovní sílu, na druhé straně stojí potenciální zaměstnanec, který na trhu práce nabízí svůj výrobní faktor, tj. práci a vybírá si z nabídek konkurenčních organizací.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Vnitřní zdroje: </a:t>
            </a:r>
            <a:r>
              <a:rPr lang="cs-CZ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zaměstnanci organizace.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Vnější zdroje: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volná pracovní síla na trhu práce, absolventi škol, zaměstnanci ostatních organizací.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Vlastní síly: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personální útvar organizace.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Vnější síly: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recruitmentové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nebo zprostředkovatelské společnosti,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headhunting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temporary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help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Metody: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on-line, nástěnka, tisk, personální agentury, Úřad práce, školy, doporučení, přímé oslovení, uchazeč se nabízí sám, veletrh pracovních příležitostí.</a:t>
            </a:r>
          </a:p>
          <a:p>
            <a:pPr algn="just"/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8095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0109F3-377B-4C73-95B6-782E0073D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591C8A-AC40-3C00-DB27-D3287331F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</a:t>
            </a:r>
          </a:p>
        </p:txBody>
      </p:sp>
      <p:graphicFrame>
        <p:nvGraphicFramePr>
          <p:cNvPr id="7" name="Zástupný symbol pro obsah 2" descr="Zástupný symbol ikony obrázku SmartArt">
            <a:extLst>
              <a:ext uri="{FF2B5EF4-FFF2-40B4-BE49-F238E27FC236}">
                <a16:creationId xmlns:a16="http://schemas.microsoft.com/office/drawing/2014/main" id="{CBE254FC-DF7B-D21D-166C-4B9DBEE0C8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7025163"/>
              </p:ext>
            </p:extLst>
          </p:nvPr>
        </p:nvGraphicFramePr>
        <p:xfrm>
          <a:off x="1668162" y="2434282"/>
          <a:ext cx="9131181" cy="2850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33072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0EB81-71B6-8AD3-AE5D-678D2A90D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1901A5F3-E142-9B54-DD46-3E19FC9C22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049554"/>
              </p:ext>
            </p:extLst>
          </p:nvPr>
        </p:nvGraphicFramePr>
        <p:xfrm>
          <a:off x="778864" y="735158"/>
          <a:ext cx="10634272" cy="53876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8977">
                  <a:extLst>
                    <a:ext uri="{9D8B030D-6E8A-4147-A177-3AD203B41FA5}">
                      <a16:colId xmlns:a16="http://schemas.microsoft.com/office/drawing/2014/main" val="1264036816"/>
                    </a:ext>
                  </a:extLst>
                </a:gridCol>
                <a:gridCol w="2413416">
                  <a:extLst>
                    <a:ext uri="{9D8B030D-6E8A-4147-A177-3AD203B41FA5}">
                      <a16:colId xmlns:a16="http://schemas.microsoft.com/office/drawing/2014/main" val="3487142374"/>
                    </a:ext>
                  </a:extLst>
                </a:gridCol>
                <a:gridCol w="2203554">
                  <a:extLst>
                    <a:ext uri="{9D8B030D-6E8A-4147-A177-3AD203B41FA5}">
                      <a16:colId xmlns:a16="http://schemas.microsoft.com/office/drawing/2014/main" val="183830056"/>
                    </a:ext>
                  </a:extLst>
                </a:gridCol>
                <a:gridCol w="2360233">
                  <a:extLst>
                    <a:ext uri="{9D8B030D-6E8A-4147-A177-3AD203B41FA5}">
                      <a16:colId xmlns:a16="http://schemas.microsoft.com/office/drawing/2014/main" val="2745673372"/>
                    </a:ext>
                  </a:extLst>
                </a:gridCol>
                <a:gridCol w="2098092">
                  <a:extLst>
                    <a:ext uri="{9D8B030D-6E8A-4147-A177-3AD203B41FA5}">
                      <a16:colId xmlns:a16="http://schemas.microsoft.com/office/drawing/2014/main" val="1998941786"/>
                    </a:ext>
                  </a:extLst>
                </a:gridCol>
              </a:tblGrid>
              <a:tr h="246301">
                <a:tc rowSpan="3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ZDROJE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SÍLY</a:t>
                      </a:r>
                      <a:endParaRPr lang="cs-CZ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2868242"/>
                  </a:ext>
                </a:extLst>
              </a:tr>
              <a:tr h="24630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Vlastní</a:t>
                      </a:r>
                      <a:endParaRPr lang="cs-CZ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B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Cizí</a:t>
                      </a:r>
                      <a:endParaRPr lang="cs-CZ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B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7250898"/>
                  </a:ext>
                </a:extLst>
              </a:tr>
              <a:tr h="24630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18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výhody</a:t>
                      </a:r>
                      <a:endParaRPr lang="cs-CZ" sz="1800" i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18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nevýhody</a:t>
                      </a:r>
                      <a:endParaRPr lang="cs-CZ" sz="1800" i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7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18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výhody</a:t>
                      </a:r>
                      <a:endParaRPr lang="cs-CZ" sz="1800" i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18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nevýhody</a:t>
                      </a:r>
                      <a:endParaRPr lang="cs-CZ" sz="1800" i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7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268172"/>
                  </a:ext>
                </a:extLst>
              </a:tr>
              <a:tr h="513277">
                <a:tc rowSpan="5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Interní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B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znalost firemní kultury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profesní</a:t>
                      </a:r>
                      <a:br>
                        <a:rPr lang="cs-CZ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cs-CZ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slepota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objektivita a nezatížený pohled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nákladovost získávání </a:t>
                      </a:r>
                      <a:br>
                        <a:rPr lang="cs-CZ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cs-CZ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výběru pracovníků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566932"/>
                  </a:ext>
                </a:extLst>
              </a:tr>
              <a:tr h="53395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znalost firemního prostředí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tendence ke kontinuitě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výběr nehledí na zájmové skupiny uvnitř organizace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8073415"/>
                  </a:ext>
                </a:extLst>
              </a:tr>
              <a:tr h="11416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nižší nákladovost procesu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nižší citlivost k hodnotám organizace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091847"/>
                  </a:ext>
                </a:extLst>
              </a:tr>
              <a:tr h="39911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vyhýbání se netradičním řešením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4110056"/>
                  </a:ext>
                </a:extLst>
              </a:tr>
              <a:tr h="51327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není nutná adaptace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není nutná adaptace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7145344"/>
                  </a:ext>
                </a:extLst>
              </a:tr>
              <a:tr h="648113">
                <a:tc rowSpan="3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Externí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FB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„nová krev“ za nižší náklady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delší adaptační proces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znalost externího trhu práce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delší adaptační proces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18913"/>
                  </a:ext>
                </a:extLst>
              </a:tr>
              <a:tr h="51327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příchod člověka, který není „zaháčkovaný" do vztahů organizace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snaha vybírat někoho, kdo zapadne, než nositele změny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velká zkušenost </a:t>
                      </a:r>
                      <a:br>
                        <a:rPr lang="cs-CZ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cs-CZ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výběrem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vyšší nákladovost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109719"/>
                  </a:ext>
                </a:extLst>
              </a:tr>
              <a:tr h="104722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příchod člověka, který není „zaháčkovaný" do vztahů organizace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nižší citlivost k firemnímu prostředí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09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40047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0EB81-71B6-8AD3-AE5D-678D2A90D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A1869B-1E6D-454C-502A-25F8E2542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7323"/>
            <a:ext cx="11353800" cy="1325563"/>
          </a:xfrm>
        </p:spPr>
        <p:txBody>
          <a:bodyPr>
            <a:noAutofit/>
          </a:bodyPr>
          <a:lstStyle/>
          <a:p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Výběr zaměstnanců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A3D4BC3-0B52-2D9F-5697-4A3AFB3F48A9}"/>
              </a:ext>
            </a:extLst>
          </p:cNvPr>
          <p:cNvSpPr txBox="1"/>
          <p:nvPr/>
        </p:nvSpPr>
        <p:spPr>
          <a:xfrm>
            <a:off x="804496" y="1702233"/>
            <a:ext cx="10583007" cy="5746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Výběr zaměstnanců: </a:t>
            </a:r>
            <a:r>
              <a:rPr lang="cs-CZ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proces </a:t>
            </a:r>
            <a:r>
              <a:rPr lang="cs-CZ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rozpoznání, který z uchazečů bude pravděpodobně nejvíce vyhovující požadavkům obsazovaného pracovního místa.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Metody výběru: </a:t>
            </a:r>
            <a:r>
              <a:rPr lang="cs-CZ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analýza dokumentace (životopis, motivační dopis, firemní dotazník, osobní dotazník, reference, pracovní posudek, lékařské vyšetření), testy pracovní způsobilosti (test inteligence, osobnosti, schopností, znalostí a dovedností), výběrové řízní (pohovor, </a:t>
            </a:r>
            <a:r>
              <a:rPr lang="cs-CZ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r>
              <a:rPr lang="cs-CZ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centrum, simulované situace).</a:t>
            </a:r>
          </a:p>
          <a:p>
            <a:pPr algn="just">
              <a:lnSpc>
                <a:spcPct val="110000"/>
              </a:lnSpc>
            </a:pPr>
            <a:endParaRPr lang="cs-C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cs-CZ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cs-C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procesu výběru by měly být zařazeny metody, jejichž validita je vyšší než 0,4:</a:t>
            </a:r>
          </a:p>
          <a:p>
            <a:pPr marL="342900" lvl="0" indent="-342900" algn="just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cs-C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strukturovaný pohovor – 0,62;</a:t>
            </a:r>
          </a:p>
          <a:p>
            <a:pPr marL="342900" lvl="0" indent="-342900" algn="just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cs-C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simulované situace – 0,55;</a:t>
            </a:r>
          </a:p>
          <a:p>
            <a:pPr marL="342900" lvl="0" indent="-342900" algn="just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cs-C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testy schopností – 0,54;</a:t>
            </a:r>
          </a:p>
          <a:p>
            <a:pPr marL="342900" lvl="0" indent="-342900" algn="just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cs-CZ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Assessment</a:t>
            </a:r>
            <a:r>
              <a:rPr lang="cs-C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Centre – 0,41; </a:t>
            </a:r>
          </a:p>
          <a:p>
            <a:pPr marL="342900" lvl="0" indent="-342900" algn="just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cs-C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životopis – 0,4;</a:t>
            </a:r>
          </a:p>
          <a:p>
            <a:pPr algn="just"/>
            <a:endParaRPr lang="cs-CZ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9CB8B42-72AD-3B52-EE4C-6AF9CDDC2208}"/>
              </a:ext>
            </a:extLst>
          </p:cNvPr>
          <p:cNvSpPr txBox="1"/>
          <p:nvPr/>
        </p:nvSpPr>
        <p:spPr>
          <a:xfrm>
            <a:off x="6781801" y="4575327"/>
            <a:ext cx="6107722" cy="1553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cs-C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test osobnosti – 0,38; </a:t>
            </a:r>
          </a:p>
          <a:p>
            <a:pPr marL="342900" lvl="0" indent="-342900" algn="just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cs-C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nestrukturovaný pohovor – 0,31;</a:t>
            </a:r>
          </a:p>
          <a:p>
            <a:pPr marL="342900" lvl="0" indent="-342900" algn="just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cs-C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reference – 0,13;</a:t>
            </a:r>
          </a:p>
          <a:p>
            <a:pPr marL="342900" lvl="0" indent="-342900" algn="just">
              <a:lnSpc>
                <a:spcPct val="110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cs-C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astrologie a grafologie – 0.</a:t>
            </a:r>
          </a:p>
        </p:txBody>
      </p:sp>
    </p:spTree>
    <p:extLst>
      <p:ext uri="{BB962C8B-B14F-4D97-AF65-F5344CB8AC3E}">
        <p14:creationId xmlns:p14="http://schemas.microsoft.com/office/powerpoint/2010/main" val="275926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0EB81-71B6-8AD3-AE5D-678D2A90D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A1869B-1E6D-454C-502A-25F8E2542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7323"/>
            <a:ext cx="11353800" cy="1325563"/>
          </a:xfrm>
        </p:spPr>
        <p:txBody>
          <a:bodyPr>
            <a:noAutofit/>
          </a:bodyPr>
          <a:lstStyle/>
          <a:p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Hodnocení výkonnosti a odměňování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839414E-3678-AF82-5335-9DBB5FE3305D}"/>
              </a:ext>
            </a:extLst>
          </p:cNvPr>
          <p:cNvSpPr txBox="1"/>
          <p:nvPr/>
        </p:nvSpPr>
        <p:spPr>
          <a:xfrm>
            <a:off x="633046" y="1875946"/>
            <a:ext cx="10949354" cy="4329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0000"/>
              </a:lnSpc>
            </a:pPr>
            <a:r>
              <a:rPr lang="cs-CZ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Hodnocení výkonnosti </a:t>
            </a:r>
            <a:r>
              <a:rPr lang="cs-CZ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 strukturovaný systém měření, hodnocení a ovlivňování zaměstnanců, jejich postojů, chování a výsledků. </a:t>
            </a:r>
          </a:p>
          <a:p>
            <a:pPr marL="342900" lvl="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</a:t>
            </a:r>
            <a:r>
              <a:rPr lang="cs-CZ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rmální hodnocení: </a:t>
            </a:r>
            <a:r>
              <a:rPr lang="cs-CZ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plánované, systematické a standardizované hodnocení na konci hodnotícího období. Zpravidla se jedná o hodnotící rozhovor.</a:t>
            </a:r>
          </a:p>
          <a:p>
            <a:pPr marL="342900" lvl="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Neformální hodnocení: </a:t>
            </a:r>
            <a:r>
              <a:rPr lang="cs-C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průběžné hodnocení při výkonu každodenní činnosti.</a:t>
            </a:r>
          </a:p>
          <a:p>
            <a:pPr lvl="0" algn="just">
              <a:lnSpc>
                <a:spcPct val="110000"/>
              </a:lnSpc>
            </a:pPr>
            <a:endParaRPr lang="cs-C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lnSpc>
                <a:spcPct val="110000"/>
              </a:lnSpc>
            </a:pPr>
            <a:r>
              <a:rPr lang="cs-CZ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Odměňování zaměstnanců: </a:t>
            </a:r>
            <a:r>
              <a:rPr lang="cs-CZ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poskytování hmotných a nehmotných pobídek zaměstnanci za odvedenou práci. Úzce spojeno s motivací zaměstnance.</a:t>
            </a:r>
          </a:p>
          <a:p>
            <a:pPr marL="342900" lvl="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Hmotné pobídky: </a:t>
            </a:r>
            <a:r>
              <a:rPr lang="cs-CZ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zpravidla finanční (mzda/plat) nebo přímo vyjádřitelné penězi (</a:t>
            </a:r>
            <a:r>
              <a:rPr lang="cs-CZ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stravenkový</a:t>
            </a:r>
            <a:r>
              <a:rPr lang="cs-CZ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paušál apod.).</a:t>
            </a:r>
          </a:p>
          <a:p>
            <a:pPr marL="342900" lvl="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Nehmotné pobídky: </a:t>
            </a:r>
            <a:r>
              <a:rPr lang="cs-CZ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vzdělávání, kariérní růst, </a:t>
            </a:r>
            <a:r>
              <a:rPr lang="cs-CZ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well-being</a:t>
            </a:r>
            <a:r>
              <a:rPr lang="cs-CZ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cs-CZ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home</a:t>
            </a:r>
            <a:r>
              <a:rPr lang="cs-CZ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-office, stravování, ubytování apod.</a:t>
            </a:r>
          </a:p>
        </p:txBody>
      </p:sp>
    </p:spTree>
    <p:extLst>
      <p:ext uri="{BB962C8B-B14F-4D97-AF65-F5344CB8AC3E}">
        <p14:creationId xmlns:p14="http://schemas.microsoft.com/office/powerpoint/2010/main" val="30832659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0EB81-71B6-8AD3-AE5D-678D2A90D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A1869B-1E6D-454C-502A-25F8E2542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7323"/>
            <a:ext cx="11353800" cy="1325563"/>
          </a:xfrm>
        </p:spPr>
        <p:txBody>
          <a:bodyPr>
            <a:noAutofit/>
          </a:bodyPr>
          <a:lstStyle/>
          <a:p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Hodnocení výkonnosti a odměňování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75C5DEB-1648-A12D-2712-67EDC9ECC7CF}"/>
              </a:ext>
            </a:extLst>
          </p:cNvPr>
          <p:cNvSpPr txBox="1"/>
          <p:nvPr/>
        </p:nvSpPr>
        <p:spPr>
          <a:xfrm>
            <a:off x="714520" y="1687742"/>
            <a:ext cx="10762960" cy="4960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200" b="1" i="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 Mzda</a:t>
            </a:r>
            <a:r>
              <a:rPr lang="cs-CZ" sz="22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 cena práce v soukromém sektoru. </a:t>
            </a:r>
          </a:p>
          <a:p>
            <a:pPr algn="just"/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Minimální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nejnižší právně přípustná mzda, kterou je zaměstnavatel povinen poskytovat zaměstnanci za práci v pracovněprávním vztahu. </a:t>
            </a:r>
            <a:r>
              <a:rPr lang="cs-CZ" sz="2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2024 = 18.900 Kč</a:t>
            </a:r>
          </a:p>
          <a:p>
            <a:pPr algn="just"/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Zaručená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představuje nejnižší stanovenou mzdu za práci s ohledem na složitost</a:t>
            </a:r>
            <a:r>
              <a:rPr lang="cs-CZ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namáhavost vykonávané práce</a:t>
            </a:r>
            <a:r>
              <a:rPr lang="cs-CZ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8 pracovních skupin.</a:t>
            </a: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2024 = </a:t>
            </a:r>
            <a:r>
              <a:rPr lang="cs-CZ" sz="2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18.900 – 37.800 Kč</a:t>
            </a:r>
          </a:p>
          <a:p>
            <a:pPr algn="just">
              <a:spcAft>
                <a:spcPts val="1000"/>
              </a:spcAft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Průměrná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 podíl mezd bez ostatních osobních nákladů připadající na jednoho </a:t>
            </a:r>
            <a:r>
              <a:rPr lang="cs-CZ" sz="22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zaměstnance evidenčního počtu za měsíc. </a:t>
            </a:r>
            <a:r>
              <a:rPr lang="cs-CZ" sz="22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2024 = 43.967 Kč</a:t>
            </a:r>
          </a:p>
          <a:p>
            <a:pPr algn="just"/>
            <a:r>
              <a:rPr lang="cs-CZ" sz="2200" b="1" i="0" u="sng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 Plat</a:t>
            </a:r>
            <a:r>
              <a:rPr lang="cs-CZ" sz="22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 cena práce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ve veřejné správě</a:t>
            </a:r>
            <a:r>
              <a:rPr lang="cs-CZ" sz="22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Plat vychází z platových tabulek, které obsahují platovou třídu (16 tříd) a platový stupeň (12 stupňů). </a:t>
            </a:r>
            <a:r>
              <a:rPr lang="cs-CZ" sz="2200" i="0" dirty="0">
                <a:effectLst/>
                <a:highlight>
                  <a:srgbClr val="FAFBF7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2200" b="0" i="0" dirty="0">
                <a:effectLst/>
                <a:highlight>
                  <a:srgbClr val="FAFBF7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latové třídy se přiřazují podle </a:t>
            </a:r>
            <a:r>
              <a:rPr lang="cs-CZ" sz="2200" b="0" i="0" dirty="0" err="1">
                <a:effectLst/>
                <a:highlight>
                  <a:srgbClr val="FAFBF7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podle</a:t>
            </a:r>
            <a:r>
              <a:rPr lang="cs-CZ" sz="2200" b="0" i="0" dirty="0">
                <a:effectLst/>
                <a:highlight>
                  <a:srgbClr val="FAFBF7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dosaženého vzdělání a složitosti a odpovědnosti práce. Platové stupně jsou určeny dle dosažené praxe.</a:t>
            </a:r>
            <a:r>
              <a:rPr lang="cs-CZ" sz="22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Jedná se o základní hrubý plat, na který má zaměstnanec ve státní správě nárok. Specifikace v rámci Nařízení vlády o katalogu prací ve veřejných službách a správě.</a:t>
            </a:r>
          </a:p>
          <a:p>
            <a:pPr algn="just"/>
            <a:endParaRPr lang="cs-CZ" sz="2200" b="1" dirty="0"/>
          </a:p>
        </p:txBody>
      </p:sp>
    </p:spTree>
    <p:extLst>
      <p:ext uri="{BB962C8B-B14F-4D97-AF65-F5344CB8AC3E}">
        <p14:creationId xmlns:p14="http://schemas.microsoft.com/office/powerpoint/2010/main" val="32729074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ED6F45-7980-EF8E-B0A8-8536777EF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4E3FFA-8452-B9C7-1134-F4E24A6EE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706" y="385566"/>
            <a:ext cx="10515600" cy="762750"/>
          </a:xfrm>
        </p:spPr>
        <p:txBody>
          <a:bodyPr>
            <a:normAutofit/>
          </a:bodyPr>
          <a:lstStyle/>
          <a:p>
            <a:r>
              <a:rPr lang="cs-CZ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Seznam použitých zdrojů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637D8ED-71A4-391A-55AA-F04419FDABCF}"/>
              </a:ext>
            </a:extLst>
          </p:cNvPr>
          <p:cNvSpPr txBox="1"/>
          <p:nvPr/>
        </p:nvSpPr>
        <p:spPr>
          <a:xfrm>
            <a:off x="631706" y="944380"/>
            <a:ext cx="10928588" cy="57337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l">
              <a:lnSpc>
                <a:spcPct val="110000"/>
              </a:lnSpc>
              <a:spcAft>
                <a:spcPts val="565"/>
              </a:spcAft>
              <a:tabLst>
                <a:tab pos="270510" algn="l"/>
                <a:tab pos="457200" algn="l"/>
              </a:tabLst>
            </a:pPr>
            <a:r>
              <a:rPr lang="cs-CZ" sz="15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ARMSTRONG, Michael. </a:t>
            </a:r>
            <a:r>
              <a:rPr lang="cs-CZ" sz="155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Řízení lidských zdrojů: nejnovější trendy a postupy. </a:t>
            </a:r>
            <a:r>
              <a:rPr lang="cs-CZ" sz="15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10. vyd. Praha: Grada, 2007. ISBN 978-80-247-1407-3.</a:t>
            </a:r>
          </a:p>
          <a:p>
            <a:pPr lvl="0" algn="l">
              <a:lnSpc>
                <a:spcPct val="110000"/>
              </a:lnSpc>
              <a:spcAft>
                <a:spcPts val="565"/>
              </a:spcAft>
              <a:tabLst>
                <a:tab pos="270510" algn="l"/>
                <a:tab pos="457200" algn="l"/>
              </a:tabLst>
            </a:pPr>
            <a:r>
              <a:rPr lang="cs-CZ" sz="15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ARMSTRONG, Michael a Stephen TAYLOR. </a:t>
            </a:r>
            <a:r>
              <a:rPr lang="cs-CZ" sz="155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Řízení lidských zdrojů: moderní pojetí </a:t>
            </a:r>
            <a:br>
              <a:rPr lang="cs-CZ" sz="155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cs-CZ" sz="155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postupy. </a:t>
            </a:r>
            <a:r>
              <a:rPr lang="cs-CZ" sz="15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13. vyd. Přeložil Martin ŠIKÝŘ. Praha: Grada </a:t>
            </a:r>
            <a:r>
              <a:rPr lang="cs-CZ" sz="155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Publishing</a:t>
            </a:r>
            <a:r>
              <a:rPr lang="cs-CZ" sz="15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2015. ISBN </a:t>
            </a:r>
            <a:br>
              <a:rPr lang="cs-CZ" sz="15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cs-CZ" sz="15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978-80-247-5258-7. </a:t>
            </a:r>
            <a:endParaRPr lang="cs-CZ" sz="155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ČSÚ, 2024. </a:t>
            </a:r>
            <a:r>
              <a:rPr lang="en-US" sz="1550" i="1" dirty="0" err="1">
                <a:latin typeface="Arial" panose="020B0604020202020204" pitchFamily="34" charset="0"/>
                <a:cs typeface="Arial" panose="020B0604020202020204" pitchFamily="34" charset="0"/>
              </a:rPr>
              <a:t>Počet</a:t>
            </a:r>
            <a:r>
              <a:rPr lang="en-US" sz="155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50" i="1" dirty="0" err="1">
                <a:latin typeface="Arial" panose="020B0604020202020204" pitchFamily="34" charset="0"/>
                <a:cs typeface="Arial" panose="020B0604020202020204" pitchFamily="34" charset="0"/>
              </a:rPr>
              <a:t>ekonomických</a:t>
            </a:r>
            <a:r>
              <a:rPr lang="en-US" sz="1550" i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50" i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subjektů</a:t>
            </a:r>
            <a:r>
              <a:rPr lang="en-US" sz="1550" i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50" i="1" dirty="0" err="1">
                <a:latin typeface="Arial" panose="020B0604020202020204" pitchFamily="34" charset="0"/>
                <a:cs typeface="Arial" panose="020B0604020202020204" pitchFamily="34" charset="0"/>
              </a:rPr>
              <a:t>dle</a:t>
            </a:r>
            <a:r>
              <a:rPr lang="en-US" sz="155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50" i="1" dirty="0" err="1">
                <a:latin typeface="Arial" panose="020B0604020202020204" pitchFamily="34" charset="0"/>
                <a:cs typeface="Arial" panose="020B0604020202020204" pitchFamily="34" charset="0"/>
              </a:rPr>
              <a:t>institucionálních</a:t>
            </a:r>
            <a:r>
              <a:rPr lang="en-US" sz="155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50" i="1" dirty="0" err="1">
                <a:latin typeface="Arial" panose="020B0604020202020204" pitchFamily="34" charset="0"/>
                <a:cs typeface="Arial" panose="020B0604020202020204" pitchFamily="34" charset="0"/>
              </a:rPr>
              <a:t>sektorů</a:t>
            </a:r>
            <a:r>
              <a:rPr lang="en-US" sz="1550" i="1" dirty="0">
                <a:latin typeface="Arial" panose="020B0604020202020204" pitchFamily="34" charset="0"/>
                <a:cs typeface="Arial" panose="020B0604020202020204" pitchFamily="34" charset="0"/>
              </a:rPr>
              <a:t> v ČR</a:t>
            </a:r>
            <a:r>
              <a:rPr lang="en-US" sz="155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5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Online. ČSÚ. </a:t>
            </a:r>
            <a:r>
              <a:rPr lang="en-US" sz="155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15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z: </a:t>
            </a:r>
            <a:r>
              <a:rPr lang="en-US" sz="1550" b="0" i="0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https://www.czso.cz/csu/czso/res_cr</a:t>
            </a:r>
            <a:r>
              <a:rPr lang="en-US" sz="15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[cit. 2024-0</a:t>
            </a:r>
            <a:r>
              <a:rPr lang="cs-CZ" sz="15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5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-0</a:t>
            </a:r>
            <a:r>
              <a:rPr lang="cs-CZ" sz="15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5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endParaRPr lang="cs-CZ" sz="155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550" dirty="0">
                <a:latin typeface="Arial" panose="020B0604020202020204" pitchFamily="34" charset="0"/>
                <a:cs typeface="Arial" panose="020B0604020202020204" pitchFamily="34" charset="0"/>
              </a:rPr>
              <a:t>Ministerstvo vnitra ČR</a:t>
            </a:r>
            <a:r>
              <a:rPr lang="en-US" sz="15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2024. </a:t>
            </a:r>
            <a:r>
              <a:rPr lang="cs-CZ" sz="155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Státní zaměstna</a:t>
            </a:r>
            <a:r>
              <a:rPr lang="cs-CZ" sz="1550" i="1" dirty="0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155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5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Online. </a:t>
            </a:r>
            <a:r>
              <a:rPr lang="cs-CZ" sz="15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MVČR</a:t>
            </a:r>
            <a:r>
              <a:rPr lang="en-US" sz="15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55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15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z: </a:t>
            </a:r>
            <a:r>
              <a:rPr lang="en-US" sz="1550" b="0" i="0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50" dirty="0">
                <a:latin typeface="Arial" panose="020B0604020202020204" pitchFamily="34" charset="0"/>
                <a:cs typeface="Arial" panose="020B0604020202020204" pitchFamily="34" charset="0"/>
              </a:rPr>
              <a:t>https://www.mvcr.cz/sluzba/clanek/obecne-informace.aspx?q=Y2hudW09Mg%3D%3D</a:t>
            </a:r>
            <a:r>
              <a:rPr lang="en-US" sz="15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[cit. 2024-0</a:t>
            </a:r>
            <a:r>
              <a:rPr lang="cs-CZ" sz="15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5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-0</a:t>
            </a:r>
            <a:r>
              <a:rPr lang="cs-CZ" sz="15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5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endParaRPr lang="cs-CZ" sz="155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5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DVOŘÁKOVÁ, Zuzana. </a:t>
            </a:r>
            <a:r>
              <a:rPr lang="cs-CZ" sz="155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Řízení lidských zdrojů</a:t>
            </a:r>
            <a:r>
              <a:rPr lang="cs-CZ" sz="15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Praha: C.H. Beck, 2012. Beckova edice ekonomie. ISBN 978-80-7400-347-9. </a:t>
            </a:r>
          </a:p>
          <a:p>
            <a:r>
              <a:rPr lang="cs-CZ" sz="1550" b="0" i="0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KERLINOVÁ, Alena</a:t>
            </a:r>
            <a:r>
              <a:rPr lang="cs-CZ" sz="15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a </a:t>
            </a:r>
            <a:r>
              <a:rPr lang="cs-CZ" sz="1550" b="0" i="0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Eva TOMÁŠKOVÁ</a:t>
            </a:r>
            <a:r>
              <a:rPr lang="cs-CZ" sz="15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cs-CZ" sz="155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Management veřejné správy</a:t>
            </a:r>
            <a:r>
              <a:rPr lang="cs-CZ" sz="15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2. dotisk 1. vyd. Brno: Masarykova univerzita, 2019, 132 s. Učebnice Právnické fakulty MU, sv. 511. ISBN 978-80-210-6918-3</a:t>
            </a:r>
          </a:p>
          <a:p>
            <a:r>
              <a:rPr lang="cs-CZ" sz="1550" dirty="0">
                <a:latin typeface="Arial" panose="020B0604020202020204" pitchFamily="34" charset="0"/>
                <a:cs typeface="Arial" panose="020B0604020202020204" pitchFamily="34" charset="0"/>
              </a:rPr>
              <a:t>Ministerstvo vnitra ČR</a:t>
            </a:r>
            <a:r>
              <a:rPr lang="en-US" sz="15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2024. </a:t>
            </a:r>
            <a:r>
              <a:rPr lang="cs-CZ" sz="1550" i="1" dirty="0">
                <a:latin typeface="Arial" panose="020B0604020202020204" pitchFamily="34" charset="0"/>
                <a:cs typeface="Arial" panose="020B0604020202020204" pitchFamily="34" charset="0"/>
              </a:rPr>
              <a:t>Výroční zpráva o stavu veřejné správy</a:t>
            </a:r>
            <a:r>
              <a:rPr lang="en-US" sz="155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5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Online. </a:t>
            </a:r>
            <a:r>
              <a:rPr lang="cs-CZ" sz="15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MVČR</a:t>
            </a:r>
            <a:r>
              <a:rPr lang="en-US" sz="15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55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15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z: </a:t>
            </a:r>
            <a:r>
              <a:rPr lang="en-US" sz="1550" b="0" i="0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50" dirty="0">
                <a:latin typeface="Arial" panose="020B0604020202020204" pitchFamily="34" charset="0"/>
                <a:cs typeface="Arial" panose="020B0604020202020204" pitchFamily="34" charset="0"/>
              </a:rPr>
              <a:t>https://www.mvcr.cz/clanek/vyrocni-zpravy-o-stavu-verejne-spravy.aspx</a:t>
            </a:r>
            <a:r>
              <a:rPr lang="en-US" sz="15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[cit. 2024-0</a:t>
            </a:r>
            <a:r>
              <a:rPr lang="cs-CZ" sz="15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5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-0</a:t>
            </a:r>
            <a:r>
              <a:rPr lang="cs-CZ" sz="15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5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endParaRPr lang="cs-CZ" sz="155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5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MUSCALU, </a:t>
            </a:r>
            <a:r>
              <a:rPr lang="cs-CZ" sz="155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Emanoil</a:t>
            </a:r>
            <a:r>
              <a:rPr lang="cs-CZ" sz="15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cs-CZ" sz="155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Sources</a:t>
            </a:r>
            <a:r>
              <a:rPr lang="cs-CZ" sz="15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155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cs-CZ" sz="15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155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Human</a:t>
            </a:r>
            <a:r>
              <a:rPr lang="cs-CZ" sz="15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155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Resources</a:t>
            </a:r>
            <a:r>
              <a:rPr lang="cs-CZ" sz="15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155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Recruitment</a:t>
            </a:r>
            <a:r>
              <a:rPr lang="cs-CZ" sz="15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155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Organization</a:t>
            </a:r>
            <a:r>
              <a:rPr lang="cs-CZ" sz="15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 </a:t>
            </a:r>
            <a:r>
              <a:rPr lang="cs-CZ" sz="155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Revista</a:t>
            </a:r>
            <a:r>
              <a:rPr lang="cs-CZ" sz="155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155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Academiei</a:t>
            </a:r>
            <a:r>
              <a:rPr lang="cs-CZ" sz="155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155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Fortelor</a:t>
            </a:r>
            <a:r>
              <a:rPr lang="cs-CZ" sz="155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155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Terestre</a:t>
            </a:r>
            <a:r>
              <a:rPr lang="cs-CZ" sz="15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[online]. 2015, roč. 20 č. 3, s. 351–359 [cit. 2024-05-02]. Dostupné z: &lt;http://www.armyacademy.ro/</a:t>
            </a:r>
            <a:r>
              <a:rPr lang="cs-CZ" sz="155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reviste</a:t>
            </a:r>
            <a:r>
              <a:rPr lang="cs-CZ" sz="15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/rev3_2015/MUSCALU.pdf&gt;. ISSN 1582-6384. </a:t>
            </a:r>
          </a:p>
          <a:p>
            <a:r>
              <a:rPr lang="cs-CZ" sz="15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ULRICH, David. </a:t>
            </a:r>
            <a:r>
              <a:rPr lang="cs-CZ" sz="155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Nová éra řízení lidských zdrojů – ze servisu partnerem: šest kompetencí pro HR budoucnosti</a:t>
            </a:r>
            <a:r>
              <a:rPr lang="cs-CZ" sz="15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Praha: Grada, 2014. ISBN 978-80-247-5090-3.</a:t>
            </a:r>
          </a:p>
          <a:p>
            <a:r>
              <a:rPr lang="cs-CZ" sz="15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WILTON, Nick. </a:t>
            </a:r>
            <a:r>
              <a:rPr lang="cs-CZ" sz="155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 </a:t>
            </a:r>
            <a:r>
              <a:rPr lang="cs-CZ" sz="155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Introduction</a:t>
            </a:r>
            <a:r>
              <a:rPr lang="cs-CZ" sz="155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</a:t>
            </a:r>
            <a:r>
              <a:rPr lang="cs-CZ" sz="155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Human</a:t>
            </a:r>
            <a:r>
              <a:rPr lang="cs-CZ" sz="155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155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Resource</a:t>
            </a:r>
            <a:r>
              <a:rPr lang="cs-CZ" sz="155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Management</a:t>
            </a:r>
            <a:r>
              <a:rPr lang="cs-CZ" sz="15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2nd </a:t>
            </a:r>
            <a:r>
              <a:rPr lang="cs-CZ" sz="155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</a:t>
            </a:r>
            <a:r>
              <a:rPr lang="cs-CZ" sz="15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London: </a:t>
            </a:r>
            <a:r>
              <a:rPr lang="cs-CZ" sz="155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Sage</a:t>
            </a:r>
            <a:r>
              <a:rPr lang="cs-CZ" sz="15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2013. ISBN 978-1-4462-5584-1.</a:t>
            </a:r>
          </a:p>
          <a:p>
            <a:endParaRPr lang="cs-CZ" sz="155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cs-CZ" sz="155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155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55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55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7087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Obrázek 27" descr="Horní kopie znázornění sítí s čísly na štítcích">
            <a:extLst>
              <a:ext uri="{FF2B5EF4-FFF2-40B4-BE49-F238E27FC236}">
                <a16:creationId xmlns:a16="http://schemas.microsoft.com/office/drawing/2014/main" id="{FBFE7599-09A8-4523-BA5E-7C8E6D0066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53"/>
          <a:stretch/>
        </p:blipFill>
        <p:spPr>
          <a:xfrm>
            <a:off x="-5524" y="0"/>
            <a:ext cx="12197523" cy="6862649"/>
          </a:xfrm>
          <a:prstGeom prst="rect">
            <a:avLst/>
          </a:prstGeom>
        </p:spPr>
      </p:pic>
      <p:grpSp>
        <p:nvGrpSpPr>
          <p:cNvPr id="31" name="Skupina 30">
            <a:extLst>
              <a:ext uri="{FF2B5EF4-FFF2-40B4-BE49-F238E27FC236}">
                <a16:creationId xmlns:a16="http://schemas.microsoft.com/office/drawing/2014/main" id="{80800084-80C7-5CE8-B992-58E62D0B8515}"/>
              </a:ext>
            </a:extLst>
          </p:cNvPr>
          <p:cNvGrpSpPr/>
          <p:nvPr/>
        </p:nvGrpSpPr>
        <p:grpSpPr>
          <a:xfrm>
            <a:off x="0" y="2589501"/>
            <a:ext cx="12225591" cy="1701146"/>
            <a:chOff x="1" y="2775125"/>
            <a:chExt cx="12225591" cy="1701146"/>
          </a:xfrm>
        </p:grpSpPr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6AAF377E-FA9F-B9F0-D74A-6E9CDF888518}"/>
                </a:ext>
              </a:extLst>
            </p:cNvPr>
            <p:cNvSpPr/>
            <p:nvPr/>
          </p:nvSpPr>
          <p:spPr>
            <a:xfrm>
              <a:off x="2" y="2775125"/>
              <a:ext cx="12189806" cy="1701146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FBCBB5D7-F6C2-612A-F712-3A017CA4F782}"/>
                </a:ext>
              </a:extLst>
            </p:cNvPr>
            <p:cNvSpPr txBox="1"/>
            <p:nvPr/>
          </p:nvSpPr>
          <p:spPr>
            <a:xfrm>
              <a:off x="1" y="3060582"/>
              <a:ext cx="12225591" cy="1107996"/>
            </a:xfrm>
            <a:prstGeom prst="rect">
              <a:avLst/>
            </a:prstGeom>
            <a:noFill/>
            <a:effectLst>
              <a:softEdge rad="3175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6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DĚKUJI ZA POZORNOST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84954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443F3F-6E63-5678-9C35-8B4237F9C6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671244-139D-0935-996A-A705CD659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Doporučená literatura</a:t>
            </a:r>
          </a:p>
        </p:txBody>
      </p:sp>
      <p:graphicFrame>
        <p:nvGraphicFramePr>
          <p:cNvPr id="7" name="Zástupný symbol pro obsah 2" descr="Zástupný symbol ikony obrázku SmartArt">
            <a:extLst>
              <a:ext uri="{FF2B5EF4-FFF2-40B4-BE49-F238E27FC236}">
                <a16:creationId xmlns:a16="http://schemas.microsoft.com/office/drawing/2014/main" id="{7BB09316-4D18-1018-54FD-4C934278FF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9751277"/>
              </p:ext>
            </p:extLst>
          </p:nvPr>
        </p:nvGraphicFramePr>
        <p:xfrm>
          <a:off x="838200" y="1202222"/>
          <a:ext cx="10734675" cy="3838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3F032CEE-7A2E-0A59-4AA3-1AC5F30F4AD4}"/>
              </a:ext>
            </a:extLst>
          </p:cNvPr>
          <p:cNvSpPr txBox="1"/>
          <p:nvPr/>
        </p:nvSpPr>
        <p:spPr>
          <a:xfrm>
            <a:off x="728662" y="5084809"/>
            <a:ext cx="107346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Další literatura</a:t>
            </a:r>
            <a:r>
              <a:rPr lang="cs-CZ" sz="2000" b="0" i="1" cap="none" noProof="0" dirty="0">
                <a:latin typeface="Arial" panose="020B0604020202020204" pitchFamily="34" charset="0"/>
                <a:cs typeface="Arial" panose="020B0604020202020204" pitchFamily="34" charset="0"/>
              </a:rPr>
              <a:t> viz Seznam použitých zdrojů.</a:t>
            </a:r>
            <a:endParaRPr lang="cs-CZ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67C25BE-49E9-B8D9-B86F-DB7CCE8B79A6}"/>
              </a:ext>
            </a:extLst>
          </p:cNvPr>
          <p:cNvSpPr txBox="1"/>
          <p:nvPr/>
        </p:nvSpPr>
        <p:spPr>
          <a:xfrm>
            <a:off x="728662" y="3638259"/>
            <a:ext cx="1073467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defRPr cap="all"/>
            </a:pPr>
            <a:r>
              <a:rPr lang="cs-CZ" sz="2200" b="0" i="0" strike="noStrike" dirty="0">
                <a:effectLst/>
                <a:highlight>
                  <a:srgbClr val="F7F8F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KERLINOVÁ, Alena</a:t>
            </a:r>
            <a:r>
              <a:rPr lang="cs-CZ" sz="2200" b="0" i="0" dirty="0">
                <a:effectLst/>
                <a:highlight>
                  <a:srgbClr val="F7F8F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a </a:t>
            </a:r>
            <a:r>
              <a:rPr lang="cs-CZ" sz="2200" b="0" i="0" strike="noStrike" dirty="0">
                <a:effectLst/>
                <a:highlight>
                  <a:srgbClr val="F7F8F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Eva TOMÁŠKOVÁ</a:t>
            </a:r>
            <a:r>
              <a:rPr lang="cs-CZ" sz="2200" b="0" i="0" dirty="0">
                <a:effectLst/>
                <a:highlight>
                  <a:srgbClr val="F7F8F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cs-CZ" sz="2200" b="0" i="1" dirty="0">
                <a:effectLst/>
                <a:highlight>
                  <a:srgbClr val="F7F8F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Management veřejné správy</a:t>
            </a:r>
            <a:r>
              <a:rPr lang="cs-CZ" sz="2200" b="0" i="0" dirty="0">
                <a:effectLst/>
                <a:highlight>
                  <a:srgbClr val="F7F8F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 2. dotisk 1. vyd. Brno: Masarykova univerzita, 2019, 132 s. Učebnice Právnické fakulty MU, sv. 511. ISBN 978-80-210-6918-3. </a:t>
            </a:r>
            <a:r>
              <a:rPr lang="cs-CZ" sz="2200" i="0" dirty="0">
                <a:effectLst/>
                <a:highlight>
                  <a:srgbClr val="F7F8F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Kapitola lidské zdroje.</a:t>
            </a:r>
            <a:endParaRPr lang="cs-CZ" sz="2200" b="0" i="0" dirty="0">
              <a:effectLst/>
              <a:highlight>
                <a:srgbClr val="F7F8FC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0923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4EDC12-1841-31FF-AE0D-39ACD2602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se dnes dozvíte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01B7868-139D-DBDF-A181-138404BC64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4019241"/>
              </p:ext>
            </p:extLst>
          </p:nvPr>
        </p:nvGraphicFramePr>
        <p:xfrm>
          <a:off x="957130" y="1993065"/>
          <a:ext cx="9733659" cy="3948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85971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293296F-4C3A-4530-98F5-F83646ACE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914D2BD-3C47-433D-81FE-DC6C39595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2" y="-1"/>
            <a:ext cx="12192000" cy="6857996"/>
            <a:chOff x="572" y="-1"/>
            <a:chExt cx="12192000" cy="685799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3DD55E4-EA4F-4874-8B5B-6E0EAF4BBF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2950BAF-7673-4138-AEA2-DE7D368CC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72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BE3E2B5-EA1C-415A-941A-843C7EA1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87FA3A6-E398-4576-B6B8-3328028D84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Graphic 33">
              <a:extLst>
                <a:ext uri="{FF2B5EF4-FFF2-40B4-BE49-F238E27FC236}">
                  <a16:creationId xmlns:a16="http://schemas.microsoft.com/office/drawing/2014/main" id="{EFB597D7-65E0-476A-B9EB-3AA6ED338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Graphic 33">
              <a:extLst>
                <a:ext uri="{FF2B5EF4-FFF2-40B4-BE49-F238E27FC236}">
                  <a16:creationId xmlns:a16="http://schemas.microsoft.com/office/drawing/2014/main" id="{11AA060A-BE0E-4687-8F9E-0E2955D979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1B63EEE-B5E3-42ED-90DF-2948123C7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667" y="4738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FDF32A1-6FC1-40DD-BBCC-24AE7E10E7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2" y="-1"/>
            <a:ext cx="12192000" cy="6857996"/>
            <a:chOff x="572" y="-1"/>
            <a:chExt cx="12192000" cy="6857996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D1AA04A-5D49-4177-87CA-649F208B3F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3497BC7-5628-4CFE-AFCE-83F840D1C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72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432B82D-075D-4471-9C2B-C1557FF64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AE17543-DC61-4B2B-9D77-C3B372C140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Graphic 33">
              <a:extLst>
                <a:ext uri="{FF2B5EF4-FFF2-40B4-BE49-F238E27FC236}">
                  <a16:creationId xmlns:a16="http://schemas.microsoft.com/office/drawing/2014/main" id="{F49071BF-E6F5-4545-9E65-65CE74C685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Graphic 33">
              <a:extLst>
                <a:ext uri="{FF2B5EF4-FFF2-40B4-BE49-F238E27FC236}">
                  <a16:creationId xmlns:a16="http://schemas.microsoft.com/office/drawing/2014/main" id="{7B98AB34-64F9-47E7-8276-E2A50CA0B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28" name="Obrázek 27" descr="Horní kopie znázornění sítí s čísly na štítcích">
            <a:extLst>
              <a:ext uri="{FF2B5EF4-FFF2-40B4-BE49-F238E27FC236}">
                <a16:creationId xmlns:a16="http://schemas.microsoft.com/office/drawing/2014/main" id="{FBFE7599-09A8-4523-BA5E-7C8E6D0066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53"/>
          <a:stretch/>
        </p:blipFill>
        <p:spPr>
          <a:xfrm>
            <a:off x="-5524" y="0"/>
            <a:ext cx="12197523" cy="6862649"/>
          </a:xfrm>
          <a:prstGeom prst="rect">
            <a:avLst/>
          </a:prstGeom>
        </p:spPr>
      </p:pic>
      <p:grpSp>
        <p:nvGrpSpPr>
          <p:cNvPr id="31" name="Skupina 30">
            <a:extLst>
              <a:ext uri="{FF2B5EF4-FFF2-40B4-BE49-F238E27FC236}">
                <a16:creationId xmlns:a16="http://schemas.microsoft.com/office/drawing/2014/main" id="{80800084-80C7-5CE8-B992-58E62D0B8515}"/>
              </a:ext>
            </a:extLst>
          </p:cNvPr>
          <p:cNvGrpSpPr/>
          <p:nvPr/>
        </p:nvGrpSpPr>
        <p:grpSpPr>
          <a:xfrm>
            <a:off x="4305087" y="2589500"/>
            <a:ext cx="7920504" cy="1888619"/>
            <a:chOff x="4305088" y="2775124"/>
            <a:chExt cx="7920504" cy="1888619"/>
          </a:xfrm>
        </p:grpSpPr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6AAF377E-FA9F-B9F0-D74A-6E9CDF888518}"/>
                </a:ext>
              </a:extLst>
            </p:cNvPr>
            <p:cNvSpPr/>
            <p:nvPr/>
          </p:nvSpPr>
          <p:spPr>
            <a:xfrm>
              <a:off x="4305088" y="2775124"/>
              <a:ext cx="7884719" cy="1888619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FBCBB5D7-F6C2-612A-F712-3A017CA4F782}"/>
                </a:ext>
              </a:extLst>
            </p:cNvPr>
            <p:cNvSpPr txBox="1"/>
            <p:nvPr/>
          </p:nvSpPr>
          <p:spPr>
            <a:xfrm>
              <a:off x="4305088" y="3060582"/>
              <a:ext cx="7920504" cy="1107996"/>
            </a:xfrm>
            <a:prstGeom prst="rect">
              <a:avLst/>
            </a:prstGeom>
            <a:noFill/>
            <a:effectLst>
              <a:softEdge rad="3175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6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LIDSKÉ ZDROJE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37270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CB4397-AE5C-3650-B230-0D5862774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3854"/>
            <a:ext cx="10515600" cy="38217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5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„Úspěch organizace závisí na tom, jaké lidi máme </a:t>
            </a:r>
            <a:br>
              <a:rPr lang="cs-CZ" sz="35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5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jak dokážeme využít jejich potenciál.“</a:t>
            </a:r>
          </a:p>
          <a:p>
            <a:pPr marL="0" indent="0" algn="ctr">
              <a:buNone/>
            </a:pPr>
            <a:r>
              <a:rPr lang="cs-CZ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</a:t>
            </a:r>
            <a:r>
              <a:rPr lang="cs-CZ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Peter Ferdinand </a:t>
            </a:r>
            <a:r>
              <a:rPr lang="cs-CZ" sz="2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Drucker</a:t>
            </a:r>
            <a:endParaRPr lang="cs-CZ" sz="2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2006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2C0A3-81F7-5200-BD01-A33E44730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F37BE71A-BA9E-B27F-5D8C-36C2228F4153}"/>
              </a:ext>
            </a:extLst>
          </p:cNvPr>
          <p:cNvSpPr txBox="1"/>
          <p:nvPr/>
        </p:nvSpPr>
        <p:spPr>
          <a:xfrm>
            <a:off x="658713" y="1561822"/>
            <a:ext cx="10874574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Zdroje v organizaci: materiální, finanční, informační a </a:t>
            </a:r>
            <a:r>
              <a:rPr lang="cs-CZ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lidské</a:t>
            </a:r>
          </a:p>
          <a:p>
            <a:pPr algn="just">
              <a:spcAft>
                <a:spcPts val="1000"/>
              </a:spcAft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Lidské zdroje: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základní a nejdůležitější součást organizace tvořené lidmi. Jedná se o zaměstnance, kteří přináší své znalosti, dovednosti, zkušenosti a schopnosti za účelem dosahování cílů organizace. </a:t>
            </a:r>
          </a:p>
          <a:p>
            <a:pPr marL="800100" lvl="1" indent="-3429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?Problematika? umělé inteligence: nahrazování pracovních míst v soukromém i veřejném sektoru.  </a:t>
            </a:r>
          </a:p>
          <a:p>
            <a:pPr algn="just"/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Lidské zdroje ve veřejném versus soukromém sektoru: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pohled zaměstnance versus pohled zaměstnavatele.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Odlišnosti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například v pojetí cílů, financování, právního rámce, odměňování, organizační kultury.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Shoda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u jednotlivých personálních činností: například získávání a výběr zaměstnanců, jejich vzdělávání, odměňování.</a:t>
            </a:r>
          </a:p>
          <a:p>
            <a:pPr algn="just"/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D74B682-8A66-1B7B-9D99-865DB8672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713" y="358355"/>
            <a:ext cx="11353800" cy="1325563"/>
          </a:xfrm>
        </p:spPr>
        <p:txBody>
          <a:bodyPr>
            <a:noAutofit/>
          </a:bodyPr>
          <a:lstStyle/>
          <a:p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Lidské zdroje – základní charakteristika</a:t>
            </a:r>
          </a:p>
        </p:txBody>
      </p:sp>
    </p:spTree>
    <p:extLst>
      <p:ext uri="{BB962C8B-B14F-4D97-AF65-F5344CB8AC3E}">
        <p14:creationId xmlns:p14="http://schemas.microsoft.com/office/powerpoint/2010/main" val="28760239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2C0A3-81F7-5200-BD01-A33E44730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F37BE71A-BA9E-B27F-5D8C-36C2228F4153}"/>
              </a:ext>
            </a:extLst>
          </p:cNvPr>
          <p:cNvSpPr txBox="1"/>
          <p:nvPr/>
        </p:nvSpPr>
        <p:spPr>
          <a:xfrm>
            <a:off x="658713" y="2105120"/>
            <a:ext cx="1087457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Management lidských zdrojů: </a:t>
            </a:r>
            <a:r>
              <a:rPr kumimoji="0" lang="cs-CZ" altLang="cs-CZ" sz="2200" b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tvoří tu část řízení organizace, která se zaměřuje na vše, co se týká člověka v souvislosti s pracovním procesem</a:t>
            </a:r>
            <a:r>
              <a:rPr lang="cs-CZ" altLang="cs-CZ" sz="22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0" lang="cs-CZ" altLang="cs-CZ" sz="2200" b="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ílem je zajistit organizaci potřebný počet kompetentních a motivovaných pracovníků, kteří pomohou naplnit strategické cíle organizace. </a:t>
            </a:r>
            <a:endParaRPr lang="cs-CZ" altLang="cs-CZ" sz="22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kumimoji="0" lang="cs-CZ" altLang="cs-CZ" sz="2200" b="1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Přínosy: </a:t>
            </a:r>
            <a:r>
              <a:rPr kumimoji="0" lang="cs-CZ" altLang="cs-CZ" sz="2200" b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dostatek výkonných, motivovaných a angažovaných zaměstnanců přispívajících k naplňování cílů organizace.</a:t>
            </a:r>
            <a:r>
              <a:rPr lang="cs-CZ" altLang="cs-CZ" sz="2200" i="1" dirty="0"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endParaRPr kumimoji="0" lang="cs-CZ" altLang="cs-CZ" sz="2200" b="0" i="1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Personalista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: zaměstnanec zajišťující výkon personálních činností, HR specialista.</a:t>
            </a:r>
          </a:p>
          <a:p>
            <a:pPr algn="just"/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Personální manažer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: pracovní role složená z pozice manažera, leadera a HR specialisty. Manažer řídí lidské zdroje, tj. definuje úkoly, předává informace, motivuje a rozvíjí zaměstnance. Leader vytváří strategii lidských zdrojů, kterou dokáže „prodat“ lidem uvnitř organizace. Jako HR specialista personální manažer vykonává specifické personální činnosti, například vede výběrové řízení.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D74B682-8A66-1B7B-9D99-865DB8672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345" y="779557"/>
            <a:ext cx="10708942" cy="1325563"/>
          </a:xfrm>
        </p:spPr>
        <p:txBody>
          <a:bodyPr>
            <a:noAutofit/>
          </a:bodyPr>
          <a:lstStyle/>
          <a:p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lidských zdrojů </a:t>
            </a:r>
            <a:b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(HR, </a:t>
            </a:r>
            <a:r>
              <a:rPr lang="cs-CZ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Management)</a:t>
            </a:r>
          </a:p>
        </p:txBody>
      </p:sp>
    </p:spTree>
    <p:extLst>
      <p:ext uri="{BB962C8B-B14F-4D97-AF65-F5344CB8AC3E}">
        <p14:creationId xmlns:p14="http://schemas.microsoft.com/office/powerpoint/2010/main" val="4238489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2C0A3-81F7-5200-BD01-A33E44730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6D74B682-8A66-1B7B-9D99-865DB8672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713" y="358355"/>
            <a:ext cx="11353800" cy="1325563"/>
          </a:xfrm>
        </p:spPr>
        <p:txBody>
          <a:bodyPr>
            <a:noAutofit/>
          </a:bodyPr>
          <a:lstStyle/>
          <a:p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Vývoj personální práce</a:t>
            </a:r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904179D9-CEB2-C227-E6C1-90C3F5E55C4E}"/>
              </a:ext>
            </a:extLst>
          </p:cNvPr>
          <p:cNvGrpSpPr/>
          <p:nvPr/>
        </p:nvGrpSpPr>
        <p:grpSpPr>
          <a:xfrm>
            <a:off x="930442" y="1556084"/>
            <a:ext cx="10331115" cy="4476732"/>
            <a:chOff x="0" y="-136768"/>
            <a:chExt cx="5627939" cy="2549769"/>
          </a:xfrm>
          <a:noFill/>
        </p:grpSpPr>
        <p:sp>
          <p:nvSpPr>
            <p:cNvPr id="3" name="Textové pole 4">
              <a:extLst>
                <a:ext uri="{FF2B5EF4-FFF2-40B4-BE49-F238E27FC236}">
                  <a16:creationId xmlns:a16="http://schemas.microsoft.com/office/drawing/2014/main" id="{E14A9737-D635-B574-4D56-0603D509035B}"/>
                </a:ext>
              </a:extLst>
            </p:cNvPr>
            <p:cNvSpPr txBox="1"/>
            <p:nvPr/>
          </p:nvSpPr>
          <p:spPr>
            <a:xfrm>
              <a:off x="0" y="0"/>
              <a:ext cx="5627939" cy="2413001"/>
            </a:xfrm>
            <a:prstGeom prst="rect">
              <a:avLst/>
            </a:prstGeom>
            <a:grpFill/>
            <a:ln w="2540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10000"/>
                </a:lnSpc>
                <a:spcAft>
                  <a:spcPts val="1200"/>
                </a:spcAft>
              </a:pPr>
              <a:r>
                <a:rPr lang="cs-CZ" sz="2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</a:p>
          </p:txBody>
        </p:sp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C1CFBB3C-91B2-048D-9D74-DBD69EB3C264}"/>
                </a:ext>
              </a:extLst>
            </p:cNvPr>
            <p:cNvSpPr/>
            <p:nvPr/>
          </p:nvSpPr>
          <p:spPr>
            <a:xfrm>
              <a:off x="314325" y="552450"/>
              <a:ext cx="5046345" cy="1786255"/>
            </a:xfrm>
            <a:prstGeom prst="rect">
              <a:avLst/>
            </a:prstGeom>
            <a:grpFill/>
            <a:ln w="25400">
              <a:solidFill>
                <a:schemeClr val="accent4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Lichoběžník 6">
              <a:extLst>
                <a:ext uri="{FF2B5EF4-FFF2-40B4-BE49-F238E27FC236}">
                  <a16:creationId xmlns:a16="http://schemas.microsoft.com/office/drawing/2014/main" id="{BEE25380-9568-4184-6CF2-D182129A4713}"/>
                </a:ext>
              </a:extLst>
            </p:cNvPr>
            <p:cNvSpPr/>
            <p:nvPr/>
          </p:nvSpPr>
          <p:spPr>
            <a:xfrm>
              <a:off x="314325" y="-136768"/>
              <a:ext cx="5046345" cy="689220"/>
            </a:xfrm>
            <a:prstGeom prst="trapezoid">
              <a:avLst>
                <a:gd name="adj" fmla="val 747283"/>
              </a:avLst>
            </a:prstGeom>
            <a:grpFill/>
            <a:ln w="25400">
              <a:solidFill>
                <a:schemeClr val="accent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  <a:spcAft>
                  <a:spcPts val="1200"/>
                </a:spcAft>
              </a:pPr>
              <a:r>
                <a:rPr lang="cs-CZ" sz="22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PERSONÁLNÍ PRÁCE</a:t>
              </a:r>
              <a:endParaRPr lang="cs-C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B15809EF-9286-06CA-5ADA-E8E720742267}"/>
                </a:ext>
              </a:extLst>
            </p:cNvPr>
            <p:cNvSpPr/>
            <p:nvPr/>
          </p:nvSpPr>
          <p:spPr>
            <a:xfrm>
              <a:off x="1066800" y="1847850"/>
              <a:ext cx="4192270" cy="391795"/>
            </a:xfrm>
            <a:prstGeom prst="rect">
              <a:avLst/>
            </a:prstGeom>
            <a:grpFill/>
            <a:ln w="25400">
              <a:solidFill>
                <a:schemeClr val="accent4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10000"/>
                </a:lnSpc>
                <a:spcAft>
                  <a:spcPts val="1200"/>
                </a:spcAft>
              </a:pPr>
              <a:r>
                <a:rPr lang="cs-CZ" sz="2200" b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1. VLNA</a:t>
              </a:r>
              <a:endParaRPr lang="cs-CZ" sz="2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558EDAEB-3196-5861-30C4-A4D263B316C4}"/>
                </a:ext>
              </a:extLst>
            </p:cNvPr>
            <p:cNvSpPr/>
            <p:nvPr/>
          </p:nvSpPr>
          <p:spPr>
            <a:xfrm>
              <a:off x="1066800" y="666750"/>
              <a:ext cx="4192270" cy="393404"/>
            </a:xfrm>
            <a:prstGeom prst="rect">
              <a:avLst/>
            </a:prstGeom>
            <a:grpFill/>
            <a:ln w="25400">
              <a:solidFill>
                <a:schemeClr val="accent4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10000"/>
                </a:lnSpc>
                <a:spcAft>
                  <a:spcPts val="1200"/>
                </a:spcAft>
              </a:pPr>
              <a:r>
                <a:rPr lang="cs-CZ" sz="2200" b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4. VLNA</a:t>
              </a:r>
              <a:endParaRPr lang="cs-CZ" sz="2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" name="Obdélník 9">
              <a:extLst>
                <a:ext uri="{FF2B5EF4-FFF2-40B4-BE49-F238E27FC236}">
                  <a16:creationId xmlns:a16="http://schemas.microsoft.com/office/drawing/2014/main" id="{4EAEB483-38FF-901E-2743-93E20FA5903A}"/>
                </a:ext>
              </a:extLst>
            </p:cNvPr>
            <p:cNvSpPr/>
            <p:nvPr/>
          </p:nvSpPr>
          <p:spPr>
            <a:xfrm>
              <a:off x="1066800" y="1057275"/>
              <a:ext cx="4196035" cy="392400"/>
            </a:xfrm>
            <a:prstGeom prst="rect">
              <a:avLst/>
            </a:prstGeom>
            <a:grpFill/>
            <a:ln w="25400">
              <a:solidFill>
                <a:schemeClr val="accent4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10000"/>
                </a:lnSpc>
                <a:spcAft>
                  <a:spcPts val="1200"/>
                </a:spcAft>
              </a:pPr>
              <a:r>
                <a:rPr lang="cs-CZ" sz="22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3. VLNA</a:t>
              </a:r>
              <a:endParaRPr lang="cs-C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DFD58601-D5E6-0BE3-8B75-CEDFC83D0335}"/>
                </a:ext>
              </a:extLst>
            </p:cNvPr>
            <p:cNvSpPr/>
            <p:nvPr/>
          </p:nvSpPr>
          <p:spPr>
            <a:xfrm>
              <a:off x="1066800" y="1451928"/>
              <a:ext cx="4192270" cy="391795"/>
            </a:xfrm>
            <a:prstGeom prst="rect">
              <a:avLst/>
            </a:prstGeom>
            <a:grpFill/>
            <a:ln w="25400">
              <a:solidFill>
                <a:schemeClr val="accent4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10000"/>
                </a:lnSpc>
                <a:spcAft>
                  <a:spcPts val="1200"/>
                </a:spcAft>
              </a:pPr>
              <a:r>
                <a:rPr lang="cs-CZ" sz="22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2. VLNA</a:t>
              </a:r>
              <a:endParaRPr lang="cs-C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" name="Šipka: dolů 11">
              <a:extLst>
                <a:ext uri="{FF2B5EF4-FFF2-40B4-BE49-F238E27FC236}">
                  <a16:creationId xmlns:a16="http://schemas.microsoft.com/office/drawing/2014/main" id="{D792BEB0-891A-772D-33BE-3A99D2F44166}"/>
                </a:ext>
              </a:extLst>
            </p:cNvPr>
            <p:cNvSpPr/>
            <p:nvPr/>
          </p:nvSpPr>
          <p:spPr>
            <a:xfrm rot="10800000">
              <a:off x="390525" y="666750"/>
              <a:ext cx="594655" cy="1571640"/>
            </a:xfrm>
            <a:prstGeom prst="downArrow">
              <a:avLst>
                <a:gd name="adj1" fmla="val 50000"/>
                <a:gd name="adj2" fmla="val 80189"/>
              </a:avLst>
            </a:prstGeom>
            <a:grpFill/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Obdélník 12">
              <a:extLst>
                <a:ext uri="{FF2B5EF4-FFF2-40B4-BE49-F238E27FC236}">
                  <a16:creationId xmlns:a16="http://schemas.microsoft.com/office/drawing/2014/main" id="{09780145-70A3-6EE0-4D3A-8F1B9D576BEC}"/>
                </a:ext>
              </a:extLst>
            </p:cNvPr>
            <p:cNvSpPr/>
            <p:nvPr/>
          </p:nvSpPr>
          <p:spPr>
            <a:xfrm>
              <a:off x="1857375" y="666750"/>
              <a:ext cx="3405460" cy="393065"/>
            </a:xfrm>
            <a:prstGeom prst="rect">
              <a:avLst/>
            </a:prstGeom>
            <a:grpFill/>
            <a:ln w="25400">
              <a:solidFill>
                <a:schemeClr val="accent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  <a:spcAft>
                  <a:spcPts val="1200"/>
                </a:spcAft>
              </a:pPr>
              <a:r>
                <a:rPr lang="cs-CZ" sz="22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Řízení intelektuálního kapitálu</a:t>
              </a:r>
            </a:p>
          </p:txBody>
        </p:sp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FD6B9D10-8DF4-1E65-6C86-E64F5FB26695}"/>
                </a:ext>
              </a:extLst>
            </p:cNvPr>
            <p:cNvSpPr/>
            <p:nvPr/>
          </p:nvSpPr>
          <p:spPr>
            <a:xfrm>
              <a:off x="1857375" y="1061953"/>
              <a:ext cx="3401695" cy="391795"/>
            </a:xfrm>
            <a:prstGeom prst="rect">
              <a:avLst/>
            </a:prstGeom>
            <a:grpFill/>
            <a:ln w="25400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  <a:spcAft>
                  <a:spcPts val="1200"/>
                </a:spcAft>
              </a:pPr>
              <a:r>
                <a:rPr lang="cs-CZ" sz="2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Řízení lidských zdrojů</a:t>
              </a:r>
            </a:p>
          </p:txBody>
        </p:sp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F18F841B-B05D-CF48-DEE1-902E9EF94FA5}"/>
                </a:ext>
              </a:extLst>
            </p:cNvPr>
            <p:cNvSpPr/>
            <p:nvPr/>
          </p:nvSpPr>
          <p:spPr>
            <a:xfrm>
              <a:off x="1857375" y="1451982"/>
              <a:ext cx="3405460" cy="391795"/>
            </a:xfrm>
            <a:prstGeom prst="rect">
              <a:avLst/>
            </a:prstGeom>
            <a:grpFill/>
            <a:ln w="25400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  <a:spcAft>
                  <a:spcPts val="1200"/>
                </a:spcAft>
              </a:pPr>
              <a:r>
                <a:rPr lang="cs-CZ" sz="2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Personální řízení</a:t>
              </a:r>
            </a:p>
          </p:txBody>
        </p:sp>
        <p:sp>
          <p:nvSpPr>
            <p:cNvPr id="16" name="Obdélník 15">
              <a:extLst>
                <a:ext uri="{FF2B5EF4-FFF2-40B4-BE49-F238E27FC236}">
                  <a16:creationId xmlns:a16="http://schemas.microsoft.com/office/drawing/2014/main" id="{11949124-8129-ABC2-5E6A-7AA0A8FEE157}"/>
                </a:ext>
              </a:extLst>
            </p:cNvPr>
            <p:cNvSpPr/>
            <p:nvPr/>
          </p:nvSpPr>
          <p:spPr>
            <a:xfrm>
              <a:off x="1857375" y="1847850"/>
              <a:ext cx="3405460" cy="391795"/>
            </a:xfrm>
            <a:prstGeom prst="rect">
              <a:avLst/>
            </a:prstGeom>
            <a:grpFill/>
            <a:ln w="25400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  <a:spcAft>
                  <a:spcPts val="1200"/>
                </a:spcAft>
              </a:pPr>
              <a:r>
                <a:rPr lang="cs-CZ" sz="2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Personální administrativa (správa)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06667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ArchVTI">
  <a:themeElements>
    <a:clrScheme name="AnalogousFromRegularSeedRightStep">
      <a:dk1>
        <a:srgbClr val="000000"/>
      </a:dk1>
      <a:lt1>
        <a:srgbClr val="FFFFFF"/>
      </a:lt1>
      <a:dk2>
        <a:srgbClr val="1C2732"/>
      </a:dk2>
      <a:lt2>
        <a:srgbClr val="F3F0F1"/>
      </a:lt2>
      <a:accent1>
        <a:srgbClr val="21B782"/>
      </a:accent1>
      <a:accent2>
        <a:srgbClr val="14B1BC"/>
      </a:accent2>
      <a:accent3>
        <a:srgbClr val="298CE7"/>
      </a:accent3>
      <a:accent4>
        <a:srgbClr val="2E40D9"/>
      </a:accent4>
      <a:accent5>
        <a:srgbClr val="6529E7"/>
      </a:accent5>
      <a:accent6>
        <a:srgbClr val="A217D5"/>
      </a:accent6>
      <a:hlink>
        <a:srgbClr val="BF3F6C"/>
      </a:hlink>
      <a:folHlink>
        <a:srgbClr val="7F7F7F"/>
      </a:folHlink>
    </a:clrScheme>
    <a:fontScheme name="Custom 16">
      <a:majorFont>
        <a:latin typeface="Footlight MT Ligh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VTI" id="{23FE938F-4DF0-4C94-8546-C2AC6D26660D}" vid="{62E62DA1-385F-4EE3-8841-58A87FAE2068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2227</Words>
  <Application>Microsoft Office PowerPoint</Application>
  <PresentationFormat>Širokoúhlá obrazovka</PresentationFormat>
  <Paragraphs>254</Paragraphs>
  <Slides>25</Slides>
  <Notes>23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1" baseType="lpstr">
      <vt:lpstr>Aptos</vt:lpstr>
      <vt:lpstr>Arial</vt:lpstr>
      <vt:lpstr>Avenir Next LT Pro</vt:lpstr>
      <vt:lpstr>Footlight MT Light</vt:lpstr>
      <vt:lpstr>Symbol</vt:lpstr>
      <vt:lpstr>ArchVTI</vt:lpstr>
      <vt:lpstr>Prezentace aplikace PowerPoint</vt:lpstr>
      <vt:lpstr>Kontakt</vt:lpstr>
      <vt:lpstr>Doporučená literatura</vt:lpstr>
      <vt:lpstr>Co se dnes dozvíte</vt:lpstr>
      <vt:lpstr>Prezentace aplikace PowerPoint</vt:lpstr>
      <vt:lpstr>Prezentace aplikace PowerPoint</vt:lpstr>
      <vt:lpstr>Lidské zdroje – základní charakteristika</vt:lpstr>
      <vt:lpstr>Management lidských zdrojů  (HR, Human Resources Management)</vt:lpstr>
      <vt:lpstr>Vývoj personální práce</vt:lpstr>
      <vt:lpstr>Vývoj personální práce</vt:lpstr>
      <vt:lpstr>Prezentace aplikace PowerPoint</vt:lpstr>
      <vt:lpstr>Státní zaměstnanci</vt:lpstr>
      <vt:lpstr>Státní zaměstnanci</vt:lpstr>
      <vt:lpstr>Prezentace aplikace PowerPoint</vt:lpstr>
      <vt:lpstr>Prezentace aplikace PowerPoint</vt:lpstr>
      <vt:lpstr>Umělá inteligence (AI, Artificial Intelligence)</vt:lpstr>
      <vt:lpstr>Prezentace aplikace PowerPoint</vt:lpstr>
      <vt:lpstr>Vytváření a analýza pracovních míst</vt:lpstr>
      <vt:lpstr>Získávání zaměstnanců</vt:lpstr>
      <vt:lpstr>Prezentace aplikace PowerPoint</vt:lpstr>
      <vt:lpstr>Výběr zaměstnanců</vt:lpstr>
      <vt:lpstr>Hodnocení výkonnosti a odměňování</vt:lpstr>
      <vt:lpstr>Hodnocení výkonnosti a odměňování</vt:lpstr>
      <vt:lpstr>Seznam použitých zdrojů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Lukáš Vejmělek</dc:creator>
  <cp:lastModifiedBy>Eva Tomášková</cp:lastModifiedBy>
  <cp:revision>189</cp:revision>
  <dcterms:created xsi:type="dcterms:W3CDTF">2024-02-11T03:05:53Z</dcterms:created>
  <dcterms:modified xsi:type="dcterms:W3CDTF">2024-05-09T17:43:41Z</dcterms:modified>
</cp:coreProperties>
</file>