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1"/>
  </p:notesMasterIdLst>
  <p:handoutMasterIdLst>
    <p:handoutMasterId r:id="rId32"/>
  </p:handoutMasterIdLst>
  <p:sldIdLst>
    <p:sldId id="256" r:id="rId2"/>
    <p:sldId id="257" r:id="rId3"/>
    <p:sldId id="397" r:id="rId4"/>
    <p:sldId id="258" r:id="rId5"/>
    <p:sldId id="398" r:id="rId6"/>
    <p:sldId id="270" r:id="rId7"/>
    <p:sldId id="261" r:id="rId8"/>
    <p:sldId id="415" r:id="rId9"/>
    <p:sldId id="416" r:id="rId10"/>
    <p:sldId id="399" r:id="rId11"/>
    <p:sldId id="400" r:id="rId12"/>
    <p:sldId id="401" r:id="rId13"/>
    <p:sldId id="265" r:id="rId14"/>
    <p:sldId id="402" r:id="rId15"/>
    <p:sldId id="417" r:id="rId16"/>
    <p:sldId id="406" r:id="rId17"/>
    <p:sldId id="407" r:id="rId18"/>
    <p:sldId id="408" r:id="rId19"/>
    <p:sldId id="409" r:id="rId20"/>
    <p:sldId id="410" r:id="rId21"/>
    <p:sldId id="411" r:id="rId22"/>
    <p:sldId id="414" r:id="rId23"/>
    <p:sldId id="403" r:id="rId24"/>
    <p:sldId id="404" r:id="rId25"/>
    <p:sldId id="405" r:id="rId26"/>
    <p:sldId id="259" r:id="rId27"/>
    <p:sldId id="260" r:id="rId28"/>
    <p:sldId id="412" r:id="rId29"/>
    <p:sldId id="413" r:id="rId30"/>
  </p:sldIdLst>
  <p:sldSz cx="9144000" cy="5143500" type="screen16x9"/>
  <p:notesSz cx="6669088" cy="9753600"/>
  <p:defaultTextStyle>
    <a:defPPr>
      <a:defRPr lang="en-US"/>
    </a:defPPr>
    <a:lvl1pPr algn="l" rtl="0" fontAlgn="base">
      <a:spcBef>
        <a:spcPct val="0"/>
      </a:spcBef>
      <a:spcAft>
        <a:spcPct val="0"/>
      </a:spcAft>
      <a:defRPr sz="1800" kern="1200">
        <a:solidFill>
          <a:schemeClr val="tx1"/>
        </a:solidFill>
        <a:latin typeface="Tahoma" pitchFamily="34" charset="0"/>
        <a:ea typeface="+mn-ea"/>
        <a:cs typeface="+mn-cs"/>
      </a:defRPr>
    </a:lvl1pPr>
    <a:lvl2pPr marL="342900" algn="l" rtl="0" fontAlgn="base">
      <a:spcBef>
        <a:spcPct val="0"/>
      </a:spcBef>
      <a:spcAft>
        <a:spcPct val="0"/>
      </a:spcAft>
      <a:defRPr sz="1800" kern="1200">
        <a:solidFill>
          <a:schemeClr val="tx1"/>
        </a:solidFill>
        <a:latin typeface="Tahoma" pitchFamily="34" charset="0"/>
        <a:ea typeface="+mn-ea"/>
        <a:cs typeface="+mn-cs"/>
      </a:defRPr>
    </a:lvl2pPr>
    <a:lvl3pPr marL="685800" algn="l" rtl="0" fontAlgn="base">
      <a:spcBef>
        <a:spcPct val="0"/>
      </a:spcBef>
      <a:spcAft>
        <a:spcPct val="0"/>
      </a:spcAft>
      <a:defRPr sz="1800" kern="1200">
        <a:solidFill>
          <a:schemeClr val="tx1"/>
        </a:solidFill>
        <a:latin typeface="Tahoma" pitchFamily="34" charset="0"/>
        <a:ea typeface="+mn-ea"/>
        <a:cs typeface="+mn-cs"/>
      </a:defRPr>
    </a:lvl3pPr>
    <a:lvl4pPr marL="1028700" algn="l" rtl="0" fontAlgn="base">
      <a:spcBef>
        <a:spcPct val="0"/>
      </a:spcBef>
      <a:spcAft>
        <a:spcPct val="0"/>
      </a:spcAft>
      <a:defRPr sz="1800" kern="1200">
        <a:solidFill>
          <a:schemeClr val="tx1"/>
        </a:solidFill>
        <a:latin typeface="Tahoma" pitchFamily="34" charset="0"/>
        <a:ea typeface="+mn-ea"/>
        <a:cs typeface="+mn-cs"/>
      </a:defRPr>
    </a:lvl4pPr>
    <a:lvl5pPr marL="1371600" algn="l" rtl="0" fontAlgn="base">
      <a:spcBef>
        <a:spcPct val="0"/>
      </a:spcBef>
      <a:spcAft>
        <a:spcPct val="0"/>
      </a:spcAft>
      <a:defRPr sz="1800" kern="1200">
        <a:solidFill>
          <a:schemeClr val="tx1"/>
        </a:solidFill>
        <a:latin typeface="Tahoma" pitchFamily="34" charset="0"/>
        <a:ea typeface="+mn-ea"/>
        <a:cs typeface="+mn-cs"/>
      </a:defRPr>
    </a:lvl5pPr>
    <a:lvl6pPr marL="1714500" algn="l" defTabSz="685800" rtl="0" eaLnBrk="1" latinLnBrk="0" hangingPunct="1">
      <a:defRPr sz="1800" kern="1200">
        <a:solidFill>
          <a:schemeClr val="tx1"/>
        </a:solidFill>
        <a:latin typeface="Tahoma" pitchFamily="34" charset="0"/>
        <a:ea typeface="+mn-ea"/>
        <a:cs typeface="+mn-cs"/>
      </a:defRPr>
    </a:lvl6pPr>
    <a:lvl7pPr marL="2057400" algn="l" defTabSz="685800" rtl="0" eaLnBrk="1" latinLnBrk="0" hangingPunct="1">
      <a:defRPr sz="1800" kern="1200">
        <a:solidFill>
          <a:schemeClr val="tx1"/>
        </a:solidFill>
        <a:latin typeface="Tahoma" pitchFamily="34" charset="0"/>
        <a:ea typeface="+mn-ea"/>
        <a:cs typeface="+mn-cs"/>
      </a:defRPr>
    </a:lvl7pPr>
    <a:lvl8pPr marL="2400300" algn="l" defTabSz="685800" rtl="0" eaLnBrk="1" latinLnBrk="0" hangingPunct="1">
      <a:defRPr sz="1800" kern="1200">
        <a:solidFill>
          <a:schemeClr val="tx1"/>
        </a:solidFill>
        <a:latin typeface="Tahoma" pitchFamily="34" charset="0"/>
        <a:ea typeface="+mn-ea"/>
        <a:cs typeface="+mn-cs"/>
      </a:defRPr>
    </a:lvl8pPr>
    <a:lvl9pPr marL="2743200" algn="l" defTabSz="685800" rtl="0" eaLnBrk="1" latinLnBrk="0" hangingPunct="1">
      <a:defRPr sz="18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orient="horz" pos="840">
          <p15:clr>
            <a:srgbClr val="A4A3A4"/>
          </p15:clr>
        </p15:guide>
        <p15:guide id="12" orient="horz" pos="954">
          <p15:clr>
            <a:srgbClr val="A4A3A4"/>
          </p15:clr>
        </p15:guide>
        <p15:guide id="13" orient="horz" pos="536">
          <p15:clr>
            <a:srgbClr val="A4A3A4"/>
          </p15:clr>
        </p15:guide>
        <p15:guide id="14" orient="horz" pos="2896">
          <p15:clr>
            <a:srgbClr val="A4A3A4"/>
          </p15:clr>
        </p15:guide>
        <p15:guide id="15" orient="horz" pos="2958">
          <p15:clr>
            <a:srgbClr val="A4A3A4"/>
          </p15:clr>
        </p15:guide>
        <p15:guide id="16" pos="321">
          <p15:clr>
            <a:srgbClr val="A4A3A4"/>
          </p15:clr>
        </p15:guide>
        <p15:guide id="17" pos="5418">
          <p15:clr>
            <a:srgbClr val="A4A3A4"/>
          </p15:clr>
        </p15:guide>
        <p15:guide id="18" pos="682">
          <p15:clr>
            <a:srgbClr val="A4A3A4"/>
          </p15:clr>
        </p15:guide>
        <p15:guide id="19" pos="2766">
          <p15:clr>
            <a:srgbClr val="A4A3A4"/>
          </p15:clr>
        </p15:guide>
        <p15:guide id="2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31" autoAdjust="0"/>
    <p:restoredTop sz="96754" autoAdjust="0"/>
  </p:normalViewPr>
  <p:slideViewPr>
    <p:cSldViewPr snapToGrid="0">
      <p:cViewPr varScale="1">
        <p:scale>
          <a:sx n="113" d="100"/>
          <a:sy n="113" d="100"/>
        </p:scale>
        <p:origin x="576" y="91"/>
      </p:cViewPr>
      <p:guideLst>
        <p:guide orient="horz" pos="1120"/>
        <p:guide orient="horz" pos="1272"/>
        <p:guide orient="horz" pos="715"/>
        <p:guide orient="horz" pos="3861"/>
        <p:guide orient="horz" pos="3944"/>
        <p:guide pos="428"/>
        <p:guide pos="7224"/>
        <p:guide pos="909"/>
        <p:guide pos="3688"/>
        <p:guide pos="3968"/>
        <p:guide orient="horz" pos="840"/>
        <p:guide orient="horz" pos="954"/>
        <p:guide orient="horz" pos="536"/>
        <p:guide orient="horz" pos="2896"/>
        <p:guide orient="horz" pos="2958"/>
        <p:guide pos="321"/>
        <p:guide pos="5418"/>
        <p:guide pos="682"/>
        <p:guide pos="2766"/>
        <p:guide pos="2976"/>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889938"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779150" y="0"/>
            <a:ext cx="2889938"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265920"/>
            <a:ext cx="2889938"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779150" y="9265920"/>
            <a:ext cx="2889938"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889938"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777607" y="0"/>
            <a:ext cx="2889938"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84138" y="731838"/>
            <a:ext cx="6500812" cy="36576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66909" y="4632960"/>
            <a:ext cx="5335270" cy="4389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264227"/>
            <a:ext cx="2889938"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777607" y="9264227"/>
            <a:ext cx="2889938"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900" kern="1200">
        <a:solidFill>
          <a:schemeClr val="tx1"/>
        </a:solidFill>
        <a:latin typeface="Arial" charset="0"/>
        <a:ea typeface="+mn-ea"/>
        <a:cs typeface="+mn-cs"/>
      </a:defRPr>
    </a:lvl1pPr>
    <a:lvl2pPr marL="342900" algn="l" rtl="0" fontAlgn="base">
      <a:spcBef>
        <a:spcPct val="30000"/>
      </a:spcBef>
      <a:spcAft>
        <a:spcPct val="0"/>
      </a:spcAft>
      <a:defRPr kumimoji="1" sz="900" kern="1200">
        <a:solidFill>
          <a:schemeClr val="tx1"/>
        </a:solidFill>
        <a:latin typeface="Arial" charset="0"/>
        <a:ea typeface="+mn-ea"/>
        <a:cs typeface="+mn-cs"/>
      </a:defRPr>
    </a:lvl2pPr>
    <a:lvl3pPr marL="685800" algn="l" rtl="0" fontAlgn="base">
      <a:spcBef>
        <a:spcPct val="30000"/>
      </a:spcBef>
      <a:spcAft>
        <a:spcPct val="0"/>
      </a:spcAft>
      <a:defRPr kumimoji="1" sz="900" kern="1200">
        <a:solidFill>
          <a:schemeClr val="tx1"/>
        </a:solidFill>
        <a:latin typeface="Arial" charset="0"/>
        <a:ea typeface="+mn-ea"/>
        <a:cs typeface="+mn-cs"/>
      </a:defRPr>
    </a:lvl3pPr>
    <a:lvl4pPr marL="1028700" algn="l" rtl="0" fontAlgn="base">
      <a:spcBef>
        <a:spcPct val="30000"/>
      </a:spcBef>
      <a:spcAft>
        <a:spcPct val="0"/>
      </a:spcAft>
      <a:defRPr kumimoji="1" sz="900" kern="1200">
        <a:solidFill>
          <a:schemeClr val="tx1"/>
        </a:solidFill>
        <a:latin typeface="Arial" charset="0"/>
        <a:ea typeface="+mn-ea"/>
        <a:cs typeface="+mn-cs"/>
      </a:defRPr>
    </a:lvl4pPr>
    <a:lvl5pPr marL="1371600" algn="l" rtl="0" fontAlgn="base">
      <a:spcBef>
        <a:spcPct val="30000"/>
      </a:spcBef>
      <a:spcAft>
        <a:spcPct val="0"/>
      </a:spcAft>
      <a:defRPr kumimoji="1" sz="900" kern="1200">
        <a:solidFill>
          <a:schemeClr val="tx1"/>
        </a:solidFill>
        <a:latin typeface="Arial" charset="0"/>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175274"/>
            <a:ext cx="8521200" cy="878685"/>
          </a:xfrm>
        </p:spPr>
        <p:txBody>
          <a:bodyPr anchor="t"/>
          <a:lstStyle>
            <a:lvl1pPr algn="l">
              <a:lnSpc>
                <a:spcPts val="3300"/>
              </a:lnSpc>
              <a:defRPr sz="33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298877" y="3087302"/>
            <a:ext cx="8521200" cy="523873"/>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noProof="0" dirty="0"/>
              <a:t>Click here to insert subtitle.</a:t>
            </a:r>
          </a:p>
        </p:txBody>
      </p:sp>
      <p:pic>
        <p:nvPicPr>
          <p:cNvPr id="9" name="Obrázek 8">
            <a:extLst>
              <a:ext uri="{FF2B5EF4-FFF2-40B4-BE49-F238E27FC236}">
                <a16:creationId xmlns:a16="http://schemas.microsoft.com/office/drawing/2014/main" id="{B229B6B9-1460-4014-8B8A-5645913D2C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0501" y="310501"/>
            <a:ext cx="1160207" cy="80054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539034"/>
            <a:ext cx="3915001" cy="2403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3375000"/>
            <a:ext cx="3915000" cy="998999"/>
          </a:xfrm>
        </p:spPr>
        <p:txBody>
          <a:bodyPr lIns="0" tIns="0" rIns="0" bIns="0" numCol="1" spcCol="243000">
            <a:noAutofit/>
          </a:bodyPr>
          <a:lstStyle>
            <a:lvl1pPr algn="l">
              <a:lnSpc>
                <a:spcPts val="1350"/>
              </a:lnSpc>
              <a:defRPr sz="11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3051000"/>
            <a:ext cx="3915000" cy="270000"/>
          </a:xfrm>
        </p:spPr>
        <p:txBody>
          <a:bodyPr/>
          <a:lstStyle>
            <a:lvl1pPr>
              <a:lnSpc>
                <a:spcPts val="825"/>
              </a:lnSpc>
              <a:defRPr sz="7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3375000"/>
            <a:ext cx="3915000" cy="998999"/>
          </a:xfrm>
        </p:spPr>
        <p:txBody>
          <a:bodyPr lIns="0" tIns="0" rIns="0" bIns="0" numCol="1" spcCol="243000">
            <a:noAutofit/>
          </a:bodyPr>
          <a:lstStyle>
            <a:lvl1pPr algn="l">
              <a:lnSpc>
                <a:spcPts val="1350"/>
              </a:lnSpc>
              <a:defRPr sz="11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3051000"/>
            <a:ext cx="3915000" cy="270000"/>
          </a:xfrm>
        </p:spPr>
        <p:txBody>
          <a:bodyPr/>
          <a:lstStyle>
            <a:lvl1pPr>
              <a:lnSpc>
                <a:spcPts val="825"/>
              </a:lnSpc>
              <a:defRPr sz="7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539034"/>
            <a:ext cx="3915001" cy="2403001"/>
          </a:xfrm>
        </p:spPr>
        <p:txBody>
          <a:bodyPr/>
          <a:lstStyle/>
          <a:p>
            <a:pPr lvl="0"/>
            <a:r>
              <a:rPr lang="en-GB" noProof="0" dirty="0"/>
              <a:t>Click here to insert text.</a:t>
            </a:r>
          </a:p>
        </p:txBody>
      </p:sp>
      <p:pic>
        <p:nvPicPr>
          <p:cNvPr id="14" name="Obrázek 13">
            <a:extLst>
              <a:ext uri="{FF2B5EF4-FFF2-40B4-BE49-F238E27FC236}">
                <a16:creationId xmlns:a16="http://schemas.microsoft.com/office/drawing/2014/main" id="{1EDD87E7-64E6-409D-AAA9-0E1E8D196C9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60958" y="4540762"/>
            <a:ext cx="650507" cy="44885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EF87016A-F642-47AA-AF46-3487FC4250F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60958" y="4540762"/>
            <a:ext cx="650507" cy="44885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00" y="4671000"/>
            <a:ext cx="5940000" cy="189000"/>
          </a:xfrm>
        </p:spPr>
        <p:txBody>
          <a:bodyPr/>
          <a:lstStyle>
            <a:lvl1pPr>
              <a:defRPr>
                <a:solidFill>
                  <a:schemeClr val="bg1"/>
                </a:solidFill>
              </a:defRPr>
            </a:lvl1pPr>
          </a:lstStyle>
          <a:p>
            <a:r>
              <a:rPr lang="en-US" dirty="0"/>
              <a:t>Define footer – presentation title / department</a:t>
            </a:r>
          </a:p>
        </p:txBody>
      </p:sp>
      <p:sp>
        <p:nvSpPr>
          <p:cNvPr id="5" name="Zástupný symbol pro číslo snímku 2"/>
          <p:cNvSpPr>
            <a:spLocks noGrp="1"/>
          </p:cNvSpPr>
          <p:nvPr>
            <p:ph type="sldNum" sz="quarter" idx="11"/>
          </p:nvPr>
        </p:nvSpPr>
        <p:spPr>
          <a:xfrm>
            <a:off x="310500" y="4671000"/>
            <a:ext cx="189000" cy="189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9144000" cy="43815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4C251B53-6C8B-4F0B-8824-504A47FFDC9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60958" y="4536036"/>
            <a:ext cx="649064" cy="447854"/>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F8393F8C-A31C-4CAB-9887-50F0DCCDFBF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32153" y="1514475"/>
            <a:ext cx="3079691" cy="2124988"/>
          </a:xfrm>
          <a:prstGeom prst="rect">
            <a:avLst/>
          </a:prstGeom>
        </p:spPr>
      </p:pic>
      <p:sp>
        <p:nvSpPr>
          <p:cNvPr id="3" name="Zástupný symbol pro zápatí 1"/>
          <p:cNvSpPr>
            <a:spLocks noGrp="1"/>
          </p:cNvSpPr>
          <p:nvPr>
            <p:ph type="ftr" sz="quarter" idx="10"/>
          </p:nvPr>
        </p:nvSpPr>
        <p:spPr>
          <a:xfrm>
            <a:off x="540000" y="4671000"/>
            <a:ext cx="5940000" cy="189000"/>
          </a:xfrm>
        </p:spPr>
        <p:txBody>
          <a:bodyPr/>
          <a:lstStyle>
            <a:lvl1pPr>
              <a:defRPr>
                <a:solidFill>
                  <a:srgbClr val="9100DC"/>
                </a:solidFill>
              </a:defRPr>
            </a:lvl1pPr>
          </a:lstStyle>
          <a:p>
            <a:r>
              <a:rPr lang="en-US" dirty="0"/>
              <a:t>Define footer – presentation title / department</a:t>
            </a:r>
          </a:p>
        </p:txBody>
      </p:sp>
      <p:sp>
        <p:nvSpPr>
          <p:cNvPr id="5" name="Zástupný symbol pro číslo snímku 2"/>
          <p:cNvSpPr>
            <a:spLocks noGrp="1"/>
          </p:cNvSpPr>
          <p:nvPr>
            <p:ph type="sldNum" sz="quarter" idx="11"/>
          </p:nvPr>
        </p:nvSpPr>
        <p:spPr>
          <a:xfrm>
            <a:off x="310500" y="4671000"/>
            <a:ext cx="189000" cy="189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33021" y="1713809"/>
            <a:ext cx="6667566" cy="1728629"/>
          </a:xfrm>
          <a:prstGeom prst="rect">
            <a:avLst/>
          </a:prstGeom>
        </p:spPr>
      </p:pic>
      <p:sp>
        <p:nvSpPr>
          <p:cNvPr id="3" name="Zástupný symbol pro zápatí 1">
            <a:extLst>
              <a:ext uri="{FF2B5EF4-FFF2-40B4-BE49-F238E27FC236}">
                <a16:creationId xmlns:a16="http://schemas.microsoft.com/office/drawing/2014/main" id="{BE125B44-EA9F-40DC-9421-87D42174D6BA}"/>
              </a:ext>
            </a:extLst>
          </p:cNvPr>
          <p:cNvSpPr>
            <a:spLocks noGrp="1"/>
          </p:cNvSpPr>
          <p:nvPr>
            <p:ph type="ftr" sz="quarter" idx="10"/>
          </p:nvPr>
        </p:nvSpPr>
        <p:spPr>
          <a:xfrm>
            <a:off x="540000" y="4671000"/>
            <a:ext cx="5940000" cy="189000"/>
          </a:xfrm>
        </p:spPr>
        <p:txBody>
          <a:bodyPr/>
          <a:lstStyle>
            <a:lvl1pPr>
              <a:defRPr>
                <a:solidFill>
                  <a:srgbClr val="0000DC"/>
                </a:solidFill>
              </a:defRPr>
            </a:lvl1pPr>
          </a:lstStyle>
          <a:p>
            <a:r>
              <a:rPr lang="en-US" dirty="0"/>
              <a:t>Define footer – presentation title / department</a:t>
            </a:r>
          </a:p>
        </p:txBody>
      </p:sp>
      <p:sp>
        <p:nvSpPr>
          <p:cNvPr id="4" name="Zástupný symbol pro číslo snímku 2">
            <a:extLst>
              <a:ext uri="{FF2B5EF4-FFF2-40B4-BE49-F238E27FC236}">
                <a16:creationId xmlns:a16="http://schemas.microsoft.com/office/drawing/2014/main" id="{0835EBE0-0CC4-4619-A835-594CA361B9C1}"/>
              </a:ext>
            </a:extLst>
          </p:cNvPr>
          <p:cNvSpPr>
            <a:spLocks noGrp="1"/>
          </p:cNvSpPr>
          <p:nvPr>
            <p:ph type="sldNum" sz="quarter" idx="11"/>
          </p:nvPr>
        </p:nvSpPr>
        <p:spPr>
          <a:xfrm>
            <a:off x="310500" y="4671000"/>
            <a:ext cx="189000" cy="189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a:extLst>
              <a:ext uri="{FF2B5EF4-FFF2-40B4-BE49-F238E27FC236}">
                <a16:creationId xmlns:a16="http://schemas.microsoft.com/office/drawing/2014/main" id="{F90EA36C-FD4E-42BA-A39A-0B5325403CBF}"/>
              </a:ext>
            </a:extLst>
          </p:cNvPr>
          <p:cNvSpPr>
            <a:spLocks noGrp="1" noChangeArrowheads="1"/>
          </p:cNvSpPr>
          <p:nvPr>
            <p:ph type="ftr" sz="quarter" idx="10"/>
          </p:nvPr>
        </p:nvSpPr>
        <p:spPr>
          <a:ln/>
        </p:spPr>
        <p:txBody>
          <a:bodyPr/>
          <a:lstStyle>
            <a:lvl1pPr>
              <a:defRPr/>
            </a:lvl1pPr>
          </a:lstStyle>
          <a:p>
            <a:pPr>
              <a:defRPr/>
            </a:pPr>
            <a:endParaRPr lang="cs-CZ"/>
          </a:p>
        </p:txBody>
      </p:sp>
      <p:sp>
        <p:nvSpPr>
          <p:cNvPr id="5" name="Rectangle 6">
            <a:extLst>
              <a:ext uri="{FF2B5EF4-FFF2-40B4-BE49-F238E27FC236}">
                <a16:creationId xmlns:a16="http://schemas.microsoft.com/office/drawing/2014/main" id="{553CE66A-9F7B-43B2-BEE8-47B50CE15D9F}"/>
              </a:ext>
            </a:extLst>
          </p:cNvPr>
          <p:cNvSpPr>
            <a:spLocks noGrp="1" noChangeArrowheads="1"/>
          </p:cNvSpPr>
          <p:nvPr>
            <p:ph type="sldNum" sz="quarter" idx="11"/>
          </p:nvPr>
        </p:nvSpPr>
        <p:spPr>
          <a:ln/>
        </p:spPr>
        <p:txBody>
          <a:bodyPr/>
          <a:lstStyle>
            <a:lvl1pPr>
              <a:defRPr/>
            </a:lvl1pPr>
          </a:lstStyle>
          <a:p>
            <a:pPr>
              <a:defRPr/>
            </a:pPr>
            <a:fld id="{DA8CC732-7487-49F8-8D84-58121E52C332}" type="slidenum">
              <a:rPr lang="cs-CZ" altLang="cs-CZ"/>
              <a:pPr>
                <a:defRPr/>
              </a:pPr>
              <a:t>‹#›</a:t>
            </a:fld>
            <a:endParaRPr lang="cs-CZ" altLang="cs-CZ"/>
          </a:p>
        </p:txBody>
      </p:sp>
    </p:spTree>
    <p:extLst>
      <p:ext uri="{BB962C8B-B14F-4D97-AF65-F5344CB8AC3E}">
        <p14:creationId xmlns:p14="http://schemas.microsoft.com/office/powerpoint/2010/main" val="14785014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0F73B533-4658-4666-BD13-7FE9B81DA8EB}"/>
              </a:ext>
            </a:extLst>
          </p:cNvPr>
          <p:cNvSpPr>
            <a:spLocks noGrp="1"/>
          </p:cNvSpPr>
          <p:nvPr>
            <p:ph type="dt" sz="half" idx="10"/>
          </p:nvPr>
        </p:nvSpPr>
        <p:spPr/>
        <p:txBody>
          <a:bodyPr/>
          <a:lstStyle/>
          <a:p>
            <a:fld id="{84A6A133-2139-40BA-B12E-7FC943D6BC7E}" type="datetimeFigureOut">
              <a:rPr lang="cs-CZ" smtClean="0"/>
              <a:t>17.03.2024</a:t>
            </a:fld>
            <a:endParaRPr lang="cs-CZ"/>
          </a:p>
        </p:txBody>
      </p:sp>
      <p:sp>
        <p:nvSpPr>
          <p:cNvPr id="3" name="Zástupný symbol pro zápatí 2">
            <a:extLst>
              <a:ext uri="{FF2B5EF4-FFF2-40B4-BE49-F238E27FC236}">
                <a16:creationId xmlns:a16="http://schemas.microsoft.com/office/drawing/2014/main" id="{0253479A-A8BB-47EE-9504-0AF3AA8BC8B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F5DDC7D-A2CA-413A-8FD5-4F7AA1092167}"/>
              </a:ext>
            </a:extLst>
          </p:cNvPr>
          <p:cNvSpPr>
            <a:spLocks noGrp="1"/>
          </p:cNvSpPr>
          <p:nvPr>
            <p:ph type="sldNum" sz="quarter" idx="12"/>
          </p:nvPr>
        </p:nvSpPr>
        <p:spPr/>
        <p:txBody>
          <a:bodyPr/>
          <a:lstStyle/>
          <a:p>
            <a:fld id="{D08E8E1C-583A-4FC1-AC49-917908162116}" type="slidenum">
              <a:rPr lang="cs-CZ" smtClean="0"/>
              <a:t>‹#›</a:t>
            </a:fld>
            <a:endParaRPr lang="cs-CZ"/>
          </a:p>
        </p:txBody>
      </p:sp>
    </p:spTree>
    <p:extLst>
      <p:ext uri="{BB962C8B-B14F-4D97-AF65-F5344CB8AC3E}">
        <p14:creationId xmlns:p14="http://schemas.microsoft.com/office/powerpoint/2010/main" val="6587750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822960" y="822960"/>
            <a:ext cx="3200400" cy="411480"/>
          </a:xfrm>
        </p:spPr>
        <p:txBody>
          <a:bodyPr anchor="b">
            <a:normAutofit/>
          </a:bodyPr>
          <a:lstStyle>
            <a:lvl1pPr marL="0" indent="0">
              <a:buNone/>
              <a:defRPr lang="en-US" sz="1050" b="0" kern="1200" cap="all" spc="300" baseline="0" dirty="0" smtClean="0">
                <a:solidFill>
                  <a:schemeClr val="tx1"/>
                </a:solidFill>
                <a:latin typeface="+mn-lt"/>
                <a:ea typeface="+mj-ea"/>
                <a:cs typeface="Tunga" pitchFamily="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100000"/>
              </a:lnSpc>
              <a:spcBef>
                <a:spcPts val="0"/>
              </a:spcBef>
              <a:spcAft>
                <a:spcPts val="0"/>
              </a:spcAft>
              <a:buClr>
                <a:schemeClr val="accent1"/>
              </a:buClr>
              <a:buFont typeface="Arial" pitchFamily="34" charset="0"/>
              <a:buNone/>
            </a:pPr>
            <a:r>
              <a:rPr lang="cs-CZ"/>
              <a:t>Kliknutím lze upravit styly předlohy textu.</a:t>
            </a:r>
          </a:p>
        </p:txBody>
      </p:sp>
      <p:sp>
        <p:nvSpPr>
          <p:cNvPr id="4" name="Content Placeholder 3"/>
          <p:cNvSpPr>
            <a:spLocks noGrp="1"/>
          </p:cNvSpPr>
          <p:nvPr>
            <p:ph sz="half" idx="2"/>
          </p:nvPr>
        </p:nvSpPr>
        <p:spPr>
          <a:xfrm>
            <a:off x="819150" y="1276386"/>
            <a:ext cx="3200400" cy="2331720"/>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700016" y="822960"/>
            <a:ext cx="3200400" cy="411480"/>
          </a:xfrm>
        </p:spPr>
        <p:txBody>
          <a:bodyPr anchor="b">
            <a:normAutofit/>
          </a:bodyPr>
          <a:lstStyle>
            <a:lvl1pPr marL="0" indent="0">
              <a:buNone/>
              <a:defRPr lang="en-US" sz="1050" b="0" kern="1200" cap="all" spc="300" baseline="0" dirty="0" smtClean="0">
                <a:solidFill>
                  <a:schemeClr val="tx1"/>
                </a:solidFill>
                <a:latin typeface="+mn-lt"/>
                <a:ea typeface="+mj-ea"/>
                <a:cs typeface="Tunga" pitchFamily="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100000"/>
              </a:lnSpc>
              <a:spcBef>
                <a:spcPts val="0"/>
              </a:spcBef>
              <a:spcAft>
                <a:spcPts val="0"/>
              </a:spcAft>
              <a:buClr>
                <a:schemeClr val="accent1"/>
              </a:buClr>
              <a:buFont typeface="Arial" pitchFamily="34" charset="0"/>
              <a:buNone/>
            </a:pPr>
            <a:r>
              <a:rPr lang="cs-CZ"/>
              <a:t>Kliknutím lze upravit styly předlohy textu.</a:t>
            </a:r>
          </a:p>
        </p:txBody>
      </p:sp>
      <p:sp>
        <p:nvSpPr>
          <p:cNvPr id="6" name="Content Placeholder 5"/>
          <p:cNvSpPr>
            <a:spLocks noGrp="1"/>
          </p:cNvSpPr>
          <p:nvPr>
            <p:ph sz="quarter" idx="4"/>
          </p:nvPr>
        </p:nvSpPr>
        <p:spPr>
          <a:xfrm>
            <a:off x="4700016" y="1276386"/>
            <a:ext cx="3200400" cy="2331720"/>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832DBB9-2ACA-4283-B207-9982F7E3105D}" type="datetimeFigureOut">
              <a:rPr lang="cs-CZ" smtClean="0"/>
              <a:t>17.03.2024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726378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4671000"/>
            <a:ext cx="5940000" cy="189000"/>
          </a:xfrm>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540000" y="1269001"/>
            <a:ext cx="8064900" cy="3104999"/>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60958" y="4540762"/>
            <a:ext cx="650507" cy="44885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175274"/>
            <a:ext cx="8521200" cy="878685"/>
          </a:xfrm>
        </p:spPr>
        <p:txBody>
          <a:bodyPr anchor="t"/>
          <a:lstStyle>
            <a:lvl1pPr algn="l">
              <a:lnSpc>
                <a:spcPts val="3300"/>
              </a:lnSpc>
              <a:defRPr sz="33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298877" y="3087302"/>
            <a:ext cx="8521200" cy="523873"/>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here to insert subtitle.</a:t>
            </a:r>
          </a:p>
        </p:txBody>
      </p:sp>
      <p:pic>
        <p:nvPicPr>
          <p:cNvPr id="11" name="Obrázek 10">
            <a:extLst>
              <a:ext uri="{FF2B5EF4-FFF2-40B4-BE49-F238E27FC236}">
                <a16:creationId xmlns:a16="http://schemas.microsoft.com/office/drawing/2014/main" id="{0048F454-420A-4E72-98B5-76C7E9DB3E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0500" y="310501"/>
            <a:ext cx="1151994" cy="794876"/>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540000" y="1269001"/>
            <a:ext cx="8064900" cy="3104999"/>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972001"/>
            <a:ext cx="8064104" cy="203682"/>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6293BF41-B706-49E8-B7FA-8060D47E6DC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60958" y="4540762"/>
            <a:ext cx="650507" cy="44885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972001"/>
            <a:ext cx="3915000" cy="203682"/>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540000"/>
            <a:ext cx="8064900" cy="338682"/>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967886"/>
            <a:ext cx="3915000" cy="203682"/>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540000" y="1269001"/>
            <a:ext cx="3914999" cy="310500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4688460" y="1267703"/>
            <a:ext cx="3914999" cy="310500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0">
            <a:extLst>
              <a:ext uri="{FF2B5EF4-FFF2-40B4-BE49-F238E27FC236}">
                <a16:creationId xmlns:a16="http://schemas.microsoft.com/office/drawing/2014/main" id="{E11F5410-42DE-48DA-B323-AA83D38313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60958" y="4540762"/>
            <a:ext cx="650507" cy="44885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539353" y="1271306"/>
            <a:ext cx="3913810" cy="2922533"/>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540544" y="4199753"/>
            <a:ext cx="3913809" cy="162000"/>
          </a:xfrm>
        </p:spPr>
        <p:txBody>
          <a:bodyPr anchor="ctr"/>
          <a:lstStyle>
            <a:lvl1pPr>
              <a:lnSpc>
                <a:spcPts val="825"/>
              </a:lnSpc>
              <a:defRPr sz="800" b="0" i="0"/>
            </a:lvl1pPr>
          </a:lstStyle>
          <a:p>
            <a:pPr lvl="0"/>
            <a:r>
              <a:rPr lang="en-GB" noProof="0" dirty="0"/>
              <a:t>Click here to insert text.</a:t>
            </a:r>
          </a:p>
        </p:txBody>
      </p:sp>
      <p:sp>
        <p:nvSpPr>
          <p:cNvPr id="12" name="Zástupný symbol pro obsah 2"/>
          <p:cNvSpPr>
            <a:spLocks noGrp="1"/>
          </p:cNvSpPr>
          <p:nvPr>
            <p:ph idx="28" hasCustomPrompt="1"/>
          </p:nvPr>
        </p:nvSpPr>
        <p:spPr>
          <a:xfrm>
            <a:off x="4688460" y="1250268"/>
            <a:ext cx="3914999" cy="310500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200"/>
            </a:lvl2pPr>
            <a:lvl3pPr marL="6858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3" name="Obrázek 12">
            <a:extLst>
              <a:ext uri="{FF2B5EF4-FFF2-40B4-BE49-F238E27FC236}">
                <a16:creationId xmlns:a16="http://schemas.microsoft.com/office/drawing/2014/main" id="{948A4555-0F9C-4A22-8625-3652A80B55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60958" y="4540762"/>
            <a:ext cx="650507" cy="44885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269002"/>
            <a:ext cx="2483644" cy="1673033"/>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3310703"/>
            <a:ext cx="2484000" cy="1070798"/>
          </a:xfrm>
        </p:spPr>
        <p:txBody>
          <a:bodyPr lIns="0" tIns="0" rIns="0" bIns="0" numCol="1" spcCol="243000">
            <a:noAutofit/>
          </a:bodyPr>
          <a:lstStyle>
            <a:lvl1pPr algn="l">
              <a:lnSpc>
                <a:spcPts val="1350"/>
              </a:lnSpc>
              <a:defRPr sz="11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3310703"/>
            <a:ext cx="2484000" cy="1070798"/>
          </a:xfrm>
        </p:spPr>
        <p:txBody>
          <a:bodyPr lIns="0" tIns="0" rIns="0" bIns="0" numCol="1" spcCol="243000">
            <a:noAutofit/>
          </a:bodyPr>
          <a:lstStyle>
            <a:lvl1pPr algn="l">
              <a:lnSpc>
                <a:spcPts val="1350"/>
              </a:lnSpc>
              <a:defRPr sz="11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3310702"/>
            <a:ext cx="2484000" cy="1070798"/>
          </a:xfrm>
        </p:spPr>
        <p:txBody>
          <a:bodyPr lIns="0" tIns="0" rIns="0" bIns="0" numCol="1" spcCol="243000">
            <a:noAutofit/>
          </a:bodyPr>
          <a:lstStyle>
            <a:lvl1pPr algn="l">
              <a:lnSpc>
                <a:spcPts val="1350"/>
              </a:lnSpc>
              <a:defRPr sz="11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3018852"/>
            <a:ext cx="2483644" cy="162000"/>
          </a:xfrm>
        </p:spPr>
        <p:txBody>
          <a:bodyPr anchor="ctr"/>
          <a:lstStyle>
            <a:lvl1pPr>
              <a:lnSpc>
                <a:spcPts val="825"/>
              </a:lnSpc>
              <a:defRPr sz="8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3018852"/>
            <a:ext cx="2483644" cy="162000"/>
          </a:xfrm>
        </p:spPr>
        <p:txBody>
          <a:bodyPr anchor="ctr"/>
          <a:lstStyle>
            <a:lvl1pPr>
              <a:lnSpc>
                <a:spcPts val="825"/>
              </a:lnSpc>
              <a:defRPr sz="8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3018852"/>
            <a:ext cx="2483644" cy="162000"/>
          </a:xfrm>
        </p:spPr>
        <p:txBody>
          <a:bodyPr anchor="ctr"/>
          <a:lstStyle>
            <a:lvl1pPr>
              <a:lnSpc>
                <a:spcPts val="825"/>
              </a:lnSpc>
              <a:defRPr sz="8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269002"/>
            <a:ext cx="2483644" cy="1673033"/>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269002"/>
            <a:ext cx="2483644" cy="1673033"/>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972001"/>
            <a:ext cx="8064104" cy="203682"/>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540000"/>
            <a:ext cx="8064900" cy="338682"/>
          </a:xfrm>
        </p:spPr>
        <p:txBody>
          <a:bodyPr/>
          <a:lstStyle/>
          <a:p>
            <a:r>
              <a:rPr lang="en-GB" noProof="0" dirty="0"/>
              <a:t>Click here to insert heading.</a:t>
            </a:r>
            <a:endParaRPr lang="cs-CZ" dirty="0"/>
          </a:p>
        </p:txBody>
      </p:sp>
      <p:pic>
        <p:nvPicPr>
          <p:cNvPr id="17" name="Obrázek 16">
            <a:extLst>
              <a:ext uri="{FF2B5EF4-FFF2-40B4-BE49-F238E27FC236}">
                <a16:creationId xmlns:a16="http://schemas.microsoft.com/office/drawing/2014/main" id="{000DC3A2-14E1-473A-B25E-6F394845178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60958" y="4540762"/>
            <a:ext cx="650507" cy="44885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4704160" y="519112"/>
            <a:ext cx="3900740" cy="3854888"/>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200"/>
            </a:lvl2pPr>
            <a:lvl3pPr marL="6858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539353" y="519113"/>
            <a:ext cx="3913810" cy="3674726"/>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540544" y="4199753"/>
            <a:ext cx="3913809" cy="162000"/>
          </a:xfrm>
        </p:spPr>
        <p:txBody>
          <a:bodyPr anchor="ctr"/>
          <a:lstStyle>
            <a:lvl1pPr>
              <a:lnSpc>
                <a:spcPts val="825"/>
              </a:lnSpc>
              <a:defRPr sz="800" b="0" i="0"/>
            </a:lvl1pPr>
          </a:lstStyle>
          <a:p>
            <a:pPr lvl="0"/>
            <a:r>
              <a:rPr lang="en-GB" noProof="0" dirty="0"/>
              <a:t>Click here to insert text.</a:t>
            </a:r>
          </a:p>
        </p:txBody>
      </p:sp>
      <p:pic>
        <p:nvPicPr>
          <p:cNvPr id="11" name="Obrázek 10">
            <a:extLst>
              <a:ext uri="{FF2B5EF4-FFF2-40B4-BE49-F238E27FC236}">
                <a16:creationId xmlns:a16="http://schemas.microsoft.com/office/drawing/2014/main" id="{C4B6ECE6-3CAB-406D-8792-674A6CA543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60958" y="4540762"/>
            <a:ext cx="650507" cy="448850"/>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540000" y="519112"/>
            <a:ext cx="8064900" cy="3854888"/>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6">
            <a:extLst>
              <a:ext uri="{FF2B5EF4-FFF2-40B4-BE49-F238E27FC236}">
                <a16:creationId xmlns:a16="http://schemas.microsoft.com/office/drawing/2014/main" id="{BCC37AB8-74B6-442A-8014-2FF0C0F3FFC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60958" y="4540762"/>
            <a:ext cx="650507" cy="44885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4671000"/>
            <a:ext cx="5940000" cy="18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310500" y="4671000"/>
            <a:ext cx="189000" cy="18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540000"/>
            <a:ext cx="8064900" cy="338682"/>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404000"/>
            <a:ext cx="8064900" cy="297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5" r:id="rId15"/>
    <p:sldLayoutId id="2147483696" r:id="rId16"/>
    <p:sldLayoutId id="2147483697" r:id="rId17"/>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00"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00"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00"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00"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191A7B-1A64-45ED-B561-4DE39B52386B}"/>
              </a:ext>
            </a:extLst>
          </p:cNvPr>
          <p:cNvSpPr>
            <a:spLocks noGrp="1"/>
          </p:cNvSpPr>
          <p:nvPr>
            <p:ph type="ctrTitle"/>
          </p:nvPr>
        </p:nvSpPr>
        <p:spPr/>
        <p:txBody>
          <a:bodyPr>
            <a:normAutofit/>
          </a:bodyPr>
          <a:lstStyle/>
          <a:p>
            <a:r>
              <a:rPr lang="en-US" dirty="0"/>
              <a:t>Public Administration Activities. Decision-making.</a:t>
            </a:r>
            <a:endParaRPr lang="cs-CZ" dirty="0"/>
          </a:p>
        </p:txBody>
      </p:sp>
      <p:sp>
        <p:nvSpPr>
          <p:cNvPr id="3" name="Podnadpis 2">
            <a:extLst>
              <a:ext uri="{FF2B5EF4-FFF2-40B4-BE49-F238E27FC236}">
                <a16:creationId xmlns:a16="http://schemas.microsoft.com/office/drawing/2014/main" id="{185CA6A3-5B2B-4634-8F94-96E766AA7642}"/>
              </a:ext>
            </a:extLst>
          </p:cNvPr>
          <p:cNvSpPr>
            <a:spLocks noGrp="1"/>
          </p:cNvSpPr>
          <p:nvPr>
            <p:ph type="subTitle" idx="1"/>
          </p:nvPr>
        </p:nvSpPr>
        <p:spPr/>
        <p:txBody>
          <a:bodyPr/>
          <a:lstStyle/>
          <a:p>
            <a:r>
              <a:rPr lang="cs-CZ" dirty="0"/>
              <a:t>Anna Chamráthová Richterová</a:t>
            </a:r>
          </a:p>
        </p:txBody>
      </p:sp>
    </p:spTree>
    <p:extLst>
      <p:ext uri="{BB962C8B-B14F-4D97-AF65-F5344CB8AC3E}">
        <p14:creationId xmlns:p14="http://schemas.microsoft.com/office/powerpoint/2010/main" val="1564149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DFA558-23BA-4893-9CDA-1B274389F160}"/>
              </a:ext>
            </a:extLst>
          </p:cNvPr>
          <p:cNvSpPr>
            <a:spLocks noGrp="1"/>
          </p:cNvSpPr>
          <p:nvPr>
            <p:ph type="title"/>
          </p:nvPr>
        </p:nvSpPr>
        <p:spPr/>
        <p:txBody>
          <a:bodyPr/>
          <a:lstStyle/>
          <a:p>
            <a:r>
              <a:rPr lang="cs-CZ" dirty="0" err="1"/>
              <a:t>The</a:t>
            </a:r>
            <a:r>
              <a:rPr lang="cs-CZ" dirty="0"/>
              <a:t> </a:t>
            </a:r>
            <a:r>
              <a:rPr lang="cs-CZ" dirty="0" err="1"/>
              <a:t>Chain</a:t>
            </a:r>
            <a:r>
              <a:rPr lang="cs-CZ" dirty="0"/>
              <a:t> </a:t>
            </a:r>
            <a:r>
              <a:rPr lang="cs-CZ" dirty="0" err="1"/>
              <a:t>of</a:t>
            </a:r>
            <a:r>
              <a:rPr lang="cs-CZ" dirty="0"/>
              <a:t> </a:t>
            </a:r>
            <a:r>
              <a:rPr lang="cs-CZ" dirty="0" err="1"/>
              <a:t>Realization</a:t>
            </a:r>
            <a:r>
              <a:rPr lang="cs-CZ" dirty="0"/>
              <a:t> </a:t>
            </a:r>
            <a:r>
              <a:rPr lang="cs-CZ" dirty="0" err="1"/>
              <a:t>of</a:t>
            </a:r>
            <a:r>
              <a:rPr lang="cs-CZ" dirty="0"/>
              <a:t> Public </a:t>
            </a:r>
            <a:r>
              <a:rPr lang="en-US" dirty="0"/>
              <a:t>Administration</a:t>
            </a:r>
            <a:r>
              <a:rPr lang="cs-CZ" dirty="0"/>
              <a:t> </a:t>
            </a:r>
            <a:r>
              <a:rPr lang="cs-CZ" dirty="0" err="1"/>
              <a:t>Activities</a:t>
            </a:r>
            <a:endParaRPr lang="cs-CZ" dirty="0"/>
          </a:p>
        </p:txBody>
      </p:sp>
      <p:sp>
        <p:nvSpPr>
          <p:cNvPr id="3" name="Zástupný obsah 2">
            <a:extLst>
              <a:ext uri="{FF2B5EF4-FFF2-40B4-BE49-F238E27FC236}">
                <a16:creationId xmlns:a16="http://schemas.microsoft.com/office/drawing/2014/main" id="{0E450DD6-3898-479F-9E7D-C1D81CA7036A}"/>
              </a:ext>
            </a:extLst>
          </p:cNvPr>
          <p:cNvSpPr>
            <a:spLocks noGrp="1"/>
          </p:cNvSpPr>
          <p:nvPr>
            <p:ph idx="1"/>
          </p:nvPr>
        </p:nvSpPr>
        <p:spPr/>
        <p:txBody>
          <a:bodyPr/>
          <a:lstStyle/>
          <a:p>
            <a:r>
              <a:rPr lang="en-US" dirty="0"/>
              <a:t>1 </a:t>
            </a:r>
            <a:r>
              <a:rPr lang="cs-CZ" dirty="0" err="1"/>
              <a:t>Aims</a:t>
            </a:r>
            <a:r>
              <a:rPr lang="en-US" dirty="0"/>
              <a:t> and 2 Tasks</a:t>
            </a:r>
          </a:p>
          <a:p>
            <a:r>
              <a:rPr lang="en-US" dirty="0"/>
              <a:t>3 Functions – planning, supervision, registration, coordination, decision-making…</a:t>
            </a:r>
          </a:p>
          <a:p>
            <a:pPr lvl="1"/>
            <a:r>
              <a:rPr lang="en-US" dirty="0"/>
              <a:t>Organizing</a:t>
            </a:r>
          </a:p>
          <a:p>
            <a:pPr lvl="1"/>
            <a:r>
              <a:rPr lang="en-US" dirty="0"/>
              <a:t>Protecting</a:t>
            </a:r>
          </a:p>
          <a:p>
            <a:r>
              <a:rPr lang="en-US" dirty="0"/>
              <a:t>4 Methods </a:t>
            </a:r>
          </a:p>
          <a:p>
            <a:pPr lvl="1"/>
            <a:r>
              <a:rPr lang="en-US" dirty="0"/>
              <a:t>General – management and regulation</a:t>
            </a:r>
          </a:p>
          <a:p>
            <a:pPr lvl="1"/>
            <a:r>
              <a:rPr lang="en-US" dirty="0"/>
              <a:t>Specific – administrative (direct influence), economic (indirect influence), organizational</a:t>
            </a:r>
          </a:p>
          <a:p>
            <a:pPr lvl="1"/>
            <a:endParaRPr lang="en-US" dirty="0"/>
          </a:p>
          <a:p>
            <a:pPr lvl="1"/>
            <a:endParaRPr lang="en-US" dirty="0"/>
          </a:p>
        </p:txBody>
      </p:sp>
    </p:spTree>
    <p:extLst>
      <p:ext uri="{BB962C8B-B14F-4D97-AF65-F5344CB8AC3E}">
        <p14:creationId xmlns:p14="http://schemas.microsoft.com/office/powerpoint/2010/main" val="4235476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EB0EB1-042D-4FDB-A675-F3A0EBE8B2C0}"/>
              </a:ext>
            </a:extLst>
          </p:cNvPr>
          <p:cNvSpPr>
            <a:spLocks noGrp="1"/>
          </p:cNvSpPr>
          <p:nvPr>
            <p:ph type="title"/>
          </p:nvPr>
        </p:nvSpPr>
        <p:spPr/>
        <p:txBody>
          <a:bodyPr/>
          <a:lstStyle/>
          <a:p>
            <a:r>
              <a:rPr lang="cs-CZ" dirty="0" err="1"/>
              <a:t>The</a:t>
            </a:r>
            <a:r>
              <a:rPr lang="cs-CZ" dirty="0"/>
              <a:t> </a:t>
            </a:r>
            <a:r>
              <a:rPr lang="cs-CZ" dirty="0" err="1"/>
              <a:t>Chain</a:t>
            </a:r>
            <a:r>
              <a:rPr lang="cs-CZ" dirty="0"/>
              <a:t> </a:t>
            </a:r>
            <a:r>
              <a:rPr lang="cs-CZ" dirty="0" err="1"/>
              <a:t>of</a:t>
            </a:r>
            <a:r>
              <a:rPr lang="cs-CZ" dirty="0"/>
              <a:t> </a:t>
            </a:r>
            <a:r>
              <a:rPr lang="cs-CZ" dirty="0" err="1"/>
              <a:t>Realization</a:t>
            </a:r>
            <a:r>
              <a:rPr lang="cs-CZ" dirty="0"/>
              <a:t> </a:t>
            </a:r>
            <a:r>
              <a:rPr lang="cs-CZ" dirty="0" err="1"/>
              <a:t>of</a:t>
            </a:r>
            <a:r>
              <a:rPr lang="cs-CZ" dirty="0"/>
              <a:t> Public </a:t>
            </a:r>
            <a:r>
              <a:rPr lang="en-US" dirty="0"/>
              <a:t>Administration</a:t>
            </a:r>
            <a:r>
              <a:rPr lang="cs-CZ" dirty="0"/>
              <a:t> </a:t>
            </a:r>
            <a:r>
              <a:rPr lang="cs-CZ" dirty="0" err="1"/>
              <a:t>Activities</a:t>
            </a:r>
            <a:r>
              <a:rPr lang="cs-CZ" dirty="0"/>
              <a:t> II</a:t>
            </a:r>
          </a:p>
        </p:txBody>
      </p:sp>
      <p:sp>
        <p:nvSpPr>
          <p:cNvPr id="3" name="Zástupný obsah 2">
            <a:extLst>
              <a:ext uri="{FF2B5EF4-FFF2-40B4-BE49-F238E27FC236}">
                <a16:creationId xmlns:a16="http://schemas.microsoft.com/office/drawing/2014/main" id="{48F22C56-D5DE-4405-8DF2-44ADF9D5F9E4}"/>
              </a:ext>
            </a:extLst>
          </p:cNvPr>
          <p:cNvSpPr>
            <a:spLocks noGrp="1"/>
          </p:cNvSpPr>
          <p:nvPr>
            <p:ph idx="1"/>
          </p:nvPr>
        </p:nvSpPr>
        <p:spPr/>
        <p:txBody>
          <a:bodyPr/>
          <a:lstStyle/>
          <a:p>
            <a:r>
              <a:rPr lang="cs-CZ" dirty="0"/>
              <a:t>5 </a:t>
            </a:r>
            <a:r>
              <a:rPr lang="cs-CZ" dirty="0" err="1"/>
              <a:t>Forms</a:t>
            </a:r>
            <a:r>
              <a:rPr lang="cs-CZ" dirty="0"/>
              <a:t> </a:t>
            </a:r>
            <a:r>
              <a:rPr lang="cs-CZ" dirty="0" err="1"/>
              <a:t>of</a:t>
            </a:r>
            <a:r>
              <a:rPr lang="cs-CZ" dirty="0"/>
              <a:t> </a:t>
            </a:r>
            <a:r>
              <a:rPr lang="cs-CZ" dirty="0" err="1"/>
              <a:t>Activity</a:t>
            </a:r>
            <a:endParaRPr lang="cs-CZ" dirty="0"/>
          </a:p>
          <a:p>
            <a:pPr lvl="1"/>
            <a:r>
              <a:rPr lang="cs-CZ" dirty="0" err="1"/>
              <a:t>Legal</a:t>
            </a:r>
            <a:r>
              <a:rPr lang="cs-CZ" dirty="0"/>
              <a:t> </a:t>
            </a:r>
          </a:p>
          <a:p>
            <a:pPr lvl="2"/>
            <a:r>
              <a:rPr lang="cs-CZ" dirty="0" err="1"/>
              <a:t>Administrative</a:t>
            </a:r>
            <a:r>
              <a:rPr lang="cs-CZ" dirty="0"/>
              <a:t> </a:t>
            </a:r>
            <a:r>
              <a:rPr lang="cs-CZ" dirty="0" err="1"/>
              <a:t>Acts</a:t>
            </a:r>
            <a:endParaRPr lang="cs-CZ" dirty="0"/>
          </a:p>
          <a:p>
            <a:pPr lvl="2"/>
            <a:r>
              <a:rPr lang="cs-CZ" dirty="0"/>
              <a:t>Public </a:t>
            </a:r>
            <a:r>
              <a:rPr lang="cs-CZ" dirty="0" err="1"/>
              <a:t>Law</a:t>
            </a:r>
            <a:r>
              <a:rPr lang="cs-CZ" dirty="0"/>
              <a:t> </a:t>
            </a:r>
            <a:r>
              <a:rPr lang="cs-CZ" dirty="0" err="1"/>
              <a:t>Contracts</a:t>
            </a:r>
            <a:endParaRPr lang="cs-CZ" dirty="0"/>
          </a:p>
          <a:p>
            <a:pPr lvl="2"/>
            <a:r>
              <a:rPr lang="cs-CZ" dirty="0" err="1"/>
              <a:t>Operation</a:t>
            </a:r>
            <a:r>
              <a:rPr lang="cs-CZ" dirty="0"/>
              <a:t> </a:t>
            </a:r>
            <a:r>
              <a:rPr lang="cs-CZ" dirty="0" err="1"/>
              <a:t>with</a:t>
            </a:r>
            <a:r>
              <a:rPr lang="cs-CZ" dirty="0"/>
              <a:t> Direct </a:t>
            </a:r>
            <a:r>
              <a:rPr lang="cs-CZ" dirty="0" err="1"/>
              <a:t>Legal</a:t>
            </a:r>
            <a:r>
              <a:rPr lang="cs-CZ" dirty="0"/>
              <a:t> </a:t>
            </a:r>
            <a:r>
              <a:rPr lang="cs-CZ" dirty="0" err="1"/>
              <a:t>Impact</a:t>
            </a:r>
            <a:r>
              <a:rPr lang="cs-CZ" dirty="0"/>
              <a:t> (</a:t>
            </a:r>
            <a:r>
              <a:rPr lang="cs-CZ" dirty="0" err="1"/>
              <a:t>factual</a:t>
            </a:r>
            <a:r>
              <a:rPr lang="cs-CZ" dirty="0"/>
              <a:t> </a:t>
            </a:r>
            <a:r>
              <a:rPr lang="cs-CZ" dirty="0" err="1"/>
              <a:t>acts</a:t>
            </a:r>
            <a:r>
              <a:rPr lang="cs-CZ" dirty="0"/>
              <a:t> and </a:t>
            </a:r>
            <a:r>
              <a:rPr lang="cs-CZ" dirty="0" err="1"/>
              <a:t>immediate</a:t>
            </a:r>
            <a:r>
              <a:rPr lang="cs-CZ" dirty="0"/>
              <a:t> </a:t>
            </a:r>
            <a:r>
              <a:rPr lang="cs-CZ" dirty="0" err="1"/>
              <a:t>interventions</a:t>
            </a:r>
            <a:r>
              <a:rPr lang="cs-CZ" dirty="0"/>
              <a:t>)</a:t>
            </a:r>
          </a:p>
          <a:p>
            <a:pPr lvl="1"/>
            <a:r>
              <a:rPr lang="cs-CZ" dirty="0"/>
              <a:t>Non </a:t>
            </a:r>
            <a:r>
              <a:rPr lang="cs-CZ" dirty="0" err="1"/>
              <a:t>Legal</a:t>
            </a:r>
            <a:r>
              <a:rPr lang="cs-CZ" dirty="0"/>
              <a:t>=</a:t>
            </a:r>
            <a:r>
              <a:rPr lang="cs-CZ" dirty="0" err="1"/>
              <a:t>Organizational</a:t>
            </a:r>
            <a:endParaRPr lang="cs-CZ" dirty="0"/>
          </a:p>
          <a:p>
            <a:pPr lvl="2"/>
            <a:endParaRPr lang="cs-CZ" dirty="0"/>
          </a:p>
        </p:txBody>
      </p:sp>
    </p:spTree>
    <p:extLst>
      <p:ext uri="{BB962C8B-B14F-4D97-AF65-F5344CB8AC3E}">
        <p14:creationId xmlns:p14="http://schemas.microsoft.com/office/powerpoint/2010/main" val="412505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4C0F67-98A1-4B98-ABE7-ED4D8B113334}"/>
              </a:ext>
            </a:extLst>
          </p:cNvPr>
          <p:cNvSpPr>
            <a:spLocks noGrp="1"/>
          </p:cNvSpPr>
          <p:nvPr>
            <p:ph type="title"/>
          </p:nvPr>
        </p:nvSpPr>
        <p:spPr/>
        <p:txBody>
          <a:bodyPr/>
          <a:lstStyle/>
          <a:p>
            <a:r>
              <a:rPr lang="cs-CZ" dirty="0"/>
              <a:t>Public </a:t>
            </a:r>
            <a:r>
              <a:rPr lang="cs-CZ" dirty="0" err="1"/>
              <a:t>Contracts</a:t>
            </a:r>
            <a:endParaRPr lang="cs-CZ" dirty="0"/>
          </a:p>
        </p:txBody>
      </p:sp>
      <p:sp>
        <p:nvSpPr>
          <p:cNvPr id="3" name="Zástupný obsah 2">
            <a:extLst>
              <a:ext uri="{FF2B5EF4-FFF2-40B4-BE49-F238E27FC236}">
                <a16:creationId xmlns:a16="http://schemas.microsoft.com/office/drawing/2014/main" id="{5109EFD2-95F6-448F-949B-566310B5574E}"/>
              </a:ext>
            </a:extLst>
          </p:cNvPr>
          <p:cNvSpPr>
            <a:spLocks noGrp="1"/>
          </p:cNvSpPr>
          <p:nvPr>
            <p:ph idx="1"/>
          </p:nvPr>
        </p:nvSpPr>
        <p:spPr/>
        <p:txBody>
          <a:bodyPr/>
          <a:lstStyle/>
          <a:p>
            <a:r>
              <a:rPr lang="cs-CZ" dirty="0"/>
              <a:t>- </a:t>
            </a:r>
            <a:r>
              <a:rPr lang="en-US" dirty="0"/>
              <a:t>establishes, alters or cancels rights and obligations in the sphere of public law</a:t>
            </a:r>
            <a:endParaRPr lang="cs-CZ" dirty="0"/>
          </a:p>
          <a:p>
            <a:r>
              <a:rPr lang="cs-CZ" dirty="0"/>
              <a:t>-</a:t>
            </a:r>
            <a:r>
              <a:rPr lang="en-US" dirty="0"/>
              <a:t>must not diminish the trustworthiness of public administration, must be purposeful its objective </a:t>
            </a:r>
            <a:r>
              <a:rPr lang="cs-CZ" dirty="0" err="1"/>
              <a:t>must</a:t>
            </a:r>
            <a:r>
              <a:rPr lang="cs-CZ" dirty="0"/>
              <a:t> </a:t>
            </a:r>
            <a:r>
              <a:rPr lang="cs-CZ" dirty="0" err="1"/>
              <a:t>be</a:t>
            </a:r>
            <a:r>
              <a:rPr lang="cs-CZ" dirty="0"/>
              <a:t> </a:t>
            </a:r>
            <a:r>
              <a:rPr lang="en-US" dirty="0"/>
              <a:t>the fulfilment of public administration tasks</a:t>
            </a:r>
            <a:endParaRPr lang="cs-CZ" dirty="0"/>
          </a:p>
          <a:p>
            <a:endParaRPr lang="cs-CZ" dirty="0"/>
          </a:p>
          <a:p>
            <a:r>
              <a:rPr lang="cs-CZ" dirty="0" err="1"/>
              <a:t>Coordinative</a:t>
            </a:r>
            <a:r>
              <a:rPr lang="cs-CZ" dirty="0"/>
              <a:t> – </a:t>
            </a:r>
            <a:r>
              <a:rPr lang="cs-CZ" dirty="0" err="1"/>
              <a:t>between</a:t>
            </a:r>
            <a:r>
              <a:rPr lang="cs-CZ" dirty="0"/>
              <a:t> </a:t>
            </a:r>
            <a:r>
              <a:rPr lang="cs-CZ" dirty="0" err="1"/>
              <a:t>two</a:t>
            </a:r>
            <a:r>
              <a:rPr lang="cs-CZ" dirty="0"/>
              <a:t> </a:t>
            </a:r>
            <a:r>
              <a:rPr lang="cs-CZ" dirty="0" err="1"/>
              <a:t>Administrative</a:t>
            </a:r>
            <a:r>
              <a:rPr lang="cs-CZ" dirty="0"/>
              <a:t> </a:t>
            </a:r>
            <a:r>
              <a:rPr lang="cs-CZ" dirty="0" err="1"/>
              <a:t>Bodies</a:t>
            </a:r>
            <a:endParaRPr lang="cs-CZ" dirty="0"/>
          </a:p>
          <a:p>
            <a:r>
              <a:rPr lang="cs-CZ" dirty="0" err="1"/>
              <a:t>Subordinative</a:t>
            </a:r>
            <a:r>
              <a:rPr lang="cs-CZ" dirty="0"/>
              <a:t> – </a:t>
            </a:r>
            <a:r>
              <a:rPr lang="cs-CZ" dirty="0" err="1"/>
              <a:t>between</a:t>
            </a:r>
            <a:r>
              <a:rPr lang="cs-CZ" dirty="0"/>
              <a:t> </a:t>
            </a:r>
            <a:r>
              <a:rPr lang="cs-CZ" dirty="0" err="1"/>
              <a:t>an</a:t>
            </a:r>
            <a:r>
              <a:rPr lang="cs-CZ" dirty="0"/>
              <a:t> </a:t>
            </a:r>
            <a:r>
              <a:rPr lang="cs-CZ" dirty="0" err="1"/>
              <a:t>individual</a:t>
            </a:r>
            <a:r>
              <a:rPr lang="cs-CZ" dirty="0"/>
              <a:t> and </a:t>
            </a:r>
            <a:r>
              <a:rPr lang="cs-CZ" dirty="0" err="1"/>
              <a:t>an</a:t>
            </a:r>
            <a:r>
              <a:rPr lang="cs-CZ" dirty="0"/>
              <a:t> </a:t>
            </a:r>
            <a:r>
              <a:rPr lang="cs-CZ" dirty="0" err="1"/>
              <a:t>Administrative</a:t>
            </a:r>
            <a:r>
              <a:rPr lang="cs-CZ" dirty="0"/>
              <a:t> Body, </a:t>
            </a:r>
            <a:r>
              <a:rPr lang="cs-CZ" dirty="0" err="1"/>
              <a:t>substitutes</a:t>
            </a:r>
            <a:r>
              <a:rPr lang="cs-CZ" dirty="0"/>
              <a:t> </a:t>
            </a:r>
            <a:r>
              <a:rPr lang="cs-CZ" dirty="0" err="1"/>
              <a:t>an</a:t>
            </a:r>
            <a:r>
              <a:rPr lang="cs-CZ" dirty="0"/>
              <a:t> </a:t>
            </a:r>
            <a:r>
              <a:rPr lang="cs-CZ" dirty="0" err="1"/>
              <a:t>Administrative</a:t>
            </a:r>
            <a:r>
              <a:rPr lang="cs-CZ" dirty="0"/>
              <a:t> </a:t>
            </a:r>
            <a:r>
              <a:rPr lang="cs-CZ" dirty="0" err="1"/>
              <a:t>Decision</a:t>
            </a:r>
            <a:endParaRPr lang="cs-CZ" dirty="0"/>
          </a:p>
          <a:p>
            <a:r>
              <a:rPr lang="cs-CZ" dirty="0" err="1"/>
              <a:t>Between</a:t>
            </a:r>
            <a:r>
              <a:rPr lang="cs-CZ" dirty="0"/>
              <a:t> </a:t>
            </a:r>
            <a:r>
              <a:rPr lang="cs-CZ" dirty="0" err="1"/>
              <a:t>two</a:t>
            </a:r>
            <a:r>
              <a:rPr lang="cs-CZ" dirty="0"/>
              <a:t> </a:t>
            </a:r>
            <a:r>
              <a:rPr lang="cs-CZ" dirty="0" err="1"/>
              <a:t>individuals</a:t>
            </a:r>
            <a:r>
              <a:rPr lang="cs-CZ" dirty="0"/>
              <a:t>, </a:t>
            </a:r>
            <a:r>
              <a:rPr lang="cs-CZ" dirty="0" err="1"/>
              <a:t>its</a:t>
            </a:r>
            <a:r>
              <a:rPr lang="cs-CZ" dirty="0"/>
              <a:t> </a:t>
            </a:r>
            <a:r>
              <a:rPr lang="cs-CZ" dirty="0" err="1"/>
              <a:t>subjects</a:t>
            </a:r>
            <a:r>
              <a:rPr lang="cs-CZ" dirty="0"/>
              <a:t> are public </a:t>
            </a:r>
            <a:r>
              <a:rPr lang="cs-CZ" dirty="0" err="1"/>
              <a:t>rights</a:t>
            </a:r>
            <a:endParaRPr lang="cs-CZ" dirty="0"/>
          </a:p>
        </p:txBody>
      </p:sp>
    </p:spTree>
    <p:extLst>
      <p:ext uri="{BB962C8B-B14F-4D97-AF65-F5344CB8AC3E}">
        <p14:creationId xmlns:p14="http://schemas.microsoft.com/office/powerpoint/2010/main" val="2281951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142A0D-6C37-4656-9E9D-4A31545A2936}"/>
              </a:ext>
            </a:extLst>
          </p:cNvPr>
          <p:cNvSpPr>
            <a:spLocks noGrp="1"/>
          </p:cNvSpPr>
          <p:nvPr>
            <p:ph type="title"/>
          </p:nvPr>
        </p:nvSpPr>
        <p:spPr/>
        <p:txBody>
          <a:bodyPr/>
          <a:lstStyle/>
          <a:p>
            <a:r>
              <a:rPr lang="cs-CZ" dirty="0" err="1"/>
              <a:t>Administrative</a:t>
            </a:r>
            <a:r>
              <a:rPr lang="cs-CZ" dirty="0"/>
              <a:t> </a:t>
            </a:r>
            <a:r>
              <a:rPr lang="cs-CZ" dirty="0" err="1"/>
              <a:t>Acts</a:t>
            </a:r>
            <a:endParaRPr lang="cs-CZ" dirty="0"/>
          </a:p>
        </p:txBody>
      </p:sp>
      <p:sp>
        <p:nvSpPr>
          <p:cNvPr id="3" name="Zástupný obsah 2">
            <a:extLst>
              <a:ext uri="{FF2B5EF4-FFF2-40B4-BE49-F238E27FC236}">
                <a16:creationId xmlns:a16="http://schemas.microsoft.com/office/drawing/2014/main" id="{F440A59D-CB55-4BCF-92D7-43EA15BA7145}"/>
              </a:ext>
            </a:extLst>
          </p:cNvPr>
          <p:cNvSpPr>
            <a:spLocks noGrp="1"/>
          </p:cNvSpPr>
          <p:nvPr>
            <p:ph idx="1"/>
          </p:nvPr>
        </p:nvSpPr>
        <p:spPr/>
        <p:txBody>
          <a:bodyPr/>
          <a:lstStyle/>
          <a:p>
            <a:r>
              <a:rPr lang="cs-CZ" dirty="0"/>
              <a:t>Normative </a:t>
            </a:r>
            <a:r>
              <a:rPr lang="cs-CZ" dirty="0" err="1"/>
              <a:t>Administrative</a:t>
            </a:r>
            <a:r>
              <a:rPr lang="cs-CZ" dirty="0"/>
              <a:t> </a:t>
            </a:r>
            <a:r>
              <a:rPr lang="cs-CZ" dirty="0" err="1"/>
              <a:t>Acts</a:t>
            </a:r>
            <a:r>
              <a:rPr lang="cs-CZ" dirty="0"/>
              <a:t> – </a:t>
            </a:r>
            <a:r>
              <a:rPr lang="cs-CZ" dirty="0" err="1"/>
              <a:t>their</a:t>
            </a:r>
            <a:r>
              <a:rPr lang="cs-CZ" dirty="0"/>
              <a:t> </a:t>
            </a:r>
            <a:r>
              <a:rPr lang="cs-CZ" dirty="0" err="1"/>
              <a:t>subjects</a:t>
            </a:r>
            <a:r>
              <a:rPr lang="cs-CZ" dirty="0"/>
              <a:t> and </a:t>
            </a:r>
            <a:r>
              <a:rPr lang="cs-CZ" dirty="0" err="1"/>
              <a:t>recipients</a:t>
            </a:r>
            <a:r>
              <a:rPr lang="cs-CZ" dirty="0"/>
              <a:t> are </a:t>
            </a:r>
            <a:r>
              <a:rPr lang="cs-CZ" dirty="0" err="1"/>
              <a:t>abstract</a:t>
            </a:r>
            <a:r>
              <a:rPr lang="cs-CZ" dirty="0"/>
              <a:t>, </a:t>
            </a:r>
            <a:r>
              <a:rPr lang="cs-CZ" dirty="0" err="1"/>
              <a:t>general</a:t>
            </a:r>
            <a:r>
              <a:rPr lang="cs-CZ" dirty="0"/>
              <a:t> = </a:t>
            </a:r>
            <a:r>
              <a:rPr lang="cs-CZ" dirty="0" err="1"/>
              <a:t>legislation</a:t>
            </a:r>
            <a:r>
              <a:rPr lang="cs-CZ" dirty="0"/>
              <a:t> </a:t>
            </a:r>
            <a:r>
              <a:rPr lang="cs-CZ" dirty="0" err="1"/>
              <a:t>of</a:t>
            </a:r>
            <a:r>
              <a:rPr lang="cs-CZ" dirty="0"/>
              <a:t> </a:t>
            </a:r>
            <a:r>
              <a:rPr lang="cs-CZ" dirty="0" err="1"/>
              <a:t>Administrative</a:t>
            </a:r>
            <a:r>
              <a:rPr lang="cs-CZ" dirty="0"/>
              <a:t> </a:t>
            </a:r>
            <a:r>
              <a:rPr lang="cs-CZ" dirty="0" err="1"/>
              <a:t>Bodies</a:t>
            </a:r>
            <a:r>
              <a:rPr lang="cs-CZ" dirty="0"/>
              <a:t>; </a:t>
            </a:r>
            <a:r>
              <a:rPr lang="cs-CZ" dirty="0" err="1"/>
              <a:t>external</a:t>
            </a:r>
            <a:r>
              <a:rPr lang="cs-CZ" dirty="0"/>
              <a:t> </a:t>
            </a:r>
            <a:r>
              <a:rPr lang="cs-CZ" dirty="0" err="1"/>
              <a:t>or</a:t>
            </a:r>
            <a:r>
              <a:rPr lang="cs-CZ" dirty="0"/>
              <a:t> </a:t>
            </a:r>
            <a:r>
              <a:rPr lang="cs-CZ" dirty="0" err="1"/>
              <a:t>internal</a:t>
            </a:r>
            <a:endParaRPr lang="cs-CZ" dirty="0"/>
          </a:p>
          <a:p>
            <a:r>
              <a:rPr lang="cs-CZ" dirty="0" err="1"/>
              <a:t>Individual</a:t>
            </a:r>
            <a:r>
              <a:rPr lang="cs-CZ" dirty="0"/>
              <a:t> </a:t>
            </a:r>
            <a:r>
              <a:rPr lang="cs-CZ" dirty="0" err="1"/>
              <a:t>Administrative</a:t>
            </a:r>
            <a:r>
              <a:rPr lang="cs-CZ" dirty="0"/>
              <a:t> </a:t>
            </a:r>
            <a:r>
              <a:rPr lang="cs-CZ" dirty="0" err="1"/>
              <a:t>Acts</a:t>
            </a:r>
            <a:r>
              <a:rPr lang="cs-CZ" dirty="0"/>
              <a:t> – </a:t>
            </a:r>
            <a:r>
              <a:rPr lang="cs-CZ" dirty="0" err="1"/>
              <a:t>their</a:t>
            </a:r>
            <a:r>
              <a:rPr lang="cs-CZ" dirty="0"/>
              <a:t> </a:t>
            </a:r>
            <a:r>
              <a:rPr lang="cs-CZ" dirty="0" err="1"/>
              <a:t>subjects</a:t>
            </a:r>
            <a:r>
              <a:rPr lang="cs-CZ" dirty="0"/>
              <a:t> and </a:t>
            </a:r>
            <a:r>
              <a:rPr lang="cs-CZ" dirty="0" err="1"/>
              <a:t>recipients</a:t>
            </a:r>
            <a:r>
              <a:rPr lang="cs-CZ" dirty="0"/>
              <a:t> are </a:t>
            </a:r>
            <a:r>
              <a:rPr lang="cs-CZ" dirty="0" err="1"/>
              <a:t>specific</a:t>
            </a:r>
            <a:r>
              <a:rPr lang="cs-CZ" dirty="0"/>
              <a:t>, </a:t>
            </a:r>
            <a:r>
              <a:rPr lang="cs-CZ" dirty="0" err="1"/>
              <a:t>individual</a:t>
            </a:r>
            <a:r>
              <a:rPr lang="cs-CZ" dirty="0"/>
              <a:t>; </a:t>
            </a:r>
            <a:r>
              <a:rPr lang="cs-CZ" dirty="0" err="1"/>
              <a:t>external</a:t>
            </a:r>
            <a:r>
              <a:rPr lang="cs-CZ" dirty="0"/>
              <a:t> </a:t>
            </a:r>
            <a:r>
              <a:rPr lang="cs-CZ" dirty="0" err="1"/>
              <a:t>or</a:t>
            </a:r>
            <a:r>
              <a:rPr lang="cs-CZ" dirty="0"/>
              <a:t> </a:t>
            </a:r>
            <a:r>
              <a:rPr lang="cs-CZ" dirty="0" err="1"/>
              <a:t>internal</a:t>
            </a:r>
            <a:endParaRPr lang="cs-CZ" dirty="0"/>
          </a:p>
          <a:p>
            <a:r>
              <a:rPr lang="cs-CZ" dirty="0" err="1"/>
              <a:t>Mixed</a:t>
            </a:r>
            <a:r>
              <a:rPr lang="cs-CZ" dirty="0"/>
              <a:t> </a:t>
            </a:r>
            <a:r>
              <a:rPr lang="cs-CZ" dirty="0" err="1"/>
              <a:t>Administrative</a:t>
            </a:r>
            <a:r>
              <a:rPr lang="cs-CZ" dirty="0"/>
              <a:t> </a:t>
            </a:r>
            <a:r>
              <a:rPr lang="cs-CZ" dirty="0" err="1"/>
              <a:t>Acts</a:t>
            </a:r>
            <a:r>
              <a:rPr lang="cs-CZ" dirty="0"/>
              <a:t> – </a:t>
            </a:r>
            <a:r>
              <a:rPr lang="cs-CZ" dirty="0" err="1"/>
              <a:t>their</a:t>
            </a:r>
            <a:r>
              <a:rPr lang="cs-CZ" dirty="0"/>
              <a:t> </a:t>
            </a:r>
            <a:r>
              <a:rPr lang="cs-CZ" dirty="0" err="1"/>
              <a:t>recipients</a:t>
            </a:r>
            <a:r>
              <a:rPr lang="cs-CZ" dirty="0"/>
              <a:t> are </a:t>
            </a:r>
            <a:r>
              <a:rPr lang="cs-CZ" dirty="0" err="1"/>
              <a:t>abstract</a:t>
            </a:r>
            <a:r>
              <a:rPr lang="cs-CZ" dirty="0"/>
              <a:t> and </a:t>
            </a:r>
            <a:r>
              <a:rPr lang="cs-CZ" dirty="0" err="1"/>
              <a:t>the</a:t>
            </a:r>
            <a:r>
              <a:rPr lang="cs-CZ" dirty="0"/>
              <a:t> </a:t>
            </a:r>
            <a:r>
              <a:rPr lang="cs-CZ" dirty="0" err="1"/>
              <a:t>subjects</a:t>
            </a:r>
            <a:r>
              <a:rPr lang="cs-CZ" dirty="0"/>
              <a:t> are </a:t>
            </a:r>
            <a:r>
              <a:rPr lang="cs-CZ" dirty="0" err="1"/>
              <a:t>specific</a:t>
            </a:r>
            <a:r>
              <a:rPr lang="cs-CZ" dirty="0"/>
              <a:t> </a:t>
            </a:r>
            <a:r>
              <a:rPr lang="cs-CZ" dirty="0" err="1"/>
              <a:t>or</a:t>
            </a:r>
            <a:r>
              <a:rPr lang="cs-CZ" dirty="0"/>
              <a:t> </a:t>
            </a:r>
            <a:r>
              <a:rPr lang="cs-CZ" dirty="0" err="1"/>
              <a:t>the</a:t>
            </a:r>
            <a:r>
              <a:rPr lang="cs-CZ" dirty="0"/>
              <a:t> </a:t>
            </a:r>
            <a:r>
              <a:rPr lang="cs-CZ" dirty="0" err="1"/>
              <a:t>other</a:t>
            </a:r>
            <a:r>
              <a:rPr lang="cs-CZ" dirty="0"/>
              <a:t> </a:t>
            </a:r>
            <a:r>
              <a:rPr lang="cs-CZ" dirty="0" err="1"/>
              <a:t>way</a:t>
            </a:r>
            <a:r>
              <a:rPr lang="cs-CZ" dirty="0"/>
              <a:t> </a:t>
            </a:r>
            <a:r>
              <a:rPr lang="cs-CZ" dirty="0" err="1"/>
              <a:t>round</a:t>
            </a:r>
            <a:r>
              <a:rPr lang="cs-CZ" dirty="0"/>
              <a:t> (</a:t>
            </a:r>
            <a:r>
              <a:rPr lang="cs-CZ" dirty="0" err="1"/>
              <a:t>rare</a:t>
            </a:r>
            <a:r>
              <a:rPr lang="cs-CZ" dirty="0"/>
              <a:t>) = General </a:t>
            </a:r>
            <a:r>
              <a:rPr lang="cs-CZ" dirty="0" err="1"/>
              <a:t>Measure</a:t>
            </a:r>
            <a:endParaRPr lang="cs-CZ" dirty="0"/>
          </a:p>
        </p:txBody>
      </p:sp>
    </p:spTree>
    <p:extLst>
      <p:ext uri="{BB962C8B-B14F-4D97-AF65-F5344CB8AC3E}">
        <p14:creationId xmlns:p14="http://schemas.microsoft.com/office/powerpoint/2010/main" val="2148580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E1C44849-E89A-4D20-93EA-D7558D5AB72C}"/>
              </a:ext>
            </a:extLst>
          </p:cNvPr>
          <p:cNvSpPr>
            <a:spLocks noGrp="1"/>
          </p:cNvSpPr>
          <p:nvPr>
            <p:ph type="title"/>
          </p:nvPr>
        </p:nvSpPr>
        <p:spPr/>
        <p:txBody>
          <a:bodyPr/>
          <a:lstStyle/>
          <a:p>
            <a:r>
              <a:rPr lang="cs-CZ" dirty="0" err="1"/>
              <a:t>Individual</a:t>
            </a:r>
            <a:r>
              <a:rPr lang="cs-CZ" dirty="0"/>
              <a:t> </a:t>
            </a:r>
            <a:r>
              <a:rPr lang="cs-CZ" dirty="0" err="1"/>
              <a:t>Administrative</a:t>
            </a:r>
            <a:r>
              <a:rPr lang="cs-CZ" dirty="0"/>
              <a:t> </a:t>
            </a:r>
            <a:r>
              <a:rPr lang="cs-CZ" dirty="0" err="1"/>
              <a:t>Acts</a:t>
            </a:r>
            <a:endParaRPr lang="cs-CZ" dirty="0"/>
          </a:p>
        </p:txBody>
      </p:sp>
      <p:sp>
        <p:nvSpPr>
          <p:cNvPr id="5" name="Zástupný obsah 4">
            <a:extLst>
              <a:ext uri="{FF2B5EF4-FFF2-40B4-BE49-F238E27FC236}">
                <a16:creationId xmlns:a16="http://schemas.microsoft.com/office/drawing/2014/main" id="{A7D320A3-6B24-4C7C-B9DD-96CE9DB16ED3}"/>
              </a:ext>
            </a:extLst>
          </p:cNvPr>
          <p:cNvSpPr>
            <a:spLocks noGrp="1"/>
          </p:cNvSpPr>
          <p:nvPr>
            <p:ph idx="1"/>
          </p:nvPr>
        </p:nvSpPr>
        <p:spPr/>
        <p:txBody>
          <a:bodyPr>
            <a:normAutofit/>
          </a:bodyPr>
          <a:lstStyle/>
          <a:p>
            <a:r>
              <a:rPr lang="cs-CZ" dirty="0" err="1"/>
              <a:t>Authoritative</a:t>
            </a:r>
            <a:r>
              <a:rPr lang="cs-CZ" dirty="0"/>
              <a:t> </a:t>
            </a:r>
            <a:r>
              <a:rPr lang="cs-CZ" dirty="0" err="1"/>
              <a:t>application</a:t>
            </a:r>
            <a:r>
              <a:rPr lang="cs-CZ" dirty="0"/>
              <a:t> </a:t>
            </a:r>
            <a:r>
              <a:rPr lang="cs-CZ" dirty="0" err="1"/>
              <a:t>of</a:t>
            </a:r>
            <a:r>
              <a:rPr lang="cs-CZ" dirty="0"/>
              <a:t> </a:t>
            </a:r>
            <a:r>
              <a:rPr lang="cs-CZ" dirty="0" err="1"/>
              <a:t>Administrative</a:t>
            </a:r>
            <a:r>
              <a:rPr lang="cs-CZ" dirty="0"/>
              <a:t> </a:t>
            </a:r>
            <a:r>
              <a:rPr lang="cs-CZ" dirty="0" err="1"/>
              <a:t>Law</a:t>
            </a:r>
            <a:endParaRPr lang="cs-CZ" dirty="0"/>
          </a:p>
          <a:p>
            <a:r>
              <a:rPr lang="cs-CZ" dirty="0" err="1"/>
              <a:t>Decisions</a:t>
            </a:r>
            <a:r>
              <a:rPr lang="cs-CZ" dirty="0"/>
              <a:t>, </a:t>
            </a:r>
            <a:r>
              <a:rPr lang="cs-CZ" dirty="0" err="1"/>
              <a:t>notifications</a:t>
            </a:r>
            <a:r>
              <a:rPr lang="cs-CZ" dirty="0"/>
              <a:t>, </a:t>
            </a:r>
            <a:r>
              <a:rPr lang="cs-CZ" dirty="0" err="1"/>
              <a:t>statements</a:t>
            </a:r>
            <a:r>
              <a:rPr lang="cs-CZ" dirty="0"/>
              <a:t>…</a:t>
            </a:r>
          </a:p>
          <a:p>
            <a:r>
              <a:rPr lang="cs-CZ" dirty="0" err="1"/>
              <a:t>Constitute</a:t>
            </a:r>
            <a:r>
              <a:rPr lang="cs-CZ" dirty="0"/>
              <a:t> </a:t>
            </a:r>
            <a:r>
              <a:rPr lang="cs-CZ" dirty="0" err="1"/>
              <a:t>or</a:t>
            </a:r>
            <a:r>
              <a:rPr lang="cs-CZ" dirty="0"/>
              <a:t> </a:t>
            </a:r>
            <a:r>
              <a:rPr lang="cs-CZ" dirty="0" err="1"/>
              <a:t>declare</a:t>
            </a:r>
            <a:r>
              <a:rPr lang="cs-CZ" dirty="0"/>
              <a:t> a </a:t>
            </a:r>
            <a:r>
              <a:rPr lang="cs-CZ" dirty="0" err="1"/>
              <a:t>right</a:t>
            </a:r>
            <a:r>
              <a:rPr lang="cs-CZ" dirty="0"/>
              <a:t>/duty</a:t>
            </a:r>
          </a:p>
          <a:p>
            <a:endParaRPr lang="cs-CZ" dirty="0"/>
          </a:p>
          <a:p>
            <a:r>
              <a:rPr lang="cs-CZ" dirty="0" err="1"/>
              <a:t>Administrative</a:t>
            </a:r>
            <a:r>
              <a:rPr lang="cs-CZ" dirty="0"/>
              <a:t> </a:t>
            </a:r>
            <a:r>
              <a:rPr lang="cs-CZ" dirty="0" err="1"/>
              <a:t>Decisions</a:t>
            </a:r>
            <a:endParaRPr lang="cs-CZ" dirty="0"/>
          </a:p>
          <a:p>
            <a:pPr lvl="1"/>
            <a:r>
              <a:rPr lang="cs-CZ" dirty="0" err="1"/>
              <a:t>Authoritative</a:t>
            </a:r>
            <a:r>
              <a:rPr lang="cs-CZ" dirty="0"/>
              <a:t> </a:t>
            </a:r>
            <a:r>
              <a:rPr lang="cs-CZ" dirty="0" err="1"/>
              <a:t>acts</a:t>
            </a:r>
            <a:endParaRPr lang="cs-CZ" dirty="0"/>
          </a:p>
          <a:p>
            <a:pPr lvl="1"/>
            <a:r>
              <a:rPr lang="cs-CZ" dirty="0" err="1"/>
              <a:t>Acts</a:t>
            </a:r>
            <a:r>
              <a:rPr lang="cs-CZ" dirty="0"/>
              <a:t> </a:t>
            </a:r>
            <a:r>
              <a:rPr lang="cs-CZ" dirty="0" err="1"/>
              <a:t>of</a:t>
            </a:r>
            <a:r>
              <a:rPr lang="cs-CZ" dirty="0"/>
              <a:t> </a:t>
            </a:r>
            <a:r>
              <a:rPr lang="cs-CZ" dirty="0" err="1"/>
              <a:t>the</a:t>
            </a:r>
            <a:r>
              <a:rPr lang="cs-CZ" dirty="0"/>
              <a:t> </a:t>
            </a:r>
            <a:r>
              <a:rPr lang="cs-CZ" dirty="0" err="1"/>
              <a:t>application</a:t>
            </a:r>
            <a:r>
              <a:rPr lang="cs-CZ" dirty="0"/>
              <a:t> </a:t>
            </a:r>
            <a:r>
              <a:rPr lang="cs-CZ" dirty="0" err="1"/>
              <a:t>of</a:t>
            </a:r>
            <a:r>
              <a:rPr lang="cs-CZ" dirty="0"/>
              <a:t> </a:t>
            </a:r>
            <a:r>
              <a:rPr lang="cs-CZ" dirty="0" err="1"/>
              <a:t>law</a:t>
            </a:r>
            <a:endParaRPr lang="cs-CZ" dirty="0"/>
          </a:p>
          <a:p>
            <a:pPr lvl="1"/>
            <a:r>
              <a:rPr lang="cs-CZ" dirty="0" err="1"/>
              <a:t>Legally</a:t>
            </a:r>
            <a:r>
              <a:rPr lang="cs-CZ" dirty="0"/>
              <a:t> </a:t>
            </a:r>
            <a:r>
              <a:rPr lang="cs-CZ" dirty="0" err="1"/>
              <a:t>binding</a:t>
            </a:r>
            <a:endParaRPr lang="cs-CZ" dirty="0"/>
          </a:p>
          <a:p>
            <a:pPr lvl="1"/>
            <a:r>
              <a:rPr lang="cs-CZ" dirty="0" err="1"/>
              <a:t>Published</a:t>
            </a:r>
            <a:r>
              <a:rPr lang="cs-CZ" dirty="0"/>
              <a:t> by </a:t>
            </a:r>
            <a:r>
              <a:rPr lang="cs-CZ" dirty="0" err="1"/>
              <a:t>Administrative</a:t>
            </a:r>
            <a:r>
              <a:rPr lang="cs-CZ" dirty="0"/>
              <a:t> </a:t>
            </a:r>
            <a:r>
              <a:rPr lang="cs-CZ" dirty="0" err="1"/>
              <a:t>Bodies</a:t>
            </a:r>
            <a:endParaRPr lang="cs-CZ" dirty="0"/>
          </a:p>
          <a:p>
            <a:pPr lvl="1"/>
            <a:r>
              <a:rPr lang="cs-CZ" dirty="0" err="1"/>
              <a:t>Published</a:t>
            </a:r>
            <a:r>
              <a:rPr lang="cs-CZ" dirty="0"/>
              <a:t> by </a:t>
            </a:r>
            <a:r>
              <a:rPr lang="cs-CZ" dirty="0" err="1"/>
              <a:t>Administrative</a:t>
            </a:r>
            <a:r>
              <a:rPr lang="cs-CZ" dirty="0"/>
              <a:t> </a:t>
            </a:r>
            <a:r>
              <a:rPr lang="cs-CZ" dirty="0" err="1"/>
              <a:t>Procedure</a:t>
            </a:r>
            <a:endParaRPr lang="cs-CZ" dirty="0"/>
          </a:p>
          <a:p>
            <a:pPr lvl="1"/>
            <a:r>
              <a:rPr lang="cs-CZ" dirty="0"/>
              <a:t>Are </a:t>
            </a:r>
            <a:r>
              <a:rPr lang="cs-CZ" dirty="0" err="1"/>
              <a:t>concerned</a:t>
            </a:r>
            <a:r>
              <a:rPr lang="cs-CZ" dirty="0"/>
              <a:t> </a:t>
            </a:r>
            <a:r>
              <a:rPr lang="cs-CZ" dirty="0" err="1"/>
              <a:t>with</a:t>
            </a:r>
            <a:r>
              <a:rPr lang="cs-CZ" dirty="0"/>
              <a:t> </a:t>
            </a:r>
            <a:r>
              <a:rPr lang="cs-CZ" dirty="0" err="1"/>
              <a:t>specific</a:t>
            </a:r>
            <a:r>
              <a:rPr lang="cs-CZ" dirty="0"/>
              <a:t> </a:t>
            </a:r>
            <a:r>
              <a:rPr lang="cs-CZ" dirty="0" err="1"/>
              <a:t>rights</a:t>
            </a:r>
            <a:r>
              <a:rPr lang="cs-CZ" dirty="0"/>
              <a:t> and </a:t>
            </a:r>
            <a:r>
              <a:rPr lang="cs-CZ" dirty="0" err="1"/>
              <a:t>duties</a:t>
            </a:r>
            <a:r>
              <a:rPr lang="cs-CZ" dirty="0"/>
              <a:t> </a:t>
            </a:r>
            <a:r>
              <a:rPr lang="cs-CZ" dirty="0" err="1"/>
              <a:t>of</a:t>
            </a:r>
            <a:r>
              <a:rPr lang="cs-CZ" dirty="0"/>
              <a:t> a </a:t>
            </a:r>
            <a:r>
              <a:rPr lang="cs-CZ" dirty="0" err="1"/>
              <a:t>specific</a:t>
            </a:r>
            <a:r>
              <a:rPr lang="cs-CZ" dirty="0"/>
              <a:t> </a:t>
            </a:r>
            <a:r>
              <a:rPr lang="cs-CZ" dirty="0" err="1"/>
              <a:t>individual</a:t>
            </a:r>
            <a:r>
              <a:rPr lang="cs-CZ" dirty="0"/>
              <a:t> – in </a:t>
            </a:r>
            <a:r>
              <a:rPr lang="cs-CZ" dirty="0" err="1"/>
              <a:t>particular</a:t>
            </a:r>
            <a:r>
              <a:rPr lang="cs-CZ" dirty="0"/>
              <a:t> case </a:t>
            </a:r>
            <a:r>
              <a:rPr lang="en-US" dirty="0"/>
              <a:t>establishes, changes or revokes the rights or obligations of an explicitly defined person or declares that such a person has or has not any rights or obligations.</a:t>
            </a:r>
            <a:endParaRPr lang="cs-CZ" dirty="0"/>
          </a:p>
          <a:p>
            <a:pPr lvl="1"/>
            <a:endParaRPr lang="cs-CZ" dirty="0"/>
          </a:p>
        </p:txBody>
      </p:sp>
    </p:spTree>
    <p:extLst>
      <p:ext uri="{BB962C8B-B14F-4D97-AF65-F5344CB8AC3E}">
        <p14:creationId xmlns:p14="http://schemas.microsoft.com/office/powerpoint/2010/main" val="1491955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cs-CZ" dirty="0" err="1"/>
              <a:t>Administrative</a:t>
            </a:r>
            <a:r>
              <a:rPr lang="cs-CZ" dirty="0"/>
              <a:t> </a:t>
            </a:r>
            <a:r>
              <a:rPr lang="cs-CZ" dirty="0" err="1"/>
              <a:t>discretion</a:t>
            </a:r>
            <a:endParaRPr lang="cs-CZ" dirty="0"/>
          </a:p>
        </p:txBody>
      </p:sp>
      <p:sp>
        <p:nvSpPr>
          <p:cNvPr id="6" name="Zástupný symbol pro obsah 5"/>
          <p:cNvSpPr>
            <a:spLocks noGrp="1"/>
          </p:cNvSpPr>
          <p:nvPr>
            <p:ph sz="half" idx="2"/>
          </p:nvPr>
        </p:nvSpPr>
        <p:spPr>
          <a:xfrm>
            <a:off x="819149" y="1151467"/>
            <a:ext cx="7566237" cy="3291839"/>
          </a:xfrm>
        </p:spPr>
        <p:txBody>
          <a:bodyPr>
            <a:normAutofit/>
          </a:bodyPr>
          <a:lstStyle/>
          <a:p>
            <a:pPr algn="just"/>
            <a:r>
              <a:rPr lang="cs-CZ" dirty="0" err="1"/>
              <a:t>Legal</a:t>
            </a:r>
            <a:r>
              <a:rPr lang="cs-CZ" dirty="0"/>
              <a:t> </a:t>
            </a:r>
            <a:r>
              <a:rPr lang="cs-CZ" dirty="0" err="1"/>
              <a:t>regulation</a:t>
            </a:r>
            <a:r>
              <a:rPr lang="cs-CZ" dirty="0"/>
              <a:t> </a:t>
            </a:r>
            <a:r>
              <a:rPr lang="cs-CZ" dirty="0" err="1"/>
              <a:t>gives</a:t>
            </a:r>
            <a:r>
              <a:rPr lang="cs-CZ" dirty="0"/>
              <a:t> a public body </a:t>
            </a:r>
            <a:r>
              <a:rPr lang="cs-CZ" dirty="0" err="1"/>
              <a:t>space</a:t>
            </a:r>
            <a:r>
              <a:rPr lang="cs-CZ" dirty="0"/>
              <a:t> to </a:t>
            </a:r>
            <a:r>
              <a:rPr lang="cs-CZ" dirty="0" err="1"/>
              <a:t>choose</a:t>
            </a:r>
            <a:r>
              <a:rPr lang="cs-CZ" dirty="0"/>
              <a:t> </a:t>
            </a:r>
            <a:r>
              <a:rPr lang="cs-CZ" dirty="0" err="1"/>
              <a:t>from</a:t>
            </a:r>
            <a:r>
              <a:rPr lang="cs-CZ" dirty="0"/>
              <a:t> </a:t>
            </a:r>
            <a:r>
              <a:rPr lang="cs-CZ" dirty="0" err="1"/>
              <a:t>two</a:t>
            </a:r>
            <a:r>
              <a:rPr lang="cs-CZ" dirty="0"/>
              <a:t> </a:t>
            </a:r>
            <a:r>
              <a:rPr lang="cs-CZ" dirty="0" err="1"/>
              <a:t>or</a:t>
            </a:r>
            <a:r>
              <a:rPr lang="cs-CZ" dirty="0"/>
              <a:t> more </a:t>
            </a:r>
            <a:r>
              <a:rPr lang="cs-CZ" dirty="0" err="1"/>
              <a:t>possible</a:t>
            </a:r>
            <a:r>
              <a:rPr lang="cs-CZ" dirty="0"/>
              <a:t> </a:t>
            </a:r>
            <a:r>
              <a:rPr lang="cs-CZ" dirty="0" err="1"/>
              <a:t>solutions</a:t>
            </a:r>
            <a:r>
              <a:rPr lang="cs-CZ" dirty="0"/>
              <a:t>, </a:t>
            </a:r>
            <a:r>
              <a:rPr lang="cs-CZ" dirty="0" err="1"/>
              <a:t>therefore</a:t>
            </a:r>
            <a:r>
              <a:rPr lang="cs-CZ" dirty="0"/>
              <a:t> </a:t>
            </a:r>
            <a:r>
              <a:rPr lang="cs-CZ" dirty="0" err="1"/>
              <a:t>it</a:t>
            </a:r>
            <a:r>
              <a:rPr lang="cs-CZ" dirty="0"/>
              <a:t> </a:t>
            </a:r>
            <a:r>
              <a:rPr lang="cs-CZ" dirty="0" err="1"/>
              <a:t>decide</a:t>
            </a:r>
            <a:r>
              <a:rPr lang="cs-CZ" dirty="0"/>
              <a:t> </a:t>
            </a:r>
            <a:r>
              <a:rPr lang="cs-CZ" dirty="0" err="1"/>
              <a:t>which</a:t>
            </a:r>
            <a:r>
              <a:rPr lang="cs-CZ" dirty="0"/>
              <a:t> </a:t>
            </a:r>
            <a:r>
              <a:rPr lang="cs-CZ" dirty="0" err="1"/>
              <a:t>solution</a:t>
            </a:r>
            <a:r>
              <a:rPr lang="cs-CZ" dirty="0"/>
              <a:t> (</a:t>
            </a:r>
            <a:r>
              <a:rPr lang="cs-CZ" dirty="0" err="1"/>
              <a:t>or</a:t>
            </a:r>
            <a:r>
              <a:rPr lang="cs-CZ" dirty="0"/>
              <a:t> </a:t>
            </a:r>
            <a:r>
              <a:rPr lang="cs-CZ" dirty="0" err="1"/>
              <a:t>if</a:t>
            </a:r>
            <a:r>
              <a:rPr lang="cs-CZ" dirty="0"/>
              <a:t> any) </a:t>
            </a:r>
            <a:r>
              <a:rPr lang="cs-CZ" dirty="0" err="1"/>
              <a:t>it</a:t>
            </a:r>
            <a:r>
              <a:rPr lang="cs-CZ" dirty="0"/>
              <a:t> </a:t>
            </a:r>
            <a:r>
              <a:rPr lang="cs-CZ" dirty="0" err="1"/>
              <a:t>adopts</a:t>
            </a:r>
            <a:endParaRPr lang="cs-CZ" dirty="0"/>
          </a:p>
          <a:p>
            <a:pPr algn="just"/>
            <a:endParaRPr lang="cs-CZ" dirty="0"/>
          </a:p>
          <a:p>
            <a:pPr algn="just"/>
            <a:r>
              <a:rPr lang="cs-CZ" dirty="0" err="1"/>
              <a:t>Blank</a:t>
            </a:r>
            <a:r>
              <a:rPr lang="cs-CZ" dirty="0"/>
              <a:t> </a:t>
            </a:r>
            <a:r>
              <a:rPr lang="cs-CZ" dirty="0" err="1"/>
              <a:t>discretion</a:t>
            </a:r>
            <a:endParaRPr lang="cs-CZ" dirty="0"/>
          </a:p>
          <a:p>
            <a:pPr algn="just"/>
            <a:endParaRPr lang="cs-CZ" dirty="0"/>
          </a:p>
          <a:p>
            <a:pPr algn="just"/>
            <a:r>
              <a:rPr lang="cs-CZ" dirty="0" err="1"/>
              <a:t>Limits</a:t>
            </a:r>
            <a:r>
              <a:rPr lang="cs-CZ" dirty="0"/>
              <a:t> – </a:t>
            </a:r>
            <a:r>
              <a:rPr lang="cs-CZ" dirty="0" err="1"/>
              <a:t>legal</a:t>
            </a:r>
            <a:r>
              <a:rPr lang="cs-CZ" dirty="0"/>
              <a:t> </a:t>
            </a:r>
            <a:r>
              <a:rPr lang="cs-CZ" dirty="0" err="1"/>
              <a:t>regulation</a:t>
            </a:r>
            <a:r>
              <a:rPr lang="cs-CZ" dirty="0"/>
              <a:t>, </a:t>
            </a:r>
            <a:r>
              <a:rPr lang="cs-CZ" dirty="0" err="1"/>
              <a:t>legal</a:t>
            </a:r>
            <a:r>
              <a:rPr lang="cs-CZ" dirty="0"/>
              <a:t> </a:t>
            </a:r>
            <a:r>
              <a:rPr lang="cs-CZ" dirty="0" err="1"/>
              <a:t>principles</a:t>
            </a:r>
            <a:endParaRPr lang="cs-CZ" dirty="0"/>
          </a:p>
        </p:txBody>
      </p:sp>
    </p:spTree>
    <p:extLst>
      <p:ext uri="{BB962C8B-B14F-4D97-AF65-F5344CB8AC3E}">
        <p14:creationId xmlns:p14="http://schemas.microsoft.com/office/powerpoint/2010/main" val="1301034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CA3606-36B6-40CF-947A-2BE4890670A8}"/>
              </a:ext>
            </a:extLst>
          </p:cNvPr>
          <p:cNvSpPr>
            <a:spLocks noGrp="1"/>
          </p:cNvSpPr>
          <p:nvPr>
            <p:ph type="ctrTitle"/>
          </p:nvPr>
        </p:nvSpPr>
        <p:spPr/>
        <p:txBody>
          <a:bodyPr>
            <a:normAutofit/>
          </a:bodyPr>
          <a:lstStyle/>
          <a:p>
            <a:r>
              <a:rPr lang="en-US" dirty="0"/>
              <a:t>Principles of Good Governance (Administration).</a:t>
            </a:r>
            <a:endParaRPr lang="cs-CZ" dirty="0"/>
          </a:p>
        </p:txBody>
      </p:sp>
      <p:sp>
        <p:nvSpPr>
          <p:cNvPr id="3" name="Podnadpis 2">
            <a:extLst>
              <a:ext uri="{FF2B5EF4-FFF2-40B4-BE49-F238E27FC236}">
                <a16:creationId xmlns:a16="http://schemas.microsoft.com/office/drawing/2014/main" id="{12D5769A-7165-474C-8AD3-439E5BD98AE1}"/>
              </a:ext>
            </a:extLst>
          </p:cNvPr>
          <p:cNvSpPr>
            <a:spLocks noGrp="1"/>
          </p:cNvSpPr>
          <p:nvPr>
            <p:ph type="subTitle" idx="1"/>
          </p:nvPr>
        </p:nvSpPr>
        <p:spPr/>
        <p:txBody>
          <a:bodyPr/>
          <a:lstStyle/>
          <a:p>
            <a:r>
              <a:rPr lang="cs-CZ" dirty="0"/>
              <a:t>Anna Chamráthová Richterová</a:t>
            </a:r>
          </a:p>
        </p:txBody>
      </p:sp>
    </p:spTree>
    <p:extLst>
      <p:ext uri="{BB962C8B-B14F-4D97-AF65-F5344CB8AC3E}">
        <p14:creationId xmlns:p14="http://schemas.microsoft.com/office/powerpoint/2010/main" val="1826277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DEFDA6F7-D137-48C9-8DA2-70F3DD5ECE87}"/>
              </a:ext>
            </a:extLst>
          </p:cNvPr>
          <p:cNvSpPr>
            <a:spLocks noGrp="1"/>
          </p:cNvSpPr>
          <p:nvPr>
            <p:ph type="title"/>
          </p:nvPr>
        </p:nvSpPr>
        <p:spPr/>
        <p:txBody>
          <a:bodyPr/>
          <a:lstStyle/>
          <a:p>
            <a:r>
              <a:rPr lang="cs-CZ" dirty="0" err="1"/>
              <a:t>Importance</a:t>
            </a:r>
            <a:endParaRPr lang="cs-CZ" dirty="0"/>
          </a:p>
        </p:txBody>
      </p:sp>
      <p:sp>
        <p:nvSpPr>
          <p:cNvPr id="7" name="Zástupný obsah 6">
            <a:extLst>
              <a:ext uri="{FF2B5EF4-FFF2-40B4-BE49-F238E27FC236}">
                <a16:creationId xmlns:a16="http://schemas.microsoft.com/office/drawing/2014/main" id="{6D00BB7D-AE80-462C-9D30-28D69866AC66}"/>
              </a:ext>
            </a:extLst>
          </p:cNvPr>
          <p:cNvSpPr>
            <a:spLocks noGrp="1"/>
          </p:cNvSpPr>
          <p:nvPr>
            <p:ph idx="1"/>
          </p:nvPr>
        </p:nvSpPr>
        <p:spPr/>
        <p:txBody>
          <a:bodyPr/>
          <a:lstStyle/>
          <a:p>
            <a:r>
              <a:rPr lang="cs-CZ" dirty="0"/>
              <a:t>Public </a:t>
            </a:r>
            <a:r>
              <a:rPr lang="cs-CZ" dirty="0" err="1"/>
              <a:t>Administration</a:t>
            </a:r>
            <a:r>
              <a:rPr lang="cs-CZ" dirty="0"/>
              <a:t> as a </a:t>
            </a:r>
            <a:r>
              <a:rPr lang="cs-CZ" dirty="0" err="1"/>
              <a:t>service</a:t>
            </a:r>
            <a:r>
              <a:rPr lang="cs-CZ" dirty="0"/>
              <a:t> – </a:t>
            </a:r>
            <a:r>
              <a:rPr lang="cs-CZ" dirty="0" err="1"/>
              <a:t>is</a:t>
            </a:r>
            <a:r>
              <a:rPr lang="cs-CZ" dirty="0"/>
              <a:t> </a:t>
            </a:r>
            <a:r>
              <a:rPr lang="cs-CZ" dirty="0" err="1"/>
              <a:t>for</a:t>
            </a:r>
            <a:r>
              <a:rPr lang="cs-CZ" dirty="0"/>
              <a:t> </a:t>
            </a:r>
            <a:r>
              <a:rPr lang="cs-CZ" dirty="0" err="1"/>
              <a:t>the</a:t>
            </a:r>
            <a:r>
              <a:rPr lang="cs-CZ" dirty="0"/>
              <a:t> </a:t>
            </a:r>
            <a:r>
              <a:rPr lang="cs-CZ" dirty="0" err="1"/>
              <a:t>people</a:t>
            </a:r>
            <a:r>
              <a:rPr lang="cs-CZ" dirty="0"/>
              <a:t>, </a:t>
            </a:r>
            <a:r>
              <a:rPr lang="cs-CZ" dirty="0" err="1"/>
              <a:t>people</a:t>
            </a:r>
            <a:r>
              <a:rPr lang="cs-CZ" dirty="0"/>
              <a:t> are </a:t>
            </a:r>
            <a:r>
              <a:rPr lang="cs-CZ" dirty="0" err="1"/>
              <a:t>enabled</a:t>
            </a:r>
            <a:r>
              <a:rPr lang="cs-CZ" dirty="0"/>
              <a:t> to </a:t>
            </a:r>
            <a:r>
              <a:rPr lang="cs-CZ" dirty="0" err="1"/>
              <a:t>participate</a:t>
            </a:r>
            <a:r>
              <a:rPr lang="cs-CZ" dirty="0"/>
              <a:t> in and supervise, </a:t>
            </a:r>
            <a:r>
              <a:rPr lang="cs-CZ" dirty="0" err="1"/>
              <a:t>have</a:t>
            </a:r>
            <a:r>
              <a:rPr lang="cs-CZ" dirty="0"/>
              <a:t> </a:t>
            </a:r>
            <a:r>
              <a:rPr lang="cs-CZ" dirty="0" err="1"/>
              <a:t>right</a:t>
            </a:r>
            <a:r>
              <a:rPr lang="cs-CZ" dirty="0"/>
              <a:t> to </a:t>
            </a:r>
            <a:r>
              <a:rPr lang="cs-CZ" dirty="0" err="1"/>
              <a:t>protection</a:t>
            </a:r>
            <a:r>
              <a:rPr lang="cs-CZ" dirty="0"/>
              <a:t> </a:t>
            </a:r>
            <a:r>
              <a:rPr lang="cs-CZ" dirty="0" err="1"/>
              <a:t>against</a:t>
            </a:r>
            <a:r>
              <a:rPr lang="cs-CZ" dirty="0"/>
              <a:t> </a:t>
            </a:r>
            <a:r>
              <a:rPr lang="cs-CZ" dirty="0" err="1"/>
              <a:t>its</a:t>
            </a:r>
            <a:r>
              <a:rPr lang="cs-CZ" dirty="0"/>
              <a:t> </a:t>
            </a:r>
            <a:r>
              <a:rPr lang="cs-CZ" dirty="0" err="1"/>
              <a:t>activity</a:t>
            </a:r>
            <a:endParaRPr lang="cs-CZ" dirty="0"/>
          </a:p>
          <a:p>
            <a:endParaRPr lang="cs-CZ" dirty="0"/>
          </a:p>
          <a:p>
            <a:pPr marL="342900" indent="-342900">
              <a:buFont typeface="Arial" panose="020B0604020202020204" pitchFamily="34" charset="0"/>
              <a:buChar char="•"/>
            </a:pPr>
            <a:r>
              <a:rPr lang="cs-CZ" dirty="0"/>
              <a:t>Reliability</a:t>
            </a:r>
          </a:p>
          <a:p>
            <a:pPr marL="342900" indent="-342900">
              <a:buFont typeface="Arial" panose="020B0604020202020204" pitchFamily="34" charset="0"/>
              <a:buChar char="•"/>
            </a:pPr>
            <a:r>
              <a:rPr lang="cs-CZ" dirty="0" err="1"/>
              <a:t>Predictability</a:t>
            </a:r>
            <a:r>
              <a:rPr lang="cs-CZ" dirty="0"/>
              <a:t> </a:t>
            </a:r>
          </a:p>
          <a:p>
            <a:pPr marL="342900" indent="-342900">
              <a:buFont typeface="Arial" panose="020B0604020202020204" pitchFamily="34" charset="0"/>
              <a:buChar char="•"/>
            </a:pPr>
            <a:r>
              <a:rPr lang="cs-CZ" dirty="0" err="1"/>
              <a:t>Liability</a:t>
            </a:r>
            <a:endParaRPr lang="cs-CZ" dirty="0"/>
          </a:p>
          <a:p>
            <a:pPr marL="342900" indent="-342900">
              <a:buFont typeface="Arial" panose="020B0604020202020204" pitchFamily="34" charset="0"/>
              <a:buChar char="•"/>
            </a:pPr>
            <a:r>
              <a:rPr lang="cs-CZ" dirty="0" err="1"/>
              <a:t>Transparency</a:t>
            </a:r>
            <a:endParaRPr lang="cs-CZ" dirty="0"/>
          </a:p>
          <a:p>
            <a:pPr marL="342900" indent="-342900">
              <a:buFont typeface="Arial" panose="020B0604020202020204" pitchFamily="34" charset="0"/>
              <a:buChar char="•"/>
            </a:pPr>
            <a:r>
              <a:rPr lang="cs-CZ" dirty="0" err="1"/>
              <a:t>Effectiveness</a:t>
            </a:r>
            <a:r>
              <a:rPr lang="cs-CZ" dirty="0"/>
              <a:t> </a:t>
            </a:r>
          </a:p>
          <a:p>
            <a:endParaRPr lang="cs-CZ" dirty="0"/>
          </a:p>
        </p:txBody>
      </p:sp>
      <p:sp>
        <p:nvSpPr>
          <p:cNvPr id="2" name="Zástupný symbol pro zápatí 1">
            <a:extLst>
              <a:ext uri="{FF2B5EF4-FFF2-40B4-BE49-F238E27FC236}">
                <a16:creationId xmlns:a16="http://schemas.microsoft.com/office/drawing/2014/main" id="{23CF6ADB-3DDD-4F6A-A5A3-68688C4F83F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C970E850-7E88-4A76-9ED8-EF7F976C02CD}"/>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574987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7AB660A-B679-4D08-B5C3-B21F65933AE4}"/>
              </a:ext>
            </a:extLst>
          </p:cNvPr>
          <p:cNvSpPr>
            <a:spLocks noGrp="1"/>
          </p:cNvSpPr>
          <p:nvPr>
            <p:ph idx="1"/>
          </p:nvPr>
        </p:nvSpPr>
        <p:spPr>
          <a:xfrm>
            <a:off x="539100" y="501227"/>
            <a:ext cx="8064900" cy="3872773"/>
          </a:xfrm>
        </p:spPr>
        <p:txBody>
          <a:bodyPr/>
          <a:lstStyle/>
          <a:p>
            <a:r>
              <a:rPr lang="cs-CZ" dirty="0"/>
              <a:t>= </a:t>
            </a:r>
            <a:r>
              <a:rPr lang="cs-CZ" dirty="0" err="1"/>
              <a:t>describes</a:t>
            </a:r>
            <a:r>
              <a:rPr lang="cs-CZ" dirty="0"/>
              <a:t> </a:t>
            </a:r>
            <a:r>
              <a:rPr lang="cs-CZ" dirty="0" err="1"/>
              <a:t>how</a:t>
            </a:r>
            <a:r>
              <a:rPr lang="cs-CZ" dirty="0"/>
              <a:t> </a:t>
            </a:r>
            <a:r>
              <a:rPr lang="cs-CZ" dirty="0" err="1"/>
              <a:t>the</a:t>
            </a:r>
            <a:r>
              <a:rPr lang="cs-CZ" dirty="0"/>
              <a:t> Public </a:t>
            </a:r>
            <a:r>
              <a:rPr lang="cs-CZ" dirty="0" err="1"/>
              <a:t>Administration</a:t>
            </a:r>
            <a:r>
              <a:rPr lang="cs-CZ" dirty="0"/>
              <a:t> </a:t>
            </a:r>
            <a:r>
              <a:rPr lang="cs-CZ" dirty="0" err="1"/>
              <a:t>should</a:t>
            </a:r>
            <a:r>
              <a:rPr lang="cs-CZ" dirty="0"/>
              <a:t> </a:t>
            </a:r>
            <a:r>
              <a:rPr lang="cs-CZ" dirty="0" err="1"/>
              <a:t>be</a:t>
            </a:r>
            <a:r>
              <a:rPr lang="cs-CZ" dirty="0"/>
              <a:t>, </a:t>
            </a:r>
            <a:r>
              <a:rPr lang="cs-CZ" dirty="0" err="1"/>
              <a:t>even</a:t>
            </a:r>
            <a:r>
              <a:rPr lang="cs-CZ" dirty="0"/>
              <a:t> </a:t>
            </a:r>
            <a:r>
              <a:rPr lang="cs-CZ" dirty="0" err="1"/>
              <a:t>if</a:t>
            </a:r>
            <a:r>
              <a:rPr lang="cs-CZ" dirty="0"/>
              <a:t> </a:t>
            </a:r>
            <a:r>
              <a:rPr lang="cs-CZ" dirty="0" err="1"/>
              <a:t>it</a:t>
            </a:r>
            <a:r>
              <a:rPr lang="cs-CZ" dirty="0"/>
              <a:t> </a:t>
            </a:r>
            <a:r>
              <a:rPr lang="cs-CZ" dirty="0" err="1"/>
              <a:t>is</a:t>
            </a:r>
            <a:r>
              <a:rPr lang="cs-CZ" dirty="0"/>
              <a:t> not </a:t>
            </a:r>
            <a:r>
              <a:rPr lang="cs-CZ" dirty="0" err="1"/>
              <a:t>legally</a:t>
            </a:r>
            <a:r>
              <a:rPr lang="cs-CZ" dirty="0"/>
              <a:t> </a:t>
            </a:r>
            <a:r>
              <a:rPr lang="cs-CZ" dirty="0" err="1"/>
              <a:t>prescribed</a:t>
            </a:r>
            <a:endParaRPr lang="cs-CZ" dirty="0"/>
          </a:p>
          <a:p>
            <a:endParaRPr lang="cs-CZ" dirty="0"/>
          </a:p>
          <a:p>
            <a:r>
              <a:rPr lang="cs-CZ" dirty="0" err="1"/>
              <a:t>Binding</a:t>
            </a:r>
            <a:r>
              <a:rPr lang="cs-CZ" dirty="0"/>
              <a:t> </a:t>
            </a:r>
            <a:r>
              <a:rPr lang="cs-CZ" dirty="0" err="1"/>
              <a:t>or</a:t>
            </a:r>
            <a:r>
              <a:rPr lang="cs-CZ" dirty="0"/>
              <a:t> non-</a:t>
            </a:r>
            <a:r>
              <a:rPr lang="cs-CZ" dirty="0" err="1"/>
              <a:t>binding</a:t>
            </a:r>
            <a:r>
              <a:rPr lang="cs-CZ" dirty="0"/>
              <a:t> </a:t>
            </a:r>
            <a:r>
              <a:rPr lang="cs-CZ" dirty="0" err="1"/>
              <a:t>principles</a:t>
            </a:r>
            <a:endParaRPr lang="cs-CZ" dirty="0"/>
          </a:p>
          <a:p>
            <a:endParaRPr lang="cs-CZ" dirty="0"/>
          </a:p>
          <a:p>
            <a:r>
              <a:rPr lang="cs-CZ" dirty="0" err="1"/>
              <a:t>Maldaministration</a:t>
            </a:r>
            <a:r>
              <a:rPr lang="cs-CZ" dirty="0"/>
              <a:t> – </a:t>
            </a:r>
            <a:r>
              <a:rPr lang="cs-CZ" dirty="0" err="1"/>
              <a:t>byrocratic</a:t>
            </a:r>
            <a:r>
              <a:rPr lang="cs-CZ" dirty="0"/>
              <a:t>, </a:t>
            </a:r>
            <a:r>
              <a:rPr lang="cs-CZ" dirty="0" err="1"/>
              <a:t>insensitive</a:t>
            </a:r>
            <a:r>
              <a:rPr lang="cs-CZ" dirty="0"/>
              <a:t>, unfair, </a:t>
            </a:r>
            <a:r>
              <a:rPr lang="cs-CZ" dirty="0" err="1"/>
              <a:t>careless</a:t>
            </a:r>
            <a:r>
              <a:rPr lang="cs-CZ" dirty="0"/>
              <a:t>, </a:t>
            </a:r>
            <a:r>
              <a:rPr lang="cs-CZ" dirty="0" err="1"/>
              <a:t>arrogant</a:t>
            </a:r>
            <a:r>
              <a:rPr lang="cs-CZ" dirty="0"/>
              <a:t>, </a:t>
            </a:r>
            <a:r>
              <a:rPr lang="cs-CZ" dirty="0" err="1"/>
              <a:t>rude</a:t>
            </a:r>
            <a:r>
              <a:rPr lang="cs-CZ" dirty="0"/>
              <a:t>, </a:t>
            </a:r>
            <a:r>
              <a:rPr lang="cs-CZ" dirty="0" err="1"/>
              <a:t>groundless</a:t>
            </a:r>
            <a:r>
              <a:rPr lang="cs-CZ" dirty="0"/>
              <a:t> </a:t>
            </a:r>
            <a:r>
              <a:rPr lang="cs-CZ" dirty="0" err="1"/>
              <a:t>delays</a:t>
            </a:r>
            <a:r>
              <a:rPr lang="cs-CZ" dirty="0"/>
              <a:t>…</a:t>
            </a:r>
          </a:p>
        </p:txBody>
      </p:sp>
      <p:sp>
        <p:nvSpPr>
          <p:cNvPr id="4" name="Zástupný symbol pro zápatí 3">
            <a:extLst>
              <a:ext uri="{FF2B5EF4-FFF2-40B4-BE49-F238E27FC236}">
                <a16:creationId xmlns:a16="http://schemas.microsoft.com/office/drawing/2014/main" id="{9591373A-8C3F-4D6C-AA04-25D1E3DE75AC}"/>
              </a:ext>
            </a:extLst>
          </p:cNvPr>
          <p:cNvSpPr>
            <a:spLocks noGrp="1"/>
          </p:cNvSpPr>
          <p:nvPr>
            <p:ph type="ftr" sz="quarter" idx="10"/>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BC0E7E76-E33E-4972-AE81-3D01A0BF9BE8}"/>
              </a:ext>
            </a:extLst>
          </p:cNvPr>
          <p:cNvSpPr>
            <a:spLocks noGrp="1"/>
          </p:cNvSpPr>
          <p:nvPr>
            <p:ph type="sldNum" sz="quarter" idx="11"/>
          </p:nvPr>
        </p:nvSpPr>
        <p:spPr/>
        <p:txBody>
          <a:bodyPr/>
          <a:lstStyle/>
          <a:p>
            <a:pPr>
              <a:defRPr/>
            </a:pPr>
            <a:fld id="{DA8CC732-7487-49F8-8D84-58121E52C332}" type="slidenum">
              <a:rPr lang="cs-CZ" altLang="cs-CZ" smtClean="0"/>
              <a:pPr>
                <a:defRPr/>
              </a:pPr>
              <a:t>18</a:t>
            </a:fld>
            <a:endParaRPr lang="cs-CZ" altLang="cs-CZ"/>
          </a:p>
        </p:txBody>
      </p:sp>
    </p:spTree>
    <p:extLst>
      <p:ext uri="{BB962C8B-B14F-4D97-AF65-F5344CB8AC3E}">
        <p14:creationId xmlns:p14="http://schemas.microsoft.com/office/powerpoint/2010/main" val="1109976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FEDAD9-F2FD-4116-988E-4942EF6872F0}"/>
              </a:ext>
            </a:extLst>
          </p:cNvPr>
          <p:cNvSpPr>
            <a:spLocks noGrp="1"/>
          </p:cNvSpPr>
          <p:nvPr>
            <p:ph type="title"/>
          </p:nvPr>
        </p:nvSpPr>
        <p:spPr/>
        <p:txBody>
          <a:bodyPr/>
          <a:lstStyle/>
          <a:p>
            <a:r>
              <a:rPr lang="cs-CZ" dirty="0" err="1"/>
              <a:t>Sources</a:t>
            </a:r>
            <a:endParaRPr lang="cs-CZ" dirty="0"/>
          </a:p>
        </p:txBody>
      </p:sp>
      <p:sp>
        <p:nvSpPr>
          <p:cNvPr id="3" name="Zástupný obsah 2">
            <a:extLst>
              <a:ext uri="{FF2B5EF4-FFF2-40B4-BE49-F238E27FC236}">
                <a16:creationId xmlns:a16="http://schemas.microsoft.com/office/drawing/2014/main" id="{E00B2C03-3725-44C5-812B-AB97A8D28799}"/>
              </a:ext>
            </a:extLst>
          </p:cNvPr>
          <p:cNvSpPr>
            <a:spLocks noGrp="1"/>
          </p:cNvSpPr>
          <p:nvPr>
            <p:ph idx="1"/>
          </p:nvPr>
        </p:nvSpPr>
        <p:spPr/>
        <p:txBody>
          <a:bodyPr/>
          <a:lstStyle/>
          <a:p>
            <a:r>
              <a:rPr lang="cs-CZ" dirty="0" err="1"/>
              <a:t>courts</a:t>
            </a:r>
            <a:r>
              <a:rPr lang="cs-CZ" dirty="0"/>
              <a:t> </a:t>
            </a:r>
          </a:p>
          <a:p>
            <a:r>
              <a:rPr lang="cs-CZ" dirty="0" err="1"/>
              <a:t>Acts</a:t>
            </a:r>
            <a:r>
              <a:rPr lang="cs-CZ" dirty="0"/>
              <a:t> – </a:t>
            </a:r>
            <a:r>
              <a:rPr lang="cs-CZ" dirty="0" err="1"/>
              <a:t>Code</a:t>
            </a:r>
            <a:r>
              <a:rPr lang="cs-CZ" dirty="0"/>
              <a:t> </a:t>
            </a:r>
            <a:r>
              <a:rPr lang="cs-CZ" dirty="0" err="1"/>
              <a:t>of</a:t>
            </a:r>
            <a:r>
              <a:rPr lang="cs-CZ" dirty="0"/>
              <a:t> </a:t>
            </a:r>
            <a:r>
              <a:rPr lang="cs-CZ" dirty="0" err="1"/>
              <a:t>Administrative</a:t>
            </a:r>
            <a:r>
              <a:rPr lang="cs-CZ" dirty="0"/>
              <a:t> </a:t>
            </a:r>
            <a:r>
              <a:rPr lang="cs-CZ" dirty="0" err="1"/>
              <a:t>Procedure</a:t>
            </a:r>
            <a:endParaRPr lang="cs-CZ" dirty="0"/>
          </a:p>
          <a:p>
            <a:r>
              <a:rPr lang="cs-CZ" dirty="0" err="1"/>
              <a:t>Legislation</a:t>
            </a:r>
            <a:r>
              <a:rPr lang="cs-CZ" dirty="0"/>
              <a:t> </a:t>
            </a:r>
            <a:r>
              <a:rPr lang="cs-CZ" dirty="0" err="1"/>
              <a:t>of</a:t>
            </a:r>
            <a:r>
              <a:rPr lang="cs-CZ" dirty="0"/>
              <a:t> </a:t>
            </a:r>
            <a:r>
              <a:rPr lang="cs-CZ" dirty="0" err="1"/>
              <a:t>the</a:t>
            </a:r>
            <a:r>
              <a:rPr lang="cs-CZ" dirty="0"/>
              <a:t> Public </a:t>
            </a:r>
            <a:r>
              <a:rPr lang="cs-CZ" dirty="0" err="1"/>
              <a:t>Administration</a:t>
            </a:r>
            <a:endParaRPr lang="cs-CZ" dirty="0"/>
          </a:p>
          <a:p>
            <a:r>
              <a:rPr lang="cs-CZ" dirty="0"/>
              <a:t>International </a:t>
            </a:r>
            <a:r>
              <a:rPr lang="cs-CZ" dirty="0" err="1"/>
              <a:t>organizations</a:t>
            </a:r>
            <a:r>
              <a:rPr lang="cs-CZ" dirty="0"/>
              <a:t> – </a:t>
            </a:r>
            <a:r>
              <a:rPr lang="cs-CZ" dirty="0" err="1"/>
              <a:t>e.g</a:t>
            </a:r>
            <a:r>
              <a:rPr lang="cs-CZ" dirty="0"/>
              <a:t>. </a:t>
            </a:r>
            <a:r>
              <a:rPr lang="cs-CZ" dirty="0" err="1"/>
              <a:t>Council</a:t>
            </a:r>
            <a:r>
              <a:rPr lang="cs-CZ" dirty="0"/>
              <a:t> </a:t>
            </a:r>
            <a:r>
              <a:rPr lang="cs-CZ" dirty="0" err="1"/>
              <a:t>of</a:t>
            </a:r>
            <a:r>
              <a:rPr lang="cs-CZ" dirty="0"/>
              <a:t> </a:t>
            </a:r>
            <a:r>
              <a:rPr lang="cs-CZ" dirty="0" err="1"/>
              <a:t>Europe</a:t>
            </a:r>
            <a:r>
              <a:rPr lang="cs-CZ" dirty="0"/>
              <a:t>, and </a:t>
            </a:r>
            <a:r>
              <a:rPr lang="cs-CZ" dirty="0" err="1"/>
              <a:t>their</a:t>
            </a:r>
            <a:r>
              <a:rPr lang="cs-CZ" dirty="0"/>
              <a:t> </a:t>
            </a:r>
            <a:r>
              <a:rPr lang="cs-CZ" dirty="0" err="1"/>
              <a:t>recommendations</a:t>
            </a:r>
            <a:endParaRPr lang="cs-CZ" dirty="0"/>
          </a:p>
          <a:p>
            <a:r>
              <a:rPr lang="cs-CZ" dirty="0" err="1"/>
              <a:t>ombudsmen</a:t>
            </a:r>
            <a:endParaRPr lang="cs-CZ" dirty="0"/>
          </a:p>
          <a:p>
            <a:endParaRPr lang="cs-CZ" dirty="0"/>
          </a:p>
        </p:txBody>
      </p:sp>
      <p:sp>
        <p:nvSpPr>
          <p:cNvPr id="4" name="Zástupný symbol pro zápatí 3">
            <a:extLst>
              <a:ext uri="{FF2B5EF4-FFF2-40B4-BE49-F238E27FC236}">
                <a16:creationId xmlns:a16="http://schemas.microsoft.com/office/drawing/2014/main" id="{EEEBFB35-269C-4787-95F1-303F3E193DB5}"/>
              </a:ext>
            </a:extLst>
          </p:cNvPr>
          <p:cNvSpPr>
            <a:spLocks noGrp="1"/>
          </p:cNvSpPr>
          <p:nvPr>
            <p:ph type="ftr" sz="quarter" idx="10"/>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978329C9-6FA9-4979-8D15-3ACE9C77C842}"/>
              </a:ext>
            </a:extLst>
          </p:cNvPr>
          <p:cNvSpPr>
            <a:spLocks noGrp="1"/>
          </p:cNvSpPr>
          <p:nvPr>
            <p:ph type="sldNum" sz="quarter" idx="11"/>
          </p:nvPr>
        </p:nvSpPr>
        <p:spPr/>
        <p:txBody>
          <a:bodyPr/>
          <a:lstStyle/>
          <a:p>
            <a:pPr>
              <a:defRPr/>
            </a:pPr>
            <a:fld id="{DA8CC732-7487-49F8-8D84-58121E52C332}" type="slidenum">
              <a:rPr lang="cs-CZ" altLang="cs-CZ" smtClean="0"/>
              <a:pPr>
                <a:defRPr/>
              </a:pPr>
              <a:t>19</a:t>
            </a:fld>
            <a:endParaRPr lang="cs-CZ" altLang="cs-CZ"/>
          </a:p>
        </p:txBody>
      </p:sp>
    </p:spTree>
    <p:extLst>
      <p:ext uri="{BB962C8B-B14F-4D97-AF65-F5344CB8AC3E}">
        <p14:creationId xmlns:p14="http://schemas.microsoft.com/office/powerpoint/2010/main" val="2051016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31C87E-5335-4797-9A3C-A520801CDC6E}"/>
              </a:ext>
            </a:extLst>
          </p:cNvPr>
          <p:cNvSpPr>
            <a:spLocks noGrp="1"/>
          </p:cNvSpPr>
          <p:nvPr>
            <p:ph type="title"/>
          </p:nvPr>
        </p:nvSpPr>
        <p:spPr/>
        <p:txBody>
          <a:bodyPr/>
          <a:lstStyle/>
          <a:p>
            <a:r>
              <a:rPr lang="cs-CZ" dirty="0"/>
              <a:t>Public </a:t>
            </a:r>
            <a:r>
              <a:rPr lang="en-US" dirty="0"/>
              <a:t>Administration</a:t>
            </a:r>
            <a:r>
              <a:rPr lang="cs-CZ" dirty="0"/>
              <a:t> </a:t>
            </a:r>
          </a:p>
        </p:txBody>
      </p:sp>
      <p:sp>
        <p:nvSpPr>
          <p:cNvPr id="3" name="Zástupný obsah 2">
            <a:extLst>
              <a:ext uri="{FF2B5EF4-FFF2-40B4-BE49-F238E27FC236}">
                <a16:creationId xmlns:a16="http://schemas.microsoft.com/office/drawing/2014/main" id="{CCD2FCEE-9B6A-4D99-AB54-A9255A4B4E9D}"/>
              </a:ext>
            </a:extLst>
          </p:cNvPr>
          <p:cNvSpPr>
            <a:spLocks noGrp="1"/>
          </p:cNvSpPr>
          <p:nvPr>
            <p:ph idx="1"/>
          </p:nvPr>
        </p:nvSpPr>
        <p:spPr/>
        <p:txBody>
          <a:bodyPr/>
          <a:lstStyle/>
          <a:p>
            <a:r>
              <a:rPr lang="en-US" dirty="0"/>
              <a:t>Administration = intentional activity aimed at reaching stated goal</a:t>
            </a:r>
          </a:p>
          <a:p>
            <a:r>
              <a:rPr lang="en-US" dirty="0"/>
              <a:t>Public Administration = Administration of public </a:t>
            </a:r>
            <a:r>
              <a:rPr lang="cs-CZ" dirty="0" err="1"/>
              <a:t>affairs</a:t>
            </a:r>
            <a:r>
              <a:rPr lang="en-US" dirty="0"/>
              <a:t> in public interest</a:t>
            </a:r>
          </a:p>
          <a:p>
            <a:endParaRPr lang="en-US" dirty="0"/>
          </a:p>
          <a:p>
            <a:r>
              <a:rPr lang="en-US" dirty="0"/>
              <a:t>In opposition to the private </a:t>
            </a:r>
            <a:r>
              <a:rPr lang="cs-CZ"/>
              <a:t>affairs</a:t>
            </a:r>
            <a:r>
              <a:rPr lang="en-US"/>
              <a:t> </a:t>
            </a:r>
            <a:r>
              <a:rPr lang="en-US" dirty="0"/>
              <a:t>administered in private interest</a:t>
            </a:r>
          </a:p>
          <a:p>
            <a:endParaRPr lang="en-US" dirty="0"/>
          </a:p>
          <a:p>
            <a:r>
              <a:rPr lang="en-US" dirty="0"/>
              <a:t>Performed by Public Bodies as their duty by public means, often authoritative</a:t>
            </a:r>
          </a:p>
          <a:p>
            <a:endParaRPr lang="en-US" dirty="0"/>
          </a:p>
          <a:p>
            <a:endParaRPr lang="en-US" dirty="0"/>
          </a:p>
        </p:txBody>
      </p:sp>
    </p:spTree>
    <p:extLst>
      <p:ext uri="{BB962C8B-B14F-4D97-AF65-F5344CB8AC3E}">
        <p14:creationId xmlns:p14="http://schemas.microsoft.com/office/powerpoint/2010/main" val="963179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44196C-2725-45C5-9FBA-A3B49C5DAA98}"/>
              </a:ext>
            </a:extLst>
          </p:cNvPr>
          <p:cNvSpPr>
            <a:spLocks noGrp="1"/>
          </p:cNvSpPr>
          <p:nvPr>
            <p:ph type="title"/>
          </p:nvPr>
        </p:nvSpPr>
        <p:spPr/>
        <p:txBody>
          <a:bodyPr/>
          <a:lstStyle/>
          <a:p>
            <a:r>
              <a:rPr lang="cs-CZ" dirty="0" err="1"/>
              <a:t>Courts</a:t>
            </a:r>
            <a:endParaRPr lang="cs-CZ" dirty="0"/>
          </a:p>
        </p:txBody>
      </p:sp>
      <p:sp>
        <p:nvSpPr>
          <p:cNvPr id="3" name="Zástupný obsah 2">
            <a:extLst>
              <a:ext uri="{FF2B5EF4-FFF2-40B4-BE49-F238E27FC236}">
                <a16:creationId xmlns:a16="http://schemas.microsoft.com/office/drawing/2014/main" id="{4FE2C93B-D065-4E30-A651-B3DFE94BC482}"/>
              </a:ext>
            </a:extLst>
          </p:cNvPr>
          <p:cNvSpPr>
            <a:spLocks noGrp="1"/>
          </p:cNvSpPr>
          <p:nvPr>
            <p:ph idx="1"/>
          </p:nvPr>
        </p:nvSpPr>
        <p:spPr/>
        <p:txBody>
          <a:bodyPr/>
          <a:lstStyle/>
          <a:p>
            <a:r>
              <a:rPr lang="en-US" dirty="0"/>
              <a:t>̶Constitutional Court – appl</a:t>
            </a:r>
            <a:r>
              <a:rPr lang="cs-CZ" dirty="0" err="1"/>
              <a:t>yi</a:t>
            </a:r>
            <a:r>
              <a:rPr lang="en-US" dirty="0"/>
              <a:t>ng legal principles not expressly included in legal</a:t>
            </a:r>
            <a:r>
              <a:rPr lang="cs-CZ" dirty="0"/>
              <a:t> </a:t>
            </a:r>
            <a:r>
              <a:rPr lang="en-US" dirty="0"/>
              <a:t>regulations</a:t>
            </a:r>
          </a:p>
          <a:p>
            <a:r>
              <a:rPr lang="en-US" dirty="0"/>
              <a:t>̶Supreme Administrative Court</a:t>
            </a:r>
          </a:p>
          <a:p>
            <a:r>
              <a:rPr lang="en-US" dirty="0"/>
              <a:t>̶European Court of Human Rights</a:t>
            </a:r>
          </a:p>
          <a:p>
            <a:r>
              <a:rPr lang="en-US" dirty="0"/>
              <a:t>̶Court of Justice of the European Union</a:t>
            </a:r>
          </a:p>
          <a:p>
            <a:endParaRPr lang="cs-CZ" dirty="0"/>
          </a:p>
        </p:txBody>
      </p:sp>
      <p:sp>
        <p:nvSpPr>
          <p:cNvPr id="4" name="Zástupný symbol pro zápatí 3">
            <a:extLst>
              <a:ext uri="{FF2B5EF4-FFF2-40B4-BE49-F238E27FC236}">
                <a16:creationId xmlns:a16="http://schemas.microsoft.com/office/drawing/2014/main" id="{859B14EA-97B5-4FFE-9CFE-25173FA61643}"/>
              </a:ext>
            </a:extLst>
          </p:cNvPr>
          <p:cNvSpPr>
            <a:spLocks noGrp="1"/>
          </p:cNvSpPr>
          <p:nvPr>
            <p:ph type="ftr" sz="quarter" idx="10"/>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A993304E-D69C-4FE7-ABF0-ED24FB4BD339}"/>
              </a:ext>
            </a:extLst>
          </p:cNvPr>
          <p:cNvSpPr>
            <a:spLocks noGrp="1"/>
          </p:cNvSpPr>
          <p:nvPr>
            <p:ph type="sldNum" sz="quarter" idx="11"/>
          </p:nvPr>
        </p:nvSpPr>
        <p:spPr/>
        <p:txBody>
          <a:bodyPr/>
          <a:lstStyle/>
          <a:p>
            <a:pPr>
              <a:defRPr/>
            </a:pPr>
            <a:fld id="{DA8CC732-7487-49F8-8D84-58121E52C332}" type="slidenum">
              <a:rPr lang="cs-CZ" altLang="cs-CZ" smtClean="0"/>
              <a:pPr>
                <a:defRPr/>
              </a:pPr>
              <a:t>20</a:t>
            </a:fld>
            <a:endParaRPr lang="cs-CZ" altLang="cs-CZ"/>
          </a:p>
        </p:txBody>
      </p:sp>
    </p:spTree>
    <p:extLst>
      <p:ext uri="{BB962C8B-B14F-4D97-AF65-F5344CB8AC3E}">
        <p14:creationId xmlns:p14="http://schemas.microsoft.com/office/powerpoint/2010/main" val="1645617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6918C5-2885-4F75-A895-CDE5D23053E4}"/>
              </a:ext>
            </a:extLst>
          </p:cNvPr>
          <p:cNvSpPr>
            <a:spLocks noGrp="1"/>
          </p:cNvSpPr>
          <p:nvPr>
            <p:ph type="title"/>
          </p:nvPr>
        </p:nvSpPr>
        <p:spPr/>
        <p:txBody>
          <a:bodyPr/>
          <a:lstStyle/>
          <a:p>
            <a:r>
              <a:rPr lang="cs-CZ" dirty="0" err="1"/>
              <a:t>Ombudsmen</a:t>
            </a:r>
            <a:endParaRPr lang="cs-CZ" dirty="0"/>
          </a:p>
        </p:txBody>
      </p:sp>
      <p:sp>
        <p:nvSpPr>
          <p:cNvPr id="3" name="Zástupný obsah 2">
            <a:extLst>
              <a:ext uri="{FF2B5EF4-FFF2-40B4-BE49-F238E27FC236}">
                <a16:creationId xmlns:a16="http://schemas.microsoft.com/office/drawing/2014/main" id="{1ECFFF14-1370-4F35-B676-BB0004FC6C04}"/>
              </a:ext>
            </a:extLst>
          </p:cNvPr>
          <p:cNvSpPr>
            <a:spLocks noGrp="1"/>
          </p:cNvSpPr>
          <p:nvPr>
            <p:ph idx="1"/>
          </p:nvPr>
        </p:nvSpPr>
        <p:spPr/>
        <p:txBody>
          <a:bodyPr/>
          <a:lstStyle/>
          <a:p>
            <a:r>
              <a:rPr lang="cs-CZ" dirty="0" err="1"/>
              <a:t>European</a:t>
            </a:r>
            <a:r>
              <a:rPr lang="cs-CZ" dirty="0"/>
              <a:t> ombudsman – </a:t>
            </a:r>
            <a:r>
              <a:rPr lang="cs-CZ" dirty="0" err="1"/>
              <a:t>Code</a:t>
            </a:r>
            <a:r>
              <a:rPr lang="cs-CZ" dirty="0"/>
              <a:t> </a:t>
            </a:r>
            <a:r>
              <a:rPr lang="cs-CZ" dirty="0" err="1"/>
              <a:t>of</a:t>
            </a:r>
            <a:r>
              <a:rPr lang="cs-CZ" dirty="0"/>
              <a:t> </a:t>
            </a:r>
            <a:r>
              <a:rPr lang="cs-CZ" dirty="0" err="1"/>
              <a:t>Good</a:t>
            </a:r>
            <a:r>
              <a:rPr lang="cs-CZ" dirty="0"/>
              <a:t> </a:t>
            </a:r>
            <a:r>
              <a:rPr lang="cs-CZ" dirty="0" err="1"/>
              <a:t>Administrative</a:t>
            </a:r>
            <a:r>
              <a:rPr lang="cs-CZ" dirty="0"/>
              <a:t> </a:t>
            </a:r>
            <a:r>
              <a:rPr lang="cs-CZ" dirty="0" err="1"/>
              <a:t>Behavior</a:t>
            </a:r>
            <a:r>
              <a:rPr lang="cs-CZ" dirty="0"/>
              <a:t>, Public </a:t>
            </a:r>
            <a:r>
              <a:rPr lang="cs-CZ" dirty="0" err="1"/>
              <a:t>Service</a:t>
            </a:r>
            <a:r>
              <a:rPr lang="cs-CZ" dirty="0"/>
              <a:t> </a:t>
            </a:r>
            <a:r>
              <a:rPr lang="cs-CZ" dirty="0" err="1"/>
              <a:t>Principles</a:t>
            </a:r>
            <a:endParaRPr lang="cs-CZ" dirty="0"/>
          </a:p>
          <a:p>
            <a:endParaRPr lang="cs-CZ" dirty="0"/>
          </a:p>
          <a:p>
            <a:r>
              <a:rPr lang="cs-CZ" dirty="0"/>
              <a:t>Czech Ombudsman – Ten </a:t>
            </a:r>
            <a:r>
              <a:rPr lang="cs-CZ" dirty="0" err="1"/>
              <a:t>Commandments</a:t>
            </a:r>
            <a:r>
              <a:rPr lang="cs-CZ" dirty="0"/>
              <a:t> </a:t>
            </a:r>
            <a:r>
              <a:rPr lang="cs-CZ" dirty="0" err="1"/>
              <a:t>of</a:t>
            </a:r>
            <a:r>
              <a:rPr lang="cs-CZ" dirty="0"/>
              <a:t> </a:t>
            </a:r>
            <a:r>
              <a:rPr lang="cs-CZ" dirty="0" err="1"/>
              <a:t>the</a:t>
            </a:r>
            <a:r>
              <a:rPr lang="cs-CZ" dirty="0"/>
              <a:t> </a:t>
            </a:r>
            <a:r>
              <a:rPr lang="cs-CZ" dirty="0" err="1"/>
              <a:t>Good</a:t>
            </a:r>
            <a:r>
              <a:rPr lang="cs-CZ" dirty="0"/>
              <a:t> </a:t>
            </a:r>
            <a:r>
              <a:rPr lang="cs-CZ" dirty="0" err="1"/>
              <a:t>Administration</a:t>
            </a:r>
            <a:endParaRPr lang="cs-CZ" dirty="0"/>
          </a:p>
          <a:p>
            <a:pPr lvl="1"/>
            <a:r>
              <a:rPr lang="cs-CZ" dirty="0"/>
              <a:t> - </a:t>
            </a:r>
            <a:r>
              <a:rPr lang="cs-CZ" dirty="0" err="1"/>
              <a:t>explanatory</a:t>
            </a:r>
            <a:r>
              <a:rPr lang="cs-CZ" dirty="0"/>
              <a:t> notes – </a:t>
            </a:r>
            <a:r>
              <a:rPr lang="cs-CZ" dirty="0" err="1"/>
              <a:t>protection</a:t>
            </a:r>
            <a:r>
              <a:rPr lang="cs-CZ" dirty="0"/>
              <a:t> </a:t>
            </a:r>
            <a:r>
              <a:rPr lang="cs-CZ" dirty="0" err="1"/>
              <a:t>against</a:t>
            </a:r>
            <a:r>
              <a:rPr lang="cs-CZ" dirty="0"/>
              <a:t> </a:t>
            </a:r>
            <a:r>
              <a:rPr lang="cs-CZ" dirty="0" err="1"/>
              <a:t>maldaministration</a:t>
            </a:r>
            <a:endParaRPr lang="cs-CZ" dirty="0"/>
          </a:p>
        </p:txBody>
      </p:sp>
      <p:sp>
        <p:nvSpPr>
          <p:cNvPr id="4" name="Zástupný symbol pro zápatí 3">
            <a:extLst>
              <a:ext uri="{FF2B5EF4-FFF2-40B4-BE49-F238E27FC236}">
                <a16:creationId xmlns:a16="http://schemas.microsoft.com/office/drawing/2014/main" id="{7E37D30F-56DB-4A73-99C8-FA40840A5A55}"/>
              </a:ext>
            </a:extLst>
          </p:cNvPr>
          <p:cNvSpPr>
            <a:spLocks noGrp="1"/>
          </p:cNvSpPr>
          <p:nvPr>
            <p:ph type="ftr" sz="quarter" idx="10"/>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088CB2DF-D830-4344-8B12-5F2B51BE0841}"/>
              </a:ext>
            </a:extLst>
          </p:cNvPr>
          <p:cNvSpPr>
            <a:spLocks noGrp="1"/>
          </p:cNvSpPr>
          <p:nvPr>
            <p:ph type="sldNum" sz="quarter" idx="11"/>
          </p:nvPr>
        </p:nvSpPr>
        <p:spPr/>
        <p:txBody>
          <a:bodyPr/>
          <a:lstStyle/>
          <a:p>
            <a:pPr>
              <a:defRPr/>
            </a:pPr>
            <a:fld id="{DA8CC732-7487-49F8-8D84-58121E52C332}" type="slidenum">
              <a:rPr lang="cs-CZ" altLang="cs-CZ" smtClean="0"/>
              <a:pPr>
                <a:defRPr/>
              </a:pPr>
              <a:t>21</a:t>
            </a:fld>
            <a:endParaRPr lang="cs-CZ" altLang="cs-CZ"/>
          </a:p>
        </p:txBody>
      </p:sp>
    </p:spTree>
    <p:extLst>
      <p:ext uri="{BB962C8B-B14F-4D97-AF65-F5344CB8AC3E}">
        <p14:creationId xmlns:p14="http://schemas.microsoft.com/office/powerpoint/2010/main" val="2630551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3E2455D-FA8A-4FEB-9FAB-518CA63002FB}"/>
              </a:ext>
            </a:extLst>
          </p:cNvPr>
          <p:cNvSpPr>
            <a:spLocks noGrp="1"/>
          </p:cNvSpPr>
          <p:nvPr>
            <p:ph idx="1"/>
          </p:nvPr>
        </p:nvSpPr>
        <p:spPr>
          <a:xfrm>
            <a:off x="539100" y="406400"/>
            <a:ext cx="8064900" cy="3967600"/>
          </a:xfrm>
        </p:spPr>
        <p:txBody>
          <a:bodyPr/>
          <a:lstStyle/>
          <a:p>
            <a:r>
              <a:rPr lang="cs-CZ" dirty="0"/>
              <a:t>Legality</a:t>
            </a:r>
          </a:p>
          <a:p>
            <a:r>
              <a:rPr lang="cs-CZ" dirty="0" err="1"/>
              <a:t>Equality</a:t>
            </a:r>
            <a:endParaRPr lang="cs-CZ" dirty="0"/>
          </a:p>
          <a:p>
            <a:r>
              <a:rPr lang="cs-CZ" dirty="0"/>
              <a:t>Integrity</a:t>
            </a:r>
          </a:p>
          <a:p>
            <a:r>
              <a:rPr lang="cs-CZ" dirty="0" err="1"/>
              <a:t>Objectivity</a:t>
            </a:r>
            <a:endParaRPr lang="cs-CZ" dirty="0"/>
          </a:p>
          <a:p>
            <a:r>
              <a:rPr lang="cs-CZ" dirty="0" err="1"/>
              <a:t>Fairness</a:t>
            </a:r>
            <a:endParaRPr lang="cs-CZ" dirty="0"/>
          </a:p>
          <a:p>
            <a:r>
              <a:rPr lang="cs-CZ" dirty="0" err="1"/>
              <a:t>Courtesy</a:t>
            </a:r>
            <a:endParaRPr lang="cs-CZ" dirty="0"/>
          </a:p>
          <a:p>
            <a:r>
              <a:rPr lang="cs-CZ" dirty="0" err="1"/>
              <a:t>Transparency</a:t>
            </a:r>
            <a:endParaRPr lang="cs-CZ" dirty="0"/>
          </a:p>
          <a:p>
            <a:r>
              <a:rPr lang="cs-CZ" dirty="0" err="1"/>
              <a:t>Liability</a:t>
            </a:r>
            <a:endParaRPr lang="cs-CZ" dirty="0"/>
          </a:p>
          <a:p>
            <a:endParaRPr lang="cs-CZ" dirty="0"/>
          </a:p>
        </p:txBody>
      </p:sp>
      <p:sp>
        <p:nvSpPr>
          <p:cNvPr id="4" name="Zástupný symbol pro zápatí 3">
            <a:extLst>
              <a:ext uri="{FF2B5EF4-FFF2-40B4-BE49-F238E27FC236}">
                <a16:creationId xmlns:a16="http://schemas.microsoft.com/office/drawing/2014/main" id="{DA7E2DC1-4626-4DF0-83E5-42CACCD27B2E}"/>
              </a:ext>
            </a:extLst>
          </p:cNvPr>
          <p:cNvSpPr>
            <a:spLocks noGrp="1"/>
          </p:cNvSpPr>
          <p:nvPr>
            <p:ph type="ftr" sz="quarter" idx="10"/>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35DA0268-1019-4776-A6DD-9A05A3FDD420}"/>
              </a:ext>
            </a:extLst>
          </p:cNvPr>
          <p:cNvSpPr>
            <a:spLocks noGrp="1"/>
          </p:cNvSpPr>
          <p:nvPr>
            <p:ph type="sldNum" sz="quarter" idx="11"/>
          </p:nvPr>
        </p:nvSpPr>
        <p:spPr/>
        <p:txBody>
          <a:bodyPr/>
          <a:lstStyle/>
          <a:p>
            <a:pPr>
              <a:defRPr/>
            </a:pPr>
            <a:fld id="{DA8CC732-7487-49F8-8D84-58121E52C332}" type="slidenum">
              <a:rPr lang="cs-CZ" altLang="cs-CZ" smtClean="0"/>
              <a:pPr>
                <a:defRPr/>
              </a:pPr>
              <a:t>22</a:t>
            </a:fld>
            <a:endParaRPr lang="cs-CZ" altLang="cs-CZ"/>
          </a:p>
        </p:txBody>
      </p:sp>
    </p:spTree>
    <p:extLst>
      <p:ext uri="{BB962C8B-B14F-4D97-AF65-F5344CB8AC3E}">
        <p14:creationId xmlns:p14="http://schemas.microsoft.com/office/powerpoint/2010/main" val="2349929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6CF51E-BF2D-4EA7-9838-FC4D01F502EF}"/>
              </a:ext>
            </a:extLst>
          </p:cNvPr>
          <p:cNvSpPr>
            <a:spLocks noGrp="1"/>
          </p:cNvSpPr>
          <p:nvPr>
            <p:ph type="ctrTitle"/>
          </p:nvPr>
        </p:nvSpPr>
        <p:spPr/>
        <p:txBody>
          <a:bodyPr>
            <a:normAutofit/>
          </a:bodyPr>
          <a:lstStyle/>
          <a:p>
            <a:r>
              <a:rPr lang="en-US" dirty="0"/>
              <a:t>Transparency of Public Administration, Personal Data Protection.</a:t>
            </a:r>
            <a:endParaRPr lang="cs-CZ" dirty="0"/>
          </a:p>
        </p:txBody>
      </p:sp>
      <p:sp>
        <p:nvSpPr>
          <p:cNvPr id="3" name="Podnadpis 2">
            <a:extLst>
              <a:ext uri="{FF2B5EF4-FFF2-40B4-BE49-F238E27FC236}">
                <a16:creationId xmlns:a16="http://schemas.microsoft.com/office/drawing/2014/main" id="{D914073C-6D91-49C1-B5B6-E302060B431E}"/>
              </a:ext>
            </a:extLst>
          </p:cNvPr>
          <p:cNvSpPr>
            <a:spLocks noGrp="1"/>
          </p:cNvSpPr>
          <p:nvPr>
            <p:ph type="subTitle" idx="1"/>
          </p:nvPr>
        </p:nvSpPr>
        <p:spPr/>
        <p:txBody>
          <a:bodyPr/>
          <a:lstStyle/>
          <a:p>
            <a:r>
              <a:rPr lang="cs-CZ" dirty="0"/>
              <a:t>Anna Chamráthová Richterová</a:t>
            </a:r>
          </a:p>
        </p:txBody>
      </p:sp>
    </p:spTree>
    <p:extLst>
      <p:ext uri="{BB962C8B-B14F-4D97-AF65-F5344CB8AC3E}">
        <p14:creationId xmlns:p14="http://schemas.microsoft.com/office/powerpoint/2010/main" val="25091732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DDDB0C-4D58-429D-8358-685275D28076}"/>
              </a:ext>
            </a:extLst>
          </p:cNvPr>
          <p:cNvSpPr>
            <a:spLocks noGrp="1"/>
          </p:cNvSpPr>
          <p:nvPr>
            <p:ph type="title"/>
          </p:nvPr>
        </p:nvSpPr>
        <p:spPr/>
        <p:txBody>
          <a:bodyPr/>
          <a:lstStyle/>
          <a:p>
            <a:r>
              <a:rPr lang="cs-CZ" dirty="0" err="1"/>
              <a:t>Transparency</a:t>
            </a:r>
            <a:r>
              <a:rPr lang="cs-CZ" dirty="0"/>
              <a:t> </a:t>
            </a:r>
            <a:r>
              <a:rPr lang="cs-CZ" dirty="0" err="1"/>
              <a:t>of</a:t>
            </a:r>
            <a:r>
              <a:rPr lang="cs-CZ" dirty="0"/>
              <a:t> Public </a:t>
            </a:r>
            <a:r>
              <a:rPr lang="cs-CZ" dirty="0" err="1"/>
              <a:t>Administration</a:t>
            </a:r>
            <a:endParaRPr lang="cs-CZ" dirty="0"/>
          </a:p>
        </p:txBody>
      </p:sp>
      <p:sp>
        <p:nvSpPr>
          <p:cNvPr id="3" name="Zástupný obsah 2">
            <a:extLst>
              <a:ext uri="{FF2B5EF4-FFF2-40B4-BE49-F238E27FC236}">
                <a16:creationId xmlns:a16="http://schemas.microsoft.com/office/drawing/2014/main" id="{C6D66032-7502-4AB9-A8D8-01189CD4FD64}"/>
              </a:ext>
            </a:extLst>
          </p:cNvPr>
          <p:cNvSpPr>
            <a:spLocks noGrp="1"/>
          </p:cNvSpPr>
          <p:nvPr>
            <p:ph idx="1"/>
          </p:nvPr>
        </p:nvSpPr>
        <p:spPr/>
        <p:txBody>
          <a:bodyPr>
            <a:normAutofit fontScale="92500" lnSpcReduction="20000"/>
          </a:bodyPr>
          <a:lstStyle/>
          <a:p>
            <a:r>
              <a:rPr lang="cs-CZ" dirty="0"/>
              <a:t>Public </a:t>
            </a:r>
            <a:r>
              <a:rPr lang="cs-CZ" dirty="0" err="1"/>
              <a:t>Administration</a:t>
            </a:r>
            <a:r>
              <a:rPr lang="cs-CZ" dirty="0"/>
              <a:t> </a:t>
            </a:r>
            <a:r>
              <a:rPr lang="cs-CZ" dirty="0" err="1"/>
              <a:t>is</a:t>
            </a:r>
            <a:r>
              <a:rPr lang="cs-CZ" dirty="0"/>
              <a:t> a part </a:t>
            </a:r>
            <a:r>
              <a:rPr lang="cs-CZ" dirty="0" err="1"/>
              <a:t>of</a:t>
            </a:r>
            <a:r>
              <a:rPr lang="cs-CZ" dirty="0"/>
              <a:t> </a:t>
            </a:r>
            <a:r>
              <a:rPr lang="cs-CZ" dirty="0" err="1"/>
              <a:t>the</a:t>
            </a:r>
            <a:r>
              <a:rPr lang="cs-CZ" dirty="0"/>
              <a:t> Public </a:t>
            </a:r>
            <a:r>
              <a:rPr lang="cs-CZ" dirty="0" err="1"/>
              <a:t>Power</a:t>
            </a:r>
            <a:r>
              <a:rPr lang="cs-CZ" dirty="0"/>
              <a:t> and </a:t>
            </a:r>
            <a:r>
              <a:rPr lang="cs-CZ" dirty="0" err="1"/>
              <a:t>the</a:t>
            </a:r>
            <a:r>
              <a:rPr lang="cs-CZ" dirty="0"/>
              <a:t> source </a:t>
            </a:r>
            <a:r>
              <a:rPr lang="cs-CZ" dirty="0" err="1"/>
              <a:t>of</a:t>
            </a:r>
            <a:r>
              <a:rPr lang="cs-CZ" dirty="0"/>
              <a:t> </a:t>
            </a:r>
            <a:r>
              <a:rPr lang="cs-CZ" dirty="0" err="1"/>
              <a:t>the</a:t>
            </a:r>
            <a:r>
              <a:rPr lang="cs-CZ" dirty="0"/>
              <a:t> Public </a:t>
            </a:r>
            <a:r>
              <a:rPr lang="cs-CZ" dirty="0" err="1"/>
              <a:t>Power</a:t>
            </a:r>
            <a:r>
              <a:rPr lang="cs-CZ" dirty="0"/>
              <a:t> are </a:t>
            </a:r>
            <a:r>
              <a:rPr lang="cs-CZ" dirty="0" err="1"/>
              <a:t>the</a:t>
            </a:r>
            <a:r>
              <a:rPr lang="cs-CZ" dirty="0"/>
              <a:t> </a:t>
            </a:r>
            <a:r>
              <a:rPr lang="cs-CZ" dirty="0" err="1"/>
              <a:t>people</a:t>
            </a:r>
            <a:endParaRPr lang="cs-CZ" dirty="0"/>
          </a:p>
          <a:p>
            <a:r>
              <a:rPr lang="cs-CZ" dirty="0" err="1"/>
              <a:t>The</a:t>
            </a:r>
            <a:r>
              <a:rPr lang="cs-CZ" dirty="0"/>
              <a:t> </a:t>
            </a:r>
            <a:r>
              <a:rPr lang="cs-CZ" dirty="0" err="1"/>
              <a:t>people</a:t>
            </a:r>
            <a:r>
              <a:rPr lang="cs-CZ" dirty="0"/>
              <a:t> </a:t>
            </a:r>
            <a:r>
              <a:rPr lang="cs-CZ" dirty="0" err="1"/>
              <a:t>have</a:t>
            </a:r>
            <a:r>
              <a:rPr lang="cs-CZ" dirty="0"/>
              <a:t> </a:t>
            </a:r>
            <a:r>
              <a:rPr lang="cs-CZ" dirty="0" err="1"/>
              <a:t>the</a:t>
            </a:r>
            <a:r>
              <a:rPr lang="cs-CZ" dirty="0"/>
              <a:t> </a:t>
            </a:r>
            <a:r>
              <a:rPr lang="cs-CZ" dirty="0" err="1"/>
              <a:t>right</a:t>
            </a:r>
            <a:r>
              <a:rPr lang="cs-CZ" dirty="0"/>
              <a:t> to </a:t>
            </a:r>
            <a:r>
              <a:rPr lang="cs-CZ" dirty="0" err="1"/>
              <a:t>check</a:t>
            </a:r>
            <a:r>
              <a:rPr lang="cs-CZ" dirty="0"/>
              <a:t> </a:t>
            </a:r>
            <a:r>
              <a:rPr lang="cs-CZ" dirty="0" err="1"/>
              <a:t>how</a:t>
            </a:r>
            <a:r>
              <a:rPr lang="cs-CZ" dirty="0"/>
              <a:t> </a:t>
            </a:r>
            <a:r>
              <a:rPr lang="cs-CZ" dirty="0" err="1"/>
              <a:t>the</a:t>
            </a:r>
            <a:r>
              <a:rPr lang="cs-CZ" dirty="0"/>
              <a:t> Public </a:t>
            </a:r>
            <a:r>
              <a:rPr lang="cs-CZ" dirty="0" err="1"/>
              <a:t>Power</a:t>
            </a:r>
            <a:r>
              <a:rPr lang="cs-CZ" dirty="0"/>
              <a:t> (Public </a:t>
            </a:r>
            <a:r>
              <a:rPr lang="cs-CZ" dirty="0" err="1"/>
              <a:t>Administration</a:t>
            </a:r>
            <a:r>
              <a:rPr lang="cs-CZ" dirty="0"/>
              <a:t>) </a:t>
            </a:r>
            <a:r>
              <a:rPr lang="cs-CZ" dirty="0" err="1"/>
              <a:t>is</a:t>
            </a:r>
            <a:r>
              <a:rPr lang="cs-CZ" dirty="0"/>
              <a:t> </a:t>
            </a:r>
            <a:r>
              <a:rPr lang="cs-CZ" dirty="0" err="1"/>
              <a:t>performed</a:t>
            </a:r>
            <a:endParaRPr lang="cs-CZ" dirty="0"/>
          </a:p>
          <a:p>
            <a:r>
              <a:rPr lang="cs-CZ" dirty="0"/>
              <a:t>Public </a:t>
            </a:r>
            <a:r>
              <a:rPr lang="cs-CZ" dirty="0" err="1"/>
              <a:t>Administration</a:t>
            </a:r>
            <a:r>
              <a:rPr lang="cs-CZ" dirty="0"/>
              <a:t> – </a:t>
            </a:r>
            <a:r>
              <a:rPr lang="cs-CZ" dirty="0" err="1"/>
              <a:t>service</a:t>
            </a:r>
            <a:r>
              <a:rPr lang="cs-CZ" dirty="0"/>
              <a:t> </a:t>
            </a:r>
            <a:r>
              <a:rPr lang="cs-CZ" dirty="0" err="1"/>
              <a:t>for</a:t>
            </a:r>
            <a:r>
              <a:rPr lang="cs-CZ" dirty="0"/>
              <a:t> </a:t>
            </a:r>
            <a:r>
              <a:rPr lang="cs-CZ" dirty="0" err="1"/>
              <a:t>the</a:t>
            </a:r>
            <a:r>
              <a:rPr lang="cs-CZ" dirty="0"/>
              <a:t> </a:t>
            </a:r>
            <a:r>
              <a:rPr lang="cs-CZ" dirty="0" err="1"/>
              <a:t>people</a:t>
            </a:r>
            <a:r>
              <a:rPr lang="cs-CZ" dirty="0"/>
              <a:t>, </a:t>
            </a:r>
            <a:r>
              <a:rPr lang="cs-CZ" dirty="0" err="1"/>
              <a:t>can</a:t>
            </a:r>
            <a:r>
              <a:rPr lang="cs-CZ" dirty="0"/>
              <a:t> </a:t>
            </a:r>
            <a:r>
              <a:rPr lang="cs-CZ" dirty="0" err="1"/>
              <a:t>act</a:t>
            </a:r>
            <a:r>
              <a:rPr lang="cs-CZ" dirty="0"/>
              <a:t> </a:t>
            </a:r>
            <a:r>
              <a:rPr lang="cs-CZ" dirty="0" err="1"/>
              <a:t>only</a:t>
            </a:r>
            <a:r>
              <a:rPr lang="cs-CZ" dirty="0"/>
              <a:t> </a:t>
            </a:r>
            <a:r>
              <a:rPr lang="cs-CZ" dirty="0" err="1"/>
              <a:t>if</a:t>
            </a:r>
            <a:r>
              <a:rPr lang="cs-CZ" dirty="0"/>
              <a:t> </a:t>
            </a:r>
            <a:r>
              <a:rPr lang="cs-CZ" dirty="0" err="1"/>
              <a:t>the</a:t>
            </a:r>
            <a:r>
              <a:rPr lang="cs-CZ" dirty="0"/>
              <a:t> </a:t>
            </a:r>
            <a:r>
              <a:rPr lang="cs-CZ" dirty="0" err="1"/>
              <a:t>legislation</a:t>
            </a:r>
            <a:r>
              <a:rPr lang="cs-CZ" dirty="0"/>
              <a:t> </a:t>
            </a:r>
            <a:r>
              <a:rPr lang="cs-CZ" dirty="0" err="1"/>
              <a:t>allows</a:t>
            </a:r>
            <a:r>
              <a:rPr lang="cs-CZ" dirty="0"/>
              <a:t> </a:t>
            </a:r>
            <a:r>
              <a:rPr lang="cs-CZ" dirty="0" err="1"/>
              <a:t>it</a:t>
            </a:r>
            <a:endParaRPr lang="cs-CZ" dirty="0"/>
          </a:p>
          <a:p>
            <a:r>
              <a:rPr lang="cs-CZ" dirty="0" err="1"/>
              <a:t>People</a:t>
            </a:r>
            <a:r>
              <a:rPr lang="cs-CZ" dirty="0"/>
              <a:t> </a:t>
            </a:r>
            <a:r>
              <a:rPr lang="cs-CZ" dirty="0" err="1"/>
              <a:t>have</a:t>
            </a:r>
            <a:r>
              <a:rPr lang="cs-CZ" dirty="0"/>
              <a:t> </a:t>
            </a:r>
            <a:r>
              <a:rPr lang="cs-CZ" dirty="0" err="1"/>
              <a:t>the</a:t>
            </a:r>
            <a:r>
              <a:rPr lang="cs-CZ" dirty="0"/>
              <a:t> </a:t>
            </a:r>
            <a:r>
              <a:rPr lang="cs-CZ" dirty="0" err="1"/>
              <a:t>right</a:t>
            </a:r>
            <a:r>
              <a:rPr lang="cs-CZ" dirty="0"/>
              <a:t> to </a:t>
            </a:r>
            <a:r>
              <a:rPr lang="cs-CZ" dirty="0" err="1"/>
              <a:t>be</a:t>
            </a:r>
            <a:r>
              <a:rPr lang="cs-CZ" dirty="0"/>
              <a:t> </a:t>
            </a:r>
            <a:r>
              <a:rPr lang="cs-CZ" dirty="0" err="1"/>
              <a:t>informed</a:t>
            </a:r>
            <a:r>
              <a:rPr lang="cs-CZ" dirty="0"/>
              <a:t> </a:t>
            </a:r>
            <a:r>
              <a:rPr lang="cs-CZ" dirty="0" err="1"/>
              <a:t>about</a:t>
            </a:r>
            <a:r>
              <a:rPr lang="cs-CZ" dirty="0"/>
              <a:t> </a:t>
            </a:r>
            <a:r>
              <a:rPr lang="cs-CZ" dirty="0" err="1"/>
              <a:t>the</a:t>
            </a:r>
            <a:r>
              <a:rPr lang="cs-CZ" dirty="0"/>
              <a:t> Public </a:t>
            </a:r>
            <a:r>
              <a:rPr lang="cs-CZ" dirty="0" err="1"/>
              <a:t>Administration</a:t>
            </a:r>
            <a:r>
              <a:rPr lang="cs-CZ" dirty="0"/>
              <a:t> </a:t>
            </a:r>
            <a:r>
              <a:rPr lang="cs-CZ" dirty="0" err="1"/>
              <a:t>activities</a:t>
            </a:r>
            <a:endParaRPr lang="cs-CZ" dirty="0"/>
          </a:p>
          <a:p>
            <a:r>
              <a:rPr lang="cs-CZ" dirty="0" err="1"/>
              <a:t>Increases</a:t>
            </a:r>
            <a:r>
              <a:rPr lang="cs-CZ" dirty="0"/>
              <a:t> </a:t>
            </a:r>
            <a:r>
              <a:rPr lang="cs-CZ" dirty="0" err="1"/>
              <a:t>its</a:t>
            </a:r>
            <a:r>
              <a:rPr lang="cs-CZ" dirty="0"/>
              <a:t> </a:t>
            </a:r>
            <a:r>
              <a:rPr lang="cs-CZ" dirty="0" err="1"/>
              <a:t>credibility</a:t>
            </a:r>
            <a:endParaRPr lang="cs-CZ" dirty="0"/>
          </a:p>
          <a:p>
            <a:r>
              <a:rPr lang="cs-CZ" dirty="0" err="1"/>
              <a:t>Decreases</a:t>
            </a:r>
            <a:r>
              <a:rPr lang="cs-CZ" dirty="0"/>
              <a:t> </a:t>
            </a:r>
            <a:r>
              <a:rPr lang="cs-CZ" dirty="0" err="1"/>
              <a:t>the</a:t>
            </a:r>
            <a:r>
              <a:rPr lang="cs-CZ" dirty="0"/>
              <a:t> risk </a:t>
            </a:r>
            <a:r>
              <a:rPr lang="cs-CZ" dirty="0" err="1"/>
              <a:t>of</a:t>
            </a:r>
            <a:r>
              <a:rPr lang="cs-CZ" dirty="0"/>
              <a:t> </a:t>
            </a:r>
            <a:r>
              <a:rPr lang="cs-CZ" dirty="0" err="1"/>
              <a:t>corruption</a:t>
            </a:r>
            <a:endParaRPr lang="cs-CZ" dirty="0"/>
          </a:p>
          <a:p>
            <a:r>
              <a:rPr lang="cs-CZ" dirty="0"/>
              <a:t>Part </a:t>
            </a:r>
            <a:r>
              <a:rPr lang="cs-CZ" dirty="0" err="1"/>
              <a:t>of</a:t>
            </a:r>
            <a:r>
              <a:rPr lang="cs-CZ" dirty="0"/>
              <a:t> </a:t>
            </a:r>
            <a:r>
              <a:rPr lang="cs-CZ" dirty="0" err="1"/>
              <a:t>the</a:t>
            </a:r>
            <a:r>
              <a:rPr lang="cs-CZ" dirty="0"/>
              <a:t> Public </a:t>
            </a:r>
            <a:r>
              <a:rPr lang="cs-CZ" dirty="0" err="1"/>
              <a:t>Administration</a:t>
            </a:r>
            <a:r>
              <a:rPr lang="cs-CZ" dirty="0"/>
              <a:t> </a:t>
            </a:r>
            <a:r>
              <a:rPr lang="cs-CZ" dirty="0" err="1"/>
              <a:t>control</a:t>
            </a:r>
            <a:endParaRPr lang="cs-CZ" dirty="0"/>
          </a:p>
          <a:p>
            <a:r>
              <a:rPr lang="cs-CZ" dirty="0" err="1"/>
              <a:t>Legal</a:t>
            </a:r>
            <a:r>
              <a:rPr lang="cs-CZ" dirty="0"/>
              <a:t> </a:t>
            </a:r>
            <a:r>
              <a:rPr lang="cs-CZ" dirty="0" err="1"/>
              <a:t>guarantee</a:t>
            </a:r>
            <a:endParaRPr lang="cs-CZ" dirty="0"/>
          </a:p>
        </p:txBody>
      </p:sp>
    </p:spTree>
    <p:extLst>
      <p:ext uri="{BB962C8B-B14F-4D97-AF65-F5344CB8AC3E}">
        <p14:creationId xmlns:p14="http://schemas.microsoft.com/office/powerpoint/2010/main" val="3208290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D1921E-950C-46A0-AAE1-4AC94DD78E3E}"/>
              </a:ext>
            </a:extLst>
          </p:cNvPr>
          <p:cNvSpPr>
            <a:spLocks noGrp="1"/>
          </p:cNvSpPr>
          <p:nvPr>
            <p:ph type="title"/>
          </p:nvPr>
        </p:nvSpPr>
        <p:spPr/>
        <p:txBody>
          <a:bodyPr/>
          <a:lstStyle/>
          <a:p>
            <a:r>
              <a:rPr lang="cs-CZ" dirty="0" err="1"/>
              <a:t>Information</a:t>
            </a:r>
            <a:endParaRPr lang="cs-CZ" dirty="0"/>
          </a:p>
        </p:txBody>
      </p:sp>
      <p:sp>
        <p:nvSpPr>
          <p:cNvPr id="3" name="Zástupný obsah 2">
            <a:extLst>
              <a:ext uri="{FF2B5EF4-FFF2-40B4-BE49-F238E27FC236}">
                <a16:creationId xmlns:a16="http://schemas.microsoft.com/office/drawing/2014/main" id="{17BD6A67-50D2-4FFE-B438-02A8E0250430}"/>
              </a:ext>
            </a:extLst>
          </p:cNvPr>
          <p:cNvSpPr>
            <a:spLocks noGrp="1"/>
          </p:cNvSpPr>
          <p:nvPr>
            <p:ph idx="1"/>
          </p:nvPr>
        </p:nvSpPr>
        <p:spPr/>
        <p:txBody>
          <a:bodyPr/>
          <a:lstStyle/>
          <a:p>
            <a:r>
              <a:rPr lang="cs-CZ" dirty="0" err="1"/>
              <a:t>Constitutional</a:t>
            </a:r>
            <a:r>
              <a:rPr lang="cs-CZ" dirty="0"/>
              <a:t> duty </a:t>
            </a:r>
            <a:r>
              <a:rPr lang="cs-CZ" dirty="0" err="1"/>
              <a:t>of</a:t>
            </a:r>
            <a:r>
              <a:rPr lang="cs-CZ" dirty="0"/>
              <a:t> Pulic </a:t>
            </a:r>
            <a:r>
              <a:rPr lang="cs-CZ" dirty="0" err="1"/>
              <a:t>Bodies</a:t>
            </a:r>
            <a:r>
              <a:rPr lang="cs-CZ" dirty="0"/>
              <a:t> to </a:t>
            </a:r>
            <a:r>
              <a:rPr lang="cs-CZ" dirty="0" err="1"/>
              <a:t>inform</a:t>
            </a:r>
            <a:r>
              <a:rPr lang="cs-CZ" dirty="0"/>
              <a:t> </a:t>
            </a:r>
            <a:r>
              <a:rPr lang="cs-CZ" dirty="0" err="1"/>
              <a:t>about</a:t>
            </a:r>
            <a:r>
              <a:rPr lang="cs-CZ" dirty="0"/>
              <a:t> </a:t>
            </a:r>
            <a:r>
              <a:rPr lang="cs-CZ" dirty="0" err="1"/>
              <a:t>their</a:t>
            </a:r>
            <a:r>
              <a:rPr lang="cs-CZ" dirty="0"/>
              <a:t> </a:t>
            </a:r>
            <a:r>
              <a:rPr lang="cs-CZ" dirty="0" err="1"/>
              <a:t>activity</a:t>
            </a:r>
            <a:endParaRPr lang="cs-CZ" dirty="0"/>
          </a:p>
          <a:p>
            <a:r>
              <a:rPr lang="cs-CZ" dirty="0" err="1"/>
              <a:t>Aarhus</a:t>
            </a:r>
            <a:r>
              <a:rPr lang="cs-CZ" dirty="0"/>
              <a:t> </a:t>
            </a:r>
            <a:r>
              <a:rPr lang="cs-CZ" dirty="0" err="1"/>
              <a:t>Convention</a:t>
            </a:r>
            <a:endParaRPr lang="cs-CZ" dirty="0"/>
          </a:p>
          <a:p>
            <a:r>
              <a:rPr lang="cs-CZ" dirty="0" err="1"/>
              <a:t>Constitutional</a:t>
            </a:r>
            <a:r>
              <a:rPr lang="cs-CZ" dirty="0"/>
              <a:t> </a:t>
            </a:r>
            <a:r>
              <a:rPr lang="cs-CZ" dirty="0" err="1"/>
              <a:t>righht</a:t>
            </a:r>
            <a:r>
              <a:rPr lang="cs-CZ" dirty="0"/>
              <a:t> to </a:t>
            </a:r>
            <a:r>
              <a:rPr lang="cs-CZ" dirty="0" err="1"/>
              <a:t>be</a:t>
            </a:r>
            <a:r>
              <a:rPr lang="cs-CZ" dirty="0"/>
              <a:t> </a:t>
            </a:r>
            <a:r>
              <a:rPr lang="cs-CZ" dirty="0" err="1"/>
              <a:t>informed</a:t>
            </a:r>
            <a:r>
              <a:rPr lang="cs-CZ" dirty="0"/>
              <a:t> </a:t>
            </a:r>
            <a:r>
              <a:rPr lang="cs-CZ" dirty="0" err="1"/>
              <a:t>about</a:t>
            </a:r>
            <a:r>
              <a:rPr lang="cs-CZ" dirty="0"/>
              <a:t> </a:t>
            </a:r>
            <a:r>
              <a:rPr lang="cs-CZ" dirty="0" err="1"/>
              <a:t>the</a:t>
            </a:r>
            <a:r>
              <a:rPr lang="cs-CZ" dirty="0"/>
              <a:t> </a:t>
            </a:r>
            <a:r>
              <a:rPr lang="cs-CZ" dirty="0" err="1"/>
              <a:t>condition</a:t>
            </a:r>
            <a:r>
              <a:rPr lang="cs-CZ" dirty="0"/>
              <a:t> </a:t>
            </a:r>
            <a:r>
              <a:rPr lang="cs-CZ" dirty="0" err="1"/>
              <a:t>of</a:t>
            </a:r>
            <a:r>
              <a:rPr lang="cs-CZ" dirty="0"/>
              <a:t> </a:t>
            </a:r>
            <a:r>
              <a:rPr lang="cs-CZ" dirty="0" err="1"/>
              <a:t>the</a:t>
            </a:r>
            <a:r>
              <a:rPr lang="cs-CZ" dirty="0"/>
              <a:t> environment</a:t>
            </a:r>
          </a:p>
          <a:p>
            <a:r>
              <a:rPr lang="cs-CZ" dirty="0" err="1"/>
              <a:t>One</a:t>
            </a:r>
            <a:r>
              <a:rPr lang="cs-CZ" dirty="0"/>
              <a:t> </a:t>
            </a:r>
            <a:r>
              <a:rPr lang="cs-CZ" dirty="0" err="1"/>
              <a:t>of</a:t>
            </a:r>
            <a:r>
              <a:rPr lang="cs-CZ" dirty="0"/>
              <a:t> </a:t>
            </a:r>
            <a:r>
              <a:rPr lang="cs-CZ" dirty="0" err="1"/>
              <a:t>the</a:t>
            </a:r>
            <a:r>
              <a:rPr lang="cs-CZ" dirty="0"/>
              <a:t> </a:t>
            </a:r>
            <a:r>
              <a:rPr lang="cs-CZ" dirty="0" err="1"/>
              <a:t>principles</a:t>
            </a:r>
            <a:r>
              <a:rPr lang="cs-CZ" dirty="0"/>
              <a:t> </a:t>
            </a:r>
            <a:r>
              <a:rPr lang="cs-CZ" dirty="0" err="1"/>
              <a:t>of</a:t>
            </a:r>
            <a:r>
              <a:rPr lang="cs-CZ" dirty="0"/>
              <a:t> </a:t>
            </a:r>
            <a:r>
              <a:rPr lang="cs-CZ" dirty="0" err="1"/>
              <a:t>the</a:t>
            </a:r>
            <a:r>
              <a:rPr lang="cs-CZ" dirty="0"/>
              <a:t> </a:t>
            </a:r>
            <a:r>
              <a:rPr lang="cs-CZ" dirty="0" err="1"/>
              <a:t>good</a:t>
            </a:r>
            <a:r>
              <a:rPr lang="cs-CZ" dirty="0"/>
              <a:t> </a:t>
            </a:r>
            <a:r>
              <a:rPr lang="cs-CZ" dirty="0" err="1"/>
              <a:t>governance</a:t>
            </a:r>
            <a:endParaRPr lang="cs-CZ" dirty="0"/>
          </a:p>
          <a:p>
            <a:endParaRPr lang="cs-CZ" dirty="0"/>
          </a:p>
        </p:txBody>
      </p:sp>
    </p:spTree>
    <p:extLst>
      <p:ext uri="{BB962C8B-B14F-4D97-AF65-F5344CB8AC3E}">
        <p14:creationId xmlns:p14="http://schemas.microsoft.com/office/powerpoint/2010/main" val="19386846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2A2363-A152-475D-88CA-AB35F03A4C23}"/>
              </a:ext>
            </a:extLst>
          </p:cNvPr>
          <p:cNvSpPr>
            <a:spLocks noGrp="1"/>
          </p:cNvSpPr>
          <p:nvPr>
            <p:ph type="title"/>
          </p:nvPr>
        </p:nvSpPr>
        <p:spPr/>
        <p:txBody>
          <a:bodyPr/>
          <a:lstStyle/>
          <a:p>
            <a:r>
              <a:rPr lang="cs-CZ" dirty="0" err="1"/>
              <a:t>Manifestations</a:t>
            </a:r>
            <a:r>
              <a:rPr lang="cs-CZ" dirty="0"/>
              <a:t> </a:t>
            </a:r>
            <a:r>
              <a:rPr lang="cs-CZ" dirty="0" err="1"/>
              <a:t>of</a:t>
            </a:r>
            <a:r>
              <a:rPr lang="cs-CZ" dirty="0"/>
              <a:t> </a:t>
            </a:r>
            <a:r>
              <a:rPr lang="cs-CZ" dirty="0" err="1"/>
              <a:t>transparency</a:t>
            </a:r>
            <a:endParaRPr lang="cs-CZ" dirty="0"/>
          </a:p>
        </p:txBody>
      </p:sp>
      <p:sp>
        <p:nvSpPr>
          <p:cNvPr id="3" name="Zástupný obsah 2">
            <a:extLst>
              <a:ext uri="{FF2B5EF4-FFF2-40B4-BE49-F238E27FC236}">
                <a16:creationId xmlns:a16="http://schemas.microsoft.com/office/drawing/2014/main" id="{66CFCFA2-E0D8-4C5A-999C-09849CB7558A}"/>
              </a:ext>
            </a:extLst>
          </p:cNvPr>
          <p:cNvSpPr>
            <a:spLocks noGrp="1"/>
          </p:cNvSpPr>
          <p:nvPr>
            <p:ph idx="1"/>
          </p:nvPr>
        </p:nvSpPr>
        <p:spPr/>
        <p:txBody>
          <a:bodyPr/>
          <a:lstStyle/>
          <a:p>
            <a:r>
              <a:rPr lang="cs-CZ" dirty="0" err="1"/>
              <a:t>Register</a:t>
            </a:r>
            <a:r>
              <a:rPr lang="cs-CZ" dirty="0"/>
              <a:t> </a:t>
            </a:r>
            <a:r>
              <a:rPr lang="cs-CZ" dirty="0" err="1"/>
              <a:t>of</a:t>
            </a:r>
            <a:r>
              <a:rPr lang="cs-CZ" dirty="0"/>
              <a:t> </a:t>
            </a:r>
            <a:r>
              <a:rPr lang="cs-CZ" dirty="0" err="1"/>
              <a:t>contracts</a:t>
            </a:r>
            <a:endParaRPr lang="cs-CZ" dirty="0"/>
          </a:p>
          <a:p>
            <a:r>
              <a:rPr lang="cs-CZ" dirty="0" err="1"/>
              <a:t>Act</a:t>
            </a:r>
            <a:r>
              <a:rPr lang="cs-CZ" dirty="0"/>
              <a:t> no. 106/1999, on </a:t>
            </a:r>
            <a:r>
              <a:rPr lang="cs-CZ" dirty="0" err="1"/>
              <a:t>the</a:t>
            </a:r>
            <a:r>
              <a:rPr lang="cs-CZ" dirty="0"/>
              <a:t> Free </a:t>
            </a:r>
            <a:r>
              <a:rPr lang="cs-CZ" dirty="0" err="1"/>
              <a:t>Acces</a:t>
            </a:r>
            <a:r>
              <a:rPr lang="cs-CZ" dirty="0"/>
              <a:t> to </a:t>
            </a:r>
            <a:r>
              <a:rPr lang="cs-CZ" dirty="0" err="1"/>
              <a:t>Information</a:t>
            </a:r>
            <a:endParaRPr lang="cs-CZ" dirty="0"/>
          </a:p>
          <a:p>
            <a:r>
              <a:rPr lang="cs-CZ" dirty="0" err="1"/>
              <a:t>Act</a:t>
            </a:r>
            <a:r>
              <a:rPr lang="cs-CZ" dirty="0"/>
              <a:t> no. 123/1998, on </a:t>
            </a:r>
            <a:r>
              <a:rPr lang="cs-CZ" dirty="0" err="1"/>
              <a:t>the</a:t>
            </a:r>
            <a:r>
              <a:rPr lang="cs-CZ" dirty="0"/>
              <a:t> </a:t>
            </a:r>
            <a:r>
              <a:rPr lang="cs-CZ" dirty="0" err="1"/>
              <a:t>Right</a:t>
            </a:r>
            <a:r>
              <a:rPr lang="cs-CZ" dirty="0"/>
              <a:t> to </a:t>
            </a:r>
            <a:r>
              <a:rPr lang="cs-CZ" dirty="0" err="1"/>
              <a:t>Information</a:t>
            </a:r>
            <a:r>
              <a:rPr lang="cs-CZ" dirty="0"/>
              <a:t> on </a:t>
            </a:r>
            <a:r>
              <a:rPr lang="cs-CZ" dirty="0" err="1"/>
              <a:t>the</a:t>
            </a:r>
            <a:r>
              <a:rPr lang="cs-CZ" dirty="0"/>
              <a:t> Environment</a:t>
            </a:r>
          </a:p>
        </p:txBody>
      </p:sp>
    </p:spTree>
    <p:extLst>
      <p:ext uri="{BB962C8B-B14F-4D97-AF65-F5344CB8AC3E}">
        <p14:creationId xmlns:p14="http://schemas.microsoft.com/office/powerpoint/2010/main" val="27911026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58C9B-DAE3-4583-98EB-E9546E0CC581}"/>
              </a:ext>
            </a:extLst>
          </p:cNvPr>
          <p:cNvSpPr>
            <a:spLocks noGrp="1"/>
          </p:cNvSpPr>
          <p:nvPr>
            <p:ph type="title"/>
          </p:nvPr>
        </p:nvSpPr>
        <p:spPr/>
        <p:txBody>
          <a:bodyPr/>
          <a:lstStyle/>
          <a:p>
            <a:r>
              <a:rPr lang="cs-CZ" dirty="0" err="1"/>
              <a:t>Register</a:t>
            </a:r>
            <a:r>
              <a:rPr lang="cs-CZ" dirty="0"/>
              <a:t> </a:t>
            </a:r>
            <a:r>
              <a:rPr lang="cs-CZ" dirty="0" err="1"/>
              <a:t>of</a:t>
            </a:r>
            <a:r>
              <a:rPr lang="cs-CZ" dirty="0"/>
              <a:t> </a:t>
            </a:r>
            <a:r>
              <a:rPr lang="cs-CZ"/>
              <a:t>contracts</a:t>
            </a:r>
          </a:p>
        </p:txBody>
      </p:sp>
      <p:sp>
        <p:nvSpPr>
          <p:cNvPr id="3" name="Zástupný obsah 2">
            <a:extLst>
              <a:ext uri="{FF2B5EF4-FFF2-40B4-BE49-F238E27FC236}">
                <a16:creationId xmlns:a16="http://schemas.microsoft.com/office/drawing/2014/main" id="{3F945404-60B5-49B9-89CE-11ABC20BA8BE}"/>
              </a:ext>
            </a:extLst>
          </p:cNvPr>
          <p:cNvSpPr>
            <a:spLocks noGrp="1"/>
          </p:cNvSpPr>
          <p:nvPr>
            <p:ph idx="1"/>
          </p:nvPr>
        </p:nvSpPr>
        <p:spPr/>
        <p:txBody>
          <a:bodyPr/>
          <a:lstStyle/>
          <a:p>
            <a:r>
              <a:rPr lang="cs-CZ" dirty="0" err="1"/>
              <a:t>Act</a:t>
            </a:r>
            <a:r>
              <a:rPr lang="cs-CZ" dirty="0"/>
              <a:t> no. 340/2015</a:t>
            </a:r>
          </a:p>
          <a:p>
            <a:r>
              <a:rPr lang="cs-CZ" dirty="0"/>
              <a:t>Public </a:t>
            </a:r>
            <a:r>
              <a:rPr lang="cs-CZ" dirty="0" err="1"/>
              <a:t>Bodies</a:t>
            </a:r>
            <a:endParaRPr lang="cs-CZ" dirty="0"/>
          </a:p>
          <a:p>
            <a:r>
              <a:rPr lang="cs-CZ" dirty="0"/>
              <a:t>Duty to </a:t>
            </a:r>
            <a:r>
              <a:rPr lang="cs-CZ" dirty="0" err="1"/>
              <a:t>publish</a:t>
            </a:r>
            <a:r>
              <a:rPr lang="cs-CZ" dirty="0"/>
              <a:t> </a:t>
            </a:r>
            <a:r>
              <a:rPr lang="cs-CZ" dirty="0" err="1"/>
              <a:t>contracts</a:t>
            </a:r>
            <a:r>
              <a:rPr lang="cs-CZ" dirty="0"/>
              <a:t> </a:t>
            </a:r>
            <a:r>
              <a:rPr lang="cs-CZ" dirty="0" err="1"/>
              <a:t>which</a:t>
            </a:r>
            <a:r>
              <a:rPr lang="cs-CZ" dirty="0"/>
              <a:t> </a:t>
            </a:r>
            <a:r>
              <a:rPr lang="cs-CZ" dirty="0" err="1"/>
              <a:t>subject</a:t>
            </a:r>
            <a:r>
              <a:rPr lang="cs-CZ" dirty="0"/>
              <a:t> </a:t>
            </a:r>
            <a:r>
              <a:rPr lang="cs-CZ" dirty="0" err="1"/>
              <a:t>is</a:t>
            </a:r>
            <a:r>
              <a:rPr lang="cs-CZ" dirty="0"/>
              <a:t> to </a:t>
            </a:r>
            <a:r>
              <a:rPr lang="cs-CZ" dirty="0" err="1"/>
              <a:t>pay</a:t>
            </a:r>
            <a:r>
              <a:rPr lang="cs-CZ" dirty="0"/>
              <a:t> </a:t>
            </a:r>
            <a:r>
              <a:rPr lang="cs-CZ" dirty="0" err="1"/>
              <a:t>an</a:t>
            </a:r>
            <a:r>
              <a:rPr lang="cs-CZ" dirty="0"/>
              <a:t> </a:t>
            </a:r>
            <a:r>
              <a:rPr lang="cs-CZ" dirty="0" err="1"/>
              <a:t>amount</a:t>
            </a:r>
            <a:r>
              <a:rPr lang="cs-CZ" dirty="0"/>
              <a:t> </a:t>
            </a:r>
            <a:r>
              <a:rPr lang="cs-CZ"/>
              <a:t>higher</a:t>
            </a:r>
            <a:r>
              <a:rPr lang="cs-CZ" dirty="0"/>
              <a:t> </a:t>
            </a:r>
            <a:r>
              <a:rPr lang="cs-CZ" dirty="0" err="1"/>
              <a:t>than</a:t>
            </a:r>
            <a:r>
              <a:rPr lang="cs-CZ" dirty="0"/>
              <a:t> 50.000CZK</a:t>
            </a:r>
          </a:p>
          <a:p>
            <a:r>
              <a:rPr lang="cs-CZ" dirty="0" err="1"/>
              <a:t>Publishing</a:t>
            </a:r>
            <a:r>
              <a:rPr lang="cs-CZ" dirty="0"/>
              <a:t> = </a:t>
            </a:r>
            <a:r>
              <a:rPr lang="cs-CZ" dirty="0" err="1"/>
              <a:t>condition</a:t>
            </a:r>
            <a:r>
              <a:rPr lang="cs-CZ" dirty="0"/>
              <a:t> </a:t>
            </a:r>
            <a:r>
              <a:rPr lang="cs-CZ" dirty="0" err="1"/>
              <a:t>for</a:t>
            </a:r>
            <a:r>
              <a:rPr lang="cs-CZ" dirty="0"/>
              <a:t> </a:t>
            </a:r>
            <a:r>
              <a:rPr lang="cs-CZ" dirty="0" err="1"/>
              <a:t>the</a:t>
            </a:r>
            <a:r>
              <a:rPr lang="cs-CZ" dirty="0"/>
              <a:t> </a:t>
            </a:r>
            <a:r>
              <a:rPr lang="cs-CZ" dirty="0" err="1"/>
              <a:t>contracts</a:t>
            </a:r>
            <a:r>
              <a:rPr lang="cs-CZ" dirty="0"/>
              <a:t> to </a:t>
            </a:r>
            <a:r>
              <a:rPr lang="cs-CZ" dirty="0" err="1"/>
              <a:t>be</a:t>
            </a:r>
            <a:r>
              <a:rPr lang="cs-CZ" dirty="0"/>
              <a:t> in </a:t>
            </a:r>
            <a:r>
              <a:rPr lang="cs-CZ" dirty="0" err="1"/>
              <a:t>force</a:t>
            </a:r>
            <a:endParaRPr lang="cs-CZ" dirty="0"/>
          </a:p>
        </p:txBody>
      </p:sp>
    </p:spTree>
    <p:extLst>
      <p:ext uri="{BB962C8B-B14F-4D97-AF65-F5344CB8AC3E}">
        <p14:creationId xmlns:p14="http://schemas.microsoft.com/office/powerpoint/2010/main" val="5041374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75ED0B-001D-4195-A13D-30E2CCB0B899}"/>
              </a:ext>
            </a:extLst>
          </p:cNvPr>
          <p:cNvSpPr>
            <a:spLocks noGrp="1"/>
          </p:cNvSpPr>
          <p:nvPr>
            <p:ph type="title"/>
          </p:nvPr>
        </p:nvSpPr>
        <p:spPr/>
        <p:txBody>
          <a:bodyPr/>
          <a:lstStyle/>
          <a:p>
            <a:r>
              <a:rPr lang="cs-CZ" dirty="0"/>
              <a:t>Free </a:t>
            </a:r>
            <a:r>
              <a:rPr lang="cs-CZ" dirty="0" err="1"/>
              <a:t>Acces</a:t>
            </a:r>
            <a:r>
              <a:rPr lang="cs-CZ" dirty="0"/>
              <a:t> to </a:t>
            </a:r>
            <a:r>
              <a:rPr lang="cs-CZ" dirty="0" err="1"/>
              <a:t>Information</a:t>
            </a:r>
            <a:endParaRPr lang="cs-CZ" dirty="0"/>
          </a:p>
        </p:txBody>
      </p:sp>
      <p:sp>
        <p:nvSpPr>
          <p:cNvPr id="3" name="Zástupný obsah 2">
            <a:extLst>
              <a:ext uri="{FF2B5EF4-FFF2-40B4-BE49-F238E27FC236}">
                <a16:creationId xmlns:a16="http://schemas.microsoft.com/office/drawing/2014/main" id="{E2E5A25C-E832-4EA6-B344-E74B49297F48}"/>
              </a:ext>
            </a:extLst>
          </p:cNvPr>
          <p:cNvSpPr>
            <a:spLocks noGrp="1"/>
          </p:cNvSpPr>
          <p:nvPr>
            <p:ph idx="1"/>
          </p:nvPr>
        </p:nvSpPr>
        <p:spPr/>
        <p:txBody>
          <a:bodyPr/>
          <a:lstStyle/>
          <a:p>
            <a:r>
              <a:rPr lang="cs-CZ" dirty="0"/>
              <a:t>Public </a:t>
            </a:r>
            <a:r>
              <a:rPr lang="cs-CZ" dirty="0" err="1"/>
              <a:t>Bodies</a:t>
            </a:r>
            <a:r>
              <a:rPr lang="cs-CZ" dirty="0"/>
              <a:t> </a:t>
            </a:r>
            <a:r>
              <a:rPr lang="cs-CZ" dirty="0" err="1"/>
              <a:t>publish</a:t>
            </a:r>
            <a:r>
              <a:rPr lang="cs-CZ" dirty="0"/>
              <a:t> basic </a:t>
            </a:r>
            <a:r>
              <a:rPr lang="cs-CZ" dirty="0" err="1"/>
              <a:t>information</a:t>
            </a:r>
            <a:r>
              <a:rPr lang="cs-CZ" dirty="0"/>
              <a:t> on </a:t>
            </a:r>
            <a:r>
              <a:rPr lang="cs-CZ" dirty="0" err="1"/>
              <a:t>their</a:t>
            </a:r>
            <a:r>
              <a:rPr lang="cs-CZ" dirty="0"/>
              <a:t> </a:t>
            </a:r>
            <a:r>
              <a:rPr lang="cs-CZ" dirty="0" err="1"/>
              <a:t>activity</a:t>
            </a:r>
            <a:r>
              <a:rPr lang="cs-CZ" dirty="0"/>
              <a:t> by </a:t>
            </a:r>
            <a:r>
              <a:rPr lang="cs-CZ" dirty="0" err="1"/>
              <a:t>themselves</a:t>
            </a:r>
            <a:r>
              <a:rPr lang="cs-CZ" dirty="0"/>
              <a:t>, </a:t>
            </a:r>
            <a:r>
              <a:rPr lang="cs-CZ" dirty="0" err="1"/>
              <a:t>they</a:t>
            </a:r>
            <a:r>
              <a:rPr lang="cs-CZ" dirty="0"/>
              <a:t> </a:t>
            </a:r>
            <a:r>
              <a:rPr lang="cs-CZ" dirty="0" err="1"/>
              <a:t>provide</a:t>
            </a:r>
            <a:r>
              <a:rPr lang="cs-CZ" dirty="0"/>
              <a:t> more </a:t>
            </a:r>
            <a:r>
              <a:rPr lang="cs-CZ" dirty="0" err="1"/>
              <a:t>information</a:t>
            </a:r>
            <a:r>
              <a:rPr lang="cs-CZ" dirty="0"/>
              <a:t> to </a:t>
            </a:r>
            <a:r>
              <a:rPr lang="cs-CZ" dirty="0" err="1"/>
              <a:t>individuals</a:t>
            </a:r>
            <a:r>
              <a:rPr lang="cs-CZ" dirty="0"/>
              <a:t> </a:t>
            </a:r>
            <a:r>
              <a:rPr lang="cs-CZ" dirty="0" err="1"/>
              <a:t>when</a:t>
            </a:r>
            <a:r>
              <a:rPr lang="cs-CZ" dirty="0"/>
              <a:t> </a:t>
            </a:r>
            <a:r>
              <a:rPr lang="cs-CZ" dirty="0" err="1"/>
              <a:t>the</a:t>
            </a:r>
            <a:r>
              <a:rPr lang="cs-CZ" dirty="0"/>
              <a:t> </a:t>
            </a:r>
            <a:r>
              <a:rPr lang="cs-CZ" dirty="0" err="1"/>
              <a:t>individuals</a:t>
            </a:r>
            <a:r>
              <a:rPr lang="cs-CZ" dirty="0"/>
              <a:t> </a:t>
            </a:r>
            <a:r>
              <a:rPr lang="cs-CZ" dirty="0" err="1"/>
              <a:t>ask</a:t>
            </a:r>
            <a:endParaRPr lang="cs-CZ" dirty="0"/>
          </a:p>
          <a:p>
            <a:endParaRPr lang="cs-CZ" dirty="0"/>
          </a:p>
          <a:p>
            <a:r>
              <a:rPr lang="cs-CZ" dirty="0" err="1"/>
              <a:t>Application</a:t>
            </a:r>
            <a:r>
              <a:rPr lang="cs-CZ" dirty="0"/>
              <a:t> </a:t>
            </a:r>
            <a:r>
              <a:rPr lang="cs-CZ" dirty="0" err="1"/>
              <a:t>for</a:t>
            </a:r>
            <a:r>
              <a:rPr lang="cs-CZ" dirty="0"/>
              <a:t> </a:t>
            </a:r>
            <a:r>
              <a:rPr lang="cs-CZ" dirty="0" err="1"/>
              <a:t>the</a:t>
            </a:r>
            <a:r>
              <a:rPr lang="cs-CZ" dirty="0"/>
              <a:t> </a:t>
            </a:r>
            <a:r>
              <a:rPr lang="cs-CZ" dirty="0" err="1"/>
              <a:t>information</a:t>
            </a:r>
            <a:r>
              <a:rPr lang="cs-CZ" dirty="0"/>
              <a:t> – </a:t>
            </a:r>
            <a:r>
              <a:rPr lang="cs-CZ" dirty="0" err="1"/>
              <a:t>informal</a:t>
            </a:r>
            <a:r>
              <a:rPr lang="cs-CZ" dirty="0"/>
              <a:t> </a:t>
            </a:r>
            <a:r>
              <a:rPr lang="cs-CZ" dirty="0" err="1"/>
              <a:t>or</a:t>
            </a:r>
            <a:r>
              <a:rPr lang="cs-CZ" dirty="0"/>
              <a:t> </a:t>
            </a:r>
            <a:r>
              <a:rPr lang="cs-CZ" dirty="0" err="1"/>
              <a:t>formal</a:t>
            </a:r>
            <a:r>
              <a:rPr lang="cs-CZ" dirty="0"/>
              <a:t>, 15 </a:t>
            </a:r>
            <a:r>
              <a:rPr lang="cs-CZ" dirty="0" err="1"/>
              <a:t>days</a:t>
            </a:r>
            <a:r>
              <a:rPr lang="cs-CZ" dirty="0"/>
              <a:t> to </a:t>
            </a:r>
            <a:r>
              <a:rPr lang="cs-CZ" dirty="0" err="1"/>
              <a:t>reply</a:t>
            </a:r>
            <a:endParaRPr lang="cs-CZ" dirty="0"/>
          </a:p>
        </p:txBody>
      </p:sp>
      <p:sp>
        <p:nvSpPr>
          <p:cNvPr id="4" name="Zástupný symbol pro zápatí 3">
            <a:extLst>
              <a:ext uri="{FF2B5EF4-FFF2-40B4-BE49-F238E27FC236}">
                <a16:creationId xmlns:a16="http://schemas.microsoft.com/office/drawing/2014/main" id="{9928AC18-D795-4C6E-9992-6217A18DF3D1}"/>
              </a:ext>
            </a:extLst>
          </p:cNvPr>
          <p:cNvSpPr>
            <a:spLocks noGrp="1"/>
          </p:cNvSpPr>
          <p:nvPr>
            <p:ph type="ftr" sz="quarter" idx="10"/>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ADE6793D-EFAF-4954-906E-C696EA0E2E20}"/>
              </a:ext>
            </a:extLst>
          </p:cNvPr>
          <p:cNvSpPr>
            <a:spLocks noGrp="1"/>
          </p:cNvSpPr>
          <p:nvPr>
            <p:ph type="sldNum" sz="quarter" idx="11"/>
          </p:nvPr>
        </p:nvSpPr>
        <p:spPr/>
        <p:txBody>
          <a:bodyPr/>
          <a:lstStyle/>
          <a:p>
            <a:pPr>
              <a:defRPr/>
            </a:pPr>
            <a:fld id="{DA8CC732-7487-49F8-8D84-58121E52C332}" type="slidenum">
              <a:rPr lang="cs-CZ" altLang="cs-CZ" smtClean="0"/>
              <a:pPr>
                <a:defRPr/>
              </a:pPr>
              <a:t>28</a:t>
            </a:fld>
            <a:endParaRPr lang="cs-CZ" altLang="cs-CZ"/>
          </a:p>
        </p:txBody>
      </p:sp>
    </p:spTree>
    <p:extLst>
      <p:ext uri="{BB962C8B-B14F-4D97-AF65-F5344CB8AC3E}">
        <p14:creationId xmlns:p14="http://schemas.microsoft.com/office/powerpoint/2010/main" val="426196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DC9CDE-5F3B-4584-B7A7-6E94A62BFFD1}"/>
              </a:ext>
            </a:extLst>
          </p:cNvPr>
          <p:cNvSpPr>
            <a:spLocks noGrp="1"/>
          </p:cNvSpPr>
          <p:nvPr>
            <p:ph type="title"/>
          </p:nvPr>
        </p:nvSpPr>
        <p:spPr/>
        <p:txBody>
          <a:bodyPr/>
          <a:lstStyle/>
          <a:p>
            <a:r>
              <a:rPr lang="cs-CZ" dirty="0" err="1"/>
              <a:t>Personal</a:t>
            </a:r>
            <a:r>
              <a:rPr lang="cs-CZ" dirty="0"/>
              <a:t> Data </a:t>
            </a:r>
            <a:r>
              <a:rPr lang="cs-CZ" dirty="0" err="1"/>
              <a:t>Protection</a:t>
            </a:r>
            <a:endParaRPr lang="cs-CZ" dirty="0"/>
          </a:p>
        </p:txBody>
      </p:sp>
      <p:sp>
        <p:nvSpPr>
          <p:cNvPr id="3" name="Zástupný obsah 2">
            <a:extLst>
              <a:ext uri="{FF2B5EF4-FFF2-40B4-BE49-F238E27FC236}">
                <a16:creationId xmlns:a16="http://schemas.microsoft.com/office/drawing/2014/main" id="{C15ECD66-06B9-4C80-83B2-CF221195B057}"/>
              </a:ext>
            </a:extLst>
          </p:cNvPr>
          <p:cNvSpPr>
            <a:spLocks noGrp="1"/>
          </p:cNvSpPr>
          <p:nvPr>
            <p:ph idx="1"/>
          </p:nvPr>
        </p:nvSpPr>
        <p:spPr/>
        <p:txBody>
          <a:bodyPr/>
          <a:lstStyle/>
          <a:p>
            <a:r>
              <a:rPr lang="en-US" dirty="0"/>
              <a:t>The Personal Data Processing Act 2019 (No. 110/2019 Coll.</a:t>
            </a:r>
            <a:r>
              <a:rPr lang="cs-CZ" dirty="0"/>
              <a:t>) + GDPR</a:t>
            </a:r>
          </a:p>
          <a:p>
            <a:r>
              <a:rPr lang="cs-CZ" dirty="0" err="1"/>
              <a:t>Confidentiality</a:t>
            </a:r>
            <a:r>
              <a:rPr lang="cs-CZ" dirty="0"/>
              <a:t> </a:t>
            </a:r>
            <a:r>
              <a:rPr lang="cs-CZ" dirty="0" err="1"/>
              <a:t>of</a:t>
            </a:r>
            <a:r>
              <a:rPr lang="cs-CZ" dirty="0"/>
              <a:t> public </a:t>
            </a:r>
            <a:r>
              <a:rPr lang="cs-CZ" dirty="0" err="1"/>
              <a:t>officials</a:t>
            </a:r>
            <a:r>
              <a:rPr lang="cs-CZ" dirty="0"/>
              <a:t> - </a:t>
            </a:r>
            <a:r>
              <a:rPr lang="en-US" i="1" dirty="0" err="1"/>
              <a:t>Authorised</a:t>
            </a:r>
            <a:r>
              <a:rPr lang="en-US" i="1" dirty="0"/>
              <a:t> officials shall be obliged to maintain confidentiality in respect of facts they learn of in association with the procedure and which need to remain confidential in order to ensure the proper conduct of public administration or to preserve the interests of other persons, unless stipulated otherwise by law.</a:t>
            </a:r>
            <a:r>
              <a:rPr lang="en-US" dirty="0"/>
              <a:t> </a:t>
            </a:r>
            <a:endParaRPr lang="cs-CZ" dirty="0"/>
          </a:p>
          <a:p>
            <a:endParaRPr lang="cs-CZ" dirty="0"/>
          </a:p>
          <a:p>
            <a:r>
              <a:rPr lang="cs-CZ" dirty="0" err="1"/>
              <a:t>The</a:t>
            </a:r>
            <a:r>
              <a:rPr lang="cs-CZ" dirty="0"/>
              <a:t> Office </a:t>
            </a:r>
            <a:r>
              <a:rPr lang="cs-CZ" dirty="0" err="1"/>
              <a:t>for</a:t>
            </a:r>
            <a:r>
              <a:rPr lang="cs-CZ" dirty="0"/>
              <a:t> </a:t>
            </a:r>
            <a:r>
              <a:rPr lang="cs-CZ" dirty="0" err="1"/>
              <a:t>Personal</a:t>
            </a:r>
            <a:r>
              <a:rPr lang="cs-CZ" dirty="0"/>
              <a:t> Data </a:t>
            </a:r>
            <a:r>
              <a:rPr lang="cs-CZ" dirty="0" err="1"/>
              <a:t>Protection</a:t>
            </a:r>
            <a:endParaRPr lang="cs-CZ" dirty="0"/>
          </a:p>
        </p:txBody>
      </p:sp>
      <p:sp>
        <p:nvSpPr>
          <p:cNvPr id="4" name="Zástupný symbol pro zápatí 3">
            <a:extLst>
              <a:ext uri="{FF2B5EF4-FFF2-40B4-BE49-F238E27FC236}">
                <a16:creationId xmlns:a16="http://schemas.microsoft.com/office/drawing/2014/main" id="{7182E0DB-FF2C-4D16-B0A1-C297A6A95A63}"/>
              </a:ext>
            </a:extLst>
          </p:cNvPr>
          <p:cNvSpPr>
            <a:spLocks noGrp="1"/>
          </p:cNvSpPr>
          <p:nvPr>
            <p:ph type="ftr" sz="quarter" idx="10"/>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1E5E3B0D-72C2-4199-91A7-0F49A40F9773}"/>
              </a:ext>
            </a:extLst>
          </p:cNvPr>
          <p:cNvSpPr>
            <a:spLocks noGrp="1"/>
          </p:cNvSpPr>
          <p:nvPr>
            <p:ph type="sldNum" sz="quarter" idx="11"/>
          </p:nvPr>
        </p:nvSpPr>
        <p:spPr/>
        <p:txBody>
          <a:bodyPr/>
          <a:lstStyle/>
          <a:p>
            <a:pPr>
              <a:defRPr/>
            </a:pPr>
            <a:fld id="{DA8CC732-7487-49F8-8D84-58121E52C332}" type="slidenum">
              <a:rPr lang="cs-CZ" altLang="cs-CZ" smtClean="0"/>
              <a:pPr>
                <a:defRPr/>
              </a:pPr>
              <a:t>29</a:t>
            </a:fld>
            <a:endParaRPr lang="cs-CZ" altLang="cs-CZ"/>
          </a:p>
        </p:txBody>
      </p:sp>
    </p:spTree>
    <p:extLst>
      <p:ext uri="{BB962C8B-B14F-4D97-AF65-F5344CB8AC3E}">
        <p14:creationId xmlns:p14="http://schemas.microsoft.com/office/powerpoint/2010/main" val="3918000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92A872A7-B2A5-45B2-8B96-ECF250866D09}"/>
              </a:ext>
            </a:extLst>
          </p:cNvPr>
          <p:cNvSpPr>
            <a:spLocks noGrp="1"/>
          </p:cNvSpPr>
          <p:nvPr>
            <p:ph idx="1"/>
          </p:nvPr>
        </p:nvSpPr>
        <p:spPr>
          <a:xfrm>
            <a:off x="628650" y="599243"/>
            <a:ext cx="7886700" cy="4033480"/>
          </a:xfrm>
        </p:spPr>
        <p:txBody>
          <a:bodyPr/>
          <a:lstStyle/>
          <a:p>
            <a:r>
              <a:rPr lang="en-GB" dirty="0"/>
              <a:t>Organization – structure of Administrative Bodies</a:t>
            </a:r>
          </a:p>
          <a:p>
            <a:endParaRPr lang="en-GB" dirty="0"/>
          </a:p>
          <a:p>
            <a:r>
              <a:rPr lang="en-GB" dirty="0"/>
              <a:t>or</a:t>
            </a:r>
          </a:p>
          <a:p>
            <a:endParaRPr lang="en-GB" dirty="0"/>
          </a:p>
          <a:p>
            <a:r>
              <a:rPr lang="en-GB" dirty="0"/>
              <a:t>Activity</a:t>
            </a:r>
            <a:r>
              <a:rPr lang="cs-CZ" dirty="0"/>
              <a:t> – </a:t>
            </a:r>
            <a:r>
              <a:rPr lang="cs-CZ" dirty="0" err="1"/>
              <a:t>functional</a:t>
            </a:r>
            <a:r>
              <a:rPr lang="cs-CZ" dirty="0"/>
              <a:t> </a:t>
            </a:r>
            <a:r>
              <a:rPr lang="cs-CZ" dirty="0" err="1"/>
              <a:t>understanding</a:t>
            </a:r>
            <a:endParaRPr lang="en-GB" dirty="0"/>
          </a:p>
          <a:p>
            <a:endParaRPr lang="en-GB" dirty="0"/>
          </a:p>
          <a:p>
            <a:endParaRPr lang="en-GB" dirty="0"/>
          </a:p>
          <a:p>
            <a:r>
              <a:rPr lang="en-GB" dirty="0"/>
              <a:t>Service for the public</a:t>
            </a:r>
          </a:p>
          <a:p>
            <a:endParaRPr lang="cs-CZ" dirty="0"/>
          </a:p>
        </p:txBody>
      </p:sp>
    </p:spTree>
    <p:extLst>
      <p:ext uri="{BB962C8B-B14F-4D97-AF65-F5344CB8AC3E}">
        <p14:creationId xmlns:p14="http://schemas.microsoft.com/office/powerpoint/2010/main" val="2433213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55AE133-69DC-4519-BC75-47E40EA504DC}"/>
              </a:ext>
            </a:extLst>
          </p:cNvPr>
          <p:cNvSpPr>
            <a:spLocks noGrp="1"/>
          </p:cNvSpPr>
          <p:nvPr>
            <p:ph idx="1"/>
          </p:nvPr>
        </p:nvSpPr>
        <p:spPr>
          <a:xfrm>
            <a:off x="628650" y="572611"/>
            <a:ext cx="7886700" cy="4060112"/>
          </a:xfrm>
        </p:spPr>
        <p:txBody>
          <a:bodyPr/>
          <a:lstStyle/>
          <a:p>
            <a:r>
              <a:rPr lang="en-US" dirty="0"/>
              <a:t>One of three state functions – legislation, justice, administration </a:t>
            </a:r>
          </a:p>
          <a:p>
            <a:r>
              <a:rPr lang="en-US" dirty="0"/>
              <a:t>– provides the means of </a:t>
            </a:r>
            <a:r>
              <a:rPr lang="cs-CZ" dirty="0" err="1"/>
              <a:t>the</a:t>
            </a:r>
            <a:r>
              <a:rPr lang="en-US" dirty="0"/>
              <a:t> application of </a:t>
            </a:r>
            <a:r>
              <a:rPr lang="cs-CZ" dirty="0" err="1"/>
              <a:t>the</a:t>
            </a:r>
            <a:r>
              <a:rPr lang="cs-CZ" dirty="0"/>
              <a:t> </a:t>
            </a:r>
            <a:r>
              <a:rPr lang="en-US" dirty="0"/>
              <a:t>Administrative Law</a:t>
            </a:r>
            <a:r>
              <a:rPr lang="cs-CZ" dirty="0"/>
              <a:t> (direct </a:t>
            </a:r>
            <a:r>
              <a:rPr lang="cs-CZ" dirty="0" err="1"/>
              <a:t>realization</a:t>
            </a:r>
            <a:r>
              <a:rPr lang="cs-CZ" dirty="0"/>
              <a:t>, </a:t>
            </a:r>
            <a:r>
              <a:rPr lang="cs-CZ" dirty="0" err="1"/>
              <a:t>authoritative</a:t>
            </a:r>
            <a:r>
              <a:rPr lang="cs-CZ" dirty="0"/>
              <a:t> </a:t>
            </a:r>
            <a:r>
              <a:rPr lang="cs-CZ" dirty="0" err="1"/>
              <a:t>application</a:t>
            </a:r>
            <a:r>
              <a:rPr lang="cs-CZ" dirty="0"/>
              <a:t>)</a:t>
            </a:r>
            <a:endParaRPr lang="en-US" dirty="0"/>
          </a:p>
          <a:p>
            <a:endParaRPr lang="en-US" dirty="0"/>
          </a:p>
          <a:p>
            <a:pPr lvl="1"/>
            <a:r>
              <a:rPr lang="en-US" dirty="0"/>
              <a:t>Implements the Acts of Parliament by making its own legislation</a:t>
            </a:r>
          </a:p>
          <a:p>
            <a:pPr lvl="1"/>
            <a:r>
              <a:rPr lang="en-US" dirty="0"/>
              <a:t>Authoritatively applies the Acts on individual cases</a:t>
            </a:r>
          </a:p>
          <a:p>
            <a:pPr lvl="1"/>
            <a:r>
              <a:rPr lang="en-US" dirty="0"/>
              <a:t>Supervises compliance with the legislation</a:t>
            </a:r>
          </a:p>
          <a:p>
            <a:pPr lvl="1"/>
            <a:r>
              <a:rPr lang="en-US" dirty="0"/>
              <a:t>May punish non-compliance with the legislation</a:t>
            </a:r>
          </a:p>
          <a:p>
            <a:pPr lvl="1"/>
            <a:endParaRPr lang="en-US" dirty="0"/>
          </a:p>
          <a:p>
            <a:r>
              <a:rPr lang="en-US" dirty="0"/>
              <a:t>Is concerned with public rights and public duties – related to the state</a:t>
            </a:r>
          </a:p>
          <a:p>
            <a:endParaRPr lang="en-US" dirty="0"/>
          </a:p>
        </p:txBody>
      </p:sp>
    </p:spTree>
    <p:extLst>
      <p:ext uri="{BB962C8B-B14F-4D97-AF65-F5344CB8AC3E}">
        <p14:creationId xmlns:p14="http://schemas.microsoft.com/office/powerpoint/2010/main" val="14146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E345BA8-A9D2-4CA9-A4A6-50CBEEDFE596}"/>
              </a:ext>
            </a:extLst>
          </p:cNvPr>
          <p:cNvSpPr>
            <a:spLocks noGrp="1"/>
          </p:cNvSpPr>
          <p:nvPr>
            <p:ph idx="1"/>
          </p:nvPr>
        </p:nvSpPr>
        <p:spPr>
          <a:xfrm>
            <a:off x="628650" y="599243"/>
            <a:ext cx="7886700" cy="4033480"/>
          </a:xfrm>
        </p:spPr>
        <p:txBody>
          <a:bodyPr/>
          <a:lstStyle/>
          <a:p>
            <a:r>
              <a:rPr lang="en-US" dirty="0"/>
              <a:t>Executing activity</a:t>
            </a:r>
          </a:p>
          <a:p>
            <a:endParaRPr lang="en-US" dirty="0"/>
          </a:p>
          <a:p>
            <a:r>
              <a:rPr lang="en-US" dirty="0"/>
              <a:t>Authoritative activity – orders, authoritative decisions</a:t>
            </a:r>
          </a:p>
          <a:p>
            <a:endParaRPr lang="en-US" dirty="0"/>
          </a:p>
          <a:p>
            <a:r>
              <a:rPr lang="en-US" dirty="0"/>
              <a:t>Subordinate to Acts of Parliament – cannot change them, must comply with them, its own legislation must not be inconsistent with them</a:t>
            </a:r>
          </a:p>
          <a:p>
            <a:endParaRPr lang="en-US" dirty="0"/>
          </a:p>
          <a:p>
            <a:endParaRPr lang="en-US" dirty="0"/>
          </a:p>
        </p:txBody>
      </p:sp>
    </p:spTree>
    <p:extLst>
      <p:ext uri="{BB962C8B-B14F-4D97-AF65-F5344CB8AC3E}">
        <p14:creationId xmlns:p14="http://schemas.microsoft.com/office/powerpoint/2010/main" val="2955635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9A5120C4-63DD-490C-8157-492E3D1A86BE}"/>
              </a:ext>
            </a:extLst>
          </p:cNvPr>
          <p:cNvSpPr txBox="1"/>
          <p:nvPr/>
        </p:nvSpPr>
        <p:spPr>
          <a:xfrm>
            <a:off x="1091953" y="319597"/>
            <a:ext cx="6964532" cy="415498"/>
          </a:xfrm>
          <a:prstGeom prst="rect">
            <a:avLst/>
          </a:prstGeom>
          <a:noFill/>
          <a:ln>
            <a:solidFill>
              <a:schemeClr val="accent1"/>
            </a:solidFill>
          </a:ln>
        </p:spPr>
        <p:txBody>
          <a:bodyPr wrap="square" rtlCol="0">
            <a:spAutoFit/>
          </a:bodyPr>
          <a:lstStyle/>
          <a:p>
            <a:pPr defTabSz="685800" fontAlgn="auto">
              <a:spcBef>
                <a:spcPts val="0"/>
              </a:spcBef>
              <a:spcAft>
                <a:spcPts val="0"/>
              </a:spcAft>
              <a:defRPr/>
            </a:pPr>
            <a:r>
              <a:rPr lang="cs-CZ" sz="2100" dirty="0" err="1">
                <a:solidFill>
                  <a:prstClr val="black"/>
                </a:solidFill>
                <a:latin typeface="Calibri" panose="020F0502020204030204"/>
              </a:rPr>
              <a:t>Legislation</a:t>
            </a:r>
            <a:r>
              <a:rPr lang="cs-CZ" sz="2100" dirty="0">
                <a:solidFill>
                  <a:prstClr val="black"/>
                </a:solidFill>
                <a:latin typeface="Calibri" panose="020F0502020204030204"/>
              </a:rPr>
              <a:t> – </a:t>
            </a:r>
            <a:r>
              <a:rPr lang="cs-CZ" sz="2100" dirty="0" err="1">
                <a:solidFill>
                  <a:prstClr val="black"/>
                </a:solidFill>
                <a:latin typeface="Calibri" panose="020F0502020204030204"/>
              </a:rPr>
              <a:t>creates</a:t>
            </a:r>
            <a:r>
              <a:rPr lang="cs-CZ" sz="2100" dirty="0">
                <a:solidFill>
                  <a:prstClr val="black"/>
                </a:solidFill>
                <a:latin typeface="Calibri" panose="020F0502020204030204"/>
              </a:rPr>
              <a:t> </a:t>
            </a:r>
            <a:r>
              <a:rPr lang="cs-CZ" sz="2100" dirty="0" err="1">
                <a:solidFill>
                  <a:prstClr val="black"/>
                </a:solidFill>
                <a:latin typeface="Calibri" panose="020F0502020204030204"/>
              </a:rPr>
              <a:t>law</a:t>
            </a:r>
            <a:r>
              <a:rPr lang="cs-CZ" sz="2100" dirty="0">
                <a:solidFill>
                  <a:prstClr val="black"/>
                </a:solidFill>
                <a:latin typeface="Calibri" panose="020F0502020204030204"/>
              </a:rPr>
              <a:t>, </a:t>
            </a:r>
            <a:r>
              <a:rPr lang="cs-CZ" sz="2100" dirty="0" err="1">
                <a:solidFill>
                  <a:prstClr val="black"/>
                </a:solidFill>
                <a:latin typeface="Calibri" panose="020F0502020204030204"/>
              </a:rPr>
              <a:t>general</a:t>
            </a:r>
            <a:r>
              <a:rPr lang="cs-CZ" sz="2100" dirty="0">
                <a:solidFill>
                  <a:prstClr val="black"/>
                </a:solidFill>
                <a:latin typeface="Calibri" panose="020F0502020204030204"/>
              </a:rPr>
              <a:t> and </a:t>
            </a:r>
            <a:r>
              <a:rPr lang="cs-CZ" sz="2100" dirty="0" err="1">
                <a:solidFill>
                  <a:prstClr val="black"/>
                </a:solidFill>
                <a:latin typeface="Calibri" panose="020F0502020204030204"/>
              </a:rPr>
              <a:t>binding</a:t>
            </a:r>
            <a:r>
              <a:rPr lang="cs-CZ" sz="2100" dirty="0">
                <a:solidFill>
                  <a:prstClr val="black"/>
                </a:solidFill>
                <a:latin typeface="Calibri" panose="020F0502020204030204"/>
              </a:rPr>
              <a:t> </a:t>
            </a:r>
            <a:r>
              <a:rPr lang="cs-CZ" sz="2100" dirty="0" err="1">
                <a:solidFill>
                  <a:prstClr val="black"/>
                </a:solidFill>
                <a:latin typeface="Calibri" panose="020F0502020204030204"/>
              </a:rPr>
              <a:t>rules</a:t>
            </a:r>
            <a:r>
              <a:rPr lang="cs-CZ" sz="2100" dirty="0">
                <a:solidFill>
                  <a:prstClr val="black"/>
                </a:solidFill>
                <a:latin typeface="Calibri" panose="020F0502020204030204"/>
              </a:rPr>
              <a:t> </a:t>
            </a:r>
            <a:r>
              <a:rPr lang="cs-CZ" sz="2100" dirty="0" err="1">
                <a:solidFill>
                  <a:prstClr val="black"/>
                </a:solidFill>
                <a:latin typeface="Calibri" panose="020F0502020204030204"/>
              </a:rPr>
              <a:t>of</a:t>
            </a:r>
            <a:r>
              <a:rPr lang="cs-CZ" sz="2100" dirty="0">
                <a:solidFill>
                  <a:prstClr val="black"/>
                </a:solidFill>
                <a:latin typeface="Calibri" panose="020F0502020204030204"/>
              </a:rPr>
              <a:t> </a:t>
            </a:r>
            <a:r>
              <a:rPr lang="cs-CZ" sz="2100" dirty="0" err="1">
                <a:solidFill>
                  <a:prstClr val="black"/>
                </a:solidFill>
                <a:latin typeface="Calibri" panose="020F0502020204030204"/>
              </a:rPr>
              <a:t>conduct</a:t>
            </a:r>
            <a:endParaRPr lang="cs-CZ" sz="2100" dirty="0">
              <a:solidFill>
                <a:prstClr val="black"/>
              </a:solidFill>
              <a:latin typeface="Calibri" panose="020F0502020204030204"/>
            </a:endParaRPr>
          </a:p>
        </p:txBody>
      </p:sp>
      <p:sp>
        <p:nvSpPr>
          <p:cNvPr id="5" name="TextovéPole 4">
            <a:extLst>
              <a:ext uri="{FF2B5EF4-FFF2-40B4-BE49-F238E27FC236}">
                <a16:creationId xmlns:a16="http://schemas.microsoft.com/office/drawing/2014/main" id="{021DD9A2-E3A8-4CD6-BEA1-197B2A42C5CC}"/>
              </a:ext>
            </a:extLst>
          </p:cNvPr>
          <p:cNvSpPr txBox="1"/>
          <p:nvPr/>
        </p:nvSpPr>
        <p:spPr>
          <a:xfrm>
            <a:off x="1570703" y="820581"/>
            <a:ext cx="5855110" cy="715581"/>
          </a:xfrm>
          <a:prstGeom prst="rect">
            <a:avLst/>
          </a:prstGeom>
          <a:noFill/>
        </p:spPr>
        <p:txBody>
          <a:bodyPr wrap="square" rtlCol="0">
            <a:spAutoFit/>
          </a:bodyPr>
          <a:lstStyle/>
          <a:p>
            <a:pPr defTabSz="685800" fontAlgn="auto">
              <a:spcBef>
                <a:spcPts val="0"/>
              </a:spcBef>
              <a:spcAft>
                <a:spcPts val="0"/>
              </a:spcAft>
              <a:defRPr/>
            </a:pPr>
            <a:r>
              <a:rPr lang="cs-CZ" sz="1350" b="1" dirty="0" err="1">
                <a:solidFill>
                  <a:srgbClr val="FF0000"/>
                </a:solidFill>
                <a:latin typeface="Calibri" panose="020F0502020204030204"/>
              </a:rPr>
              <a:t>Problem</a:t>
            </a:r>
            <a:r>
              <a:rPr lang="cs-CZ" sz="1350" b="1" dirty="0">
                <a:solidFill>
                  <a:srgbClr val="FF0000"/>
                </a:solidFill>
                <a:latin typeface="Calibri" panose="020F0502020204030204"/>
              </a:rPr>
              <a:t>: </a:t>
            </a:r>
            <a:r>
              <a:rPr lang="cs-CZ" sz="1350" dirty="0" err="1">
                <a:solidFill>
                  <a:prstClr val="black"/>
                </a:solidFill>
                <a:latin typeface="Calibri" panose="020F0502020204030204"/>
              </a:rPr>
              <a:t>The</a:t>
            </a:r>
            <a:r>
              <a:rPr lang="cs-CZ" sz="1350" dirty="0">
                <a:solidFill>
                  <a:prstClr val="black"/>
                </a:solidFill>
                <a:latin typeface="Calibri" panose="020F0502020204030204"/>
              </a:rPr>
              <a:t> </a:t>
            </a:r>
            <a:r>
              <a:rPr lang="cs-CZ" sz="1350" dirty="0" err="1">
                <a:solidFill>
                  <a:prstClr val="black"/>
                </a:solidFill>
                <a:latin typeface="Calibri" panose="020F0502020204030204"/>
              </a:rPr>
              <a:t>rules</a:t>
            </a:r>
            <a:r>
              <a:rPr lang="cs-CZ" sz="1350" dirty="0">
                <a:solidFill>
                  <a:prstClr val="black"/>
                </a:solidFill>
                <a:latin typeface="Calibri" panose="020F0502020204030204"/>
              </a:rPr>
              <a:t> </a:t>
            </a:r>
            <a:r>
              <a:rPr lang="cs-CZ" sz="1350" dirty="0" err="1">
                <a:solidFill>
                  <a:prstClr val="black"/>
                </a:solidFill>
                <a:latin typeface="Calibri" panose="020F0502020204030204"/>
              </a:rPr>
              <a:t>of</a:t>
            </a:r>
            <a:r>
              <a:rPr lang="cs-CZ" sz="1350" dirty="0">
                <a:solidFill>
                  <a:prstClr val="black"/>
                </a:solidFill>
                <a:latin typeface="Calibri" panose="020F0502020204030204"/>
              </a:rPr>
              <a:t> </a:t>
            </a:r>
            <a:r>
              <a:rPr lang="cs-CZ" sz="1350" dirty="0" err="1">
                <a:solidFill>
                  <a:prstClr val="black"/>
                </a:solidFill>
                <a:latin typeface="Calibri" panose="020F0502020204030204"/>
              </a:rPr>
              <a:t>conduct</a:t>
            </a:r>
            <a:r>
              <a:rPr lang="cs-CZ" sz="1350" dirty="0">
                <a:solidFill>
                  <a:prstClr val="black"/>
                </a:solidFill>
                <a:latin typeface="Calibri" panose="020F0502020204030204"/>
              </a:rPr>
              <a:t> are GENERAL and </a:t>
            </a:r>
            <a:r>
              <a:rPr lang="cs-CZ" sz="1350" dirty="0" err="1">
                <a:solidFill>
                  <a:prstClr val="black"/>
                </a:solidFill>
                <a:latin typeface="Calibri" panose="020F0502020204030204"/>
              </a:rPr>
              <a:t>it</a:t>
            </a:r>
            <a:r>
              <a:rPr lang="cs-CZ" sz="1350" dirty="0">
                <a:solidFill>
                  <a:prstClr val="black"/>
                </a:solidFill>
                <a:latin typeface="Calibri" panose="020F0502020204030204"/>
              </a:rPr>
              <a:t> </a:t>
            </a:r>
            <a:r>
              <a:rPr lang="cs-CZ" sz="1350" dirty="0" err="1">
                <a:solidFill>
                  <a:prstClr val="black"/>
                </a:solidFill>
                <a:latin typeface="Calibri" panose="020F0502020204030204"/>
              </a:rPr>
              <a:t>may</a:t>
            </a:r>
            <a:r>
              <a:rPr lang="cs-CZ" sz="1350" dirty="0">
                <a:solidFill>
                  <a:prstClr val="black"/>
                </a:solidFill>
                <a:latin typeface="Calibri" panose="020F0502020204030204"/>
              </a:rPr>
              <a:t> </a:t>
            </a:r>
            <a:r>
              <a:rPr lang="cs-CZ" sz="1350" dirty="0" err="1">
                <a:solidFill>
                  <a:prstClr val="black"/>
                </a:solidFill>
                <a:latin typeface="Calibri" panose="020F0502020204030204"/>
              </a:rPr>
              <a:t>be</a:t>
            </a:r>
            <a:r>
              <a:rPr lang="cs-CZ" sz="1350" dirty="0">
                <a:solidFill>
                  <a:prstClr val="black"/>
                </a:solidFill>
                <a:latin typeface="Calibri" panose="020F0502020204030204"/>
              </a:rPr>
              <a:t> </a:t>
            </a:r>
            <a:r>
              <a:rPr lang="cs-CZ" sz="1350" dirty="0" err="1">
                <a:solidFill>
                  <a:prstClr val="black"/>
                </a:solidFill>
                <a:latin typeface="Calibri" panose="020F0502020204030204"/>
              </a:rPr>
              <a:t>unclear</a:t>
            </a:r>
            <a:r>
              <a:rPr lang="cs-CZ" sz="1350" dirty="0">
                <a:solidFill>
                  <a:prstClr val="black"/>
                </a:solidFill>
                <a:latin typeface="Calibri" panose="020F0502020204030204"/>
              </a:rPr>
              <a:t> </a:t>
            </a:r>
            <a:r>
              <a:rPr lang="cs-CZ" sz="1350" dirty="0" err="1">
                <a:solidFill>
                  <a:prstClr val="black"/>
                </a:solidFill>
                <a:latin typeface="Calibri" panose="020F0502020204030204"/>
              </a:rPr>
              <a:t>whether</a:t>
            </a:r>
            <a:r>
              <a:rPr lang="cs-CZ" sz="1350" dirty="0">
                <a:solidFill>
                  <a:prstClr val="black"/>
                </a:solidFill>
                <a:latin typeface="Calibri" panose="020F0502020204030204"/>
              </a:rPr>
              <a:t> </a:t>
            </a:r>
            <a:r>
              <a:rPr lang="cs-CZ" sz="1350" dirty="0" err="1">
                <a:solidFill>
                  <a:prstClr val="black"/>
                </a:solidFill>
                <a:latin typeface="Calibri" panose="020F0502020204030204"/>
              </a:rPr>
              <a:t>they</a:t>
            </a:r>
            <a:r>
              <a:rPr lang="cs-CZ" sz="1350" dirty="0">
                <a:solidFill>
                  <a:prstClr val="black"/>
                </a:solidFill>
                <a:latin typeface="Calibri" panose="020F0502020204030204"/>
              </a:rPr>
              <a:t> </a:t>
            </a:r>
            <a:r>
              <a:rPr lang="cs-CZ" sz="1350" dirty="0" err="1">
                <a:solidFill>
                  <a:prstClr val="black"/>
                </a:solidFill>
                <a:latin typeface="Calibri" panose="020F0502020204030204"/>
              </a:rPr>
              <a:t>were</a:t>
            </a:r>
            <a:r>
              <a:rPr lang="cs-CZ" sz="1350" dirty="0">
                <a:solidFill>
                  <a:prstClr val="black"/>
                </a:solidFill>
                <a:latin typeface="Calibri" panose="020F0502020204030204"/>
              </a:rPr>
              <a:t> </a:t>
            </a:r>
            <a:r>
              <a:rPr lang="cs-CZ" sz="1350" dirty="0" err="1">
                <a:solidFill>
                  <a:prstClr val="black"/>
                </a:solidFill>
                <a:latin typeface="Calibri" panose="020F0502020204030204"/>
              </a:rPr>
              <a:t>breached</a:t>
            </a:r>
            <a:r>
              <a:rPr lang="cs-CZ" sz="1350" dirty="0">
                <a:solidFill>
                  <a:prstClr val="black"/>
                </a:solidFill>
                <a:latin typeface="Calibri" panose="020F0502020204030204"/>
              </a:rPr>
              <a:t> </a:t>
            </a:r>
            <a:r>
              <a:rPr lang="cs-CZ" sz="1350" dirty="0" err="1">
                <a:solidFill>
                  <a:prstClr val="black"/>
                </a:solidFill>
                <a:latin typeface="Calibri" panose="020F0502020204030204"/>
              </a:rPr>
              <a:t>or</a:t>
            </a:r>
            <a:r>
              <a:rPr lang="cs-CZ" sz="1350" dirty="0">
                <a:solidFill>
                  <a:prstClr val="black"/>
                </a:solidFill>
                <a:latin typeface="Calibri" panose="020F0502020204030204"/>
              </a:rPr>
              <a:t> not</a:t>
            </a:r>
          </a:p>
          <a:p>
            <a:pPr defTabSz="685800" fontAlgn="auto">
              <a:spcBef>
                <a:spcPts val="0"/>
              </a:spcBef>
              <a:spcAft>
                <a:spcPts val="0"/>
              </a:spcAft>
              <a:defRPr/>
            </a:pPr>
            <a:r>
              <a:rPr lang="cs-CZ" sz="1350" b="1" dirty="0" err="1">
                <a:solidFill>
                  <a:srgbClr val="FF0000"/>
                </a:solidFill>
                <a:latin typeface="Calibri" panose="020F0502020204030204"/>
              </a:rPr>
              <a:t>Example</a:t>
            </a:r>
            <a:r>
              <a:rPr lang="cs-CZ" sz="1350" b="1" dirty="0">
                <a:solidFill>
                  <a:srgbClr val="FF0000"/>
                </a:solidFill>
                <a:latin typeface="Calibri" panose="020F0502020204030204"/>
              </a:rPr>
              <a:t>: </a:t>
            </a:r>
            <a:r>
              <a:rPr lang="cs-CZ" sz="1350" dirty="0" err="1">
                <a:solidFill>
                  <a:prstClr val="black"/>
                </a:solidFill>
                <a:latin typeface="Calibri" panose="020F0502020204030204"/>
              </a:rPr>
              <a:t>The</a:t>
            </a:r>
            <a:r>
              <a:rPr lang="cs-CZ" sz="1350" dirty="0">
                <a:solidFill>
                  <a:prstClr val="black"/>
                </a:solidFill>
                <a:latin typeface="Calibri" panose="020F0502020204030204"/>
              </a:rPr>
              <a:t> person </a:t>
            </a:r>
            <a:r>
              <a:rPr lang="cs-CZ" sz="1350" dirty="0" err="1">
                <a:solidFill>
                  <a:prstClr val="black"/>
                </a:solidFill>
                <a:latin typeface="Calibri" panose="020F0502020204030204"/>
              </a:rPr>
              <a:t>commits</a:t>
            </a:r>
            <a:r>
              <a:rPr lang="cs-CZ" sz="1350" dirty="0">
                <a:solidFill>
                  <a:prstClr val="black"/>
                </a:solidFill>
                <a:latin typeface="Calibri" panose="020F0502020204030204"/>
              </a:rPr>
              <a:t> </a:t>
            </a:r>
            <a:r>
              <a:rPr lang="cs-CZ" sz="1350" dirty="0" err="1">
                <a:solidFill>
                  <a:prstClr val="black"/>
                </a:solidFill>
                <a:latin typeface="Calibri" panose="020F0502020204030204"/>
              </a:rPr>
              <a:t>administrative</a:t>
            </a:r>
            <a:r>
              <a:rPr lang="cs-CZ" sz="1350" dirty="0">
                <a:solidFill>
                  <a:prstClr val="black"/>
                </a:solidFill>
                <a:latin typeface="Calibri" panose="020F0502020204030204"/>
              </a:rPr>
              <a:t> </a:t>
            </a:r>
            <a:r>
              <a:rPr lang="cs-CZ" sz="1350" dirty="0" err="1">
                <a:solidFill>
                  <a:prstClr val="black"/>
                </a:solidFill>
                <a:latin typeface="Calibri" panose="020F0502020204030204"/>
              </a:rPr>
              <a:t>offense</a:t>
            </a:r>
            <a:r>
              <a:rPr lang="cs-CZ" sz="1350" dirty="0">
                <a:solidFill>
                  <a:prstClr val="black"/>
                </a:solidFill>
                <a:latin typeface="Calibri" panose="020F0502020204030204"/>
              </a:rPr>
              <a:t> by </a:t>
            </a:r>
            <a:r>
              <a:rPr lang="cs-CZ" sz="1350" dirty="0" err="1">
                <a:solidFill>
                  <a:prstClr val="black"/>
                </a:solidFill>
                <a:latin typeface="Calibri" panose="020F0502020204030204"/>
              </a:rPr>
              <a:t>arousing</a:t>
            </a:r>
            <a:r>
              <a:rPr lang="cs-CZ" sz="1350" dirty="0">
                <a:solidFill>
                  <a:prstClr val="black"/>
                </a:solidFill>
                <a:latin typeface="Calibri" panose="020F0502020204030204"/>
              </a:rPr>
              <a:t> public </a:t>
            </a:r>
            <a:r>
              <a:rPr lang="cs-CZ" sz="1350" dirty="0" err="1">
                <a:solidFill>
                  <a:prstClr val="black"/>
                </a:solidFill>
                <a:latin typeface="Calibri" panose="020F0502020204030204"/>
              </a:rPr>
              <a:t>outrage</a:t>
            </a:r>
            <a:r>
              <a:rPr lang="cs-CZ" sz="1350" dirty="0">
                <a:solidFill>
                  <a:prstClr val="black"/>
                </a:solidFill>
                <a:latin typeface="Calibri" panose="020F0502020204030204"/>
              </a:rPr>
              <a:t>.</a:t>
            </a:r>
          </a:p>
        </p:txBody>
      </p:sp>
      <p:sp>
        <p:nvSpPr>
          <p:cNvPr id="6" name="TextovéPole 5">
            <a:extLst>
              <a:ext uri="{FF2B5EF4-FFF2-40B4-BE49-F238E27FC236}">
                <a16:creationId xmlns:a16="http://schemas.microsoft.com/office/drawing/2014/main" id="{829A7982-B49E-4388-8370-92DC21E4E050}"/>
              </a:ext>
            </a:extLst>
          </p:cNvPr>
          <p:cNvSpPr txBox="1"/>
          <p:nvPr/>
        </p:nvSpPr>
        <p:spPr>
          <a:xfrm>
            <a:off x="530941" y="2244841"/>
            <a:ext cx="7595420" cy="507831"/>
          </a:xfrm>
          <a:prstGeom prst="rect">
            <a:avLst/>
          </a:prstGeom>
          <a:noFill/>
          <a:ln>
            <a:solidFill>
              <a:schemeClr val="accent1"/>
            </a:solidFill>
          </a:ln>
        </p:spPr>
        <p:txBody>
          <a:bodyPr wrap="square" rtlCol="0">
            <a:spAutoFit/>
          </a:bodyPr>
          <a:lstStyle/>
          <a:p>
            <a:pPr defTabSz="685800" fontAlgn="auto">
              <a:spcBef>
                <a:spcPts val="0"/>
              </a:spcBef>
              <a:spcAft>
                <a:spcPts val="0"/>
              </a:spcAft>
              <a:defRPr/>
            </a:pPr>
            <a:r>
              <a:rPr lang="cs-CZ" sz="1350" dirty="0" err="1">
                <a:solidFill>
                  <a:prstClr val="black"/>
                </a:solidFill>
                <a:latin typeface="Calibri" panose="020F0502020204030204"/>
              </a:rPr>
              <a:t>We</a:t>
            </a:r>
            <a:r>
              <a:rPr lang="cs-CZ" sz="1350" dirty="0">
                <a:solidFill>
                  <a:prstClr val="black"/>
                </a:solidFill>
                <a:latin typeface="Calibri" panose="020F0502020204030204"/>
              </a:rPr>
              <a:t> </a:t>
            </a:r>
            <a:r>
              <a:rPr lang="cs-CZ" sz="1350" dirty="0" err="1">
                <a:solidFill>
                  <a:prstClr val="black"/>
                </a:solidFill>
                <a:latin typeface="Calibri" panose="020F0502020204030204"/>
              </a:rPr>
              <a:t>need</a:t>
            </a:r>
            <a:r>
              <a:rPr lang="cs-CZ" sz="1350" dirty="0">
                <a:solidFill>
                  <a:prstClr val="black"/>
                </a:solidFill>
                <a:latin typeface="Calibri" panose="020F0502020204030204"/>
              </a:rPr>
              <a:t> </a:t>
            </a:r>
            <a:r>
              <a:rPr lang="cs-CZ" sz="1350" dirty="0" err="1">
                <a:solidFill>
                  <a:prstClr val="black"/>
                </a:solidFill>
                <a:latin typeface="Calibri" panose="020F0502020204030204"/>
              </a:rPr>
              <a:t>somobody</a:t>
            </a:r>
            <a:r>
              <a:rPr lang="cs-CZ" sz="1350" dirty="0">
                <a:solidFill>
                  <a:prstClr val="black"/>
                </a:solidFill>
                <a:latin typeface="Calibri" panose="020F0502020204030204"/>
              </a:rPr>
              <a:t> </a:t>
            </a:r>
            <a:r>
              <a:rPr lang="cs-CZ" sz="1350" dirty="0" err="1">
                <a:solidFill>
                  <a:prstClr val="black"/>
                </a:solidFill>
                <a:latin typeface="Calibri" panose="020F0502020204030204"/>
              </a:rPr>
              <a:t>who</a:t>
            </a:r>
            <a:r>
              <a:rPr lang="cs-CZ" sz="1350" dirty="0">
                <a:solidFill>
                  <a:prstClr val="black"/>
                </a:solidFill>
                <a:latin typeface="Calibri" panose="020F0502020204030204"/>
              </a:rPr>
              <a:t> has </a:t>
            </a:r>
            <a:r>
              <a:rPr lang="cs-CZ" sz="1350" dirty="0" err="1">
                <a:solidFill>
                  <a:prstClr val="black"/>
                </a:solidFill>
                <a:latin typeface="Calibri" panose="020F0502020204030204"/>
              </a:rPr>
              <a:t>an</a:t>
            </a:r>
            <a:r>
              <a:rPr lang="cs-CZ" sz="1350" dirty="0">
                <a:solidFill>
                  <a:prstClr val="black"/>
                </a:solidFill>
                <a:latin typeface="Calibri" panose="020F0502020204030204"/>
              </a:rPr>
              <a:t> </a:t>
            </a:r>
            <a:r>
              <a:rPr lang="cs-CZ" sz="1350" dirty="0" err="1">
                <a:solidFill>
                  <a:prstClr val="black"/>
                </a:solidFill>
                <a:latin typeface="Calibri" panose="020F0502020204030204"/>
              </a:rPr>
              <a:t>authoritative</a:t>
            </a:r>
            <a:r>
              <a:rPr lang="cs-CZ" sz="1350" dirty="0">
                <a:solidFill>
                  <a:prstClr val="black"/>
                </a:solidFill>
                <a:latin typeface="Calibri" panose="020F0502020204030204"/>
              </a:rPr>
              <a:t> </a:t>
            </a:r>
            <a:r>
              <a:rPr lang="cs-CZ" sz="1350" dirty="0" err="1">
                <a:solidFill>
                  <a:prstClr val="black"/>
                </a:solidFill>
                <a:latin typeface="Calibri" panose="020F0502020204030204"/>
              </a:rPr>
              <a:t>power</a:t>
            </a:r>
            <a:r>
              <a:rPr lang="cs-CZ" sz="1350" dirty="0">
                <a:solidFill>
                  <a:prstClr val="black"/>
                </a:solidFill>
                <a:latin typeface="Calibri" panose="020F0502020204030204"/>
              </a:rPr>
              <a:t> to </a:t>
            </a:r>
            <a:r>
              <a:rPr lang="cs-CZ" sz="1350" dirty="0" err="1">
                <a:solidFill>
                  <a:prstClr val="black"/>
                </a:solidFill>
                <a:latin typeface="Calibri" panose="020F0502020204030204"/>
              </a:rPr>
              <a:t>declare</a:t>
            </a:r>
            <a:r>
              <a:rPr lang="cs-CZ" sz="1350" dirty="0">
                <a:solidFill>
                  <a:prstClr val="black"/>
                </a:solidFill>
                <a:latin typeface="Calibri" panose="020F0502020204030204"/>
              </a:rPr>
              <a:t> </a:t>
            </a:r>
            <a:r>
              <a:rPr lang="cs-CZ" sz="1350" dirty="0" err="1">
                <a:solidFill>
                  <a:prstClr val="black"/>
                </a:solidFill>
                <a:latin typeface="Calibri" panose="020F0502020204030204"/>
              </a:rPr>
              <a:t>whether</a:t>
            </a:r>
            <a:r>
              <a:rPr lang="cs-CZ" sz="1350" dirty="0">
                <a:solidFill>
                  <a:prstClr val="black"/>
                </a:solidFill>
                <a:latin typeface="Calibri" panose="020F0502020204030204"/>
              </a:rPr>
              <a:t> </a:t>
            </a:r>
            <a:r>
              <a:rPr lang="cs-CZ" sz="1350" dirty="0" err="1">
                <a:solidFill>
                  <a:prstClr val="black"/>
                </a:solidFill>
                <a:latin typeface="Calibri" panose="020F0502020204030204"/>
              </a:rPr>
              <a:t>the</a:t>
            </a:r>
            <a:r>
              <a:rPr lang="cs-CZ" sz="1350" dirty="0">
                <a:solidFill>
                  <a:prstClr val="black"/>
                </a:solidFill>
                <a:latin typeface="Calibri" panose="020F0502020204030204"/>
              </a:rPr>
              <a:t> public </a:t>
            </a:r>
            <a:r>
              <a:rPr lang="cs-CZ" sz="1350" dirty="0" err="1">
                <a:solidFill>
                  <a:prstClr val="black"/>
                </a:solidFill>
                <a:latin typeface="Calibri" panose="020F0502020204030204"/>
              </a:rPr>
              <a:t>outrage</a:t>
            </a:r>
            <a:r>
              <a:rPr lang="cs-CZ" sz="1350" dirty="0">
                <a:solidFill>
                  <a:prstClr val="black"/>
                </a:solidFill>
                <a:latin typeface="Calibri" panose="020F0502020204030204"/>
              </a:rPr>
              <a:t> </a:t>
            </a:r>
            <a:r>
              <a:rPr lang="cs-CZ" sz="1350" dirty="0" err="1">
                <a:solidFill>
                  <a:prstClr val="black"/>
                </a:solidFill>
                <a:latin typeface="Calibri" panose="020F0502020204030204"/>
              </a:rPr>
              <a:t>was</a:t>
            </a:r>
            <a:r>
              <a:rPr lang="cs-CZ" sz="1350" dirty="0">
                <a:solidFill>
                  <a:prstClr val="black"/>
                </a:solidFill>
                <a:latin typeface="Calibri" panose="020F0502020204030204"/>
              </a:rPr>
              <a:t> </a:t>
            </a:r>
            <a:r>
              <a:rPr lang="cs-CZ" sz="1350" dirty="0" err="1">
                <a:solidFill>
                  <a:prstClr val="black"/>
                </a:solidFill>
                <a:latin typeface="Calibri" panose="020F0502020204030204"/>
              </a:rPr>
              <a:t>aroused</a:t>
            </a:r>
            <a:r>
              <a:rPr lang="cs-CZ" sz="1350" dirty="0">
                <a:solidFill>
                  <a:prstClr val="black"/>
                </a:solidFill>
                <a:latin typeface="Calibri" panose="020F0502020204030204"/>
              </a:rPr>
              <a:t> </a:t>
            </a:r>
            <a:r>
              <a:rPr lang="cs-CZ" sz="1350" dirty="0" err="1">
                <a:solidFill>
                  <a:prstClr val="black"/>
                </a:solidFill>
                <a:latin typeface="Calibri" panose="020F0502020204030204"/>
              </a:rPr>
              <a:t>or</a:t>
            </a:r>
            <a:r>
              <a:rPr lang="cs-CZ" sz="1350" dirty="0">
                <a:solidFill>
                  <a:prstClr val="black"/>
                </a:solidFill>
                <a:latin typeface="Calibri" panose="020F0502020204030204"/>
              </a:rPr>
              <a:t> not..</a:t>
            </a:r>
          </a:p>
        </p:txBody>
      </p:sp>
      <p:sp>
        <p:nvSpPr>
          <p:cNvPr id="7" name="TextovéPole 6">
            <a:extLst>
              <a:ext uri="{FF2B5EF4-FFF2-40B4-BE49-F238E27FC236}">
                <a16:creationId xmlns:a16="http://schemas.microsoft.com/office/drawing/2014/main" id="{7642E63B-96A4-4D6E-93B2-D79DD6B23063}"/>
              </a:ext>
            </a:extLst>
          </p:cNvPr>
          <p:cNvSpPr txBox="1"/>
          <p:nvPr/>
        </p:nvSpPr>
        <p:spPr>
          <a:xfrm>
            <a:off x="516193" y="3091023"/>
            <a:ext cx="3768213" cy="1338828"/>
          </a:xfrm>
          <a:prstGeom prst="rect">
            <a:avLst/>
          </a:prstGeom>
          <a:noFill/>
          <a:ln>
            <a:solidFill>
              <a:schemeClr val="accent1"/>
            </a:solidFill>
          </a:ln>
        </p:spPr>
        <p:txBody>
          <a:bodyPr wrap="square" rtlCol="0">
            <a:spAutoFit/>
          </a:bodyPr>
          <a:lstStyle/>
          <a:p>
            <a:pPr defTabSz="685800" fontAlgn="auto">
              <a:spcBef>
                <a:spcPts val="0"/>
              </a:spcBef>
              <a:spcAft>
                <a:spcPts val="0"/>
              </a:spcAft>
              <a:defRPr/>
            </a:pPr>
            <a:r>
              <a:rPr lang="cs-CZ" sz="1350" b="1" dirty="0" err="1">
                <a:solidFill>
                  <a:prstClr val="black"/>
                </a:solidFill>
                <a:latin typeface="Calibri" panose="020F0502020204030204"/>
              </a:rPr>
              <a:t>Adminisitration</a:t>
            </a:r>
            <a:endParaRPr lang="cs-CZ" sz="1350" b="1" dirty="0">
              <a:solidFill>
                <a:prstClr val="black"/>
              </a:solidFill>
              <a:latin typeface="Calibri" panose="020F0502020204030204"/>
            </a:endParaRPr>
          </a:p>
          <a:p>
            <a:pPr defTabSz="685800" fontAlgn="auto">
              <a:spcBef>
                <a:spcPts val="0"/>
              </a:spcBef>
              <a:spcAft>
                <a:spcPts val="0"/>
              </a:spcAft>
              <a:defRPr/>
            </a:pPr>
            <a:endParaRPr lang="cs-CZ" sz="1350" dirty="0">
              <a:solidFill>
                <a:prstClr val="black"/>
              </a:solidFill>
              <a:latin typeface="Calibri" panose="020F0502020204030204"/>
            </a:endParaRPr>
          </a:p>
          <a:p>
            <a:pPr defTabSz="685800" fontAlgn="auto">
              <a:spcBef>
                <a:spcPts val="0"/>
              </a:spcBef>
              <a:spcAft>
                <a:spcPts val="0"/>
              </a:spcAft>
              <a:defRPr/>
            </a:pPr>
            <a:r>
              <a:rPr lang="cs-CZ" sz="1350" i="1" dirty="0" err="1">
                <a:solidFill>
                  <a:prstClr val="black"/>
                </a:solidFill>
                <a:latin typeface="Calibri" panose="020F0502020204030204"/>
              </a:rPr>
              <a:t>hierarchical</a:t>
            </a:r>
            <a:endParaRPr lang="cs-CZ" sz="1350" i="1" dirty="0">
              <a:solidFill>
                <a:prstClr val="black"/>
              </a:solidFill>
              <a:latin typeface="Calibri" panose="020F0502020204030204"/>
            </a:endParaRPr>
          </a:p>
          <a:p>
            <a:pPr defTabSz="685800" fontAlgn="auto">
              <a:spcBef>
                <a:spcPts val="0"/>
              </a:spcBef>
              <a:spcAft>
                <a:spcPts val="0"/>
              </a:spcAft>
              <a:defRPr/>
            </a:pPr>
            <a:r>
              <a:rPr lang="cs-CZ" sz="1350" i="1" dirty="0">
                <a:solidFill>
                  <a:srgbClr val="FF0000"/>
                </a:solidFill>
                <a:latin typeface="Calibri" panose="020F0502020204030204"/>
              </a:rPr>
              <a:t>May </a:t>
            </a:r>
            <a:r>
              <a:rPr lang="cs-CZ" sz="1350" i="1" dirty="0" err="1">
                <a:solidFill>
                  <a:srgbClr val="FF0000"/>
                </a:solidFill>
                <a:latin typeface="Calibri" panose="020F0502020204030204"/>
              </a:rPr>
              <a:t>create</a:t>
            </a:r>
            <a:r>
              <a:rPr lang="cs-CZ" sz="1350" i="1" dirty="0">
                <a:solidFill>
                  <a:srgbClr val="FF0000"/>
                </a:solidFill>
                <a:latin typeface="Calibri" panose="020F0502020204030204"/>
              </a:rPr>
              <a:t> </a:t>
            </a:r>
            <a:r>
              <a:rPr lang="cs-CZ" sz="1350" i="1" dirty="0" err="1">
                <a:solidFill>
                  <a:srgbClr val="FF0000"/>
                </a:solidFill>
                <a:latin typeface="Calibri" panose="020F0502020204030204"/>
              </a:rPr>
              <a:t>its</a:t>
            </a:r>
            <a:r>
              <a:rPr lang="cs-CZ" sz="1350" i="1" dirty="0">
                <a:solidFill>
                  <a:srgbClr val="FF0000"/>
                </a:solidFill>
                <a:latin typeface="Calibri" panose="020F0502020204030204"/>
              </a:rPr>
              <a:t> </a:t>
            </a:r>
            <a:r>
              <a:rPr lang="cs-CZ" sz="1350" i="1" dirty="0" err="1">
                <a:solidFill>
                  <a:srgbClr val="FF0000"/>
                </a:solidFill>
                <a:latin typeface="Calibri" panose="020F0502020204030204"/>
              </a:rPr>
              <a:t>own</a:t>
            </a:r>
            <a:r>
              <a:rPr lang="cs-CZ" sz="1350" i="1" dirty="0">
                <a:solidFill>
                  <a:srgbClr val="FF0000"/>
                </a:solidFill>
                <a:latin typeface="Calibri" panose="020F0502020204030204"/>
              </a:rPr>
              <a:t> </a:t>
            </a:r>
            <a:r>
              <a:rPr lang="cs-CZ" sz="1350" i="1" dirty="0" err="1">
                <a:solidFill>
                  <a:srgbClr val="FF0000"/>
                </a:solidFill>
                <a:latin typeface="Calibri" panose="020F0502020204030204"/>
              </a:rPr>
              <a:t>rules</a:t>
            </a:r>
            <a:r>
              <a:rPr lang="cs-CZ" sz="1350" i="1" dirty="0">
                <a:solidFill>
                  <a:srgbClr val="FF0000"/>
                </a:solidFill>
                <a:latin typeface="Calibri" panose="020F0502020204030204"/>
              </a:rPr>
              <a:t> to </a:t>
            </a:r>
            <a:r>
              <a:rPr lang="cs-CZ" sz="1350" i="1" dirty="0" err="1">
                <a:solidFill>
                  <a:srgbClr val="FF0000"/>
                </a:solidFill>
                <a:latin typeface="Calibri" panose="020F0502020204030204"/>
              </a:rPr>
              <a:t>complete</a:t>
            </a:r>
            <a:r>
              <a:rPr lang="cs-CZ" sz="1350" i="1" dirty="0">
                <a:solidFill>
                  <a:srgbClr val="FF0000"/>
                </a:solidFill>
                <a:latin typeface="Calibri" panose="020F0502020204030204"/>
              </a:rPr>
              <a:t> </a:t>
            </a:r>
            <a:r>
              <a:rPr lang="cs-CZ" sz="1350" i="1" dirty="0" err="1">
                <a:solidFill>
                  <a:srgbClr val="FF0000"/>
                </a:solidFill>
                <a:latin typeface="Calibri" panose="020F0502020204030204"/>
              </a:rPr>
              <a:t>the</a:t>
            </a:r>
            <a:r>
              <a:rPr lang="cs-CZ" sz="1350" i="1" dirty="0">
                <a:solidFill>
                  <a:srgbClr val="FF0000"/>
                </a:solidFill>
                <a:latin typeface="Calibri" panose="020F0502020204030204"/>
              </a:rPr>
              <a:t> </a:t>
            </a:r>
            <a:r>
              <a:rPr lang="cs-CZ" sz="1350" i="1" dirty="0" err="1">
                <a:solidFill>
                  <a:srgbClr val="FF0000"/>
                </a:solidFill>
                <a:latin typeface="Calibri" panose="020F0502020204030204"/>
              </a:rPr>
              <a:t>rules</a:t>
            </a:r>
            <a:r>
              <a:rPr lang="cs-CZ" sz="1350" i="1" dirty="0">
                <a:solidFill>
                  <a:srgbClr val="FF0000"/>
                </a:solidFill>
                <a:latin typeface="Calibri" panose="020F0502020204030204"/>
              </a:rPr>
              <a:t> </a:t>
            </a:r>
            <a:r>
              <a:rPr lang="cs-CZ" sz="1350" i="1" dirty="0" err="1">
                <a:solidFill>
                  <a:srgbClr val="FF0000"/>
                </a:solidFill>
                <a:latin typeface="Calibri" panose="020F0502020204030204"/>
              </a:rPr>
              <a:t>created</a:t>
            </a:r>
            <a:r>
              <a:rPr lang="cs-CZ" sz="1350" i="1" dirty="0">
                <a:solidFill>
                  <a:srgbClr val="FF0000"/>
                </a:solidFill>
                <a:latin typeface="Calibri" panose="020F0502020204030204"/>
              </a:rPr>
              <a:t> by </a:t>
            </a:r>
            <a:r>
              <a:rPr lang="cs-CZ" sz="1350" i="1" dirty="0" err="1">
                <a:solidFill>
                  <a:srgbClr val="FF0000"/>
                </a:solidFill>
                <a:latin typeface="Calibri" panose="020F0502020204030204"/>
              </a:rPr>
              <a:t>legislation</a:t>
            </a:r>
            <a:endParaRPr lang="cs-CZ" sz="1350" i="1" dirty="0">
              <a:solidFill>
                <a:srgbClr val="FF0000"/>
              </a:solidFill>
              <a:latin typeface="Calibri" panose="020F0502020204030204"/>
            </a:endParaRPr>
          </a:p>
          <a:p>
            <a:pPr defTabSz="685800" fontAlgn="auto">
              <a:spcBef>
                <a:spcPts val="0"/>
              </a:spcBef>
              <a:spcAft>
                <a:spcPts val="0"/>
              </a:spcAft>
              <a:defRPr/>
            </a:pPr>
            <a:endParaRPr lang="cs-CZ" sz="1350" dirty="0">
              <a:solidFill>
                <a:prstClr val="black"/>
              </a:solidFill>
              <a:latin typeface="Calibri" panose="020F0502020204030204"/>
            </a:endParaRPr>
          </a:p>
        </p:txBody>
      </p:sp>
      <p:sp>
        <p:nvSpPr>
          <p:cNvPr id="8" name="TextovéPole 7">
            <a:extLst>
              <a:ext uri="{FF2B5EF4-FFF2-40B4-BE49-F238E27FC236}">
                <a16:creationId xmlns:a16="http://schemas.microsoft.com/office/drawing/2014/main" id="{59CFE5C0-A664-41AF-9EFE-46B9541EB908}"/>
              </a:ext>
            </a:extLst>
          </p:cNvPr>
          <p:cNvSpPr txBox="1"/>
          <p:nvPr/>
        </p:nvSpPr>
        <p:spPr>
          <a:xfrm>
            <a:off x="4498257" y="3127009"/>
            <a:ext cx="4129550" cy="923330"/>
          </a:xfrm>
          <a:prstGeom prst="rect">
            <a:avLst/>
          </a:prstGeom>
          <a:noFill/>
          <a:ln>
            <a:solidFill>
              <a:schemeClr val="accent1"/>
            </a:solidFill>
          </a:ln>
        </p:spPr>
        <p:txBody>
          <a:bodyPr wrap="square" rtlCol="0">
            <a:spAutoFit/>
          </a:bodyPr>
          <a:lstStyle/>
          <a:p>
            <a:pPr defTabSz="685800" fontAlgn="auto">
              <a:spcBef>
                <a:spcPts val="0"/>
              </a:spcBef>
              <a:spcAft>
                <a:spcPts val="0"/>
              </a:spcAft>
              <a:defRPr/>
            </a:pPr>
            <a:r>
              <a:rPr lang="cs-CZ" sz="1350" b="1" dirty="0">
                <a:solidFill>
                  <a:prstClr val="black"/>
                </a:solidFill>
                <a:latin typeface="Calibri" panose="020F0502020204030204"/>
              </a:rPr>
              <a:t>Justice</a:t>
            </a:r>
          </a:p>
          <a:p>
            <a:pPr defTabSz="685800" fontAlgn="auto">
              <a:spcBef>
                <a:spcPts val="0"/>
              </a:spcBef>
              <a:spcAft>
                <a:spcPts val="0"/>
              </a:spcAft>
              <a:defRPr/>
            </a:pPr>
            <a:endParaRPr lang="cs-CZ" sz="1350" dirty="0">
              <a:solidFill>
                <a:prstClr val="black"/>
              </a:solidFill>
              <a:latin typeface="Calibri" panose="020F0502020204030204"/>
            </a:endParaRPr>
          </a:p>
          <a:p>
            <a:pPr defTabSz="685800" fontAlgn="auto">
              <a:spcBef>
                <a:spcPts val="0"/>
              </a:spcBef>
              <a:spcAft>
                <a:spcPts val="0"/>
              </a:spcAft>
              <a:defRPr/>
            </a:pPr>
            <a:r>
              <a:rPr lang="cs-CZ" sz="1350" i="1" dirty="0">
                <a:solidFill>
                  <a:prstClr val="black"/>
                </a:solidFill>
                <a:latin typeface="Calibri" panose="020F0502020204030204"/>
              </a:rPr>
              <a:t>independent</a:t>
            </a:r>
          </a:p>
          <a:p>
            <a:pPr defTabSz="685800" fontAlgn="auto">
              <a:spcBef>
                <a:spcPts val="0"/>
              </a:spcBef>
              <a:spcAft>
                <a:spcPts val="0"/>
              </a:spcAft>
              <a:defRPr/>
            </a:pPr>
            <a:endParaRPr lang="cs-CZ" sz="1350" dirty="0">
              <a:solidFill>
                <a:prstClr val="black"/>
              </a:solidFill>
              <a:latin typeface="Calibri" panose="020F0502020204030204"/>
            </a:endParaRPr>
          </a:p>
        </p:txBody>
      </p:sp>
      <p:cxnSp>
        <p:nvCxnSpPr>
          <p:cNvPr id="10" name="Přímá spojnice se šipkou 9">
            <a:extLst>
              <a:ext uri="{FF2B5EF4-FFF2-40B4-BE49-F238E27FC236}">
                <a16:creationId xmlns:a16="http://schemas.microsoft.com/office/drawing/2014/main" id="{4EABC279-F65A-4A84-AB4D-CCF263D1DCF7}"/>
              </a:ext>
            </a:extLst>
          </p:cNvPr>
          <p:cNvCxnSpPr>
            <a:stCxn id="5" idx="2"/>
          </p:cNvCxnSpPr>
          <p:nvPr/>
        </p:nvCxnSpPr>
        <p:spPr>
          <a:xfrm flipH="1">
            <a:off x="4498257" y="1536162"/>
            <a:ext cx="1" cy="639225"/>
          </a:xfrm>
          <a:prstGeom prst="straightConnector1">
            <a:avLst/>
          </a:prstGeom>
          <a:ln w="53975">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a:extLst>
              <a:ext uri="{FF2B5EF4-FFF2-40B4-BE49-F238E27FC236}">
                <a16:creationId xmlns:a16="http://schemas.microsoft.com/office/drawing/2014/main" id="{23DB4472-29C1-4F00-8235-EECF81FB45E8}"/>
              </a:ext>
            </a:extLst>
          </p:cNvPr>
          <p:cNvCxnSpPr/>
          <p:nvPr/>
        </p:nvCxnSpPr>
        <p:spPr>
          <a:xfrm flipH="1">
            <a:off x="2289687" y="2798442"/>
            <a:ext cx="1" cy="246811"/>
          </a:xfrm>
          <a:prstGeom prst="straightConnector1">
            <a:avLst/>
          </a:prstGeom>
          <a:ln w="53975">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a:extLst>
              <a:ext uri="{FF2B5EF4-FFF2-40B4-BE49-F238E27FC236}">
                <a16:creationId xmlns:a16="http://schemas.microsoft.com/office/drawing/2014/main" id="{1FA48FD0-61A9-43BE-8F1F-D8613808F87C}"/>
              </a:ext>
            </a:extLst>
          </p:cNvPr>
          <p:cNvCxnSpPr/>
          <p:nvPr/>
        </p:nvCxnSpPr>
        <p:spPr>
          <a:xfrm flipH="1">
            <a:off x="6105831" y="2804738"/>
            <a:ext cx="1" cy="246811"/>
          </a:xfrm>
          <a:prstGeom prst="straightConnector1">
            <a:avLst/>
          </a:prstGeom>
          <a:ln w="539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92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9EEA94-90A6-401D-97F2-6B4A604AC187}"/>
              </a:ext>
            </a:extLst>
          </p:cNvPr>
          <p:cNvSpPr>
            <a:spLocks noGrp="1"/>
          </p:cNvSpPr>
          <p:nvPr>
            <p:ph type="title"/>
          </p:nvPr>
        </p:nvSpPr>
        <p:spPr/>
        <p:txBody>
          <a:bodyPr/>
          <a:lstStyle/>
          <a:p>
            <a:r>
              <a:rPr lang="cs-CZ" dirty="0"/>
              <a:t>General </a:t>
            </a:r>
            <a:r>
              <a:rPr lang="cs-CZ" dirty="0" err="1"/>
              <a:t>types</a:t>
            </a:r>
            <a:r>
              <a:rPr lang="cs-CZ" dirty="0"/>
              <a:t> </a:t>
            </a:r>
            <a:r>
              <a:rPr lang="cs-CZ" dirty="0" err="1"/>
              <a:t>of</a:t>
            </a:r>
            <a:r>
              <a:rPr lang="cs-CZ" dirty="0"/>
              <a:t> </a:t>
            </a:r>
            <a:r>
              <a:rPr lang="cs-CZ" dirty="0" err="1"/>
              <a:t>activities</a:t>
            </a:r>
            <a:endParaRPr lang="cs-CZ" dirty="0"/>
          </a:p>
        </p:txBody>
      </p:sp>
      <p:sp>
        <p:nvSpPr>
          <p:cNvPr id="3" name="Zástupný obsah 2">
            <a:extLst>
              <a:ext uri="{FF2B5EF4-FFF2-40B4-BE49-F238E27FC236}">
                <a16:creationId xmlns:a16="http://schemas.microsoft.com/office/drawing/2014/main" id="{5AD5356B-0AA7-470C-AF5E-C09EBBAC5F30}"/>
              </a:ext>
            </a:extLst>
          </p:cNvPr>
          <p:cNvSpPr>
            <a:spLocks noGrp="1"/>
          </p:cNvSpPr>
          <p:nvPr>
            <p:ph idx="1"/>
          </p:nvPr>
        </p:nvSpPr>
        <p:spPr/>
        <p:txBody>
          <a:bodyPr>
            <a:normAutofit lnSpcReduction="10000"/>
          </a:bodyPr>
          <a:lstStyle/>
          <a:p>
            <a:r>
              <a:rPr lang="en-US" dirty="0"/>
              <a:t>Authoritative – superordinate, non-equal to the recipients of Public Administration</a:t>
            </a:r>
          </a:p>
          <a:p>
            <a:r>
              <a:rPr lang="en-US" dirty="0"/>
              <a:t>Non-authoritative, non-superordinate – taking care of the public (</a:t>
            </a:r>
            <a:r>
              <a:rPr lang="en-US" dirty="0" err="1"/>
              <a:t>i</a:t>
            </a:r>
            <a:r>
              <a:rPr lang="en-US" dirty="0"/>
              <a:t>. e. services), financial</a:t>
            </a:r>
          </a:p>
          <a:p>
            <a:endParaRPr lang="en-US" dirty="0"/>
          </a:p>
          <a:p>
            <a:r>
              <a:rPr lang="en-US" dirty="0"/>
              <a:t>Public means or private means</a:t>
            </a:r>
          </a:p>
          <a:p>
            <a:endParaRPr lang="en-US" dirty="0"/>
          </a:p>
          <a:p>
            <a:r>
              <a:rPr lang="en-US" dirty="0"/>
              <a:t>Legal forms or non-legal forms</a:t>
            </a:r>
          </a:p>
          <a:p>
            <a:endParaRPr lang="en-US" dirty="0"/>
          </a:p>
          <a:p>
            <a:r>
              <a:rPr lang="en-US" dirty="0"/>
              <a:t>Management and regulation</a:t>
            </a:r>
          </a:p>
        </p:txBody>
      </p:sp>
    </p:spTree>
    <p:extLst>
      <p:ext uri="{BB962C8B-B14F-4D97-AF65-F5344CB8AC3E}">
        <p14:creationId xmlns:p14="http://schemas.microsoft.com/office/powerpoint/2010/main" val="3960099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628650" y="273844"/>
            <a:ext cx="7886700" cy="865181"/>
          </a:xfrm>
        </p:spPr>
        <p:txBody>
          <a:bodyPr>
            <a:noAutofit/>
          </a:bodyPr>
          <a:lstStyle/>
          <a:p>
            <a:r>
              <a:rPr lang="cs-CZ" sz="2700" dirty="0" err="1"/>
              <a:t>Decide</a:t>
            </a:r>
            <a:r>
              <a:rPr lang="cs-CZ" sz="2700" dirty="0"/>
              <a:t> </a:t>
            </a:r>
            <a:r>
              <a:rPr lang="cs-CZ" sz="2700" dirty="0" err="1"/>
              <a:t>which</a:t>
            </a:r>
            <a:r>
              <a:rPr lang="cs-CZ" sz="2700" dirty="0"/>
              <a:t> </a:t>
            </a:r>
            <a:r>
              <a:rPr lang="cs-CZ" sz="2700" dirty="0" err="1"/>
              <a:t>of</a:t>
            </a:r>
            <a:r>
              <a:rPr lang="cs-CZ" sz="2700" dirty="0"/>
              <a:t> </a:t>
            </a:r>
            <a:r>
              <a:rPr lang="cs-CZ" sz="2700" dirty="0" err="1"/>
              <a:t>the</a:t>
            </a:r>
            <a:r>
              <a:rPr lang="cs-CZ" sz="2700" dirty="0"/>
              <a:t> </a:t>
            </a:r>
            <a:r>
              <a:rPr lang="cs-CZ" sz="2700" dirty="0" err="1"/>
              <a:t>activities</a:t>
            </a:r>
            <a:r>
              <a:rPr lang="cs-CZ" sz="2700" dirty="0"/>
              <a:t> </a:t>
            </a:r>
            <a:r>
              <a:rPr lang="cs-CZ" sz="2700" dirty="0" err="1"/>
              <a:t>below</a:t>
            </a:r>
            <a:r>
              <a:rPr lang="cs-CZ" sz="2700" dirty="0"/>
              <a:t> are public </a:t>
            </a:r>
            <a:r>
              <a:rPr lang="cs-CZ" sz="2700" dirty="0" err="1"/>
              <a:t>administration</a:t>
            </a:r>
            <a:r>
              <a:rPr lang="cs-CZ" sz="2700" dirty="0"/>
              <a:t> </a:t>
            </a:r>
            <a:r>
              <a:rPr lang="cs-CZ" sz="2700" dirty="0" err="1"/>
              <a:t>or</a:t>
            </a:r>
            <a:r>
              <a:rPr lang="cs-CZ" sz="2700" dirty="0"/>
              <a:t> not</a:t>
            </a:r>
          </a:p>
        </p:txBody>
      </p:sp>
      <p:sp>
        <p:nvSpPr>
          <p:cNvPr id="3" name="Zástupný symbol pro obsah 2"/>
          <p:cNvSpPr>
            <a:spLocks noGrp="1"/>
          </p:cNvSpPr>
          <p:nvPr>
            <p:ph idx="1"/>
          </p:nvPr>
        </p:nvSpPr>
        <p:spPr>
          <a:xfrm>
            <a:off x="628650" y="1280160"/>
            <a:ext cx="7886700" cy="3556221"/>
          </a:xfrm>
        </p:spPr>
        <p:txBody>
          <a:bodyPr>
            <a:normAutofit/>
          </a:bodyPr>
          <a:lstStyle/>
          <a:p>
            <a:pPr marL="385763" indent="-385763">
              <a:buFont typeface="+mj-lt"/>
              <a:buAutoNum type="arabicPeriod"/>
            </a:pPr>
            <a:r>
              <a:rPr lang="cs-CZ" dirty="0" err="1"/>
              <a:t>Minister</a:t>
            </a:r>
            <a:r>
              <a:rPr lang="cs-CZ" dirty="0"/>
              <a:t> M. </a:t>
            </a:r>
            <a:r>
              <a:rPr lang="cs-CZ" dirty="0" err="1"/>
              <a:t>preparing</a:t>
            </a:r>
            <a:r>
              <a:rPr lang="cs-CZ" dirty="0"/>
              <a:t> a </a:t>
            </a:r>
            <a:r>
              <a:rPr lang="cs-CZ" dirty="0" err="1"/>
              <a:t>programme</a:t>
            </a:r>
            <a:r>
              <a:rPr lang="cs-CZ" dirty="0"/>
              <a:t> </a:t>
            </a:r>
            <a:r>
              <a:rPr lang="cs-CZ" dirty="0" err="1"/>
              <a:t>for</a:t>
            </a:r>
            <a:r>
              <a:rPr lang="cs-CZ" dirty="0"/>
              <a:t> </a:t>
            </a:r>
            <a:r>
              <a:rPr lang="cs-CZ" dirty="0" err="1"/>
              <a:t>culture</a:t>
            </a:r>
            <a:r>
              <a:rPr lang="cs-CZ" dirty="0"/>
              <a:t> development</a:t>
            </a:r>
          </a:p>
          <a:p>
            <a:pPr marL="385763" indent="-385763">
              <a:buFont typeface="+mj-lt"/>
              <a:buAutoNum type="arabicPeriod"/>
            </a:pPr>
            <a:r>
              <a:rPr lang="cs-CZ" dirty="0" err="1"/>
              <a:t>Chairman</a:t>
            </a:r>
            <a:r>
              <a:rPr lang="cs-CZ" dirty="0"/>
              <a:t> </a:t>
            </a:r>
            <a:r>
              <a:rPr lang="cs-CZ" dirty="0" err="1"/>
              <a:t>of</a:t>
            </a:r>
            <a:r>
              <a:rPr lang="cs-CZ" dirty="0"/>
              <a:t> </a:t>
            </a:r>
            <a:r>
              <a:rPr lang="cs-CZ" dirty="0" err="1"/>
              <a:t>the</a:t>
            </a:r>
            <a:r>
              <a:rPr lang="cs-CZ" dirty="0"/>
              <a:t> </a:t>
            </a:r>
            <a:r>
              <a:rPr lang="cs-CZ" dirty="0" err="1"/>
              <a:t>court</a:t>
            </a:r>
            <a:r>
              <a:rPr lang="cs-CZ" dirty="0"/>
              <a:t> </a:t>
            </a:r>
            <a:r>
              <a:rPr lang="cs-CZ" dirty="0" err="1"/>
              <a:t>exercising</a:t>
            </a:r>
            <a:r>
              <a:rPr lang="cs-CZ" dirty="0"/>
              <a:t> </a:t>
            </a:r>
            <a:r>
              <a:rPr lang="cs-CZ" dirty="0" err="1"/>
              <a:t>the</a:t>
            </a:r>
            <a:r>
              <a:rPr lang="cs-CZ" dirty="0"/>
              <a:t> </a:t>
            </a:r>
            <a:r>
              <a:rPr lang="cs-CZ" dirty="0" err="1"/>
              <a:t>administration</a:t>
            </a:r>
            <a:r>
              <a:rPr lang="cs-CZ" dirty="0"/>
              <a:t> </a:t>
            </a:r>
            <a:r>
              <a:rPr lang="cs-CZ" dirty="0" err="1"/>
              <a:t>of</a:t>
            </a:r>
            <a:r>
              <a:rPr lang="cs-CZ" dirty="0"/>
              <a:t> </a:t>
            </a:r>
            <a:r>
              <a:rPr lang="cs-CZ" dirty="0" err="1"/>
              <a:t>the</a:t>
            </a:r>
            <a:r>
              <a:rPr lang="cs-CZ" dirty="0"/>
              <a:t> </a:t>
            </a:r>
            <a:r>
              <a:rPr lang="cs-CZ" dirty="0" err="1"/>
              <a:t>court</a:t>
            </a:r>
            <a:endParaRPr lang="cs-CZ" dirty="0"/>
          </a:p>
          <a:p>
            <a:pPr marL="385763" indent="-385763">
              <a:buFont typeface="+mj-lt"/>
              <a:buAutoNum type="arabicPeriod"/>
            </a:pPr>
            <a:r>
              <a:rPr lang="cs-CZ" dirty="0" err="1"/>
              <a:t>Legislation</a:t>
            </a:r>
            <a:r>
              <a:rPr lang="cs-CZ" dirty="0"/>
              <a:t> </a:t>
            </a:r>
            <a:r>
              <a:rPr lang="cs-CZ" dirty="0" err="1"/>
              <a:t>enacting</a:t>
            </a:r>
            <a:r>
              <a:rPr lang="cs-CZ" dirty="0"/>
              <a:t> </a:t>
            </a:r>
            <a:r>
              <a:rPr lang="cs-CZ" dirty="0" err="1"/>
              <a:t>the</a:t>
            </a:r>
            <a:r>
              <a:rPr lang="cs-CZ" dirty="0"/>
              <a:t> </a:t>
            </a:r>
            <a:r>
              <a:rPr lang="cs-CZ" dirty="0" err="1"/>
              <a:t>bill</a:t>
            </a:r>
            <a:r>
              <a:rPr lang="cs-CZ" dirty="0"/>
              <a:t> on </a:t>
            </a:r>
            <a:r>
              <a:rPr lang="cs-CZ" dirty="0" err="1"/>
              <a:t>the</a:t>
            </a:r>
            <a:r>
              <a:rPr lang="cs-CZ" dirty="0"/>
              <a:t> </a:t>
            </a:r>
            <a:r>
              <a:rPr lang="cs-CZ" dirty="0" err="1"/>
              <a:t>State</a:t>
            </a:r>
            <a:r>
              <a:rPr lang="cs-CZ" dirty="0"/>
              <a:t> budget</a:t>
            </a:r>
          </a:p>
          <a:p>
            <a:pPr marL="385763" indent="-385763">
              <a:buFont typeface="+mj-lt"/>
              <a:buAutoNum type="arabicPeriod"/>
            </a:pPr>
            <a:r>
              <a:rPr lang="cs-CZ" dirty="0" err="1"/>
              <a:t>The</a:t>
            </a:r>
            <a:r>
              <a:rPr lang="cs-CZ" dirty="0"/>
              <a:t> </a:t>
            </a:r>
            <a:r>
              <a:rPr lang="cs-CZ" dirty="0" err="1"/>
              <a:t>governement</a:t>
            </a:r>
            <a:r>
              <a:rPr lang="cs-CZ" dirty="0"/>
              <a:t> </a:t>
            </a:r>
            <a:r>
              <a:rPr lang="cs-CZ" dirty="0" err="1"/>
              <a:t>enacting</a:t>
            </a:r>
            <a:r>
              <a:rPr lang="cs-CZ" dirty="0"/>
              <a:t> a </a:t>
            </a:r>
            <a:r>
              <a:rPr lang="cs-CZ" dirty="0" err="1"/>
              <a:t>regulation</a:t>
            </a:r>
            <a:r>
              <a:rPr lang="cs-CZ" dirty="0"/>
              <a:t> to </a:t>
            </a:r>
            <a:r>
              <a:rPr lang="cs-CZ" dirty="0" err="1"/>
              <a:t>complete</a:t>
            </a:r>
            <a:r>
              <a:rPr lang="cs-CZ" dirty="0"/>
              <a:t> </a:t>
            </a:r>
            <a:r>
              <a:rPr lang="cs-CZ" dirty="0" err="1"/>
              <a:t>an</a:t>
            </a:r>
            <a:r>
              <a:rPr lang="cs-CZ" dirty="0"/>
              <a:t> </a:t>
            </a:r>
            <a:r>
              <a:rPr lang="cs-CZ" dirty="0" err="1"/>
              <a:t>act</a:t>
            </a:r>
            <a:r>
              <a:rPr lang="cs-CZ" dirty="0"/>
              <a:t> </a:t>
            </a:r>
            <a:r>
              <a:rPr lang="cs-CZ" dirty="0" err="1"/>
              <a:t>of</a:t>
            </a:r>
            <a:r>
              <a:rPr lang="cs-CZ" dirty="0"/>
              <a:t> </a:t>
            </a:r>
            <a:r>
              <a:rPr lang="cs-CZ" dirty="0" err="1"/>
              <a:t>Parliament</a:t>
            </a:r>
            <a:endParaRPr lang="cs-CZ" dirty="0"/>
          </a:p>
          <a:p>
            <a:pPr marL="385763" indent="-385763">
              <a:buFont typeface="+mj-lt"/>
              <a:buAutoNum type="arabicPeriod"/>
            </a:pPr>
            <a:r>
              <a:rPr lang="cs-CZ" dirty="0"/>
              <a:t>A </a:t>
            </a:r>
            <a:r>
              <a:rPr lang="cs-CZ" dirty="0" err="1"/>
              <a:t>judge</a:t>
            </a:r>
            <a:r>
              <a:rPr lang="cs-CZ" dirty="0"/>
              <a:t> </a:t>
            </a:r>
            <a:r>
              <a:rPr lang="cs-CZ" dirty="0" err="1"/>
              <a:t>deciding</a:t>
            </a:r>
            <a:r>
              <a:rPr lang="cs-CZ" dirty="0"/>
              <a:t> a case</a:t>
            </a:r>
          </a:p>
          <a:p>
            <a:pPr marL="385763" indent="-385763">
              <a:buFont typeface="+mj-lt"/>
              <a:buAutoNum type="arabicPeriod"/>
            </a:pPr>
            <a:r>
              <a:rPr lang="cs-CZ" dirty="0"/>
              <a:t>A </a:t>
            </a:r>
            <a:r>
              <a:rPr lang="cs-CZ" dirty="0" err="1"/>
              <a:t>judge</a:t>
            </a:r>
            <a:r>
              <a:rPr lang="cs-CZ" dirty="0"/>
              <a:t> </a:t>
            </a:r>
            <a:r>
              <a:rPr lang="cs-CZ" dirty="0" err="1"/>
              <a:t>being</a:t>
            </a:r>
            <a:r>
              <a:rPr lang="cs-CZ" dirty="0"/>
              <a:t> </a:t>
            </a:r>
            <a:r>
              <a:rPr lang="cs-CZ" dirty="0" err="1"/>
              <a:t>fined</a:t>
            </a:r>
            <a:r>
              <a:rPr lang="cs-CZ" dirty="0"/>
              <a:t> </a:t>
            </a:r>
            <a:r>
              <a:rPr lang="cs-CZ" dirty="0" err="1"/>
              <a:t>for</a:t>
            </a:r>
            <a:r>
              <a:rPr lang="cs-CZ" dirty="0"/>
              <a:t> </a:t>
            </a:r>
            <a:r>
              <a:rPr lang="cs-CZ" dirty="0" err="1"/>
              <a:t>an</a:t>
            </a:r>
            <a:r>
              <a:rPr lang="cs-CZ" dirty="0"/>
              <a:t> </a:t>
            </a:r>
            <a:r>
              <a:rPr lang="cs-CZ" dirty="0" err="1"/>
              <a:t>administrative</a:t>
            </a:r>
            <a:r>
              <a:rPr lang="cs-CZ" dirty="0"/>
              <a:t> </a:t>
            </a:r>
            <a:r>
              <a:rPr lang="cs-CZ" dirty="0" err="1"/>
              <a:t>offence</a:t>
            </a:r>
            <a:endParaRPr lang="cs-CZ" dirty="0"/>
          </a:p>
          <a:p>
            <a:pPr marL="385763" indent="-385763">
              <a:buFont typeface="+mj-lt"/>
              <a:buAutoNum type="arabicPeriod"/>
            </a:pPr>
            <a:r>
              <a:rPr lang="cs-CZ" dirty="0"/>
              <a:t>A municipality </a:t>
            </a:r>
            <a:r>
              <a:rPr lang="cs-CZ" dirty="0" err="1"/>
              <a:t>enacting</a:t>
            </a:r>
            <a:r>
              <a:rPr lang="cs-CZ" dirty="0"/>
              <a:t> a </a:t>
            </a:r>
            <a:r>
              <a:rPr lang="cs-CZ" dirty="0" err="1"/>
              <a:t>regulation</a:t>
            </a:r>
            <a:endParaRPr lang="cs-CZ" dirty="0"/>
          </a:p>
          <a:p>
            <a:pPr marL="385763" indent="-385763">
              <a:buFont typeface="+mj-lt"/>
              <a:buAutoNum type="arabicPeriod"/>
            </a:pPr>
            <a:r>
              <a:rPr lang="cs-CZ" dirty="0"/>
              <a:t>A president </a:t>
            </a:r>
            <a:r>
              <a:rPr lang="cs-CZ" dirty="0" err="1"/>
              <a:t>issuing</a:t>
            </a:r>
            <a:r>
              <a:rPr lang="cs-CZ" dirty="0"/>
              <a:t> a </a:t>
            </a:r>
            <a:r>
              <a:rPr lang="cs-CZ" dirty="0" err="1"/>
              <a:t>decree</a:t>
            </a:r>
            <a:r>
              <a:rPr lang="cs-CZ" dirty="0"/>
              <a:t> to </a:t>
            </a:r>
            <a:r>
              <a:rPr lang="cs-CZ" dirty="0" err="1"/>
              <a:t>appoint</a:t>
            </a:r>
            <a:r>
              <a:rPr lang="cs-CZ" dirty="0"/>
              <a:t> a person to </a:t>
            </a:r>
            <a:r>
              <a:rPr lang="cs-CZ" dirty="0" err="1"/>
              <a:t>be</a:t>
            </a:r>
            <a:r>
              <a:rPr lang="cs-CZ" dirty="0"/>
              <a:t> a </a:t>
            </a:r>
            <a:r>
              <a:rPr lang="cs-CZ" dirty="0" err="1"/>
              <a:t>professor</a:t>
            </a:r>
            <a:endParaRPr lang="cs-CZ" dirty="0"/>
          </a:p>
          <a:p>
            <a:pPr marL="385763" indent="-385763">
              <a:buFont typeface="+mj-lt"/>
              <a:buAutoNum type="arabicPeriod"/>
            </a:pPr>
            <a:r>
              <a:rPr lang="cs-CZ" dirty="0"/>
              <a:t>A municipality </a:t>
            </a:r>
            <a:r>
              <a:rPr lang="cs-CZ" dirty="0" err="1"/>
              <a:t>providing</a:t>
            </a:r>
            <a:r>
              <a:rPr lang="cs-CZ" dirty="0"/>
              <a:t> </a:t>
            </a:r>
            <a:r>
              <a:rPr lang="cs-CZ" dirty="0" err="1"/>
              <a:t>the</a:t>
            </a:r>
            <a:r>
              <a:rPr lang="cs-CZ" dirty="0"/>
              <a:t> </a:t>
            </a:r>
            <a:r>
              <a:rPr lang="cs-CZ" dirty="0" err="1"/>
              <a:t>collection</a:t>
            </a:r>
            <a:r>
              <a:rPr lang="cs-CZ" dirty="0"/>
              <a:t> </a:t>
            </a:r>
            <a:r>
              <a:rPr lang="cs-CZ" dirty="0" err="1"/>
              <a:t>of</a:t>
            </a:r>
            <a:r>
              <a:rPr lang="cs-CZ" dirty="0"/>
              <a:t> </a:t>
            </a:r>
            <a:r>
              <a:rPr lang="cs-CZ" dirty="0" err="1"/>
              <a:t>waste</a:t>
            </a:r>
            <a:r>
              <a:rPr lang="cs-CZ" dirty="0"/>
              <a:t> </a:t>
            </a:r>
            <a:r>
              <a:rPr lang="cs-CZ" dirty="0" err="1"/>
              <a:t>for</a:t>
            </a:r>
            <a:r>
              <a:rPr lang="cs-CZ" dirty="0"/>
              <a:t> </a:t>
            </a:r>
            <a:r>
              <a:rPr lang="cs-CZ" dirty="0" err="1"/>
              <a:t>its</a:t>
            </a:r>
            <a:r>
              <a:rPr lang="cs-CZ" dirty="0"/>
              <a:t> </a:t>
            </a:r>
            <a:r>
              <a:rPr lang="cs-CZ" dirty="0" err="1"/>
              <a:t>citizens</a:t>
            </a:r>
            <a:endParaRPr lang="cs-CZ" dirty="0"/>
          </a:p>
        </p:txBody>
      </p:sp>
    </p:spTree>
    <p:extLst>
      <p:ext uri="{BB962C8B-B14F-4D97-AF65-F5344CB8AC3E}">
        <p14:creationId xmlns:p14="http://schemas.microsoft.com/office/powerpoint/2010/main" val="3600007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628650" y="273844"/>
            <a:ext cx="7886700" cy="865181"/>
          </a:xfrm>
        </p:spPr>
        <p:txBody>
          <a:bodyPr>
            <a:noAutofit/>
          </a:bodyPr>
          <a:lstStyle/>
          <a:p>
            <a:r>
              <a:rPr lang="cs-CZ" sz="2700" dirty="0" err="1"/>
              <a:t>Decide</a:t>
            </a:r>
            <a:r>
              <a:rPr lang="cs-CZ" sz="2700" dirty="0"/>
              <a:t> </a:t>
            </a:r>
            <a:r>
              <a:rPr lang="cs-CZ" sz="2700" dirty="0" err="1"/>
              <a:t>which</a:t>
            </a:r>
            <a:r>
              <a:rPr lang="cs-CZ" sz="2700" dirty="0"/>
              <a:t> </a:t>
            </a:r>
            <a:r>
              <a:rPr lang="cs-CZ" sz="2700" dirty="0" err="1"/>
              <a:t>of</a:t>
            </a:r>
            <a:r>
              <a:rPr lang="cs-CZ" sz="2700" dirty="0"/>
              <a:t> </a:t>
            </a:r>
            <a:r>
              <a:rPr lang="cs-CZ" sz="2700" dirty="0" err="1"/>
              <a:t>the</a:t>
            </a:r>
            <a:r>
              <a:rPr lang="cs-CZ" sz="2700" dirty="0"/>
              <a:t> public </a:t>
            </a:r>
            <a:r>
              <a:rPr lang="cs-CZ" sz="2700" dirty="0" err="1"/>
              <a:t>administration</a:t>
            </a:r>
            <a:r>
              <a:rPr lang="cs-CZ" sz="2700" dirty="0"/>
              <a:t> </a:t>
            </a:r>
            <a:r>
              <a:rPr lang="cs-CZ" sz="2700" dirty="0" err="1"/>
              <a:t>activities</a:t>
            </a:r>
            <a:r>
              <a:rPr lang="cs-CZ" sz="2700" dirty="0"/>
              <a:t> </a:t>
            </a:r>
            <a:r>
              <a:rPr lang="cs-CZ" sz="2700" dirty="0" err="1"/>
              <a:t>below</a:t>
            </a:r>
            <a:r>
              <a:rPr lang="cs-CZ" sz="2700" dirty="0"/>
              <a:t> are </a:t>
            </a:r>
            <a:r>
              <a:rPr lang="cs-CZ" sz="2700" dirty="0" err="1"/>
              <a:t>authoritative</a:t>
            </a:r>
            <a:r>
              <a:rPr lang="cs-CZ" sz="2700" dirty="0"/>
              <a:t> and </a:t>
            </a:r>
            <a:r>
              <a:rPr lang="cs-CZ" sz="2700" dirty="0" err="1"/>
              <a:t>which</a:t>
            </a:r>
            <a:r>
              <a:rPr lang="cs-CZ" sz="2700" dirty="0"/>
              <a:t> are not</a:t>
            </a:r>
          </a:p>
        </p:txBody>
      </p:sp>
      <p:sp>
        <p:nvSpPr>
          <p:cNvPr id="3" name="Zástupný symbol pro obsah 2"/>
          <p:cNvSpPr>
            <a:spLocks noGrp="1"/>
          </p:cNvSpPr>
          <p:nvPr>
            <p:ph idx="1"/>
          </p:nvPr>
        </p:nvSpPr>
        <p:spPr>
          <a:xfrm>
            <a:off x="628650" y="1496907"/>
            <a:ext cx="7886700" cy="3556221"/>
          </a:xfrm>
        </p:spPr>
        <p:txBody>
          <a:bodyPr>
            <a:normAutofit/>
          </a:bodyPr>
          <a:lstStyle/>
          <a:p>
            <a:pPr marL="385763" indent="-385763">
              <a:buFont typeface="+mj-lt"/>
              <a:buAutoNum type="arabicPeriod"/>
            </a:pPr>
            <a:r>
              <a:rPr lang="cs-CZ" dirty="0" err="1"/>
              <a:t>Minister</a:t>
            </a:r>
            <a:r>
              <a:rPr lang="cs-CZ" dirty="0"/>
              <a:t> M. </a:t>
            </a:r>
            <a:r>
              <a:rPr lang="cs-CZ" dirty="0" err="1"/>
              <a:t>preparing</a:t>
            </a:r>
            <a:r>
              <a:rPr lang="cs-CZ" dirty="0"/>
              <a:t> a </a:t>
            </a:r>
            <a:r>
              <a:rPr lang="cs-CZ" dirty="0" err="1"/>
              <a:t>programme</a:t>
            </a:r>
            <a:r>
              <a:rPr lang="cs-CZ" dirty="0"/>
              <a:t> </a:t>
            </a:r>
            <a:r>
              <a:rPr lang="cs-CZ" dirty="0" err="1"/>
              <a:t>for</a:t>
            </a:r>
            <a:r>
              <a:rPr lang="cs-CZ" dirty="0"/>
              <a:t> </a:t>
            </a:r>
            <a:r>
              <a:rPr lang="cs-CZ" dirty="0" err="1"/>
              <a:t>culture</a:t>
            </a:r>
            <a:r>
              <a:rPr lang="cs-CZ" dirty="0"/>
              <a:t> development</a:t>
            </a:r>
          </a:p>
          <a:p>
            <a:pPr marL="385763" indent="-385763">
              <a:buFont typeface="+mj-lt"/>
              <a:buAutoNum type="arabicPeriod"/>
            </a:pPr>
            <a:r>
              <a:rPr lang="cs-CZ" dirty="0" err="1"/>
              <a:t>Chairman</a:t>
            </a:r>
            <a:r>
              <a:rPr lang="cs-CZ" dirty="0"/>
              <a:t> </a:t>
            </a:r>
            <a:r>
              <a:rPr lang="cs-CZ" dirty="0" err="1"/>
              <a:t>of</a:t>
            </a:r>
            <a:r>
              <a:rPr lang="cs-CZ" dirty="0"/>
              <a:t> </a:t>
            </a:r>
            <a:r>
              <a:rPr lang="cs-CZ" dirty="0" err="1"/>
              <a:t>the</a:t>
            </a:r>
            <a:r>
              <a:rPr lang="cs-CZ" dirty="0"/>
              <a:t> </a:t>
            </a:r>
            <a:r>
              <a:rPr lang="cs-CZ" dirty="0" err="1"/>
              <a:t>court</a:t>
            </a:r>
            <a:r>
              <a:rPr lang="cs-CZ" dirty="0"/>
              <a:t> </a:t>
            </a:r>
            <a:r>
              <a:rPr lang="cs-CZ" dirty="0" err="1"/>
              <a:t>exercising</a:t>
            </a:r>
            <a:r>
              <a:rPr lang="cs-CZ" dirty="0"/>
              <a:t> </a:t>
            </a:r>
            <a:r>
              <a:rPr lang="cs-CZ" dirty="0" err="1"/>
              <a:t>the</a:t>
            </a:r>
            <a:r>
              <a:rPr lang="cs-CZ" dirty="0"/>
              <a:t> </a:t>
            </a:r>
            <a:r>
              <a:rPr lang="cs-CZ" dirty="0" err="1"/>
              <a:t>administration</a:t>
            </a:r>
            <a:r>
              <a:rPr lang="cs-CZ" dirty="0"/>
              <a:t> </a:t>
            </a:r>
            <a:r>
              <a:rPr lang="cs-CZ" dirty="0" err="1"/>
              <a:t>of</a:t>
            </a:r>
            <a:r>
              <a:rPr lang="cs-CZ" dirty="0"/>
              <a:t> </a:t>
            </a:r>
            <a:r>
              <a:rPr lang="cs-CZ" dirty="0" err="1"/>
              <a:t>the</a:t>
            </a:r>
            <a:r>
              <a:rPr lang="cs-CZ" dirty="0"/>
              <a:t> </a:t>
            </a:r>
            <a:r>
              <a:rPr lang="cs-CZ" dirty="0" err="1"/>
              <a:t>court</a:t>
            </a:r>
            <a:endParaRPr lang="cs-CZ" dirty="0"/>
          </a:p>
          <a:p>
            <a:pPr marL="385763" indent="-385763">
              <a:buFont typeface="+mj-lt"/>
              <a:buAutoNum type="arabicPeriod"/>
            </a:pPr>
            <a:r>
              <a:rPr lang="cs-CZ" dirty="0" err="1"/>
              <a:t>The</a:t>
            </a:r>
            <a:r>
              <a:rPr lang="cs-CZ" dirty="0"/>
              <a:t> </a:t>
            </a:r>
            <a:r>
              <a:rPr lang="cs-CZ" dirty="0" err="1"/>
              <a:t>governement</a:t>
            </a:r>
            <a:r>
              <a:rPr lang="cs-CZ" dirty="0"/>
              <a:t> </a:t>
            </a:r>
            <a:r>
              <a:rPr lang="cs-CZ" dirty="0" err="1"/>
              <a:t>enacting</a:t>
            </a:r>
            <a:r>
              <a:rPr lang="cs-CZ" dirty="0"/>
              <a:t> a </a:t>
            </a:r>
            <a:r>
              <a:rPr lang="cs-CZ" dirty="0" err="1"/>
              <a:t>regulation</a:t>
            </a:r>
            <a:r>
              <a:rPr lang="cs-CZ" dirty="0"/>
              <a:t> to </a:t>
            </a:r>
            <a:r>
              <a:rPr lang="cs-CZ" dirty="0" err="1"/>
              <a:t>complete</a:t>
            </a:r>
            <a:r>
              <a:rPr lang="cs-CZ" dirty="0"/>
              <a:t> </a:t>
            </a:r>
            <a:r>
              <a:rPr lang="cs-CZ" dirty="0" err="1"/>
              <a:t>an</a:t>
            </a:r>
            <a:r>
              <a:rPr lang="cs-CZ" dirty="0"/>
              <a:t> </a:t>
            </a:r>
            <a:r>
              <a:rPr lang="cs-CZ" dirty="0" err="1"/>
              <a:t>act</a:t>
            </a:r>
            <a:r>
              <a:rPr lang="cs-CZ" dirty="0"/>
              <a:t> </a:t>
            </a:r>
            <a:r>
              <a:rPr lang="cs-CZ" dirty="0" err="1"/>
              <a:t>of</a:t>
            </a:r>
            <a:r>
              <a:rPr lang="cs-CZ" dirty="0"/>
              <a:t> </a:t>
            </a:r>
            <a:r>
              <a:rPr lang="cs-CZ" dirty="0" err="1"/>
              <a:t>Parliament</a:t>
            </a:r>
            <a:endParaRPr lang="cs-CZ" dirty="0"/>
          </a:p>
          <a:p>
            <a:pPr marL="385763" indent="-385763">
              <a:buFont typeface="+mj-lt"/>
              <a:buAutoNum type="arabicPeriod"/>
            </a:pPr>
            <a:r>
              <a:rPr lang="cs-CZ" dirty="0"/>
              <a:t>A </a:t>
            </a:r>
            <a:r>
              <a:rPr lang="cs-CZ" dirty="0" err="1"/>
              <a:t>judge</a:t>
            </a:r>
            <a:r>
              <a:rPr lang="cs-CZ" dirty="0"/>
              <a:t> </a:t>
            </a:r>
            <a:r>
              <a:rPr lang="cs-CZ" dirty="0" err="1"/>
              <a:t>being</a:t>
            </a:r>
            <a:r>
              <a:rPr lang="cs-CZ" dirty="0"/>
              <a:t> </a:t>
            </a:r>
            <a:r>
              <a:rPr lang="cs-CZ" dirty="0" err="1"/>
              <a:t>fined</a:t>
            </a:r>
            <a:r>
              <a:rPr lang="cs-CZ" dirty="0"/>
              <a:t> </a:t>
            </a:r>
            <a:r>
              <a:rPr lang="cs-CZ" dirty="0" err="1"/>
              <a:t>for</a:t>
            </a:r>
            <a:r>
              <a:rPr lang="cs-CZ" dirty="0"/>
              <a:t> </a:t>
            </a:r>
            <a:r>
              <a:rPr lang="cs-CZ" dirty="0" err="1"/>
              <a:t>an</a:t>
            </a:r>
            <a:r>
              <a:rPr lang="cs-CZ" dirty="0"/>
              <a:t> </a:t>
            </a:r>
            <a:r>
              <a:rPr lang="cs-CZ" dirty="0" err="1"/>
              <a:t>administrative</a:t>
            </a:r>
            <a:r>
              <a:rPr lang="cs-CZ" dirty="0"/>
              <a:t> </a:t>
            </a:r>
            <a:r>
              <a:rPr lang="cs-CZ" dirty="0" err="1"/>
              <a:t>offence</a:t>
            </a:r>
            <a:endParaRPr lang="cs-CZ" dirty="0"/>
          </a:p>
          <a:p>
            <a:pPr marL="385763" indent="-385763">
              <a:buFont typeface="+mj-lt"/>
              <a:buAutoNum type="arabicPeriod"/>
            </a:pPr>
            <a:r>
              <a:rPr lang="cs-CZ" dirty="0"/>
              <a:t>A municipality </a:t>
            </a:r>
            <a:r>
              <a:rPr lang="cs-CZ" dirty="0" err="1"/>
              <a:t>enacting</a:t>
            </a:r>
            <a:r>
              <a:rPr lang="cs-CZ" dirty="0"/>
              <a:t> a </a:t>
            </a:r>
            <a:r>
              <a:rPr lang="cs-CZ" dirty="0" err="1"/>
              <a:t>regulation</a:t>
            </a:r>
            <a:endParaRPr lang="cs-CZ" dirty="0"/>
          </a:p>
          <a:p>
            <a:pPr marL="385763" indent="-385763">
              <a:buFont typeface="+mj-lt"/>
              <a:buAutoNum type="arabicPeriod"/>
            </a:pPr>
            <a:r>
              <a:rPr lang="cs-CZ" dirty="0"/>
              <a:t>A president </a:t>
            </a:r>
            <a:r>
              <a:rPr lang="cs-CZ" dirty="0" err="1"/>
              <a:t>issuing</a:t>
            </a:r>
            <a:r>
              <a:rPr lang="cs-CZ" dirty="0"/>
              <a:t> a </a:t>
            </a:r>
            <a:r>
              <a:rPr lang="cs-CZ" dirty="0" err="1"/>
              <a:t>decree</a:t>
            </a:r>
            <a:r>
              <a:rPr lang="cs-CZ" dirty="0"/>
              <a:t> to </a:t>
            </a:r>
            <a:r>
              <a:rPr lang="cs-CZ" dirty="0" err="1"/>
              <a:t>appoint</a:t>
            </a:r>
            <a:r>
              <a:rPr lang="cs-CZ" dirty="0"/>
              <a:t> a person to </a:t>
            </a:r>
            <a:r>
              <a:rPr lang="cs-CZ" dirty="0" err="1"/>
              <a:t>be</a:t>
            </a:r>
            <a:r>
              <a:rPr lang="cs-CZ" dirty="0"/>
              <a:t> a </a:t>
            </a:r>
            <a:r>
              <a:rPr lang="cs-CZ" dirty="0" err="1"/>
              <a:t>professor</a:t>
            </a:r>
            <a:endParaRPr lang="cs-CZ" dirty="0"/>
          </a:p>
          <a:p>
            <a:pPr marL="385763" indent="-385763">
              <a:buFont typeface="+mj-lt"/>
              <a:buAutoNum type="arabicPeriod"/>
            </a:pPr>
            <a:r>
              <a:rPr lang="cs-CZ" dirty="0"/>
              <a:t>A municipality </a:t>
            </a:r>
            <a:r>
              <a:rPr lang="cs-CZ" dirty="0" err="1"/>
              <a:t>providing</a:t>
            </a:r>
            <a:r>
              <a:rPr lang="cs-CZ" dirty="0"/>
              <a:t> </a:t>
            </a:r>
            <a:r>
              <a:rPr lang="cs-CZ" dirty="0" err="1"/>
              <a:t>the</a:t>
            </a:r>
            <a:r>
              <a:rPr lang="cs-CZ" dirty="0"/>
              <a:t> </a:t>
            </a:r>
            <a:r>
              <a:rPr lang="cs-CZ" dirty="0" err="1"/>
              <a:t>collection</a:t>
            </a:r>
            <a:r>
              <a:rPr lang="cs-CZ" dirty="0"/>
              <a:t> </a:t>
            </a:r>
            <a:r>
              <a:rPr lang="cs-CZ" dirty="0" err="1"/>
              <a:t>of</a:t>
            </a:r>
            <a:r>
              <a:rPr lang="cs-CZ" dirty="0"/>
              <a:t> </a:t>
            </a:r>
            <a:r>
              <a:rPr lang="cs-CZ" dirty="0" err="1"/>
              <a:t>waste</a:t>
            </a:r>
            <a:r>
              <a:rPr lang="cs-CZ" dirty="0"/>
              <a:t> </a:t>
            </a:r>
            <a:r>
              <a:rPr lang="cs-CZ" dirty="0" err="1"/>
              <a:t>for</a:t>
            </a:r>
            <a:r>
              <a:rPr lang="cs-CZ" dirty="0"/>
              <a:t> </a:t>
            </a:r>
            <a:r>
              <a:rPr lang="cs-CZ" dirty="0" err="1"/>
              <a:t>its</a:t>
            </a:r>
            <a:r>
              <a:rPr lang="cs-CZ" dirty="0"/>
              <a:t> </a:t>
            </a:r>
            <a:r>
              <a:rPr lang="cs-CZ" dirty="0" err="1"/>
              <a:t>citizens</a:t>
            </a:r>
            <a:endParaRPr lang="cs-CZ" dirty="0"/>
          </a:p>
        </p:txBody>
      </p:sp>
    </p:spTree>
    <p:extLst>
      <p:ext uri="{BB962C8B-B14F-4D97-AF65-F5344CB8AC3E}">
        <p14:creationId xmlns:p14="http://schemas.microsoft.com/office/powerpoint/2010/main" val="1949742058"/>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EN.potx" id="{0C0DC805-1389-42E8-B0E9-37E70B4CDACB}" vid="{C467CF55-C5A9-4A6A-8FED-214A2E97D31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459</TotalTime>
  <Words>1306</Words>
  <Application>Microsoft Office PowerPoint</Application>
  <PresentationFormat>Předvádění na obrazovce (16:9)</PresentationFormat>
  <Paragraphs>195</Paragraphs>
  <Slides>29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Arial</vt:lpstr>
      <vt:lpstr>Calibri</vt:lpstr>
      <vt:lpstr>Tahoma</vt:lpstr>
      <vt:lpstr>Wingdings</vt:lpstr>
      <vt:lpstr>Presentation_MU_EN</vt:lpstr>
      <vt:lpstr>Public Administration Activities. Decision-making.</vt:lpstr>
      <vt:lpstr>Public Administration </vt:lpstr>
      <vt:lpstr>Prezentace aplikace PowerPoint</vt:lpstr>
      <vt:lpstr>Prezentace aplikace PowerPoint</vt:lpstr>
      <vt:lpstr>Prezentace aplikace PowerPoint</vt:lpstr>
      <vt:lpstr>Prezentace aplikace PowerPoint</vt:lpstr>
      <vt:lpstr>General types of activities</vt:lpstr>
      <vt:lpstr>Decide which of the activities below are public administration or not</vt:lpstr>
      <vt:lpstr>Decide which of the public administration activities below are authoritative and which are not</vt:lpstr>
      <vt:lpstr>The Chain of Realization of Public Administration Activities</vt:lpstr>
      <vt:lpstr>The Chain of Realization of Public Administration Activities II</vt:lpstr>
      <vt:lpstr>Public Contracts</vt:lpstr>
      <vt:lpstr>Administrative Acts</vt:lpstr>
      <vt:lpstr>Individual Administrative Acts</vt:lpstr>
      <vt:lpstr>Administrative discretion</vt:lpstr>
      <vt:lpstr>Principles of Good Governance (Administration).</vt:lpstr>
      <vt:lpstr>Importance</vt:lpstr>
      <vt:lpstr>Prezentace aplikace PowerPoint</vt:lpstr>
      <vt:lpstr>Sources</vt:lpstr>
      <vt:lpstr>Courts</vt:lpstr>
      <vt:lpstr>Ombudsmen</vt:lpstr>
      <vt:lpstr>Prezentace aplikace PowerPoint</vt:lpstr>
      <vt:lpstr>Transparency of Public Administration, Personal Data Protection.</vt:lpstr>
      <vt:lpstr>Transparency of Public Administration</vt:lpstr>
      <vt:lpstr>Information</vt:lpstr>
      <vt:lpstr>Manifestations of transparency</vt:lpstr>
      <vt:lpstr>Register of contracts</vt:lpstr>
      <vt:lpstr>Free Acces to Information</vt:lpstr>
      <vt:lpstr>Personal Data Protection</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Radek</dc:creator>
  <cp:lastModifiedBy>Anna Richterová</cp:lastModifiedBy>
  <cp:revision>48</cp:revision>
  <cp:lastPrinted>1601-01-01T00:00:00Z</cp:lastPrinted>
  <dcterms:created xsi:type="dcterms:W3CDTF">2019-02-19T12:48:56Z</dcterms:created>
  <dcterms:modified xsi:type="dcterms:W3CDTF">2024-03-17T15:55:14Z</dcterms:modified>
</cp:coreProperties>
</file>