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60" r:id="rId5"/>
    <p:sldId id="266" r:id="rId6"/>
    <p:sldId id="259" r:id="rId7"/>
    <p:sldId id="261" r:id="rId8"/>
    <p:sldId id="262" r:id="rId9"/>
    <p:sldId id="263" r:id="rId10"/>
    <p:sldId id="274" r:id="rId11"/>
    <p:sldId id="264" r:id="rId12"/>
    <p:sldId id="267" r:id="rId13"/>
    <p:sldId id="273" r:id="rId14"/>
    <p:sldId id="268" r:id="rId15"/>
    <p:sldId id="270" r:id="rId16"/>
    <p:sldId id="271" r:id="rId17"/>
    <p:sldId id="272" r:id="rId18"/>
    <p:sldId id="265" r:id="rId19"/>
    <p:sldId id="276" r:id="rId20"/>
    <p:sldId id="275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25" d="100"/>
          <a:sy n="125" d="100"/>
        </p:scale>
        <p:origin x="96" y="1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Klepnutím na ikonu přidáte obrázek.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soud.cz/fileadmin/user_upload/ustavni_soud_www/Pravni_uprava/AJ/Charter_of_Fundamental_Rights_and_Freedom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dirty="0"/>
              <a:t>SOC003</a:t>
            </a:r>
            <a:r>
              <a:rPr lang="cs-CZ" b="1" dirty="0"/>
              <a:t>:</a:t>
            </a:r>
            <a:r>
              <a:rPr lang="en-US" b="1" dirty="0"/>
              <a:t> </a:t>
            </a:r>
            <a:r>
              <a:rPr lang="en-US" dirty="0"/>
              <a:t>Public Administration in the Czech Republic </a:t>
            </a:r>
            <a:r>
              <a:rPr lang="cs-CZ" dirty="0"/>
              <a:t>(</a:t>
            </a:r>
            <a:r>
              <a:rPr lang="en-US" dirty="0"/>
              <a:t>T</a:t>
            </a:r>
            <a:r>
              <a:rPr lang="cs-CZ" dirty="0"/>
              <a:t>.</a:t>
            </a:r>
            <a:r>
              <a:rPr lang="en-US" dirty="0"/>
              <a:t> Svoboda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/>
              <a:t>Responsibility and damages in Public Administration.</a:t>
            </a:r>
            <a:br>
              <a:rPr lang="en-US" sz="3600" b="0" dirty="0"/>
            </a:br>
            <a:r>
              <a:rPr lang="en-US" sz="3600" b="0" dirty="0"/>
              <a:t>Administrative sanctions and punishment.</a:t>
            </a:r>
            <a:endParaRPr lang="cs-CZ" sz="3600" b="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Lecture </a:t>
            </a:r>
            <a:r>
              <a:rPr lang="cs-CZ" b="1" dirty="0"/>
              <a:t>5</a:t>
            </a:r>
            <a:r>
              <a:rPr lang="en-GB" b="1" dirty="0"/>
              <a:t>: </a:t>
            </a:r>
            <a:r>
              <a:rPr lang="en-US" b="1" dirty="0"/>
              <a:t>1</a:t>
            </a:r>
            <a:r>
              <a:rPr lang="cs-CZ" b="1" dirty="0"/>
              <a:t>3</a:t>
            </a:r>
            <a:r>
              <a:rPr lang="en-US" b="1" dirty="0" err="1"/>
              <a:t>th</a:t>
            </a:r>
            <a:r>
              <a:rPr lang="cs-CZ" b="1" dirty="0"/>
              <a:t> </a:t>
            </a:r>
            <a:r>
              <a:rPr lang="en-GB" b="1" dirty="0"/>
              <a:t>May 202</a:t>
            </a:r>
            <a:r>
              <a:rPr lang="cs-CZ" b="1" dirty="0"/>
              <a:t>2</a:t>
            </a:r>
            <a:endParaRPr lang="en-GB" b="1" dirty="0"/>
          </a:p>
          <a:p>
            <a:r>
              <a:rPr lang="en-US" i="1" dirty="0"/>
              <a:t>SOC003</a:t>
            </a:r>
            <a:r>
              <a:rPr lang="cs-CZ" i="1" dirty="0"/>
              <a:t>:</a:t>
            </a:r>
            <a:r>
              <a:rPr lang="en-US" i="1" dirty="0"/>
              <a:t> Public Administration in the Czech Republic</a:t>
            </a:r>
            <a:r>
              <a:rPr lang="en-US" dirty="0"/>
              <a:t> </a:t>
            </a:r>
            <a:br>
              <a:rPr lang="cs-CZ" dirty="0"/>
            </a:br>
            <a:r>
              <a:rPr lang="cs-CZ" dirty="0"/>
              <a:t>dr. Tomáš Svoboda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Lecture 6: 11th May 2022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dirty="0"/>
              <a:t>1/ Basics of act no. 82/1998 Col.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Examples of wrong official procedure</a:t>
            </a:r>
          </a:p>
          <a:p>
            <a:pPr lvl="1"/>
            <a:r>
              <a:rPr lang="en-GB" b="1" i="1" dirty="0"/>
              <a:t>Incorrect statement of </a:t>
            </a:r>
            <a:r>
              <a:rPr lang="cs-CZ" b="1" i="1" dirty="0"/>
              <a:t>a</a:t>
            </a:r>
            <a:r>
              <a:rPr lang="en-GB" b="1" i="1" dirty="0"/>
              <a:t> </a:t>
            </a:r>
            <a:r>
              <a:rPr lang="cs-CZ" b="1" i="1" dirty="0"/>
              <a:t>b</a:t>
            </a:r>
            <a:r>
              <a:rPr lang="en-GB" b="1" i="1" dirty="0" err="1"/>
              <a:t>uilding</a:t>
            </a:r>
            <a:r>
              <a:rPr lang="en-GB" b="1" i="1" dirty="0"/>
              <a:t> </a:t>
            </a:r>
            <a:r>
              <a:rPr lang="cs-CZ" b="1" i="1" dirty="0"/>
              <a:t>a</a:t>
            </a:r>
            <a:r>
              <a:rPr lang="en-GB" b="1" i="1" dirty="0" err="1"/>
              <a:t>uthority</a:t>
            </a:r>
            <a:r>
              <a:rPr lang="en-GB" b="1" i="1" dirty="0"/>
              <a:t> </a:t>
            </a:r>
            <a:r>
              <a:rPr lang="en-GB" i="1" dirty="0"/>
              <a:t>on the compliance of </a:t>
            </a:r>
            <a:r>
              <a:rPr lang="cs-CZ" i="1" dirty="0"/>
              <a:t>a</a:t>
            </a:r>
            <a:r>
              <a:rPr lang="en-GB" i="1" dirty="0"/>
              <a:t> project with municipal zoning plan</a:t>
            </a:r>
          </a:p>
          <a:p>
            <a:pPr lvl="1"/>
            <a:r>
              <a:rPr lang="en-GB" b="1" i="1" dirty="0"/>
              <a:t>Informing the media </a:t>
            </a:r>
            <a:r>
              <a:rPr lang="en-GB" i="1" dirty="0"/>
              <a:t>by the police without respecting the presumption of innocence</a:t>
            </a:r>
          </a:p>
          <a:p>
            <a:pPr lvl="1"/>
            <a:r>
              <a:rPr lang="cs-CZ" b="1" i="1" dirty="0"/>
              <a:t>R</a:t>
            </a:r>
            <a:r>
              <a:rPr lang="en-GB" b="1" i="1" dirty="0" err="1"/>
              <a:t>elease</a:t>
            </a:r>
            <a:r>
              <a:rPr lang="en-GB" b="1" i="1" dirty="0"/>
              <a:t> of property from the custody </a:t>
            </a:r>
            <a:r>
              <a:rPr lang="en-GB" i="1" dirty="0"/>
              <a:t>of the court without a decision to do so</a:t>
            </a:r>
          </a:p>
          <a:p>
            <a:pPr lvl="1"/>
            <a:endParaRPr lang="en-GB" dirty="0"/>
          </a:p>
          <a:p>
            <a:pPr lvl="1"/>
            <a:r>
              <a:rPr lang="en-GB" b="1" dirty="0">
                <a:solidFill>
                  <a:srgbClr val="0000DC"/>
                </a:solidFill>
              </a:rPr>
              <a:t>= „Residual category“ of liability</a:t>
            </a:r>
          </a:p>
          <a:p>
            <a:pPr lvl="1"/>
            <a:r>
              <a:rPr lang="en-GB" dirty="0"/>
              <a:t>Potentially </a:t>
            </a:r>
            <a:r>
              <a:rPr lang="en-GB" b="1" dirty="0"/>
              <a:t>any breach </a:t>
            </a:r>
            <a:r>
              <a:rPr lang="en-GB" dirty="0"/>
              <a:t>of the (legal) rules in operation of a public authority</a:t>
            </a:r>
          </a:p>
          <a:p>
            <a:pPr lvl="1"/>
            <a:r>
              <a:rPr lang="en-GB" dirty="0"/>
              <a:t>Assessed by the civil court in „</a:t>
            </a:r>
            <a:r>
              <a:rPr lang="en-US" dirty="0"/>
              <a:t>compensatory</a:t>
            </a:r>
            <a:r>
              <a:rPr lang="cs-CZ" dirty="0"/>
              <a:t> </a:t>
            </a:r>
            <a:r>
              <a:rPr lang="en-GB" dirty="0"/>
              <a:t>proceedings“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dirty="0"/>
              <a:t>SOC003</a:t>
            </a:r>
            <a:r>
              <a:rPr lang="cs-CZ" b="1" dirty="0"/>
              <a:t>:</a:t>
            </a:r>
            <a:r>
              <a:rPr lang="en-US" b="1" dirty="0"/>
              <a:t> </a:t>
            </a:r>
            <a:r>
              <a:rPr lang="en-US" dirty="0"/>
              <a:t>Public Administration in the Czech Republic </a:t>
            </a:r>
            <a:r>
              <a:rPr lang="cs-CZ" dirty="0"/>
              <a:t>(</a:t>
            </a:r>
            <a:r>
              <a:rPr lang="en-US" dirty="0"/>
              <a:t>T</a:t>
            </a:r>
            <a:r>
              <a:rPr lang="cs-CZ" dirty="0"/>
              <a:t>.</a:t>
            </a:r>
            <a:r>
              <a:rPr lang="en-US" dirty="0"/>
              <a:t> Svoboda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dirty="0"/>
              <a:t>1/ Basics of act no. 82/1998 Col.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Compensation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Material damage </a:t>
            </a:r>
            <a:r>
              <a:rPr lang="en-GB" dirty="0"/>
              <a:t>= restoration or </a:t>
            </a:r>
            <a:r>
              <a:rPr lang="en-GB" b="1" dirty="0"/>
              <a:t>financial reparation</a:t>
            </a:r>
            <a:r>
              <a:rPr lang="cs-CZ" b="1" dirty="0"/>
              <a:t> </a:t>
            </a:r>
            <a:r>
              <a:rPr lang="cs-CZ" dirty="0"/>
              <a:t>(in </a:t>
            </a:r>
            <a:r>
              <a:rPr lang="cs-CZ" dirty="0" err="1"/>
              <a:t>practice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second)</a:t>
            </a:r>
            <a:endParaRPr lang="en-GB" dirty="0"/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Non-material damage </a:t>
            </a:r>
            <a:r>
              <a:rPr lang="en-GB" dirty="0"/>
              <a:t>= </a:t>
            </a:r>
            <a:r>
              <a:rPr lang="en-GB" b="1" dirty="0"/>
              <a:t>reasonable satisfaction </a:t>
            </a:r>
            <a:r>
              <a:rPr lang="en-GB" dirty="0"/>
              <a:t>(apology or monetary</a:t>
            </a:r>
            <a:r>
              <a:rPr lang="cs-CZ" dirty="0"/>
              <a:t> </a:t>
            </a:r>
            <a:r>
              <a:rPr lang="en-US" dirty="0"/>
              <a:t>compensation</a:t>
            </a:r>
            <a:r>
              <a:rPr lang="en-GB" dirty="0"/>
              <a:t>)</a:t>
            </a:r>
          </a:p>
          <a:p>
            <a:pPr lvl="1"/>
            <a:endParaRPr lang="en-GB" dirty="0"/>
          </a:p>
          <a:p>
            <a:r>
              <a:rPr lang="en-GB" b="1" dirty="0"/>
              <a:t>Legal claim</a:t>
            </a:r>
          </a:p>
          <a:p>
            <a:pPr lvl="1"/>
            <a:r>
              <a:rPr lang="en-GB" dirty="0">
                <a:solidFill>
                  <a:srgbClr val="0000DC"/>
                </a:solidFill>
              </a:rPr>
              <a:t>1) </a:t>
            </a:r>
            <a:r>
              <a:rPr lang="en-GB" i="1" dirty="0">
                <a:solidFill>
                  <a:srgbClr val="0000DC"/>
                </a:solidFill>
              </a:rPr>
              <a:t>obligatory preliminary hearing </a:t>
            </a:r>
            <a:r>
              <a:rPr lang="cs-CZ" dirty="0"/>
              <a:t>(</a:t>
            </a:r>
            <a:r>
              <a:rPr lang="en-US" dirty="0"/>
              <a:t>liability of the state</a:t>
            </a:r>
            <a:r>
              <a:rPr lang="cs-CZ" dirty="0"/>
              <a:t>) </a:t>
            </a:r>
            <a:r>
              <a:rPr lang="en-GB" dirty="0"/>
              <a:t>– voluntary compensation</a:t>
            </a:r>
          </a:p>
          <a:p>
            <a:pPr lvl="1"/>
            <a:r>
              <a:rPr lang="en-GB" dirty="0">
                <a:solidFill>
                  <a:srgbClr val="0000DC"/>
                </a:solidFill>
              </a:rPr>
              <a:t>2) </a:t>
            </a:r>
            <a:r>
              <a:rPr lang="en-GB" i="1" dirty="0">
                <a:solidFill>
                  <a:srgbClr val="0000DC"/>
                </a:solidFill>
              </a:rPr>
              <a:t>court action </a:t>
            </a:r>
            <a:r>
              <a:rPr lang="en-GB" dirty="0"/>
              <a:t>– awarding compensation (civil courts)</a:t>
            </a:r>
          </a:p>
          <a:p>
            <a:pPr lvl="1">
              <a:buNone/>
            </a:pPr>
            <a:endParaRPr lang="en-GB" dirty="0"/>
          </a:p>
          <a:p>
            <a:r>
              <a:rPr lang="en-GB" b="1" dirty="0"/>
              <a:t>Procedural aspects</a:t>
            </a:r>
          </a:p>
          <a:p>
            <a:pPr lvl="1"/>
            <a:r>
              <a:rPr lang="en-GB" dirty="0"/>
              <a:t>E.g. the legal nature of the right for compensation (civil), the state body designated for the hearing, limitation periods,…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dirty="0"/>
              <a:t>SOC003</a:t>
            </a:r>
            <a:r>
              <a:rPr lang="cs-CZ" b="1" dirty="0"/>
              <a:t>:</a:t>
            </a:r>
            <a:r>
              <a:rPr lang="en-US" b="1" dirty="0"/>
              <a:t> </a:t>
            </a:r>
            <a:r>
              <a:rPr lang="en-US" dirty="0"/>
              <a:t>Public Administration in the Czech Republic </a:t>
            </a:r>
            <a:r>
              <a:rPr lang="cs-CZ" dirty="0"/>
              <a:t>(</a:t>
            </a:r>
            <a:r>
              <a:rPr lang="en-US" dirty="0"/>
              <a:t>T</a:t>
            </a:r>
            <a:r>
              <a:rPr lang="cs-CZ" dirty="0"/>
              <a:t>.</a:t>
            </a:r>
            <a:r>
              <a:rPr lang="en-US" dirty="0"/>
              <a:t> Svoboda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dirty="0"/>
              <a:t>1/ Regression payments (act 82/1998)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Regression payments</a:t>
            </a:r>
          </a:p>
          <a:p>
            <a:pPr lvl="1"/>
            <a:r>
              <a:rPr lang="en-GB" dirty="0"/>
              <a:t>State (municipalities) obliged to compensate</a:t>
            </a:r>
            <a:r>
              <a:rPr lang="cs-CZ" dirty="0"/>
              <a:t> </a:t>
            </a:r>
            <a:r>
              <a:rPr lang="en-US" dirty="0"/>
              <a:t>the injured </a:t>
            </a:r>
            <a:r>
              <a:rPr lang="cs-CZ" dirty="0"/>
              <a:t>person</a:t>
            </a:r>
            <a:endParaRPr lang="en-GB" dirty="0"/>
          </a:p>
          <a:p>
            <a:pPr lvl="1"/>
            <a:endParaRPr lang="en-GB" dirty="0"/>
          </a:p>
          <a:p>
            <a:pPr lvl="1"/>
            <a:r>
              <a:rPr lang="en-GB" b="1" dirty="0">
                <a:solidFill>
                  <a:srgbClr val="0000DC"/>
                </a:solidFill>
              </a:rPr>
              <a:t>Secondary claim </a:t>
            </a:r>
            <a:r>
              <a:rPr lang="en-GB" dirty="0">
                <a:solidFill>
                  <a:srgbClr val="0000DC"/>
                </a:solidFill>
              </a:rPr>
              <a:t>against those who faulted</a:t>
            </a:r>
          </a:p>
          <a:p>
            <a:pPr lvl="1"/>
            <a:r>
              <a:rPr lang="en-GB" i="1" dirty="0"/>
              <a:t>Legal persons exercising power</a:t>
            </a:r>
          </a:p>
          <a:p>
            <a:pPr lvl="1"/>
            <a:r>
              <a:rPr lang="cs-CZ" i="1" dirty="0"/>
              <a:t>Public o</a:t>
            </a:r>
            <a:r>
              <a:rPr lang="en-GB" i="1" dirty="0" err="1"/>
              <a:t>fficials</a:t>
            </a:r>
            <a:endParaRPr lang="en-GB" i="1" dirty="0"/>
          </a:p>
          <a:p>
            <a:pPr lvl="1"/>
            <a:r>
              <a:rPr lang="en-GB" i="1" dirty="0"/>
              <a:t>(Or both)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Non-strict liability (fault</a:t>
            </a:r>
            <a:r>
              <a:rPr lang="cs-CZ" dirty="0"/>
              <a:t> </a:t>
            </a:r>
            <a:r>
              <a:rPr lang="en-US" dirty="0"/>
              <a:t>required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Limited (protection of employees)</a:t>
            </a:r>
            <a:endParaRPr lang="cs-CZ" dirty="0"/>
          </a:p>
          <a:p>
            <a:pPr lvl="1"/>
            <a:r>
              <a:rPr lang="cs-CZ" i="1" dirty="0"/>
              <a:t>= </a:t>
            </a:r>
            <a:r>
              <a:rPr lang="cs-CZ" i="1" dirty="0" err="1"/>
              <a:t>Less</a:t>
            </a:r>
            <a:r>
              <a:rPr lang="cs-CZ" i="1" dirty="0"/>
              <a:t> stringend </a:t>
            </a:r>
            <a:r>
              <a:rPr lang="cs-CZ" i="1" dirty="0" err="1"/>
              <a:t>than</a:t>
            </a:r>
            <a:r>
              <a:rPr lang="cs-CZ" i="1" dirty="0"/>
              <a:t> (direct) </a:t>
            </a:r>
            <a:r>
              <a:rPr lang="cs-CZ" i="1" dirty="0" err="1"/>
              <a:t>liablitiy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state</a:t>
            </a:r>
            <a:r>
              <a:rPr lang="cs-CZ" i="1" dirty="0"/>
              <a:t> </a:t>
            </a:r>
            <a:r>
              <a:rPr lang="cs-CZ" i="1" dirty="0" err="1"/>
              <a:t>or</a:t>
            </a:r>
            <a:r>
              <a:rPr lang="cs-CZ" i="1" dirty="0"/>
              <a:t> </a:t>
            </a:r>
            <a:r>
              <a:rPr lang="cs-CZ" i="1" dirty="0" err="1"/>
              <a:t>municipalities</a:t>
            </a:r>
            <a:r>
              <a:rPr lang="cs-CZ" i="1" dirty="0"/>
              <a:t>…</a:t>
            </a:r>
            <a:endParaRPr lang="en-GB" i="1" dirty="0"/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dirty="0"/>
              <a:t>SOC003</a:t>
            </a:r>
            <a:r>
              <a:rPr lang="cs-CZ" b="1" dirty="0"/>
              <a:t>:</a:t>
            </a:r>
            <a:r>
              <a:rPr lang="en-US" b="1" dirty="0"/>
              <a:t> </a:t>
            </a:r>
            <a:r>
              <a:rPr lang="en-US" dirty="0"/>
              <a:t>Public Administration in the Czech Republic </a:t>
            </a:r>
            <a:r>
              <a:rPr lang="cs-CZ" dirty="0"/>
              <a:t>(</a:t>
            </a:r>
            <a:r>
              <a:rPr lang="en-US" dirty="0"/>
              <a:t>T</a:t>
            </a:r>
            <a:r>
              <a:rPr lang="cs-CZ" dirty="0"/>
              <a:t>.</a:t>
            </a:r>
            <a:r>
              <a:rPr lang="en-US" dirty="0"/>
              <a:t> Svoboda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dirty="0"/>
              <a:t>1/ </a:t>
            </a:r>
            <a:r>
              <a:rPr lang="en-US" b="0" dirty="0"/>
              <a:t>Some current</a:t>
            </a:r>
            <a:r>
              <a:rPr lang="en-GB" b="0" dirty="0"/>
              <a:t> issues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0000DC"/>
                </a:solidFill>
              </a:rPr>
              <a:t>Liability for normative acts (laws and sub-statutory acts)</a:t>
            </a:r>
          </a:p>
          <a:p>
            <a:r>
              <a:rPr lang="en-GB" dirty="0">
                <a:solidFill>
                  <a:srgbClr val="0000DC"/>
                </a:solidFill>
              </a:rPr>
              <a:t>Liability of non-territorial self-governments</a:t>
            </a:r>
            <a:r>
              <a:rPr lang="cs-CZ" dirty="0">
                <a:solidFill>
                  <a:srgbClr val="0000DC"/>
                </a:solidFill>
              </a:rPr>
              <a:t> (</a:t>
            </a:r>
            <a:r>
              <a:rPr lang="cs-CZ" dirty="0" err="1">
                <a:solidFill>
                  <a:srgbClr val="0000DC"/>
                </a:solidFill>
              </a:rPr>
              <a:t>e.g</a:t>
            </a:r>
            <a:r>
              <a:rPr lang="cs-CZ" dirty="0">
                <a:solidFill>
                  <a:srgbClr val="0000DC"/>
                </a:solidFill>
              </a:rPr>
              <a:t>. </a:t>
            </a:r>
            <a:r>
              <a:rPr lang="cs-CZ" dirty="0" err="1">
                <a:solidFill>
                  <a:srgbClr val="0000DC"/>
                </a:solidFill>
              </a:rPr>
              <a:t>universities</a:t>
            </a:r>
            <a:r>
              <a:rPr lang="cs-CZ" dirty="0">
                <a:solidFill>
                  <a:srgbClr val="0000DC"/>
                </a:solidFill>
              </a:rPr>
              <a:t>)</a:t>
            </a:r>
            <a:endParaRPr lang="en-GB" dirty="0">
              <a:solidFill>
                <a:srgbClr val="0000DC"/>
              </a:solidFill>
            </a:endParaRPr>
          </a:p>
          <a:p>
            <a:r>
              <a:rPr lang="en-GB" dirty="0">
                <a:solidFill>
                  <a:srgbClr val="0000DC"/>
                </a:solidFill>
              </a:rPr>
              <a:t>Covid-19 compensations</a:t>
            </a:r>
          </a:p>
          <a:p>
            <a:pPr>
              <a:buNone/>
            </a:pPr>
            <a:endParaRPr lang="en-GB" i="1" dirty="0"/>
          </a:p>
          <a:p>
            <a:r>
              <a:rPr lang="en-GB" i="1" dirty="0"/>
              <a:t>Questions?</a:t>
            </a:r>
          </a:p>
          <a:p>
            <a:pPr lvl="1"/>
            <a:endParaRPr lang="en-GB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dirty="0"/>
              <a:t>SOC003</a:t>
            </a:r>
            <a:r>
              <a:rPr lang="cs-CZ" b="1" dirty="0"/>
              <a:t>:</a:t>
            </a:r>
            <a:r>
              <a:rPr lang="en-US" b="1" dirty="0"/>
              <a:t> </a:t>
            </a:r>
            <a:r>
              <a:rPr lang="en-US" dirty="0"/>
              <a:t>Public Administration in the Czech Republic </a:t>
            </a:r>
            <a:r>
              <a:rPr lang="cs-CZ" dirty="0"/>
              <a:t>(</a:t>
            </a:r>
            <a:r>
              <a:rPr lang="en-US" dirty="0"/>
              <a:t>T</a:t>
            </a:r>
            <a:r>
              <a:rPr lang="cs-CZ" dirty="0"/>
              <a:t>.</a:t>
            </a:r>
            <a:r>
              <a:rPr lang="en-US" dirty="0"/>
              <a:t> Svoboda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2</a:t>
            </a:r>
            <a:r>
              <a:rPr lang="en-GB" b="0" dirty="0"/>
              <a:t>/ Administrative legal liability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Regulated by administrative penal law </a:t>
            </a:r>
          </a:p>
          <a:p>
            <a:pPr lvl="1"/>
            <a:r>
              <a:rPr lang="en-GB" dirty="0"/>
              <a:t>= </a:t>
            </a:r>
            <a:r>
              <a:rPr lang="en-GB" i="1" dirty="0">
                <a:solidFill>
                  <a:srgbClr val="0000DC"/>
                </a:solidFill>
              </a:rPr>
              <a:t>Subsystem</a:t>
            </a:r>
            <a:r>
              <a:rPr lang="en-GB" i="1" dirty="0"/>
              <a:t> of administrative law</a:t>
            </a:r>
          </a:p>
          <a:p>
            <a:pPr lvl="1"/>
            <a:endParaRPr lang="en-GB" dirty="0"/>
          </a:p>
          <a:p>
            <a:r>
              <a:rPr lang="en-GB" b="1" dirty="0"/>
              <a:t>Retrospective liability</a:t>
            </a:r>
          </a:p>
          <a:p>
            <a:pPr lvl="1"/>
            <a:r>
              <a:rPr lang="en-GB" dirty="0"/>
              <a:t>Liability as a sanction (duty to bear a sanction) </a:t>
            </a:r>
            <a:r>
              <a:rPr lang="cs-CZ" dirty="0"/>
              <a:t>=</a:t>
            </a:r>
            <a:r>
              <a:rPr lang="en-GB" dirty="0"/>
              <a:t> </a:t>
            </a:r>
            <a:r>
              <a:rPr lang="en-GB" i="1" dirty="0">
                <a:solidFill>
                  <a:srgbClr val="0000DC"/>
                </a:solidFill>
              </a:rPr>
              <a:t>administrative legal sanction</a:t>
            </a:r>
          </a:p>
          <a:p>
            <a:pPr lvl="1"/>
            <a:r>
              <a:rPr lang="en-GB" dirty="0"/>
              <a:t>Wrongful conduct (</a:t>
            </a:r>
            <a:r>
              <a:rPr lang="en-GB" b="1" i="1" dirty="0">
                <a:solidFill>
                  <a:srgbClr val="0000DC"/>
                </a:solidFill>
              </a:rPr>
              <a:t>administrative offense </a:t>
            </a:r>
            <a:r>
              <a:rPr lang="en-GB" dirty="0"/>
              <a:t>– but not all violations of administrative law)</a:t>
            </a:r>
          </a:p>
          <a:p>
            <a:pPr lvl="1"/>
            <a:r>
              <a:rPr lang="en-GB" dirty="0"/>
              <a:t>Exercising through imposing administrative sanctions = </a:t>
            </a:r>
            <a:r>
              <a:rPr lang="en-GB" b="1" i="1" dirty="0">
                <a:solidFill>
                  <a:srgbClr val="0000DC"/>
                </a:solidFill>
              </a:rPr>
              <a:t>administrative punishment</a:t>
            </a:r>
          </a:p>
          <a:p>
            <a:r>
              <a:rPr lang="en-GB" b="1" dirty="0"/>
              <a:t>Specific features</a:t>
            </a:r>
          </a:p>
          <a:p>
            <a:pPr lvl="1"/>
            <a:r>
              <a:rPr lang="en-GB" dirty="0"/>
              <a:t>Social relations </a:t>
            </a:r>
            <a:r>
              <a:rPr lang="en-GB" dirty="0">
                <a:solidFill>
                  <a:srgbClr val="0000DC"/>
                </a:solidFill>
              </a:rPr>
              <a:t>protected by administrative law </a:t>
            </a:r>
            <a:r>
              <a:rPr lang="en-GB" dirty="0"/>
              <a:t>are infringed (but not always)</a:t>
            </a:r>
          </a:p>
          <a:p>
            <a:pPr lvl="1"/>
            <a:r>
              <a:rPr lang="en-GB" dirty="0"/>
              <a:t>Realized by </a:t>
            </a:r>
            <a:r>
              <a:rPr lang="en-GB" b="1" dirty="0">
                <a:solidFill>
                  <a:srgbClr val="0000DC"/>
                </a:solidFill>
              </a:rPr>
              <a:t>administrative bodies</a:t>
            </a:r>
            <a:r>
              <a:rPr lang="en-GB" dirty="0">
                <a:solidFill>
                  <a:srgbClr val="0000DC"/>
                </a:solidFill>
              </a:rPr>
              <a:t> </a:t>
            </a:r>
            <a:r>
              <a:rPr lang="cs-CZ" dirty="0"/>
              <a:t>(</a:t>
            </a:r>
            <a:r>
              <a:rPr lang="cs-CZ" dirty="0" err="1"/>
              <a:t>only</a:t>
            </a:r>
            <a:r>
              <a:rPr lang="en-GB" dirty="0"/>
              <a:t> </a:t>
            </a:r>
            <a:r>
              <a:rPr lang="cs-CZ" dirty="0" err="1"/>
              <a:t>those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en-GB" dirty="0"/>
              <a:t>strictly </a:t>
            </a:r>
            <a:r>
              <a:rPr lang="en-GB" b="1" dirty="0"/>
              <a:t>defined powers</a:t>
            </a:r>
            <a:r>
              <a:rPr lang="en-GB" dirty="0"/>
              <a:t>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dirty="0"/>
              <a:t>SOC003</a:t>
            </a:r>
            <a:r>
              <a:rPr lang="cs-CZ" b="1" dirty="0"/>
              <a:t>:</a:t>
            </a:r>
            <a:r>
              <a:rPr lang="en-US" b="1" dirty="0"/>
              <a:t> </a:t>
            </a:r>
            <a:r>
              <a:rPr lang="en-US" dirty="0"/>
              <a:t>Public Administration in the Czech Republic </a:t>
            </a:r>
            <a:r>
              <a:rPr lang="cs-CZ" dirty="0"/>
              <a:t>(</a:t>
            </a:r>
            <a:r>
              <a:rPr lang="en-US" dirty="0"/>
              <a:t>T</a:t>
            </a:r>
            <a:r>
              <a:rPr lang="cs-CZ" dirty="0"/>
              <a:t>.</a:t>
            </a:r>
            <a:r>
              <a:rPr lang="en-US" dirty="0"/>
              <a:t> Svoboda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dirty="0"/>
              <a:t>2/ Preconditions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Objective preconditions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Wrongfulness of conduct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Harmful effect 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Causation</a:t>
            </a:r>
          </a:p>
          <a:p>
            <a:r>
              <a:rPr lang="en-GB" b="1" dirty="0"/>
              <a:t>Subjective preconditions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Fault</a:t>
            </a:r>
            <a:r>
              <a:rPr lang="en-GB" i="1" dirty="0"/>
              <a:t> </a:t>
            </a:r>
            <a:r>
              <a:rPr lang="en-GB" dirty="0"/>
              <a:t>(but not always</a:t>
            </a:r>
            <a:r>
              <a:rPr lang="cs-CZ" dirty="0"/>
              <a:t> – </a:t>
            </a:r>
            <a:r>
              <a:rPr lang="en-US" dirty="0"/>
              <a:t>e.g. legal persons or some traffic offences</a:t>
            </a:r>
            <a:r>
              <a:rPr lang="cs-CZ" dirty="0"/>
              <a:t> </a:t>
            </a:r>
            <a:r>
              <a:rPr lang="en-US" dirty="0"/>
              <a:t>under </a:t>
            </a:r>
            <a:r>
              <a:rPr lang="en-US" b="1" dirty="0"/>
              <a:t>strict liability</a:t>
            </a:r>
            <a:r>
              <a:rPr lang="en-GB" dirty="0"/>
              <a:t>)</a:t>
            </a:r>
          </a:p>
          <a:p>
            <a:pPr lvl="1"/>
            <a:endParaRPr lang="en-GB" dirty="0"/>
          </a:p>
          <a:p>
            <a:r>
              <a:rPr lang="en-GB" b="1" dirty="0"/>
              <a:t>Functions</a:t>
            </a:r>
          </a:p>
          <a:p>
            <a:pPr lvl="1"/>
            <a:r>
              <a:rPr lang="en-GB" dirty="0"/>
              <a:t>Various – e. g. </a:t>
            </a:r>
            <a:r>
              <a:rPr lang="en-GB" i="1" dirty="0">
                <a:solidFill>
                  <a:srgbClr val="0000DC"/>
                </a:solidFill>
              </a:rPr>
              <a:t>protective, preventative, repressive </a:t>
            </a:r>
            <a:r>
              <a:rPr lang="en-GB" dirty="0"/>
              <a:t>(see </a:t>
            </a:r>
            <a:r>
              <a:rPr lang="en-GB" i="1" dirty="0"/>
              <a:t>study text</a:t>
            </a:r>
            <a:r>
              <a:rPr lang="en-GB" dirty="0"/>
              <a:t>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dirty="0"/>
              <a:t>SOC003</a:t>
            </a:r>
            <a:r>
              <a:rPr lang="cs-CZ" b="1" dirty="0"/>
              <a:t>:</a:t>
            </a:r>
            <a:r>
              <a:rPr lang="en-US" b="1" dirty="0"/>
              <a:t> </a:t>
            </a:r>
            <a:r>
              <a:rPr lang="en-US" dirty="0"/>
              <a:t>Public Administration in the Czech Republic </a:t>
            </a:r>
            <a:r>
              <a:rPr lang="cs-CZ" dirty="0"/>
              <a:t>(</a:t>
            </a:r>
            <a:r>
              <a:rPr lang="en-US" dirty="0"/>
              <a:t>T</a:t>
            </a:r>
            <a:r>
              <a:rPr lang="cs-CZ" dirty="0"/>
              <a:t>.</a:t>
            </a:r>
            <a:r>
              <a:rPr lang="en-US" dirty="0"/>
              <a:t> Svoboda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dirty="0"/>
              <a:t>2/ Sub-systems of administrative l. liability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Current system (since 2017)</a:t>
            </a:r>
          </a:p>
          <a:p>
            <a:pPr lvl="1"/>
            <a:r>
              <a:rPr lang="en-GB" dirty="0"/>
              <a:t>Administrative legal </a:t>
            </a:r>
            <a:r>
              <a:rPr lang="en-GB" dirty="0">
                <a:solidFill>
                  <a:srgbClr val="0000DC"/>
                </a:solidFill>
              </a:rPr>
              <a:t>liability for </a:t>
            </a:r>
            <a:r>
              <a:rPr lang="en-GB" b="1" i="1" dirty="0">
                <a:solidFill>
                  <a:srgbClr val="0000DC"/>
                </a:solidFill>
              </a:rPr>
              <a:t>misdemeanours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GB" dirty="0"/>
              <a:t>Administrative legal liability for </a:t>
            </a:r>
            <a:r>
              <a:rPr lang="en-GB" i="1" dirty="0">
                <a:solidFill>
                  <a:srgbClr val="0000DC"/>
                </a:solidFill>
              </a:rPr>
              <a:t>misdemeanours of natural persons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GB" dirty="0"/>
              <a:t>Administrative legal liability for </a:t>
            </a:r>
            <a:r>
              <a:rPr lang="en-GB" i="1" dirty="0">
                <a:solidFill>
                  <a:srgbClr val="0000DC"/>
                </a:solidFill>
              </a:rPr>
              <a:t>misdemeanours of </a:t>
            </a:r>
            <a:r>
              <a:rPr lang="cs-CZ" i="1" dirty="0">
                <a:solidFill>
                  <a:srgbClr val="0000DC"/>
                </a:solidFill>
              </a:rPr>
              <a:t>(</a:t>
            </a:r>
            <a:r>
              <a:rPr lang="en-GB" i="1" dirty="0">
                <a:solidFill>
                  <a:srgbClr val="0000DC"/>
                </a:solidFill>
              </a:rPr>
              <a:t>artificial</a:t>
            </a:r>
            <a:r>
              <a:rPr lang="cs-CZ" i="1" dirty="0">
                <a:solidFill>
                  <a:srgbClr val="0000DC"/>
                </a:solidFill>
              </a:rPr>
              <a:t>)</a:t>
            </a:r>
            <a:r>
              <a:rPr lang="en-GB" i="1" dirty="0">
                <a:solidFill>
                  <a:srgbClr val="0000DC"/>
                </a:solidFill>
              </a:rPr>
              <a:t> legal persons and entrepreneurs</a:t>
            </a:r>
          </a:p>
          <a:p>
            <a:pPr lvl="2"/>
            <a:endParaRPr lang="en-GB" dirty="0"/>
          </a:p>
          <a:p>
            <a:pPr lvl="1"/>
            <a:r>
              <a:rPr lang="en-GB" dirty="0"/>
              <a:t>Administrative legal liability for so-called </a:t>
            </a:r>
            <a:r>
              <a:rPr lang="en-GB" b="1" i="1" dirty="0">
                <a:solidFill>
                  <a:srgbClr val="0000DC"/>
                </a:solidFill>
              </a:rPr>
              <a:t>other </a:t>
            </a:r>
            <a:r>
              <a:rPr lang="en-GB" i="1" dirty="0">
                <a:solidFill>
                  <a:srgbClr val="0000DC"/>
                </a:solidFill>
              </a:rPr>
              <a:t>administrative offences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GB" dirty="0"/>
              <a:t>Administrative legal liability for </a:t>
            </a:r>
            <a:r>
              <a:rPr lang="en-GB" b="1" dirty="0">
                <a:solidFill>
                  <a:srgbClr val="0000DC"/>
                </a:solidFill>
              </a:rPr>
              <a:t>disciplinary offences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GB" dirty="0"/>
              <a:t>Administrative legal liability for </a:t>
            </a:r>
            <a:r>
              <a:rPr lang="en-GB" b="1" dirty="0">
                <a:solidFill>
                  <a:srgbClr val="0000DC"/>
                </a:solidFill>
              </a:rPr>
              <a:t>order offences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Different before 2017 (</a:t>
            </a:r>
            <a:r>
              <a:rPr lang="en-GB" i="1" dirty="0"/>
              <a:t>see study text</a:t>
            </a:r>
            <a:r>
              <a:rPr lang="en-GB" dirty="0"/>
              <a:t>)</a:t>
            </a:r>
          </a:p>
          <a:p>
            <a:pPr lvl="1"/>
            <a:r>
              <a:rPr lang="en-GB" b="1" dirty="0"/>
              <a:t>Re</a:t>
            </a:r>
            <a:r>
              <a:rPr lang="en-US" b="1" dirty="0"/>
              <a:t>form</a:t>
            </a:r>
            <a:r>
              <a:rPr lang="cs-CZ" b="1" dirty="0"/>
              <a:t> </a:t>
            </a:r>
            <a:r>
              <a:rPr lang="en-GB" dirty="0"/>
              <a:t>of administrative penal law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GB" dirty="0"/>
              <a:t>Mainly act no. 250/2016 Col. (</a:t>
            </a:r>
            <a:r>
              <a:rPr lang="en-GB" b="1" i="1" dirty="0"/>
              <a:t>Act on Liability for </a:t>
            </a:r>
            <a:r>
              <a:rPr lang="en-GB" b="1" i="1" dirty="0" err="1"/>
              <a:t>Misdemeanors</a:t>
            </a:r>
            <a:r>
              <a:rPr lang="en-GB" b="1" i="1" dirty="0"/>
              <a:t> </a:t>
            </a:r>
            <a:r>
              <a:rPr lang="en-GB" i="1" dirty="0"/>
              <a:t>and Proceedings on Them</a:t>
            </a:r>
            <a:r>
              <a:rPr lang="en-GB" dirty="0"/>
              <a:t>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GB" dirty="0"/>
              <a:t>New system (</a:t>
            </a:r>
            <a:r>
              <a:rPr lang="en-GB" dirty="0">
                <a:solidFill>
                  <a:srgbClr val="0000DC"/>
                </a:solidFill>
              </a:rPr>
              <a:t>harmonisation</a:t>
            </a:r>
            <a:r>
              <a:rPr lang="en-GB" dirty="0"/>
              <a:t> of liability for misdemeanours) and various other changes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GB" dirty="0"/>
              <a:t>Generally </a:t>
            </a:r>
            <a:r>
              <a:rPr lang="en-GB" dirty="0">
                <a:solidFill>
                  <a:srgbClr val="0000DC"/>
                </a:solidFill>
              </a:rPr>
              <a:t>closer to </a:t>
            </a:r>
            <a:r>
              <a:rPr lang="cs-CZ" dirty="0">
                <a:solidFill>
                  <a:srgbClr val="0000DC"/>
                </a:solidFill>
              </a:rPr>
              <a:t>(</a:t>
            </a:r>
            <a:r>
              <a:rPr lang="en-GB" dirty="0">
                <a:solidFill>
                  <a:srgbClr val="0000DC"/>
                </a:solidFill>
              </a:rPr>
              <a:t>judicial</a:t>
            </a:r>
            <a:r>
              <a:rPr lang="cs-CZ" dirty="0">
                <a:solidFill>
                  <a:srgbClr val="0000DC"/>
                </a:solidFill>
              </a:rPr>
              <a:t>)</a:t>
            </a:r>
            <a:r>
              <a:rPr lang="en-GB" dirty="0">
                <a:solidFill>
                  <a:srgbClr val="0000DC"/>
                </a:solidFill>
              </a:rPr>
              <a:t> penal law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– </a:t>
            </a:r>
            <a:r>
              <a:rPr lang="en-US" i="1" dirty="0"/>
              <a:t>but is it always ideal?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dirty="0"/>
              <a:t>SOC003</a:t>
            </a:r>
            <a:r>
              <a:rPr lang="cs-CZ" b="1" dirty="0"/>
              <a:t>:</a:t>
            </a:r>
            <a:r>
              <a:rPr lang="en-US" b="1" dirty="0"/>
              <a:t> </a:t>
            </a:r>
            <a:r>
              <a:rPr lang="en-US" dirty="0"/>
              <a:t>Public Administration in the Czech Republic </a:t>
            </a:r>
            <a:r>
              <a:rPr lang="cs-CZ" dirty="0"/>
              <a:t>(</a:t>
            </a:r>
            <a:r>
              <a:rPr lang="en-US" dirty="0"/>
              <a:t>T</a:t>
            </a:r>
            <a:r>
              <a:rPr lang="cs-CZ" dirty="0"/>
              <a:t>.</a:t>
            </a:r>
            <a:r>
              <a:rPr lang="en-US" dirty="0"/>
              <a:t> Svoboda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dirty="0"/>
              <a:t>2/ Sanctions for a misdemeanour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Sanctions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Reprimand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Penalty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Prohibition of activities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Forfeiture of a thing (or a substitute)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Publication of the decision on the offense</a:t>
            </a:r>
          </a:p>
          <a:p>
            <a:pPr lvl="1"/>
            <a:endParaRPr lang="en-GB" dirty="0"/>
          </a:p>
          <a:p>
            <a:r>
              <a:rPr lang="en-GB" b="1" dirty="0"/>
              <a:t>Protective measures</a:t>
            </a:r>
            <a:r>
              <a:rPr lang="cs-CZ" b="1" dirty="0"/>
              <a:t> </a:t>
            </a:r>
          </a:p>
          <a:p>
            <a:pPr lvl="1"/>
            <a:r>
              <a:rPr lang="cs-CZ" dirty="0"/>
              <a:t>(</a:t>
            </a:r>
            <a:r>
              <a:rPr lang="en-US" dirty="0"/>
              <a:t>Primarily not for purpose of sanctioning</a:t>
            </a:r>
            <a:r>
              <a:rPr lang="cs-CZ" dirty="0"/>
              <a:t>)</a:t>
            </a:r>
            <a:endParaRPr lang="en-GB" dirty="0"/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Restrictive measure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Seizure of a thing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dirty="0"/>
              <a:t>SOC003</a:t>
            </a:r>
            <a:r>
              <a:rPr lang="cs-CZ" b="1" dirty="0"/>
              <a:t>:</a:t>
            </a:r>
            <a:r>
              <a:rPr lang="en-US" b="1" dirty="0"/>
              <a:t> </a:t>
            </a:r>
            <a:r>
              <a:rPr lang="en-US" dirty="0"/>
              <a:t>Public Administration in the Czech Republic </a:t>
            </a:r>
            <a:r>
              <a:rPr lang="cs-CZ" dirty="0"/>
              <a:t>(</a:t>
            </a:r>
            <a:r>
              <a:rPr lang="en-US" dirty="0"/>
              <a:t>T</a:t>
            </a:r>
            <a:r>
              <a:rPr lang="cs-CZ" dirty="0"/>
              <a:t>.</a:t>
            </a:r>
            <a:r>
              <a:rPr lang="en-US" dirty="0"/>
              <a:t> Svoboda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dirty="0"/>
              <a:t>2/ Procedural regime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Main principles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Legality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Prohibition of retroactivity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N</a:t>
            </a:r>
            <a:r>
              <a:rPr lang="cs-CZ" i="1" dirty="0">
                <a:solidFill>
                  <a:srgbClr val="0000DC"/>
                </a:solidFill>
              </a:rPr>
              <a:t>on</a:t>
            </a:r>
            <a:r>
              <a:rPr lang="en-GB" i="1" dirty="0">
                <a:solidFill>
                  <a:srgbClr val="0000DC"/>
                </a:solidFill>
              </a:rPr>
              <a:t> bis in idem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Sufficient speed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Right of defence 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Burden of proof on state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Review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i="1" dirty="0"/>
              <a:t>(most </a:t>
            </a:r>
            <a:r>
              <a:rPr lang="en-US" i="1" dirty="0"/>
              <a:t>importantly judicial</a:t>
            </a:r>
            <a:r>
              <a:rPr lang="cs-CZ" i="1" dirty="0"/>
              <a:t>)</a:t>
            </a:r>
            <a:endParaRPr lang="en-GB" i="1" dirty="0"/>
          </a:p>
          <a:p>
            <a:pPr lvl="1"/>
            <a:endParaRPr lang="en-GB" dirty="0"/>
          </a:p>
          <a:p>
            <a:pPr lvl="1"/>
            <a:r>
              <a:rPr lang="en-GB" b="1" dirty="0"/>
              <a:t>European legal environment</a:t>
            </a:r>
          </a:p>
          <a:p>
            <a:pPr lvl="1"/>
            <a:r>
              <a:rPr lang="en-GB" b="1" dirty="0"/>
              <a:t>Fundamental rights and freedoms</a:t>
            </a:r>
          </a:p>
          <a:p>
            <a:pPr lvl="1"/>
            <a:endParaRPr lang="en-GB" dirty="0"/>
          </a:p>
          <a:p>
            <a:pPr lvl="1"/>
            <a:r>
              <a:rPr lang="en-GB" i="1" dirty="0"/>
              <a:t>For more detail see study text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dirty="0"/>
              <a:t>SOC003</a:t>
            </a:r>
            <a:r>
              <a:rPr lang="cs-CZ" b="1" dirty="0"/>
              <a:t>:</a:t>
            </a:r>
            <a:r>
              <a:rPr lang="en-US" b="1" dirty="0"/>
              <a:t> </a:t>
            </a:r>
            <a:r>
              <a:rPr lang="en-US" dirty="0"/>
              <a:t>Public Administration in the Czech Republic </a:t>
            </a:r>
            <a:r>
              <a:rPr lang="cs-CZ" dirty="0"/>
              <a:t>(</a:t>
            </a:r>
            <a:r>
              <a:rPr lang="en-US" dirty="0"/>
              <a:t>T</a:t>
            </a:r>
            <a:r>
              <a:rPr lang="cs-CZ" dirty="0"/>
              <a:t>.</a:t>
            </a:r>
            <a:r>
              <a:rPr lang="en-US" dirty="0"/>
              <a:t> Svoboda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2</a:t>
            </a:r>
            <a:r>
              <a:rPr lang="en-GB" b="0" dirty="0"/>
              <a:t>/ </a:t>
            </a:r>
            <a:r>
              <a:rPr lang="en-US" b="0" dirty="0"/>
              <a:t>Some current</a:t>
            </a:r>
            <a:r>
              <a:rPr lang="en-GB" b="0" dirty="0"/>
              <a:t> issues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Regulation</a:t>
            </a:r>
            <a:r>
              <a:rPr lang="cs-CZ" i="1" dirty="0"/>
              <a:t> </a:t>
            </a:r>
            <a:r>
              <a:rPr lang="cs-CZ" i="1" dirty="0" err="1"/>
              <a:t>mimics</a:t>
            </a:r>
            <a:r>
              <a:rPr lang="cs-CZ" i="1" dirty="0"/>
              <a:t> </a:t>
            </a:r>
            <a:r>
              <a:rPr lang="cs-CZ" i="1" dirty="0" err="1"/>
              <a:t>criminal</a:t>
            </a:r>
            <a:r>
              <a:rPr lang="cs-CZ" i="1" dirty="0"/>
              <a:t> </a:t>
            </a:r>
            <a:r>
              <a:rPr lang="cs-CZ" i="1" dirty="0" err="1"/>
              <a:t>offences</a:t>
            </a:r>
            <a:endParaRPr lang="cs-CZ" i="1" dirty="0"/>
          </a:p>
          <a:p>
            <a:r>
              <a:rPr lang="cs-CZ" i="1" dirty="0"/>
              <a:t>A</a:t>
            </a:r>
            <a:r>
              <a:rPr lang="en-US" i="1" dirty="0" err="1"/>
              <a:t>uthorities</a:t>
            </a:r>
            <a:r>
              <a:rPr lang="en-US" i="1" dirty="0"/>
              <a:t> are public administration </a:t>
            </a:r>
            <a:r>
              <a:rPr lang="cs-CZ" i="1" dirty="0"/>
              <a:t>=</a:t>
            </a:r>
            <a:r>
              <a:rPr lang="en-US" i="1" dirty="0"/>
              <a:t> inconsistency of decision-making</a:t>
            </a:r>
            <a:r>
              <a:rPr lang="cs-CZ" i="1" dirty="0"/>
              <a:t> (</a:t>
            </a:r>
            <a:r>
              <a:rPr lang="en-US" i="1" dirty="0"/>
              <a:t>complexity of decision-making</a:t>
            </a:r>
            <a:r>
              <a:rPr lang="cs-CZ" i="1" dirty="0"/>
              <a:t> +</a:t>
            </a:r>
            <a:r>
              <a:rPr lang="en-US" i="1" dirty="0"/>
              <a:t> many authorities</a:t>
            </a:r>
            <a:r>
              <a:rPr lang="cs-CZ" i="1" dirty="0"/>
              <a:t>)</a:t>
            </a:r>
          </a:p>
          <a:p>
            <a:pPr marL="72000" indent="0">
              <a:buNone/>
            </a:pPr>
            <a:endParaRPr lang="en-GB" i="1" dirty="0"/>
          </a:p>
          <a:p>
            <a:r>
              <a:rPr lang="en-GB" i="1" dirty="0"/>
              <a:t>Questions?</a:t>
            </a:r>
          </a:p>
          <a:p>
            <a:pPr lvl="1"/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117023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dirty="0"/>
              <a:t>SOC003</a:t>
            </a:r>
            <a:r>
              <a:rPr lang="cs-CZ" b="1" dirty="0"/>
              <a:t>:</a:t>
            </a:r>
            <a:r>
              <a:rPr lang="en-US" b="1" dirty="0"/>
              <a:t> </a:t>
            </a:r>
            <a:r>
              <a:rPr lang="en-US" dirty="0"/>
              <a:t>Public Administration in the Czech Republic </a:t>
            </a:r>
            <a:r>
              <a:rPr lang="cs-CZ" dirty="0"/>
              <a:t>(</a:t>
            </a:r>
            <a:r>
              <a:rPr lang="en-US" dirty="0"/>
              <a:t>T</a:t>
            </a:r>
            <a:r>
              <a:rPr lang="cs-CZ" dirty="0"/>
              <a:t>.</a:t>
            </a:r>
            <a:r>
              <a:rPr lang="en-US" dirty="0"/>
              <a:t> Svoboda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smtClean="0"/>
              <a:pPr/>
              <a:t>2</a:t>
            </a:fld>
            <a:endParaRPr lang="en-GB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dirty="0"/>
              <a:t>Lecture </a:t>
            </a:r>
            <a:r>
              <a:rPr lang="cs-CZ" b="0" dirty="0"/>
              <a:t>5</a:t>
            </a:r>
            <a:r>
              <a:rPr lang="en-GB" b="0" dirty="0"/>
              <a:t>: 1</a:t>
            </a:r>
            <a:r>
              <a:rPr lang="cs-CZ" b="0" dirty="0"/>
              <a:t>3</a:t>
            </a:r>
            <a:r>
              <a:rPr lang="en-GB" b="0" dirty="0" err="1"/>
              <a:t>th</a:t>
            </a:r>
            <a:r>
              <a:rPr lang="en-GB" b="0" dirty="0"/>
              <a:t> May 202</a:t>
            </a:r>
            <a:r>
              <a:rPr lang="cs-CZ" b="0" dirty="0"/>
              <a:t>4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1/ Responsibility and damages in Public Administration</a:t>
            </a:r>
          </a:p>
          <a:p>
            <a:pPr lvl="1"/>
            <a:r>
              <a:rPr lang="en-GB" i="1" dirty="0"/>
              <a:t>Forms of responsibility in the Czech PA</a:t>
            </a:r>
          </a:p>
          <a:p>
            <a:pPr lvl="1"/>
            <a:r>
              <a:rPr lang="en-GB" i="1" dirty="0"/>
              <a:t>Starting points of liability for damage in PA</a:t>
            </a:r>
          </a:p>
          <a:p>
            <a:pPr lvl="1"/>
            <a:r>
              <a:rPr lang="en-GB" i="1" dirty="0"/>
              <a:t>Basics of act no. 82/1998 col.</a:t>
            </a:r>
          </a:p>
          <a:p>
            <a:pPr lvl="1"/>
            <a:r>
              <a:rPr lang="en-GB" i="1" dirty="0"/>
              <a:t>Regression payments</a:t>
            </a:r>
          </a:p>
          <a:p>
            <a:pPr lvl="1"/>
            <a:r>
              <a:rPr lang="en-GB" i="1" dirty="0"/>
              <a:t>Current issues</a:t>
            </a:r>
            <a:endParaRPr lang="en-GB" dirty="0"/>
          </a:p>
          <a:p>
            <a:r>
              <a:rPr lang="en-GB" b="1" dirty="0"/>
              <a:t>2/ Administrative sanctions and punishment</a:t>
            </a:r>
          </a:p>
          <a:p>
            <a:pPr lvl="1"/>
            <a:r>
              <a:rPr lang="en-GB" i="1" dirty="0"/>
              <a:t>Administrative legal liability</a:t>
            </a:r>
          </a:p>
          <a:p>
            <a:pPr lvl="1"/>
            <a:r>
              <a:rPr lang="en-GB" i="1" dirty="0"/>
              <a:t>Preconditions</a:t>
            </a:r>
          </a:p>
          <a:p>
            <a:pPr lvl="1"/>
            <a:r>
              <a:rPr lang="en-GB" i="1" dirty="0"/>
              <a:t>Sub-systems of administrative l. Liability</a:t>
            </a:r>
          </a:p>
          <a:p>
            <a:pPr lvl="1"/>
            <a:r>
              <a:rPr lang="en-GB" i="1" dirty="0"/>
              <a:t>Sanctions for a misdemeanour</a:t>
            </a:r>
          </a:p>
          <a:p>
            <a:pPr lvl="1"/>
            <a:r>
              <a:rPr lang="en-GB" i="1" dirty="0"/>
              <a:t>Procedural regime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dirty="0"/>
              <a:t>SOC003</a:t>
            </a:r>
            <a:r>
              <a:rPr lang="cs-CZ" b="1" dirty="0"/>
              <a:t>:</a:t>
            </a:r>
            <a:r>
              <a:rPr lang="en-US" b="1" dirty="0"/>
              <a:t> </a:t>
            </a:r>
            <a:r>
              <a:rPr lang="en-US" dirty="0"/>
              <a:t>Public Administration in the Czech Republic </a:t>
            </a:r>
            <a:r>
              <a:rPr lang="cs-CZ" dirty="0"/>
              <a:t>(</a:t>
            </a:r>
            <a:r>
              <a:rPr lang="en-US" dirty="0"/>
              <a:t>T</a:t>
            </a:r>
            <a:r>
              <a:rPr lang="cs-CZ" dirty="0"/>
              <a:t>.</a:t>
            </a:r>
            <a:r>
              <a:rPr lang="en-US" dirty="0"/>
              <a:t> Svoboda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0" dirty="0"/>
              <a:t>Responsibility and damages in Public Administration.</a:t>
            </a:r>
            <a:br>
              <a:rPr lang="en-US" sz="4000" b="0" dirty="0"/>
            </a:br>
            <a:r>
              <a:rPr lang="en-US" sz="4000" b="0" dirty="0"/>
              <a:t>Administrative sanctions and punishment.</a:t>
            </a:r>
            <a:endParaRPr lang="en-GB" b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endParaRPr lang="en-US" b="1" dirty="0"/>
          </a:p>
          <a:p>
            <a:r>
              <a:rPr lang="en-US" b="1" dirty="0"/>
              <a:t>Thank</a:t>
            </a:r>
            <a:r>
              <a:rPr lang="cs-CZ" b="1" dirty="0"/>
              <a:t> </a:t>
            </a:r>
            <a:r>
              <a:rPr lang="en-US" b="1" dirty="0"/>
              <a:t>you</a:t>
            </a:r>
            <a:r>
              <a:rPr lang="cs-CZ" b="1" dirty="0"/>
              <a:t> </a:t>
            </a:r>
            <a:r>
              <a:rPr lang="en-US" b="1" dirty="0"/>
              <a:t>for</a:t>
            </a:r>
            <a:r>
              <a:rPr lang="cs-CZ" b="1" dirty="0"/>
              <a:t> </a:t>
            </a:r>
            <a:r>
              <a:rPr lang="en-US" b="1" dirty="0"/>
              <a:t>your</a:t>
            </a:r>
            <a:r>
              <a:rPr lang="cs-CZ" b="1" dirty="0"/>
              <a:t> </a:t>
            </a:r>
            <a:r>
              <a:rPr lang="en-US" b="1" dirty="0"/>
              <a:t>attention</a:t>
            </a:r>
          </a:p>
          <a:p>
            <a:pPr lvl="1"/>
            <a:endParaRPr lang="en-GB" dirty="0"/>
          </a:p>
          <a:p>
            <a:pPr lvl="1"/>
            <a:r>
              <a:rPr lang="en-GB" i="1" dirty="0"/>
              <a:t>For more detail see study text</a:t>
            </a:r>
          </a:p>
        </p:txBody>
      </p:sp>
    </p:spTree>
    <p:extLst>
      <p:ext uri="{BB962C8B-B14F-4D97-AF65-F5344CB8AC3E}">
        <p14:creationId xmlns:p14="http://schemas.microsoft.com/office/powerpoint/2010/main" val="1283624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dirty="0"/>
              <a:t>SOC003</a:t>
            </a:r>
            <a:r>
              <a:rPr lang="cs-CZ" b="1" dirty="0"/>
              <a:t>:</a:t>
            </a:r>
            <a:r>
              <a:rPr lang="en-US" b="1" dirty="0"/>
              <a:t> </a:t>
            </a:r>
            <a:r>
              <a:rPr lang="en-US" dirty="0"/>
              <a:t>Public Administration in the Czech Republic </a:t>
            </a:r>
            <a:r>
              <a:rPr lang="cs-CZ" dirty="0"/>
              <a:t>(</a:t>
            </a:r>
            <a:r>
              <a:rPr lang="en-US" dirty="0"/>
              <a:t>T</a:t>
            </a:r>
            <a:r>
              <a:rPr lang="cs-CZ" dirty="0"/>
              <a:t>.</a:t>
            </a:r>
            <a:r>
              <a:rPr lang="en-US" dirty="0"/>
              <a:t> Svoboda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1/ </a:t>
            </a:r>
            <a:r>
              <a:rPr lang="en-US" b="0" dirty="0"/>
              <a:t>Forms of responsibility in the Czech PA</a:t>
            </a:r>
            <a:endParaRPr lang="cs-CZ" b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Concept of responsibility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Prospective</a:t>
            </a:r>
            <a:r>
              <a:rPr lang="en-GB" dirty="0"/>
              <a:t> (</a:t>
            </a:r>
            <a:r>
              <a:rPr lang="en-GB" b="1" dirty="0"/>
              <a:t>model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en-GB" dirty="0"/>
              <a:t> procedure/</a:t>
            </a:r>
            <a:r>
              <a:rPr lang="en-GB" dirty="0" err="1"/>
              <a:t>behavior</a:t>
            </a:r>
            <a:r>
              <a:rPr lang="en-GB" dirty="0"/>
              <a:t>)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Retrospective</a:t>
            </a:r>
            <a:r>
              <a:rPr lang="en-GB" dirty="0"/>
              <a:t> (</a:t>
            </a:r>
            <a:r>
              <a:rPr lang="en-GB" b="1" dirty="0"/>
              <a:t>sanction</a:t>
            </a:r>
            <a:r>
              <a:rPr lang="en-GB" dirty="0"/>
              <a:t> for the breach of a norm, liability)</a:t>
            </a:r>
          </a:p>
          <a:p>
            <a:pPr lvl="1"/>
            <a:endParaRPr lang="en-GB" dirty="0"/>
          </a:p>
          <a:p>
            <a:r>
              <a:rPr lang="en-GB" b="1" dirty="0"/>
              <a:t>Various forms in public administration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Moral</a:t>
            </a:r>
            <a:r>
              <a:rPr lang="en-GB" dirty="0"/>
              <a:t> (e.g. good administration</a:t>
            </a:r>
            <a:r>
              <a:rPr lang="cs-CZ" dirty="0"/>
              <a:t> – </a:t>
            </a:r>
            <a:r>
              <a:rPr lang="cs-CZ" dirty="0" err="1"/>
              <a:t>important</a:t>
            </a:r>
            <a:r>
              <a:rPr lang="cs-CZ" dirty="0"/>
              <a:t> </a:t>
            </a:r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err="1"/>
              <a:t>principle</a:t>
            </a:r>
            <a:r>
              <a:rPr lang="en-GB" dirty="0"/>
              <a:t>)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Political</a:t>
            </a:r>
            <a:r>
              <a:rPr lang="en-GB" dirty="0"/>
              <a:t> (e.g. </a:t>
            </a:r>
            <a:r>
              <a:rPr lang="cs-CZ" dirty="0"/>
              <a:t>s</a:t>
            </a:r>
            <a:r>
              <a:rPr lang="en-GB" dirty="0"/>
              <a:t>elf</a:t>
            </a:r>
            <a:r>
              <a:rPr lang="cs-CZ" dirty="0"/>
              <a:t>-</a:t>
            </a:r>
            <a:r>
              <a:rPr lang="en-GB" dirty="0"/>
              <a:t>government)</a:t>
            </a:r>
          </a:p>
          <a:p>
            <a:pPr lvl="1"/>
            <a:r>
              <a:rPr lang="en-GB" b="1" i="1" dirty="0">
                <a:solidFill>
                  <a:srgbClr val="0000DC"/>
                </a:solidFill>
              </a:rPr>
              <a:t>Legal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dirty="0"/>
              <a:t>SOC003</a:t>
            </a:r>
            <a:r>
              <a:rPr lang="cs-CZ" b="1" dirty="0"/>
              <a:t>:</a:t>
            </a:r>
            <a:r>
              <a:rPr lang="en-US" b="1" dirty="0"/>
              <a:t> </a:t>
            </a:r>
            <a:r>
              <a:rPr lang="en-US" dirty="0"/>
              <a:t>Public Administration in the Czech Republic </a:t>
            </a:r>
            <a:r>
              <a:rPr lang="cs-CZ" dirty="0"/>
              <a:t>(</a:t>
            </a:r>
            <a:r>
              <a:rPr lang="en-US" dirty="0"/>
              <a:t>T</a:t>
            </a:r>
            <a:r>
              <a:rPr lang="cs-CZ" dirty="0"/>
              <a:t>.</a:t>
            </a:r>
            <a:r>
              <a:rPr lang="en-US" dirty="0"/>
              <a:t> Svoboda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1/ </a:t>
            </a:r>
            <a:r>
              <a:rPr lang="en-US" b="0" dirty="0"/>
              <a:t>Forms of responsibility in the Czech PA</a:t>
            </a:r>
            <a:endParaRPr lang="cs-CZ" b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Legal responsibility (liability) of the Czech PA</a:t>
            </a:r>
            <a:r>
              <a:rPr lang="en-GB" dirty="0"/>
              <a:t>, mainly:</a:t>
            </a:r>
          </a:p>
          <a:p>
            <a:pPr lvl="1"/>
            <a:r>
              <a:rPr lang="en-GB" dirty="0">
                <a:solidFill>
                  <a:srgbClr val="0000DC"/>
                </a:solidFill>
              </a:rPr>
              <a:t>Administrative legal liability </a:t>
            </a:r>
            <a:r>
              <a:rPr lang="en-GB" dirty="0"/>
              <a:t>(see </a:t>
            </a:r>
            <a:r>
              <a:rPr lang="cs-CZ" dirty="0"/>
              <a:t>2</a:t>
            </a:r>
            <a:r>
              <a:rPr lang="en-GB" dirty="0"/>
              <a:t>/)</a:t>
            </a:r>
          </a:p>
          <a:p>
            <a:pPr lvl="1"/>
            <a:r>
              <a:rPr lang="en-GB" dirty="0">
                <a:solidFill>
                  <a:srgbClr val="0000DC"/>
                </a:solidFill>
              </a:rPr>
              <a:t>Liability for damage</a:t>
            </a:r>
          </a:p>
          <a:p>
            <a:pPr lvl="1"/>
            <a:endParaRPr lang="en-GB" dirty="0"/>
          </a:p>
          <a:p>
            <a:r>
              <a:rPr lang="en-GB" b="1" dirty="0"/>
              <a:t>Liability for damage</a:t>
            </a:r>
          </a:p>
          <a:p>
            <a:pPr lvl="1"/>
            <a:r>
              <a:rPr lang="en-GB" dirty="0"/>
              <a:t>In the Czech law </a:t>
            </a:r>
            <a:r>
              <a:rPr lang="en-GB" b="1" dirty="0">
                <a:solidFill>
                  <a:srgbClr val="0000DC"/>
                </a:solidFill>
              </a:rPr>
              <a:t>differentiation </a:t>
            </a:r>
            <a:r>
              <a:rPr lang="en-GB" dirty="0">
                <a:solidFill>
                  <a:srgbClr val="0000DC"/>
                </a:solidFill>
              </a:rPr>
              <a:t>according to exercise of public power </a:t>
            </a:r>
            <a:r>
              <a:rPr lang="en-GB" dirty="0"/>
              <a:t>(not broadly PA)</a:t>
            </a:r>
          </a:p>
          <a:p>
            <a:pPr lvl="1"/>
            <a:r>
              <a:rPr lang="en-GB" dirty="0"/>
              <a:t>If not = </a:t>
            </a:r>
            <a:r>
              <a:rPr lang="en-GB" b="1" i="1" dirty="0">
                <a:solidFill>
                  <a:srgbClr val="0000DC"/>
                </a:solidFill>
              </a:rPr>
              <a:t>civil liability </a:t>
            </a:r>
            <a:r>
              <a:rPr lang="en-GB" dirty="0">
                <a:solidFill>
                  <a:srgbClr val="0000DC"/>
                </a:solidFill>
              </a:rPr>
              <a:t>for damage </a:t>
            </a:r>
            <a:r>
              <a:rPr lang="en-GB" dirty="0"/>
              <a:t>(act no. 89/2012 col. = </a:t>
            </a:r>
            <a:r>
              <a:rPr lang="en-GB" b="1" i="1" dirty="0"/>
              <a:t>civil code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If so = </a:t>
            </a:r>
            <a:r>
              <a:rPr lang="en-GB" b="1" i="1" dirty="0">
                <a:solidFill>
                  <a:srgbClr val="0000DC"/>
                </a:solidFill>
              </a:rPr>
              <a:t>liability for </a:t>
            </a:r>
            <a:r>
              <a:rPr lang="en-GB" i="1" dirty="0">
                <a:solidFill>
                  <a:srgbClr val="0000DC"/>
                </a:solidFill>
              </a:rPr>
              <a:t>damage caused by </a:t>
            </a:r>
            <a:r>
              <a:rPr lang="en-GB" b="1" i="1" dirty="0">
                <a:solidFill>
                  <a:srgbClr val="0000DC"/>
                </a:solidFill>
              </a:rPr>
              <a:t>public power </a:t>
            </a:r>
            <a:r>
              <a:rPr lang="en-GB" dirty="0"/>
              <a:t>(= mainly act no. </a:t>
            </a:r>
            <a:r>
              <a:rPr lang="en-GB" b="1" dirty="0"/>
              <a:t>82/1998 col.</a:t>
            </a:r>
            <a:r>
              <a:rPr lang="en-GB" dirty="0"/>
              <a:t>)</a:t>
            </a:r>
          </a:p>
          <a:p>
            <a:pPr lvl="1">
              <a:buNone/>
            </a:pPr>
            <a:endParaRPr lang="en-GB" dirty="0"/>
          </a:p>
          <a:p>
            <a:pPr lvl="1"/>
            <a:r>
              <a:rPr lang="en-GB" dirty="0"/>
              <a:t>In case of PA = </a:t>
            </a:r>
            <a:r>
              <a:rPr lang="en-GB" b="1" dirty="0"/>
              <a:t>2 regimes</a:t>
            </a:r>
          </a:p>
          <a:p>
            <a:pPr lvl="1"/>
            <a:r>
              <a:rPr lang="cs-CZ" i="1" dirty="0"/>
              <a:t>„</a:t>
            </a:r>
            <a:r>
              <a:rPr lang="en-GB" i="1" dirty="0"/>
              <a:t>Non-authoritative</a:t>
            </a:r>
            <a:r>
              <a:rPr lang="cs-CZ" i="1" dirty="0"/>
              <a:t>“</a:t>
            </a:r>
            <a:r>
              <a:rPr lang="en-GB" i="1" dirty="0"/>
              <a:t> PA </a:t>
            </a:r>
            <a:r>
              <a:rPr lang="en-GB" dirty="0"/>
              <a:t>– civil means + </a:t>
            </a:r>
            <a:r>
              <a:rPr lang="en-GB" dirty="0">
                <a:solidFill>
                  <a:srgbClr val="0000DC"/>
                </a:solidFill>
              </a:rPr>
              <a:t>civil liability</a:t>
            </a:r>
          </a:p>
          <a:p>
            <a:pPr lvl="1"/>
            <a:r>
              <a:rPr lang="cs-CZ" i="1" dirty="0"/>
              <a:t>„</a:t>
            </a:r>
            <a:r>
              <a:rPr lang="en-GB" i="1" dirty="0"/>
              <a:t>Authoritative</a:t>
            </a:r>
            <a:r>
              <a:rPr lang="cs-CZ" i="1" dirty="0"/>
              <a:t>“</a:t>
            </a:r>
            <a:r>
              <a:rPr lang="en-GB" i="1" dirty="0"/>
              <a:t> PA </a:t>
            </a:r>
            <a:r>
              <a:rPr lang="en-GB" dirty="0"/>
              <a:t>– public means + </a:t>
            </a:r>
            <a:r>
              <a:rPr lang="en-GB" dirty="0">
                <a:solidFill>
                  <a:srgbClr val="0000DC"/>
                </a:solidFill>
              </a:rPr>
              <a:t>„public“ liability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dirty="0"/>
              <a:t>SOC003</a:t>
            </a:r>
            <a:r>
              <a:rPr lang="cs-CZ" b="1" dirty="0"/>
              <a:t>:</a:t>
            </a:r>
            <a:r>
              <a:rPr lang="en-US" b="1" dirty="0"/>
              <a:t> </a:t>
            </a:r>
            <a:r>
              <a:rPr lang="en-US" dirty="0"/>
              <a:t>Public Administration in the Czech Republic </a:t>
            </a:r>
            <a:r>
              <a:rPr lang="cs-CZ" dirty="0"/>
              <a:t>(</a:t>
            </a:r>
            <a:r>
              <a:rPr lang="en-US" dirty="0"/>
              <a:t>T</a:t>
            </a:r>
            <a:r>
              <a:rPr lang="cs-CZ" dirty="0"/>
              <a:t>.</a:t>
            </a:r>
            <a:r>
              <a:rPr lang="en-US" dirty="0"/>
              <a:t> Svoboda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1/ </a:t>
            </a:r>
            <a:r>
              <a:rPr lang="en-US" b="0" dirty="0"/>
              <a:t>Starting points of liability for damage in PA</a:t>
            </a:r>
            <a:endParaRPr lang="cs-CZ" b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General prerequisites of (civil) liability for damage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Occurrence of damage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Causation (causal nexus)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Fault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Conduct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Illegality</a:t>
            </a:r>
          </a:p>
          <a:p>
            <a:pPr lvl="1"/>
            <a:endParaRPr lang="en-GB" i="1" dirty="0"/>
          </a:p>
          <a:p>
            <a:r>
              <a:rPr lang="en-GB" b="1" dirty="0"/>
              <a:t>Modifications </a:t>
            </a:r>
            <a:r>
              <a:rPr lang="en-GB" dirty="0"/>
              <a:t>in case of „public“ liability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damage</a:t>
            </a:r>
            <a:endParaRPr lang="en-GB" dirty="0"/>
          </a:p>
          <a:p>
            <a:pPr lvl="1"/>
            <a:r>
              <a:rPr lang="en-GB" dirty="0">
                <a:solidFill>
                  <a:srgbClr val="0000DC"/>
                </a:solidFill>
              </a:rPr>
              <a:t>Special subjects </a:t>
            </a:r>
            <a:r>
              <a:rPr lang="en-GB" dirty="0"/>
              <a:t>of liability </a:t>
            </a:r>
            <a:r>
              <a:rPr lang="cs-CZ" dirty="0"/>
              <a:t>(</a:t>
            </a:r>
            <a:r>
              <a:rPr lang="en-GB" dirty="0"/>
              <a:t>„public subjects“)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en-GB" dirty="0">
                <a:solidFill>
                  <a:srgbClr val="0000DC"/>
                </a:solidFill>
              </a:rPr>
              <a:t>No-fault </a:t>
            </a:r>
            <a:r>
              <a:rPr lang="en-GB" dirty="0"/>
              <a:t>liability</a:t>
            </a:r>
          </a:p>
          <a:p>
            <a:pPr lvl="1"/>
            <a:r>
              <a:rPr lang="en-GB" dirty="0">
                <a:solidFill>
                  <a:srgbClr val="0000DC"/>
                </a:solidFill>
              </a:rPr>
              <a:t>Special forms </a:t>
            </a:r>
            <a:r>
              <a:rPr lang="en-GB" dirty="0"/>
              <a:t>of conduct </a:t>
            </a:r>
            <a:r>
              <a:rPr lang="en-US" dirty="0"/>
              <a:t>and forms of illegality</a:t>
            </a:r>
            <a:endParaRPr lang="en-GB" dirty="0"/>
          </a:p>
          <a:p>
            <a:pPr lvl="1"/>
            <a:r>
              <a:rPr lang="cs-CZ" dirty="0">
                <a:solidFill>
                  <a:srgbClr val="0000DC"/>
                </a:solidFill>
              </a:rPr>
              <a:t>Non</a:t>
            </a:r>
            <a:r>
              <a:rPr lang="en-GB" dirty="0">
                <a:solidFill>
                  <a:srgbClr val="0000DC"/>
                </a:solidFill>
              </a:rPr>
              <a:t>limited </a:t>
            </a:r>
            <a:r>
              <a:rPr lang="en-GB" dirty="0"/>
              <a:t>(but not „overcompensation“</a:t>
            </a:r>
            <a:r>
              <a:rPr lang="cs-CZ" dirty="0"/>
              <a:t>, </a:t>
            </a:r>
            <a:r>
              <a:rPr lang="en-GB" dirty="0"/>
              <a:t>punitive damages not accepted)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dirty="0"/>
              <a:t>SOC003</a:t>
            </a:r>
            <a:r>
              <a:rPr lang="cs-CZ" b="1" dirty="0"/>
              <a:t>:</a:t>
            </a:r>
            <a:r>
              <a:rPr lang="en-US" b="1" dirty="0"/>
              <a:t> </a:t>
            </a:r>
            <a:r>
              <a:rPr lang="en-US" dirty="0"/>
              <a:t>Public Administration in the Czech Republic </a:t>
            </a:r>
            <a:r>
              <a:rPr lang="cs-CZ" dirty="0"/>
              <a:t>(</a:t>
            </a:r>
            <a:r>
              <a:rPr lang="en-US" dirty="0"/>
              <a:t>T</a:t>
            </a:r>
            <a:r>
              <a:rPr lang="cs-CZ" dirty="0"/>
              <a:t>.</a:t>
            </a:r>
            <a:r>
              <a:rPr lang="en-US" dirty="0"/>
              <a:t> Svoboda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1/ </a:t>
            </a:r>
            <a:r>
              <a:rPr lang="en-US" b="0" dirty="0"/>
              <a:t>Starting points of liability for damage in PA</a:t>
            </a:r>
            <a:endParaRPr lang="cs-CZ" b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Liability for damage caused by exercise of public power </a:t>
            </a:r>
          </a:p>
          <a:p>
            <a:pPr lvl="1"/>
            <a:r>
              <a:rPr lang="en-GB" dirty="0"/>
              <a:t>Relatively </a:t>
            </a:r>
            <a:r>
              <a:rPr lang="en-GB" dirty="0">
                <a:solidFill>
                  <a:srgbClr val="0000DC"/>
                </a:solidFill>
              </a:rPr>
              <a:t>long history </a:t>
            </a:r>
            <a:r>
              <a:rPr lang="en-GB" dirty="0"/>
              <a:t>(some forms since 19th century)</a:t>
            </a:r>
          </a:p>
          <a:p>
            <a:pPr lvl="1"/>
            <a:r>
              <a:rPr lang="en-GB" dirty="0"/>
              <a:t>Required in the </a:t>
            </a:r>
            <a:r>
              <a:rPr lang="en-GB" dirty="0">
                <a:solidFill>
                  <a:srgbClr val="0000DC"/>
                </a:solidFill>
              </a:rPr>
              <a:t>modern legal state </a:t>
            </a:r>
            <a:r>
              <a:rPr lang="en-GB" dirty="0"/>
              <a:t>(x </a:t>
            </a:r>
            <a:r>
              <a:rPr lang="en-GB" i="1" dirty="0"/>
              <a:t>chilling effect</a:t>
            </a:r>
            <a:r>
              <a:rPr lang="cs-CZ" i="1" dirty="0"/>
              <a:t> </a:t>
            </a:r>
            <a:r>
              <a:rPr lang="en-US" dirty="0"/>
              <a:t>if</a:t>
            </a:r>
            <a:r>
              <a:rPr lang="cs-CZ" dirty="0"/>
              <a:t> </a:t>
            </a:r>
            <a:r>
              <a:rPr lang="en-US" dirty="0"/>
              <a:t>too</a:t>
            </a:r>
            <a:r>
              <a:rPr lang="cs-CZ" dirty="0"/>
              <a:t> </a:t>
            </a:r>
            <a:r>
              <a:rPr lang="en-US" dirty="0"/>
              <a:t>strict</a:t>
            </a:r>
            <a:r>
              <a:rPr lang="en-GB" dirty="0"/>
              <a:t>)</a:t>
            </a:r>
          </a:p>
          <a:p>
            <a:pPr lvl="1">
              <a:buNone/>
            </a:pPr>
            <a:endParaRPr lang="en-GB" dirty="0"/>
          </a:p>
          <a:p>
            <a:pPr lvl="1"/>
            <a:r>
              <a:rPr lang="en-GB" b="1" i="1" dirty="0"/>
              <a:t>General regulation</a:t>
            </a:r>
            <a:endParaRPr lang="en-GB" dirty="0"/>
          </a:p>
          <a:p>
            <a:pPr lvl="1"/>
            <a:r>
              <a:rPr lang="en-GB" b="1" dirty="0"/>
              <a:t>Act no. 82/1998 col.</a:t>
            </a:r>
          </a:p>
          <a:p>
            <a:pPr lvl="1"/>
            <a:r>
              <a:rPr lang="en-GB" dirty="0"/>
              <a:t>Covers </a:t>
            </a:r>
            <a:r>
              <a:rPr lang="en-GB" i="1" dirty="0">
                <a:solidFill>
                  <a:srgbClr val="0000DC"/>
                </a:solidFill>
              </a:rPr>
              <a:t>illegal</a:t>
            </a:r>
            <a:r>
              <a:rPr lang="en-GB" dirty="0"/>
              <a:t> exercise of public power</a:t>
            </a:r>
          </a:p>
          <a:p>
            <a:pPr lvl="1"/>
            <a:r>
              <a:rPr lang="en-GB" dirty="0"/>
              <a:t>Constitutional basis (see further)</a:t>
            </a:r>
          </a:p>
          <a:p>
            <a:pPr lvl="1">
              <a:buNone/>
            </a:pPr>
            <a:endParaRPr lang="en-GB" dirty="0"/>
          </a:p>
          <a:p>
            <a:pPr lvl="1"/>
            <a:r>
              <a:rPr lang="en-GB" b="1" i="1" dirty="0"/>
              <a:t>Special regulations</a:t>
            </a:r>
          </a:p>
          <a:p>
            <a:pPr lvl="1"/>
            <a:r>
              <a:rPr lang="en-GB" dirty="0"/>
              <a:t>E. g. act. no. 273/2008 Sb., on the Police of the Czech Republic </a:t>
            </a:r>
          </a:p>
          <a:p>
            <a:pPr lvl="1"/>
            <a:r>
              <a:rPr lang="en-GB" dirty="0"/>
              <a:t>Covers (some cases of) </a:t>
            </a:r>
            <a:r>
              <a:rPr lang="en-GB" i="1" dirty="0">
                <a:solidFill>
                  <a:srgbClr val="0000DC"/>
                </a:solidFill>
              </a:rPr>
              <a:t>legal</a:t>
            </a:r>
            <a:r>
              <a:rPr lang="en-GB" i="1" dirty="0"/>
              <a:t> </a:t>
            </a:r>
            <a:r>
              <a:rPr lang="en-GB" dirty="0"/>
              <a:t>exercise of public power</a:t>
            </a:r>
          </a:p>
          <a:p>
            <a:pPr lvl="1"/>
            <a:r>
              <a:rPr lang="en-GB" dirty="0"/>
              <a:t>W/o constitutional basis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dirty="0"/>
              <a:t>SOC003</a:t>
            </a:r>
            <a:r>
              <a:rPr lang="cs-CZ" b="1" dirty="0"/>
              <a:t>:</a:t>
            </a:r>
            <a:r>
              <a:rPr lang="en-US" b="1" dirty="0"/>
              <a:t> </a:t>
            </a:r>
            <a:r>
              <a:rPr lang="en-US" dirty="0"/>
              <a:t>Public Administration in the Czech Republic </a:t>
            </a:r>
            <a:r>
              <a:rPr lang="cs-CZ" dirty="0"/>
              <a:t>(</a:t>
            </a:r>
            <a:r>
              <a:rPr lang="en-US" dirty="0"/>
              <a:t>T</a:t>
            </a:r>
            <a:r>
              <a:rPr lang="cs-CZ" dirty="0"/>
              <a:t>.</a:t>
            </a:r>
            <a:r>
              <a:rPr lang="en-US" dirty="0"/>
              <a:t> Svoboda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1/ </a:t>
            </a:r>
            <a:r>
              <a:rPr lang="en-US" b="0" dirty="0"/>
              <a:t>Starting points of liability for damage in PA</a:t>
            </a:r>
            <a:endParaRPr lang="cs-CZ" b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Charter of Fundamental Rights and Freedoms</a:t>
            </a:r>
          </a:p>
          <a:p>
            <a:pPr lvl="1"/>
            <a:r>
              <a:rPr lang="en-US" dirty="0"/>
              <a:t>Chapter Five</a:t>
            </a:r>
            <a:r>
              <a:rPr lang="cs-CZ" dirty="0"/>
              <a:t> - </a:t>
            </a:r>
            <a:r>
              <a:rPr lang="en-US" dirty="0">
                <a:solidFill>
                  <a:srgbClr val="0000DC"/>
                </a:solidFill>
              </a:rPr>
              <a:t>Right to Judicial and Other Legal Protection</a:t>
            </a:r>
          </a:p>
          <a:p>
            <a:pPr lvl="1"/>
            <a:r>
              <a:rPr lang="en-US" b="1" dirty="0"/>
              <a:t>Article 36</a:t>
            </a:r>
            <a:br>
              <a:rPr lang="en-US" dirty="0"/>
            </a:br>
            <a:r>
              <a:rPr lang="cs-CZ" sz="1600" dirty="0"/>
              <a:t>	</a:t>
            </a:r>
            <a:r>
              <a:rPr lang="en-US" sz="1600" i="1" dirty="0">
                <a:solidFill>
                  <a:srgbClr val="0000DC"/>
                </a:solidFill>
              </a:rPr>
              <a:t>1) Everybody may assert in the set procedure his or her right in an independent and unbiased cerate of </a:t>
            </a:r>
            <a:r>
              <a:rPr lang="cs-CZ" sz="1600" i="1" dirty="0">
                <a:solidFill>
                  <a:srgbClr val="0000DC"/>
                </a:solidFill>
              </a:rPr>
              <a:t>	</a:t>
            </a:r>
            <a:r>
              <a:rPr lang="en-US" sz="1600" i="1" dirty="0">
                <a:solidFill>
                  <a:srgbClr val="0000DC"/>
                </a:solidFill>
              </a:rPr>
              <a:t>justice and in specified cases with another organ.</a:t>
            </a:r>
            <a:br>
              <a:rPr lang="en-US" sz="1600" i="1" dirty="0">
                <a:solidFill>
                  <a:srgbClr val="0000DC"/>
                </a:solidFill>
              </a:rPr>
            </a:br>
            <a:r>
              <a:rPr lang="cs-CZ" sz="1600" i="1" dirty="0">
                <a:solidFill>
                  <a:srgbClr val="0000DC"/>
                </a:solidFill>
              </a:rPr>
              <a:t>	</a:t>
            </a:r>
            <a:r>
              <a:rPr lang="en-US" sz="1600" i="1" dirty="0">
                <a:solidFill>
                  <a:srgbClr val="0000DC"/>
                </a:solidFill>
              </a:rPr>
              <a:t>2) Anybody who claims that his or her rights have been violated by a decision of a public administration </a:t>
            </a:r>
            <a:r>
              <a:rPr lang="cs-CZ" sz="1600" i="1" dirty="0">
                <a:solidFill>
                  <a:srgbClr val="0000DC"/>
                </a:solidFill>
              </a:rPr>
              <a:t>	</a:t>
            </a:r>
            <a:r>
              <a:rPr lang="en-US" sz="1600" i="1" dirty="0">
                <a:solidFill>
                  <a:srgbClr val="0000DC"/>
                </a:solidFill>
              </a:rPr>
              <a:t>organ may turn to a </a:t>
            </a:r>
            <a:r>
              <a:rPr lang="cs-CZ" sz="1600" i="1" dirty="0">
                <a:solidFill>
                  <a:srgbClr val="0000DC"/>
                </a:solidFill>
              </a:rPr>
              <a:t>	</a:t>
            </a:r>
            <a:r>
              <a:rPr lang="en-US" sz="1600" i="1" dirty="0">
                <a:solidFill>
                  <a:srgbClr val="0000DC"/>
                </a:solidFill>
              </a:rPr>
              <a:t>court for a review of the legality of such decision, unless the law provides differently. </a:t>
            </a:r>
            <a:r>
              <a:rPr lang="cs-CZ" sz="1600" i="1" dirty="0">
                <a:solidFill>
                  <a:srgbClr val="0000DC"/>
                </a:solidFill>
              </a:rPr>
              <a:t>	</a:t>
            </a:r>
            <a:r>
              <a:rPr lang="en-US" sz="1600" i="1" dirty="0">
                <a:solidFill>
                  <a:srgbClr val="0000DC"/>
                </a:solidFill>
              </a:rPr>
              <a:t>However, review of decisions affecting the fundamental rights and freedoms listed in the Charter may not </a:t>
            </a:r>
            <a:r>
              <a:rPr lang="cs-CZ" sz="1600" i="1" dirty="0">
                <a:solidFill>
                  <a:srgbClr val="0000DC"/>
                </a:solidFill>
              </a:rPr>
              <a:t>	</a:t>
            </a:r>
            <a:r>
              <a:rPr lang="en-US" sz="1600" i="1" dirty="0">
                <a:solidFill>
                  <a:srgbClr val="0000DC"/>
                </a:solidFill>
              </a:rPr>
              <a:t>be excluded from the jurisdiction of courts.</a:t>
            </a:r>
            <a:br>
              <a:rPr lang="en-US" sz="1600" i="1" dirty="0">
                <a:solidFill>
                  <a:srgbClr val="0000DC"/>
                </a:solidFill>
              </a:rPr>
            </a:br>
            <a:r>
              <a:rPr lang="cs-CZ" sz="1600" i="1" dirty="0">
                <a:solidFill>
                  <a:srgbClr val="0000DC"/>
                </a:solidFill>
              </a:rPr>
              <a:t>	</a:t>
            </a:r>
            <a:r>
              <a:rPr lang="en-US" sz="1600" b="1" i="1" dirty="0">
                <a:solidFill>
                  <a:srgbClr val="0000DC"/>
                </a:solidFill>
              </a:rPr>
              <a:t>3) Everybody is entitled to compensation for damage caused to him or her by an unlawful decision of </a:t>
            </a:r>
            <a:r>
              <a:rPr lang="cs-CZ" sz="1600" b="1" i="1" dirty="0">
                <a:solidFill>
                  <a:srgbClr val="0000DC"/>
                </a:solidFill>
              </a:rPr>
              <a:t>	</a:t>
            </a:r>
            <a:r>
              <a:rPr lang="en-US" sz="1600" b="1" i="1" dirty="0">
                <a:solidFill>
                  <a:srgbClr val="0000DC"/>
                </a:solidFill>
              </a:rPr>
              <a:t>a court, another organs of the State or public administration, or through wrong official procedure.</a:t>
            </a:r>
            <a:br>
              <a:rPr lang="en-US" sz="1600" i="1" dirty="0">
                <a:solidFill>
                  <a:srgbClr val="0000DC"/>
                </a:solidFill>
              </a:rPr>
            </a:br>
            <a:r>
              <a:rPr lang="cs-CZ" sz="1600" i="1" dirty="0">
                <a:solidFill>
                  <a:srgbClr val="0000DC"/>
                </a:solidFill>
              </a:rPr>
              <a:t>	</a:t>
            </a:r>
            <a:r>
              <a:rPr lang="en-US" sz="1600" i="1" dirty="0">
                <a:solidFill>
                  <a:srgbClr val="0000DC"/>
                </a:solidFill>
              </a:rPr>
              <a:t>4) The conditions and detailed provisions in this respect shall be set by law.</a:t>
            </a:r>
            <a:endParaRPr lang="cs-CZ" dirty="0"/>
          </a:p>
          <a:p>
            <a:pPr lvl="1"/>
            <a:r>
              <a:rPr lang="cs-CZ" dirty="0"/>
              <a:t>Charter in </a:t>
            </a:r>
            <a:r>
              <a:rPr lang="en-US" dirty="0"/>
              <a:t>English</a:t>
            </a:r>
            <a:r>
              <a:rPr lang="cs-CZ" dirty="0"/>
              <a:t>:</a:t>
            </a:r>
          </a:p>
          <a:p>
            <a:pPr lvl="2"/>
            <a:r>
              <a:rPr lang="en-GB" dirty="0">
                <a:hlinkClick r:id="rId2"/>
              </a:rPr>
              <a:t>https://www.usoud.cz/fileadmin/user_upload/ustavni_soud_www/Pravni_uprava/AJ/Charter_of_Fundamental_Rights_and_Freedoms.pdf</a:t>
            </a:r>
            <a:r>
              <a:rPr lang="cs-CZ" dirty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dirty="0"/>
              <a:t>SOC003</a:t>
            </a:r>
            <a:r>
              <a:rPr lang="cs-CZ" b="1" dirty="0"/>
              <a:t>:</a:t>
            </a:r>
            <a:r>
              <a:rPr lang="en-US" b="1" dirty="0"/>
              <a:t> </a:t>
            </a:r>
            <a:r>
              <a:rPr lang="en-US" dirty="0"/>
              <a:t>Public Administration in the Czech Republic </a:t>
            </a:r>
            <a:r>
              <a:rPr lang="cs-CZ" dirty="0"/>
              <a:t>(</a:t>
            </a:r>
            <a:r>
              <a:rPr lang="en-US" dirty="0"/>
              <a:t>T</a:t>
            </a:r>
            <a:r>
              <a:rPr lang="cs-CZ" dirty="0"/>
              <a:t>.</a:t>
            </a:r>
            <a:r>
              <a:rPr lang="en-US" dirty="0"/>
              <a:t> Svoboda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dirty="0"/>
              <a:t>1/ Basics of act no. 82/1998 Col.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Subjects of liability</a:t>
            </a:r>
          </a:p>
          <a:p>
            <a:pPr lvl="1"/>
            <a:r>
              <a:rPr lang="en-GB" b="1" i="1" dirty="0">
                <a:solidFill>
                  <a:srgbClr val="0000DC"/>
                </a:solidFill>
              </a:rPr>
              <a:t>State </a:t>
            </a:r>
            <a:r>
              <a:rPr lang="en-GB" i="1" dirty="0"/>
              <a:t>(</a:t>
            </a:r>
            <a:r>
              <a:rPr lang="cs-CZ" i="1" dirty="0" err="1"/>
              <a:t>liablitiy</a:t>
            </a:r>
            <a:r>
              <a:rPr lang="cs-CZ" i="1" dirty="0"/>
              <a:t> </a:t>
            </a:r>
            <a:r>
              <a:rPr lang="en-GB" i="1" dirty="0"/>
              <a:t>for state administration)</a:t>
            </a:r>
          </a:p>
          <a:p>
            <a:pPr lvl="1"/>
            <a:r>
              <a:rPr lang="en-GB" b="1" i="1" dirty="0">
                <a:solidFill>
                  <a:srgbClr val="0000DC"/>
                </a:solidFill>
              </a:rPr>
              <a:t>Municipalities</a:t>
            </a:r>
            <a:r>
              <a:rPr lang="cs-CZ" b="1" i="1" dirty="0">
                <a:solidFill>
                  <a:srgbClr val="0000DC"/>
                </a:solidFill>
              </a:rPr>
              <a:t> </a:t>
            </a:r>
            <a:r>
              <a:rPr lang="cs-CZ" i="1" dirty="0">
                <a:solidFill>
                  <a:srgbClr val="0000DC"/>
                </a:solidFill>
              </a:rPr>
              <a:t>+ </a:t>
            </a:r>
            <a:r>
              <a:rPr lang="cs-CZ" i="1" dirty="0" err="1">
                <a:solidFill>
                  <a:srgbClr val="0000DC"/>
                </a:solidFill>
              </a:rPr>
              <a:t>regions</a:t>
            </a:r>
            <a:r>
              <a:rPr lang="en-GB" dirty="0">
                <a:solidFill>
                  <a:srgbClr val="0000DC"/>
                </a:solidFill>
              </a:rPr>
              <a:t> </a:t>
            </a:r>
            <a:r>
              <a:rPr lang="en-GB" i="1" dirty="0"/>
              <a:t>(</a:t>
            </a:r>
            <a:r>
              <a:rPr lang="cs-CZ" i="1" dirty="0" err="1"/>
              <a:t>liability</a:t>
            </a:r>
            <a:r>
              <a:rPr lang="cs-CZ" i="1" dirty="0"/>
              <a:t> </a:t>
            </a:r>
            <a:r>
              <a:rPr lang="en-GB" i="1" dirty="0"/>
              <a:t>for self-government)</a:t>
            </a:r>
          </a:p>
          <a:p>
            <a:pPr lvl="2"/>
            <a:endParaRPr lang="en-GB" dirty="0"/>
          </a:p>
          <a:p>
            <a:r>
              <a:rPr lang="en-GB" b="1" dirty="0"/>
              <a:t>Strict liability</a:t>
            </a:r>
          </a:p>
          <a:p>
            <a:pPr lvl="1"/>
            <a:r>
              <a:rPr lang="en-GB" dirty="0">
                <a:solidFill>
                  <a:srgbClr val="0000DC"/>
                </a:solidFill>
              </a:rPr>
              <a:t>Absence of </a:t>
            </a:r>
            <a:r>
              <a:rPr lang="en-GB" i="1" dirty="0">
                <a:solidFill>
                  <a:srgbClr val="0000DC"/>
                </a:solidFill>
              </a:rPr>
              <a:t>fault</a:t>
            </a:r>
            <a:r>
              <a:rPr lang="en-GB" dirty="0">
                <a:solidFill>
                  <a:srgbClr val="0000DC"/>
                </a:solidFill>
              </a:rPr>
              <a:t> </a:t>
            </a:r>
            <a:r>
              <a:rPr lang="en-GB" dirty="0"/>
              <a:t>prerequisite (negligence/intent unexamined)</a:t>
            </a:r>
          </a:p>
          <a:p>
            <a:pPr lvl="1"/>
            <a:r>
              <a:rPr lang="en-GB" dirty="0"/>
              <a:t>But „outcome“ must </a:t>
            </a:r>
            <a:r>
              <a:rPr lang="cs-CZ" dirty="0"/>
              <a:t>(</a:t>
            </a:r>
            <a:r>
              <a:rPr lang="en-US" dirty="0"/>
              <a:t>generally</a:t>
            </a:r>
            <a:r>
              <a:rPr lang="cs-CZ" dirty="0"/>
              <a:t>) </a:t>
            </a:r>
            <a:r>
              <a:rPr lang="en-GB" dirty="0"/>
              <a:t>be </a:t>
            </a:r>
            <a:r>
              <a:rPr lang="en-GB" b="1" i="1" dirty="0">
                <a:solidFill>
                  <a:srgbClr val="0000DC"/>
                </a:solidFill>
              </a:rPr>
              <a:t>illegal</a:t>
            </a:r>
          </a:p>
          <a:p>
            <a:pPr lvl="2"/>
            <a:endParaRPr lang="en-GB" dirty="0"/>
          </a:p>
          <a:p>
            <a:r>
              <a:rPr lang="en-GB" b="1" dirty="0"/>
              <a:t>Forms of liability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Liability for </a:t>
            </a:r>
            <a:r>
              <a:rPr lang="en-GB" b="1" i="1" dirty="0">
                <a:solidFill>
                  <a:srgbClr val="0000DC"/>
                </a:solidFill>
              </a:rPr>
              <a:t>illegal (administrative) decision</a:t>
            </a:r>
          </a:p>
          <a:p>
            <a:pPr lvl="1"/>
            <a:r>
              <a:rPr lang="en-GB" i="1" dirty="0">
                <a:solidFill>
                  <a:srgbClr val="0000DC"/>
                </a:solidFill>
              </a:rPr>
              <a:t>Liability for </a:t>
            </a:r>
            <a:r>
              <a:rPr lang="en-GB" b="1" i="1" dirty="0">
                <a:solidFill>
                  <a:srgbClr val="0000DC"/>
                </a:solidFill>
              </a:rPr>
              <a:t>wrong official procedure</a:t>
            </a:r>
            <a:r>
              <a:rPr lang="cs-CZ" b="1" i="1" dirty="0">
                <a:solidFill>
                  <a:srgbClr val="0000DC"/>
                </a:solidFill>
              </a:rPr>
              <a:t> </a:t>
            </a:r>
            <a:r>
              <a:rPr lang="cs-CZ" dirty="0"/>
              <a:t>(= „</a:t>
            </a:r>
            <a:r>
              <a:rPr lang="en-GB" dirty="0"/>
              <a:t>maladministration</a:t>
            </a:r>
            <a:r>
              <a:rPr lang="cs-CZ" dirty="0"/>
              <a:t>“</a:t>
            </a:r>
            <a:r>
              <a:rPr lang="en-GB" dirty="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dirty="0"/>
              <a:t>SOC003</a:t>
            </a:r>
            <a:r>
              <a:rPr lang="cs-CZ" b="1" dirty="0"/>
              <a:t>:</a:t>
            </a:r>
            <a:r>
              <a:rPr lang="en-US" b="1" dirty="0"/>
              <a:t> </a:t>
            </a:r>
            <a:r>
              <a:rPr lang="en-US" dirty="0"/>
              <a:t>Public Administration in the Czech Republic </a:t>
            </a:r>
            <a:r>
              <a:rPr lang="cs-CZ" dirty="0"/>
              <a:t>(</a:t>
            </a:r>
            <a:r>
              <a:rPr lang="en-US" dirty="0"/>
              <a:t>T</a:t>
            </a:r>
            <a:r>
              <a:rPr lang="cs-CZ" dirty="0"/>
              <a:t>.</a:t>
            </a:r>
            <a:r>
              <a:rPr lang="en-US" dirty="0"/>
              <a:t> Svoboda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dirty="0"/>
              <a:t>1/ Basics of act no. 82/1998 Col.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Liability for illegal (administrative) decision</a:t>
            </a:r>
            <a:endParaRPr lang="en-GB" b="1" i="1" dirty="0"/>
          </a:p>
          <a:p>
            <a:pPr lvl="1"/>
            <a:r>
              <a:rPr lang="en-GB" dirty="0">
                <a:solidFill>
                  <a:srgbClr val="0000DC"/>
                </a:solidFill>
              </a:rPr>
              <a:t>Any decision </a:t>
            </a:r>
            <a:r>
              <a:rPr lang="en-GB" dirty="0"/>
              <a:t>of a public body</a:t>
            </a:r>
            <a:r>
              <a:rPr lang="cs-CZ" dirty="0"/>
              <a:t> (not </a:t>
            </a:r>
            <a:r>
              <a:rPr lang="cs-CZ" dirty="0" err="1"/>
              <a:t>necessarily</a:t>
            </a:r>
            <a:r>
              <a:rPr lang="cs-CZ" dirty="0"/>
              <a:t> PA </a:t>
            </a:r>
            <a:r>
              <a:rPr lang="cs-CZ" dirty="0" err="1"/>
              <a:t>bodies</a:t>
            </a:r>
            <a:r>
              <a:rPr lang="cs-CZ" dirty="0"/>
              <a:t> – 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court</a:t>
            </a:r>
            <a:r>
              <a:rPr lang="cs-CZ" dirty="0"/>
              <a:t> </a:t>
            </a:r>
            <a:r>
              <a:rPr lang="cs-CZ" dirty="0" err="1"/>
              <a:t>decisions</a:t>
            </a:r>
            <a:r>
              <a:rPr lang="cs-CZ" dirty="0"/>
              <a:t>)</a:t>
            </a:r>
            <a:endParaRPr lang="en-GB" dirty="0"/>
          </a:p>
          <a:p>
            <a:pPr lvl="1"/>
            <a:r>
              <a:rPr lang="en-GB" dirty="0"/>
              <a:t>Only for the </a:t>
            </a:r>
            <a:r>
              <a:rPr lang="en-GB" dirty="0">
                <a:solidFill>
                  <a:srgbClr val="0000DC"/>
                </a:solidFill>
              </a:rPr>
              <a:t>parties to the proceedings</a:t>
            </a:r>
          </a:p>
          <a:p>
            <a:pPr lvl="1"/>
            <a:r>
              <a:rPr lang="en-GB" dirty="0"/>
              <a:t>But must be </a:t>
            </a:r>
            <a:r>
              <a:rPr lang="en-GB" dirty="0">
                <a:solidFill>
                  <a:srgbClr val="0000DC"/>
                </a:solidFill>
              </a:rPr>
              <a:t>revoked </a:t>
            </a:r>
            <a:r>
              <a:rPr lang="cs-CZ" dirty="0"/>
              <a:t>(</a:t>
            </a:r>
            <a:r>
              <a:rPr lang="en-GB" dirty="0"/>
              <a:t>or changed</a:t>
            </a:r>
            <a:r>
              <a:rPr lang="cs-CZ" dirty="0"/>
              <a:t>)</a:t>
            </a:r>
            <a:endParaRPr lang="en-GB" dirty="0"/>
          </a:p>
          <a:p>
            <a:pPr lvl="1"/>
            <a:r>
              <a:rPr lang="en-GB" dirty="0"/>
              <a:t>Specifically for its </a:t>
            </a:r>
            <a:r>
              <a:rPr lang="en-GB" dirty="0">
                <a:solidFill>
                  <a:srgbClr val="0000DC"/>
                </a:solidFill>
              </a:rPr>
              <a:t>illegality</a:t>
            </a:r>
          </a:p>
          <a:p>
            <a:pPr lvl="1"/>
            <a:r>
              <a:rPr lang="en-GB" dirty="0"/>
              <a:t>And injured person generally must have used available </a:t>
            </a:r>
            <a:r>
              <a:rPr lang="en-GB" dirty="0">
                <a:solidFill>
                  <a:srgbClr val="0000DC"/>
                </a:solidFill>
              </a:rPr>
              <a:t>means of protection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en-GB" i="1" dirty="0"/>
              <a:t>Not only </a:t>
            </a:r>
            <a:r>
              <a:rPr lang="en-US" i="1" dirty="0"/>
              <a:t>individual</a:t>
            </a:r>
            <a:r>
              <a:rPr lang="cs-CZ" i="1" dirty="0"/>
              <a:t> </a:t>
            </a:r>
            <a:r>
              <a:rPr lang="en-US" i="1" dirty="0"/>
              <a:t>acts</a:t>
            </a:r>
            <a:r>
              <a:rPr lang="en-GB" i="1" dirty="0"/>
              <a:t> (bud also „mixed acts“</a:t>
            </a:r>
            <a:r>
              <a:rPr lang="cs-CZ" i="1" dirty="0"/>
              <a:t> – </a:t>
            </a:r>
            <a:r>
              <a:rPr lang="en-US" i="1" dirty="0"/>
              <a:t>acts of general measure</a:t>
            </a:r>
            <a:r>
              <a:rPr lang="en-GB" i="1" dirty="0"/>
              <a:t>)</a:t>
            </a:r>
          </a:p>
          <a:p>
            <a:pPr lvl="1"/>
            <a:endParaRPr lang="en-GB" dirty="0"/>
          </a:p>
          <a:p>
            <a:r>
              <a:rPr lang="en-GB" b="1" dirty="0"/>
              <a:t>Liability for wrong official procedure</a:t>
            </a:r>
          </a:p>
          <a:p>
            <a:pPr lvl="1"/>
            <a:r>
              <a:rPr lang="en-GB" dirty="0"/>
              <a:t>Intentionally </a:t>
            </a:r>
            <a:r>
              <a:rPr lang="en-GB" dirty="0">
                <a:solidFill>
                  <a:srgbClr val="0000DC"/>
                </a:solidFill>
              </a:rPr>
              <a:t>undefined</a:t>
            </a:r>
          </a:p>
          <a:p>
            <a:pPr lvl="1"/>
            <a:r>
              <a:rPr lang="en-GB" dirty="0"/>
              <a:t>Various forms of maladministration</a:t>
            </a:r>
          </a:p>
          <a:p>
            <a:pPr lvl="1"/>
            <a:r>
              <a:rPr lang="en-GB" dirty="0"/>
              <a:t>Some </a:t>
            </a:r>
            <a:r>
              <a:rPr lang="en-US" dirty="0"/>
              <a:t>are</a:t>
            </a:r>
            <a:r>
              <a:rPr lang="cs-CZ" dirty="0"/>
              <a:t> </a:t>
            </a:r>
            <a:r>
              <a:rPr lang="en-GB" dirty="0"/>
              <a:t>defined = </a:t>
            </a:r>
            <a:r>
              <a:rPr lang="en-GB" dirty="0">
                <a:solidFill>
                  <a:srgbClr val="0000DC"/>
                </a:solidFill>
              </a:rPr>
              <a:t>delays and excessive length of procedure </a:t>
            </a:r>
            <a:r>
              <a:rPr lang="en-GB" dirty="0"/>
              <a:t>(</a:t>
            </a:r>
            <a:r>
              <a:rPr lang="en-GB" b="1" dirty="0"/>
              <a:t>common example</a:t>
            </a:r>
            <a:r>
              <a:rPr lang="en-GB" dirty="0"/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6859 (1)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4162</TotalTime>
  <Words>1802</Words>
  <Application>Microsoft Office PowerPoint</Application>
  <PresentationFormat>Širokoúhlá obrazovka</PresentationFormat>
  <Paragraphs>247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Tahoma</vt:lpstr>
      <vt:lpstr>Wingdings</vt:lpstr>
      <vt:lpstr>46859 (1)</vt:lpstr>
      <vt:lpstr>Responsibility and damages in Public Administration. Administrative sanctions and punishment.</vt:lpstr>
      <vt:lpstr>Lecture 5: 13th May 2024</vt:lpstr>
      <vt:lpstr>1/ Forms of responsibility in the Czech PA</vt:lpstr>
      <vt:lpstr>1/ Forms of responsibility in the Czech PA</vt:lpstr>
      <vt:lpstr>1/ Starting points of liability for damage in PA</vt:lpstr>
      <vt:lpstr>1/ Starting points of liability for damage in PA</vt:lpstr>
      <vt:lpstr>1/ Starting points of liability for damage in PA</vt:lpstr>
      <vt:lpstr>1/ Basics of act no. 82/1998 Col.</vt:lpstr>
      <vt:lpstr>1/ Basics of act no. 82/1998 Col.</vt:lpstr>
      <vt:lpstr>1/ Basics of act no. 82/1998 Col.</vt:lpstr>
      <vt:lpstr>1/ Basics of act no. 82/1998 Col.</vt:lpstr>
      <vt:lpstr>1/ Regression payments (act 82/1998)</vt:lpstr>
      <vt:lpstr>1/ Some current issues</vt:lpstr>
      <vt:lpstr>2/ Administrative legal liability</vt:lpstr>
      <vt:lpstr>2/ Preconditions</vt:lpstr>
      <vt:lpstr>2/ Sub-systems of administrative l. liability</vt:lpstr>
      <vt:lpstr>2/ Sanctions for a misdemeanour</vt:lpstr>
      <vt:lpstr>2/ Procedural regime</vt:lpstr>
      <vt:lpstr>2/ Some current issues</vt:lpstr>
      <vt:lpstr>Responsibility and damages in Public Administration. Administrative sanctions and punishment.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Tomáš Svoboda</cp:lastModifiedBy>
  <cp:revision>150</cp:revision>
  <cp:lastPrinted>1601-01-01T00:00:00Z</cp:lastPrinted>
  <dcterms:created xsi:type="dcterms:W3CDTF">2021-05-17T07:46:01Z</dcterms:created>
  <dcterms:modified xsi:type="dcterms:W3CDTF">2024-05-09T14:23:34Z</dcterms:modified>
</cp:coreProperties>
</file>