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331" r:id="rId2"/>
    <p:sldId id="393" r:id="rId3"/>
    <p:sldId id="332" r:id="rId4"/>
    <p:sldId id="333" r:id="rId5"/>
    <p:sldId id="334" r:id="rId6"/>
    <p:sldId id="335" r:id="rId7"/>
    <p:sldId id="395" r:id="rId8"/>
    <p:sldId id="336" r:id="rId9"/>
    <p:sldId id="337" r:id="rId10"/>
    <p:sldId id="338" r:id="rId11"/>
    <p:sldId id="394" r:id="rId12"/>
    <p:sldId id="396" r:id="rId13"/>
    <p:sldId id="407" r:id="rId14"/>
    <p:sldId id="408" r:id="rId15"/>
    <p:sldId id="405" r:id="rId16"/>
    <p:sldId id="406" r:id="rId17"/>
    <p:sldId id="392" r:id="rId18"/>
  </p:sldIdLst>
  <p:sldSz cx="9144000" cy="5143500" type="screen16x9"/>
  <p:notesSz cx="6669088" cy="9753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840">
          <p15:clr>
            <a:srgbClr val="A4A3A4"/>
          </p15:clr>
        </p15:guide>
        <p15:guide id="12" orient="horz" pos="954">
          <p15:clr>
            <a:srgbClr val="A4A3A4"/>
          </p15:clr>
        </p15:guide>
        <p15:guide id="13" orient="horz" pos="536">
          <p15:clr>
            <a:srgbClr val="A4A3A4"/>
          </p15:clr>
        </p15:guide>
        <p15:guide id="14" orient="horz" pos="2896">
          <p15:clr>
            <a:srgbClr val="A4A3A4"/>
          </p15:clr>
        </p15:guide>
        <p15:guide id="15" orient="horz" pos="2958">
          <p15:clr>
            <a:srgbClr val="A4A3A4"/>
          </p15:clr>
        </p15:guide>
        <p15:guide id="16" pos="321">
          <p15:clr>
            <a:srgbClr val="A4A3A4"/>
          </p15:clr>
        </p15:guide>
        <p15:guide id="17" pos="5418">
          <p15:clr>
            <a:srgbClr val="A4A3A4"/>
          </p15:clr>
        </p15:guide>
        <p15:guide id="18" pos="682">
          <p15:clr>
            <a:srgbClr val="A4A3A4"/>
          </p15:clr>
        </p15:guide>
        <p15:guide id="19" pos="2766">
          <p15:clr>
            <a:srgbClr val="A4A3A4"/>
          </p15:clr>
        </p15:guide>
        <p15:guide id="2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6754" autoAdjust="0"/>
  </p:normalViewPr>
  <p:slideViewPr>
    <p:cSldViewPr snapToGrid="0">
      <p:cViewPr varScale="1">
        <p:scale>
          <a:sx n="146" d="100"/>
          <a:sy n="146" d="100"/>
        </p:scale>
        <p:origin x="582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8" y="731838"/>
            <a:ext cx="65008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310501"/>
            <a:ext cx="1160207" cy="80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43815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36036"/>
            <a:ext cx="649064" cy="4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3" y="1514475"/>
            <a:ext cx="3079691" cy="2124988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21" y="1713809"/>
            <a:ext cx="6667566" cy="1728629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0EA36C-FD4E-42BA-A39A-0B5325403C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3CE66A-9F7B-43B2-BEE8-47B50CE15D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CC732-7487-49F8-8D84-58121E52C3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50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310501"/>
            <a:ext cx="1151994" cy="79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972001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967886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67703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1271306"/>
            <a:ext cx="3913810" cy="29225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50268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3310702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160" y="519112"/>
            <a:ext cx="390074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519113"/>
            <a:ext cx="3913810" cy="3674726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519112"/>
            <a:ext cx="806490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064900" cy="3386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00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00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00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00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.mun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9CAEC191-1239-4FE6-8F6D-9A179196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1942235"/>
            <a:ext cx="8521200" cy="878685"/>
          </a:xfrm>
        </p:spPr>
        <p:txBody>
          <a:bodyPr/>
          <a:lstStyle/>
          <a:p>
            <a:pPr algn="ctr"/>
            <a:r>
              <a:rPr lang="cs-CZ" altLang="cs-CZ" dirty="0"/>
              <a:t>Public administration in the Czech Republic</a:t>
            </a:r>
          </a:p>
        </p:txBody>
      </p:sp>
      <p:sp>
        <p:nvSpPr>
          <p:cNvPr id="4099" name="Podnadpis 2">
            <a:extLst>
              <a:ext uri="{FF2B5EF4-FFF2-40B4-BE49-F238E27FC236}">
                <a16:creationId xmlns:a16="http://schemas.microsoft.com/office/drawing/2014/main" id="{30C9EBEC-1EA1-4813-BA62-C33DBDB49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69347" y="3612730"/>
            <a:ext cx="1805305" cy="523873"/>
          </a:xfrm>
        </p:spPr>
        <p:txBody>
          <a:bodyPr/>
          <a:lstStyle/>
          <a:p>
            <a:r>
              <a:rPr lang="cs-CZ" alt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FE75C3B6-7227-43D2-8052-D67F029A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30" y="543364"/>
            <a:ext cx="8359485" cy="377429"/>
          </a:xfrm>
        </p:spPr>
        <p:txBody>
          <a:bodyPr/>
          <a:lstStyle/>
          <a:p>
            <a:r>
              <a:rPr lang="cs-CZ" altLang="cs-CZ" sz="2400" dirty="0"/>
              <a:t>Public administration in the </a:t>
            </a:r>
            <a:r>
              <a:rPr lang="cs-CZ" altLang="cs-CZ" sz="2400" dirty="0" err="1"/>
              <a:t>Czech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Republic</a:t>
            </a:r>
            <a:endParaRPr lang="cs-CZ" altLang="cs-CZ" sz="2400" dirty="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C4091323-50D2-4589-A73A-C86149BE4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31" y="982162"/>
            <a:ext cx="8512343" cy="3921919"/>
          </a:xfrm>
        </p:spPr>
        <p:txBody>
          <a:bodyPr/>
          <a:lstStyle/>
          <a:p>
            <a:r>
              <a:rPr lang="en-US" altLang="cs-CZ" sz="1900" b="1" dirty="0"/>
              <a:t>Central state administration bodies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C00000"/>
                </a:solidFill>
              </a:rPr>
              <a:t>Ministries</a:t>
            </a:r>
            <a:r>
              <a:rPr lang="en-US" altLang="cs-CZ" sz="1900" i="1" dirty="0"/>
              <a:t> and other central state administration bodies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C00000"/>
                </a:solidFill>
              </a:rPr>
              <a:t>Czech Republic Government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Territorial </a:t>
            </a:r>
            <a:r>
              <a:rPr lang="cs-CZ" altLang="cs-CZ" sz="1900" b="1" dirty="0"/>
              <a:t>de</a:t>
            </a:r>
            <a:r>
              <a:rPr lang="en-US" altLang="cs-CZ" sz="1900" b="1" dirty="0"/>
              <a:t>concentrated –</a:t>
            </a:r>
            <a:r>
              <a:rPr lang="cs-CZ" altLang="cs-CZ" sz="1900" b="1" dirty="0"/>
              <a:t> </a:t>
            </a:r>
            <a:r>
              <a:rPr lang="en-US" altLang="cs-CZ" sz="1900" b="1" dirty="0"/>
              <a:t>specialized state administration bodies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Territorial administration with general competence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0070C0"/>
                </a:solidFill>
              </a:rPr>
              <a:t>Regions and communities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1900" i="1" u="sng" dirty="0"/>
          </a:p>
          <a:p>
            <a:pPr marL="257175" lvl="1" indent="-257175">
              <a:buFont typeface="Arial" panose="020B0604020202020204" pitchFamily="34" charset="0"/>
              <a:buChar char="•"/>
            </a:pPr>
            <a:r>
              <a:rPr lang="en-US" altLang="cs-CZ" sz="1900" i="1" u="sng" dirty="0"/>
              <a:t>Independent competence (</a:t>
            </a:r>
            <a:r>
              <a:rPr lang="en-US" altLang="cs-CZ" sz="1900" i="1" u="sng" dirty="0">
                <a:solidFill>
                  <a:srgbClr val="00B050"/>
                </a:solidFill>
              </a:rPr>
              <a:t>self-governing</a:t>
            </a:r>
            <a:r>
              <a:rPr lang="en-US" altLang="cs-CZ" sz="1900" i="1" u="sng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1900" i="1" u="sng" dirty="0"/>
          </a:p>
          <a:p>
            <a:pPr marL="257175" lvl="1" indent="-257175">
              <a:buFont typeface="Arial" panose="020B0604020202020204" pitchFamily="34" charset="0"/>
              <a:buChar char="•"/>
            </a:pPr>
            <a:r>
              <a:rPr lang="en-US" altLang="cs-CZ" sz="1900" i="1" u="sng" dirty="0"/>
              <a:t>Delegated competence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Interest and professional self-g</a:t>
            </a:r>
            <a:r>
              <a:rPr lang="cs-CZ" altLang="cs-CZ" sz="1900" b="1" dirty="0"/>
              <a:t>o</a:t>
            </a:r>
            <a:r>
              <a:rPr lang="en-US" altLang="cs-CZ" sz="1900" b="1" dirty="0"/>
              <a:t>v</a:t>
            </a:r>
            <a:r>
              <a:rPr lang="cs-CZ" altLang="cs-CZ" sz="1900" b="1" dirty="0"/>
              <a:t>e</a:t>
            </a:r>
            <a:r>
              <a:rPr lang="en-US" altLang="cs-CZ" sz="1900" b="1" dirty="0" err="1"/>
              <a:t>rnment</a:t>
            </a:r>
            <a:endParaRPr lang="en-US" altLang="cs-CZ" sz="19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176934"/>
            <a:ext cx="8064900" cy="372032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GB" sz="2200" b="1" dirty="0"/>
              <a:t>Independent branch of law (a branch of public law)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dirty="0"/>
              <a:t>Legal basis for existence and performance of public administration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dirty="0"/>
              <a:t>Multiplicity and plurality of legal regulations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Subject of the regulation </a:t>
            </a:r>
            <a:r>
              <a:rPr lang="en-GB" sz="2200" dirty="0"/>
              <a:t>– relations that are establish</a:t>
            </a:r>
            <a:r>
              <a:rPr lang="cs-CZ" sz="2200" dirty="0" err="1"/>
              <a:t>ed</a:t>
            </a:r>
            <a:r>
              <a:rPr lang="en-GB" sz="2200" dirty="0"/>
              <a:t> within the performance of public administration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Regulation method </a:t>
            </a:r>
            <a:r>
              <a:rPr lang="en-GB" sz="2200" dirty="0"/>
              <a:t>– „administrative law“ (power aspect of public administration)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Administrative law </a:t>
            </a:r>
            <a:r>
              <a:rPr lang="en-GB" sz="2200" dirty="0"/>
              <a:t>– </a:t>
            </a:r>
            <a:r>
              <a:rPr lang="en-GB" sz="2200" dirty="0">
                <a:solidFill>
                  <a:srgbClr val="0070C0"/>
                </a:solidFill>
              </a:rPr>
              <a:t>1. substantial, 2. procedural, </a:t>
            </a:r>
          </a:p>
          <a:p>
            <a:pPr algn="just"/>
            <a:r>
              <a:rPr lang="en-GB" sz="2200" dirty="0">
                <a:solidFill>
                  <a:srgbClr val="0070C0"/>
                </a:solidFill>
              </a:rPr>
              <a:t>3. competence and organizational </a:t>
            </a:r>
            <a:r>
              <a:rPr lang="en-GB" sz="2200" dirty="0"/>
              <a:t>(among these administrative offences)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D4E28-ED64-44AE-BD9B-ACBB77A7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sciences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AAE40-1423-429B-B41F-89BB26DD3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Administrative sciences </a:t>
            </a:r>
            <a:r>
              <a:rPr lang="en-GB" dirty="0"/>
              <a:t>are aimed at public administration as such.</a:t>
            </a:r>
          </a:p>
          <a:p>
            <a:pPr algn="just"/>
            <a:endParaRPr lang="en-GB" dirty="0"/>
          </a:p>
          <a:p>
            <a:pPr algn="just"/>
            <a:r>
              <a:rPr lang="en-GB" b="1" dirty="0"/>
              <a:t>Administrative law </a:t>
            </a:r>
            <a:r>
              <a:rPr lang="en-GB" dirty="0"/>
              <a:t>is aimed at legal regulation of public administration.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CD9028-0748-4B8B-80DC-C9BD3FB38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471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1333F6-86DE-4D6C-A69E-F226419037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A0787E-C280-4A83-98D4-64F2CC2F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European administrative law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40FEAE-7961-4EAD-B959-90CC9431B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en-GB" dirty="0"/>
              <a:t>European </a:t>
            </a:r>
            <a:r>
              <a:rPr lang="en-GB" dirty="0" err="1"/>
              <a:t>admistrative</a:t>
            </a:r>
            <a:r>
              <a:rPr lang="en-GB" dirty="0"/>
              <a:t> law can be seen as part of EU law</a:t>
            </a:r>
          </a:p>
          <a:p>
            <a:pPr marL="511200" indent="-457200">
              <a:buFont typeface="+mj-lt"/>
              <a:buAutoNum type="arabicPeriod"/>
            </a:pPr>
            <a:r>
              <a:rPr lang="en-GB" dirty="0"/>
              <a:t>EAL can be seen as the Common European Administrative Area - administrative cooperation, cross-border cooperation.</a:t>
            </a:r>
          </a:p>
          <a:p>
            <a:pPr marL="511200" indent="-457200">
              <a:buFont typeface="+mj-lt"/>
              <a:buAutoNum type="arabicPeriod"/>
            </a:pPr>
            <a:r>
              <a:rPr lang="en-GB" dirty="0"/>
              <a:t>EAL can be seen as common Principles and Values - </a:t>
            </a:r>
            <a:r>
              <a:rPr lang="en-GB" dirty="0" err="1"/>
              <a:t>ius</a:t>
            </a:r>
            <a:r>
              <a:rPr lang="en-GB" dirty="0"/>
              <a:t> commune - interaction, managed / regulated by Council of Europe</a:t>
            </a:r>
          </a:p>
        </p:txBody>
      </p:sp>
    </p:spTree>
    <p:extLst>
      <p:ext uri="{BB962C8B-B14F-4D97-AF65-F5344CB8AC3E}">
        <p14:creationId xmlns:p14="http://schemas.microsoft.com/office/powerpoint/2010/main" val="1765259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11CF1A-41AD-41F3-AB78-7CB205DBB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9E00CA-C5D8-4FC1-8C65-9D419DAD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Europeanization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9C662-378F-441F-A129-CA5F66490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Europeanization </a:t>
            </a:r>
            <a:r>
              <a:rPr lang="cs-CZ" dirty="0" err="1"/>
              <a:t>can</a:t>
            </a:r>
            <a:r>
              <a:rPr lang="cs-CZ" dirty="0"/>
              <a:t> be </a:t>
            </a:r>
            <a:r>
              <a:rPr lang="cs-CZ" dirty="0" err="1"/>
              <a:t>seen</a:t>
            </a:r>
            <a:r>
              <a:rPr lang="cs-CZ" dirty="0"/>
              <a:t> as </a:t>
            </a:r>
            <a:r>
              <a:rPr lang="en-US" dirty="0"/>
              <a:t>perception and acceptance of common European requirements, values, trends, standards, case law and their transposition into national (s) legal systems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C</a:t>
            </a:r>
            <a:r>
              <a:rPr lang="en-US" dirty="0" err="1"/>
              <a:t>onvergence</a:t>
            </a:r>
            <a:r>
              <a:rPr lang="en-US" dirty="0"/>
              <a:t>, elimination of differences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en-US" dirty="0"/>
              <a:t>the legal regulations of individual European states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054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CFDC9-C32B-49EE-AC4C-6BAD69BBE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B7CC30-D1E9-4523-8E44-71043E9A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Europeanization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F31B30-4A2A-4585-B631-404BDE944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0" y="1235134"/>
            <a:ext cx="8064900" cy="3104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Passive - to be influenced by the surrounding European legislation, to meet the requirements of EU law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Active - to influence the surrounding legislation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US" dirty="0"/>
              <a:t>States in Europe (1) offer principles, (2)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en-US" dirty="0"/>
              <a:t>take</a:t>
            </a:r>
            <a:r>
              <a:rPr lang="cs-CZ" dirty="0"/>
              <a:t>n</a:t>
            </a:r>
            <a:r>
              <a:rPr lang="en-US" dirty="0"/>
              <a:t> over at European level and (3) distribute</a:t>
            </a:r>
            <a:r>
              <a:rPr lang="cs-CZ" dirty="0"/>
              <a:t>d</a:t>
            </a:r>
            <a:r>
              <a:rPr lang="en-US" dirty="0"/>
              <a:t> in Europe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497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A55C18-13C3-4227-97B8-A6A43D5CBE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F928F7-6916-43C7-8B21-8EB56693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Europeanization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A1A6D2-DD77-4AA6-B51C-24A0E3B66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41908"/>
            <a:ext cx="8064900" cy="34290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</a:t>
            </a:r>
            <a:r>
              <a:rPr lang="en-US" dirty="0" err="1"/>
              <a:t>oluntary</a:t>
            </a:r>
            <a:r>
              <a:rPr lang="cs-CZ" dirty="0"/>
              <a:t> </a:t>
            </a:r>
            <a:r>
              <a:rPr lang="en-US" dirty="0"/>
              <a:t>Europeanization – </a:t>
            </a:r>
            <a:r>
              <a:rPr lang="cs-CZ" dirty="0"/>
              <a:t>Council of Europe</a:t>
            </a:r>
            <a:r>
              <a:rPr lang="en-US" dirty="0"/>
              <a:t> (non-legal aspects), similarity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Forced Europeanization - EU (legal aspects - obligation), consistency to uniformity, "deepening Europeanization", EU influence on preparation and implementation by Member States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US" i="1" dirty="0"/>
              <a:t>Impact mainly on the so-called special </a:t>
            </a:r>
            <a:r>
              <a:rPr lang="cs-CZ" i="1" dirty="0"/>
              <a:t>part of administrative law.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66347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9652" y="1923678"/>
            <a:ext cx="6172200" cy="857250"/>
          </a:xfrm>
        </p:spPr>
        <p:txBody>
          <a:bodyPr>
            <a:normAutofit/>
          </a:bodyPr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1DFBA19-DDC8-44B7-883E-45FEB2B2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small" dirty="0"/>
              <a:t>Examination - conditions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622433-F3D8-4501-9DDF-C89AB4D2D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Active participation</a:t>
            </a:r>
            <a:r>
              <a:rPr lang="en-GB" dirty="0"/>
              <a:t> in lectures and seminars (taking part in discussion, preparation based on reading information available in </a:t>
            </a:r>
            <a:r>
              <a:rPr lang="en-GB" u="sng" dirty="0">
                <a:hlinkClick r:id="rId2"/>
              </a:rPr>
              <a:t>www.is.muni.cz</a:t>
            </a:r>
            <a:r>
              <a:rPr lang="en-GB" dirty="0"/>
              <a:t>).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Written test</a:t>
            </a:r>
            <a:r>
              <a:rPr lang="en-GB" dirty="0"/>
              <a:t>. The test is based on true/false questions and multiple-choice questions.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/>
              <a:t>Discussion</a:t>
            </a:r>
            <a:r>
              <a:rPr lang="en-GB" dirty="0"/>
              <a:t> aimed at one of the fifteen topics listed above in “Programme – topics”. The topic number will be randomly generated for each student at the beginning of the discussion.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3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92C448D3-E702-4A36-BCAA-B308D047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Term Administration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243E69A6-8E3A-4131-9A91-E1FB839A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>
                <a:solidFill>
                  <a:srgbClr val="002060"/>
                </a:solidFill>
              </a:rPr>
              <a:t>Activity</a:t>
            </a:r>
            <a:r>
              <a:rPr lang="en-US" altLang="cs-CZ" dirty="0">
                <a:solidFill>
                  <a:srgbClr val="00B050"/>
                </a:solidFill>
              </a:rPr>
              <a:t> </a:t>
            </a:r>
            <a:r>
              <a:rPr lang="en-US" altLang="cs-CZ" dirty="0"/>
              <a:t>aimed to care for certain things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It pursues an activity that is targeted, that </a:t>
            </a:r>
            <a:r>
              <a:rPr lang="en-US" altLang="cs-CZ" dirty="0">
                <a:solidFill>
                  <a:srgbClr val="FF0000"/>
                </a:solidFill>
              </a:rPr>
              <a:t>follows an aim </a:t>
            </a:r>
            <a:r>
              <a:rPr lang="en-US" altLang="cs-CZ" dirty="0"/>
              <a:t>whether its own or set by another entity, either of its own or as a duty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It </a:t>
            </a:r>
            <a:r>
              <a:rPr lang="en-US" altLang="cs-CZ" dirty="0">
                <a:solidFill>
                  <a:srgbClr val="FF0000"/>
                </a:solidFill>
              </a:rPr>
              <a:t>disposes of the means </a:t>
            </a:r>
            <a:r>
              <a:rPr lang="en-US" altLang="cs-CZ" dirty="0"/>
              <a:t>necessary to achieve the set aim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Purposeful human activity aiming </a:t>
            </a:r>
            <a:r>
              <a:rPr lang="en-US" altLang="cs-CZ" dirty="0">
                <a:solidFill>
                  <a:srgbClr val="FF0000"/>
                </a:solidFill>
              </a:rPr>
              <a:t>to reach purposes</a:t>
            </a:r>
            <a:r>
              <a:rPr lang="en-US" altLang="cs-CZ" dirty="0"/>
              <a:t>, targets</a:t>
            </a:r>
            <a:r>
              <a:rPr lang="cs-CZ" altLang="cs-CZ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>
            <a:extLst>
              <a:ext uri="{FF2B5EF4-FFF2-40B4-BE49-F238E27FC236}">
                <a16:creationId xmlns:a16="http://schemas.microsoft.com/office/drawing/2014/main" id="{D4D18263-1B92-4F1B-AAA1-ED7C15872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2" y="360948"/>
            <a:ext cx="7285238" cy="3764569"/>
          </a:xfrm>
        </p:spPr>
        <p:txBody>
          <a:bodyPr/>
          <a:lstStyle/>
          <a:p>
            <a:pPr algn="just"/>
            <a:r>
              <a:rPr lang="en-GB" altLang="cs-CZ" sz="2900" b="1" dirty="0">
                <a:solidFill>
                  <a:schemeClr val="tx2"/>
                </a:solidFill>
              </a:rPr>
              <a:t>Term Management ≠ Term Administration</a:t>
            </a:r>
          </a:p>
          <a:p>
            <a:pPr algn="just"/>
            <a:r>
              <a:rPr lang="en-GB" altLang="cs-CZ" dirty="0">
                <a:solidFill>
                  <a:srgbClr val="00B050"/>
                </a:solidFill>
              </a:rPr>
              <a:t>Management 	</a:t>
            </a:r>
            <a:r>
              <a:rPr lang="en-GB" altLang="cs-CZ" dirty="0"/>
              <a:t>a purposeful activity leading to influence the		managed entity in conformity with the set aim</a:t>
            </a:r>
          </a:p>
          <a:p>
            <a:pPr algn="just"/>
            <a:r>
              <a:rPr lang="en-GB" altLang="cs-CZ" dirty="0">
                <a:solidFill>
                  <a:srgbClr val="00B050"/>
                </a:solidFill>
              </a:rPr>
              <a:t>Administration </a:t>
            </a:r>
            <a:r>
              <a:rPr lang="en-GB" altLang="cs-CZ" dirty="0"/>
              <a:t>	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administration in general is management of society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specialized management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shows sign of stability, institutionalisation and regulation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applied in stabilized systems and normatively determined relations only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647997A-7D2C-4D64-B411-E70B2DCF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Public And Private Administration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BC4DB2DB-A73A-4F8C-B471-2133B080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7802"/>
            <a:ext cx="5829300" cy="3268266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Interest theory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Power theory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Organic Theory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CDC2CA3-D66A-48A0-ADE0-8A3BB39D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Public Administration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4DFF6CA0-0B78-44EB-8F4C-7AE6334BA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1112921"/>
            <a:ext cx="8064900" cy="3675826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social phenomenon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as the administration of </a:t>
            </a:r>
            <a:r>
              <a:rPr lang="en-GB" altLang="cs-CZ" dirty="0">
                <a:solidFill>
                  <a:srgbClr val="0070C0"/>
                </a:solidFill>
              </a:rPr>
              <a:t>public affairs</a:t>
            </a:r>
            <a:r>
              <a:rPr lang="en-GB" altLang="cs-CZ" dirty="0"/>
              <a:t> is administration in </a:t>
            </a:r>
            <a:r>
              <a:rPr lang="en-GB" altLang="cs-CZ" dirty="0">
                <a:solidFill>
                  <a:srgbClr val="0070C0"/>
                </a:solidFill>
              </a:rPr>
              <a:t>public interest </a:t>
            </a:r>
            <a:r>
              <a:rPr lang="en-GB" altLang="cs-CZ" dirty="0"/>
              <a:t>and </a:t>
            </a:r>
            <a:r>
              <a:rPr lang="cs-CZ" altLang="cs-CZ" dirty="0"/>
              <a:t>is </a:t>
            </a:r>
            <a:r>
              <a:rPr lang="en-GB" altLang="cs-CZ" dirty="0"/>
              <a:t>exercised as </a:t>
            </a:r>
            <a:r>
              <a:rPr lang="en-GB" altLang="cs-CZ" dirty="0">
                <a:solidFill>
                  <a:srgbClr val="0070C0"/>
                </a:solidFill>
              </a:rPr>
              <a:t>a duty</a:t>
            </a:r>
            <a:r>
              <a:rPr lang="en-GB" altLang="cs-CZ" dirty="0"/>
              <a:t> set by law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has at its disposal </a:t>
            </a:r>
            <a:r>
              <a:rPr lang="en-GB" altLang="cs-CZ" b="1" dirty="0"/>
              <a:t>power</a:t>
            </a:r>
            <a:r>
              <a:rPr lang="en-GB" altLang="cs-CZ" dirty="0"/>
              <a:t> – an ability to force a certain way of behaving on somebody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self-government sets its own targets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</a:t>
            </a:r>
            <a:r>
              <a:rPr lang="en-GB" altLang="cs-CZ" dirty="0">
                <a:solidFill>
                  <a:srgbClr val="00B050"/>
                </a:solidFill>
              </a:rPr>
              <a:t>as a service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legal element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purposeful element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realization of executive power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F39E7-9F2F-4D20-A750-FBDD65F6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administration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D2E9C3-5FB2-4E2E-8145-27733CE2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Organizational (or institutional) way </a:t>
            </a:r>
            <a:r>
              <a:rPr lang="en-GB" dirty="0"/>
              <a:t>– set of public administration bodies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Functional (or material) way </a:t>
            </a:r>
            <a:r>
              <a:rPr lang="en-GB" dirty="0"/>
              <a:t>– specific activity of public administration bodies</a:t>
            </a:r>
          </a:p>
          <a:p>
            <a:pPr algn="just"/>
            <a:endParaRPr lang="en-GB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668CB6-C6CD-4996-929A-C9CC314B9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111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DFB4B9A6-9B27-41AC-9877-685F07F0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Organizational Principles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C98C9A38-4FB0-49AD-8EF4-98B78ADC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79" y="976418"/>
            <a:ext cx="5829300" cy="3078224"/>
          </a:xfrm>
        </p:spPr>
        <p:txBody>
          <a:bodyPr/>
          <a:lstStyle/>
          <a:p>
            <a:r>
              <a:rPr lang="en-US" altLang="cs-CZ" dirty="0"/>
              <a:t>Important terms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cs-CZ" i="1" dirty="0">
                <a:solidFill>
                  <a:srgbClr val="00B050"/>
                </a:solidFill>
              </a:rPr>
              <a:t>Powers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cs-CZ" i="1" dirty="0">
                <a:solidFill>
                  <a:srgbClr val="00B050"/>
                </a:solidFill>
              </a:rPr>
              <a:t>Competence</a:t>
            </a:r>
            <a:r>
              <a:rPr lang="cs-CZ" altLang="cs-CZ" i="1" dirty="0">
                <a:solidFill>
                  <a:srgbClr val="00B050"/>
                </a:solidFill>
              </a:rPr>
              <a:t> </a:t>
            </a:r>
            <a:endParaRPr lang="en-US" altLang="cs-CZ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solidFill>
                  <a:schemeClr val="accent2"/>
                </a:solidFill>
              </a:rPr>
              <a:t>Decentralization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solidFill>
                  <a:schemeClr val="accent2"/>
                </a:solidFill>
              </a:rPr>
              <a:t>D</a:t>
            </a:r>
            <a:r>
              <a:rPr lang="cs-CZ" altLang="cs-CZ" dirty="0">
                <a:solidFill>
                  <a:schemeClr val="accent2"/>
                </a:solidFill>
              </a:rPr>
              <a:t>e</a:t>
            </a:r>
            <a:r>
              <a:rPr lang="en-US" altLang="cs-CZ" dirty="0">
                <a:solidFill>
                  <a:schemeClr val="accent2"/>
                </a:solidFill>
              </a:rPr>
              <a:t>concentration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cs-CZ" dirty="0">
                <a:solidFill>
                  <a:srgbClr val="002060"/>
                </a:solidFill>
              </a:rPr>
              <a:t>Territorial principle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cs-CZ" dirty="0">
                <a:solidFill>
                  <a:srgbClr val="002060"/>
                </a:solidFill>
              </a:rPr>
              <a:t>Departmental principle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>
            <a:extLst>
              <a:ext uri="{FF2B5EF4-FFF2-40B4-BE49-F238E27FC236}">
                <a16:creationId xmlns:a16="http://schemas.microsoft.com/office/drawing/2014/main" id="{5B9FF4D5-80E9-41E5-B244-0FB40150B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Organizational Principles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0242" name="Zástupný symbol pro obsah 2">
            <a:extLst>
              <a:ext uri="{FF2B5EF4-FFF2-40B4-BE49-F238E27FC236}">
                <a16:creationId xmlns:a16="http://schemas.microsoft.com/office/drawing/2014/main" id="{3AE26A6A-B942-4106-9A4A-A9C2CE05E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953"/>
            <a:ext cx="5829300" cy="326826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cs-CZ" sz="2400" dirty="0">
                <a:solidFill>
                  <a:srgbClr val="00B050"/>
                </a:solidFill>
              </a:rPr>
              <a:t>Monocratic x collegial principle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cs-CZ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rgbClr val="00B0F0"/>
                </a:solidFill>
              </a:rPr>
              <a:t>Appointing x electoral system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702</Words>
  <Application>Microsoft Office PowerPoint</Application>
  <PresentationFormat>Předvádění na obrazovce (16:9)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Tahoma</vt:lpstr>
      <vt:lpstr>Wingdings</vt:lpstr>
      <vt:lpstr>Presentation_MU_EN</vt:lpstr>
      <vt:lpstr>Public administration in the Czech Republic</vt:lpstr>
      <vt:lpstr>Examination - conditions </vt:lpstr>
      <vt:lpstr>Term Administration</vt:lpstr>
      <vt:lpstr>Prezentace aplikace PowerPoint</vt:lpstr>
      <vt:lpstr>Public And Private Administration</vt:lpstr>
      <vt:lpstr>Public Administration</vt:lpstr>
      <vt:lpstr>Public administration</vt:lpstr>
      <vt:lpstr>Organizational Principles </vt:lpstr>
      <vt:lpstr>Organizational Principles </vt:lpstr>
      <vt:lpstr>Public administration in the Czech Republic</vt:lpstr>
      <vt:lpstr>Administrative law</vt:lpstr>
      <vt:lpstr>Administrative sciences</vt:lpstr>
      <vt:lpstr>European administrative law</vt:lpstr>
      <vt:lpstr>Europeanization</vt:lpstr>
      <vt:lpstr>Europeanization</vt:lpstr>
      <vt:lpstr>Europeanization</vt:lpstr>
      <vt:lpstr>Thank you for your attention. 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Radislav Bražina</cp:lastModifiedBy>
  <cp:revision>30</cp:revision>
  <cp:lastPrinted>1601-01-01T00:00:00Z</cp:lastPrinted>
  <dcterms:created xsi:type="dcterms:W3CDTF">2019-02-19T12:48:56Z</dcterms:created>
  <dcterms:modified xsi:type="dcterms:W3CDTF">2025-03-02T15:01:56Z</dcterms:modified>
</cp:coreProperties>
</file>