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489" r:id="rId3"/>
    <p:sldId id="490" r:id="rId4"/>
    <p:sldId id="491" r:id="rId5"/>
    <p:sldId id="492" r:id="rId6"/>
    <p:sldId id="493" r:id="rId7"/>
    <p:sldId id="456" r:id="rId8"/>
    <p:sldId id="457" r:id="rId9"/>
    <p:sldId id="459" r:id="rId10"/>
    <p:sldId id="458" r:id="rId11"/>
    <p:sldId id="460" r:id="rId12"/>
    <p:sldId id="461" r:id="rId13"/>
    <p:sldId id="463" r:id="rId14"/>
    <p:sldId id="464" r:id="rId15"/>
    <p:sldId id="455" r:id="rId16"/>
  </p:sldIdLst>
  <p:sldSz cx="12192000" cy="6858000"/>
  <p:notesSz cx="6797675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91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8499" autoAdjust="0"/>
  </p:normalViewPr>
  <p:slideViewPr>
    <p:cSldViewPr snapToGrid="0">
      <p:cViewPr varScale="1">
        <p:scale>
          <a:sx n="56" d="100"/>
          <a:sy n="56" d="100"/>
        </p:scale>
        <p:origin x="1128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3322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23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24575,'24'2'0,"0"1"0,0 1 0,0 1 0,0 1 0,26 11 0,34 8 0,-48-17 0,0-1 0,0-2 0,1-2 0,-1-2 0,72-5 0,-40-9 0,-49 8 0,0 1 0,35-2 0,-19 4-682,65-12-1,-77 9-6143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31.4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0 24575,'-5'0'0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41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5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24.4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28 24575,'13'-4'0,"20"-2"0,12 0 0,3 2 0,-1 0 0,-1 2 0,-2 1 0,-5 1 0,0 0 0,-1 0 0,6 0 0,0 0 0,2 1 0,3-1 0,-3 0 0,-5 0 0,-9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25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630 1 24575,'-9'5'0,"-21"37"0,-16 32 0,-8 33 0,-5 23 0,-1 12 0,5 10 0,3 10 0,5 6 0,2-7 0,4-18 0,-1-19 0,7-21 0,10-24 0,9-21 0,7-15 0,5-11 0,3-11-8191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26.0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24575,'4'0'0,"7"0"0,9 0 0,17-4 0,15-2 0,8 0 0,7 1 0,6 2 0,15 1 0,4 1 0,-3 0 0,-7 1 0,-14 1 0,-14-1 0,-10 0 0,-14-4 0,-7-3 0,-8 2-8191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26.7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24575,'868'0'-1365,"-846"0"-5461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27.2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487 0 24575,'-5'0'0,"-15"23"0,-13 26 0,-2 37 0,-8 44 0,-6 29 0,-3 28 0,-4 6 0,10-8 0,6-16 0,11-24 0,6-26 0,2-26 0,4-18 0,6-18 0,4-18-8191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28.8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 24575,'9'0'0,"12"-4"0,8-3 0,7 2 0,7 0 0,2-3 0,-4 0 0,-3 1 0,-4-3 0,-3 1 0,-2 1 0,-2 2 0,-4 3-8191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29.4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64 24575,'5'0'0,"28"-5"0,28-1 0,26 0 0,35 1 0,25 2 0,0-4 0,-19 0 0,-28 1 0,-25-3 0,-27 0-8191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9:43:30.1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110 1 24575,'-1'0'0,"0"1"0,0-1 0,0 1 0,1-1 0,-1 1 0,0-1 0,0 1 0,0 0 0,1-1 0,-1 1 0,0 0 0,1 0 0,-1-1 0,1 1 0,-1 0 0,1 0 0,-1 0 0,1 0 0,0 0 0,-1 0 0,1 0 0,0-1 0,0 1 0,0 0 0,-1 2 0,-4 32 0,3-26 0,-30 163 0,11-68 0,-14 182 0,36-20-1365,-1-240-5461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1599"/>
            <a:ext cx="2945659" cy="49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7740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9305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640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1674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C5D462A-E758-4BCA-AD83-84964775D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5FEE0D4D-8DE9-4C74-909E-3D6A7A05C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D9EAA30-1FED-4896-80B1-3BDC9D599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07BAEFB-3478-47F5-888D-1DA9C581B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CB5923B-A900-438F-B7D2-0E35F4078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299"/>
            <a:ext cx="4106255" cy="2833317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83D8F9C-31DA-4A72-9A88-45079BA91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A9A2BD2-1096-47BE-BE7D-31D4B6ED5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D636BBA-EAE3-4723-B113-5D7145D09D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D071A41-2EBD-49A7-A906-FB9C1EE30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EF222EE-72EC-4915-BFF7-454D9FCA7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46E8DF9B-B034-4030-8D59-8EB30894BE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1D939FD-1FD8-4E6C-BF1C-80C9479ECF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8A642DD-F4D1-4553-8BF4-32A8C8CF5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nl/europa-vlag-ster-blauwe-europese-413102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6.xml"/><Relationship Id="rId18" Type="http://schemas.openxmlformats.org/officeDocument/2006/relationships/image" Target="../media/image19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6.png"/><Relationship Id="rId17" Type="http://schemas.openxmlformats.org/officeDocument/2006/relationships/customXml" Target="../ink/ink8.xml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5.xml"/><Relationship Id="rId24" Type="http://schemas.openxmlformats.org/officeDocument/2006/relationships/customXml" Target="../ink/ink1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10" Type="http://schemas.openxmlformats.org/officeDocument/2006/relationships/image" Target="../media/image15.png"/><Relationship Id="rId19" Type="http://schemas.openxmlformats.org/officeDocument/2006/relationships/customXml" Target="../ink/ink9.xml"/><Relationship Id="rId4" Type="http://schemas.openxmlformats.org/officeDocument/2006/relationships/image" Target="../media/image12.png"/><Relationship Id="rId9" Type="http://schemas.openxmlformats.org/officeDocument/2006/relationships/customXml" Target="../ink/ink4.xml"/><Relationship Id="rId14" Type="http://schemas.openxmlformats.org/officeDocument/2006/relationships/image" Target="../media/image17.png"/><Relationship Id="rId2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ember_state_of_the_European_Un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Výrazná modrá, hvězda">
            <a:extLst>
              <a:ext uri="{FF2B5EF4-FFF2-40B4-BE49-F238E27FC236}">
                <a16:creationId xmlns:a16="http://schemas.microsoft.com/office/drawing/2014/main" id="{0B6DE0A6-5786-7034-C07C-8A0AFE876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7296671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JUDr. Malachta, KMEP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052320"/>
            <a:ext cx="11361600" cy="2019625"/>
          </a:xfrm>
        </p:spPr>
        <p:txBody>
          <a:bodyPr/>
          <a:lstStyle/>
          <a:p>
            <a:pPr algn="ctr"/>
            <a:br>
              <a:rPr lang="cs-CZ" dirty="0">
                <a:solidFill>
                  <a:srgbClr val="0000DC"/>
                </a:solidFill>
              </a:rPr>
            </a:br>
            <a:r>
              <a:rPr lang="cs-CZ" sz="48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01225" y="3829861"/>
            <a:ext cx="11361600" cy="1460150"/>
          </a:xfrm>
        </p:spPr>
        <p:txBody>
          <a:bodyPr/>
          <a:lstStyle/>
          <a:p>
            <a:pPr algn="ctr"/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</a:t>
            </a:r>
            <a:r>
              <a:rPr 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dirty="0">
                <a:solidFill>
                  <a:schemeClr val="bg1"/>
                </a:solidFill>
              </a:rPr>
              <a:t>JUDr. Radovan Malachta, Ph.D.</a:t>
            </a:r>
          </a:p>
          <a:p>
            <a:pPr algn="ctr"/>
            <a:r>
              <a:rPr lang="cs-CZ" dirty="0">
                <a:solidFill>
                  <a:schemeClr val="bg1"/>
                </a:solidFill>
              </a:rPr>
              <a:t>02/25/2025</a:t>
            </a:r>
          </a:p>
        </p:txBody>
      </p:sp>
    </p:spTree>
    <p:extLst>
      <p:ext uri="{BB962C8B-B14F-4D97-AF65-F5344CB8AC3E}">
        <p14:creationId xmlns:p14="http://schemas.microsoft.com/office/powerpoint/2010/main" val="1192325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15305E-01FF-A55E-19C6-BC2E00CB05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BF9B6C-FBE0-6AD1-81BD-C00B65CC52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10C0C6-CD40-913E-46ED-621460FE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cs-CZ" dirty="0" err="1"/>
              <a:t>Nature</a:t>
            </a:r>
            <a:r>
              <a:rPr lang="cs-CZ" dirty="0"/>
              <a:t>/E</a:t>
            </a:r>
            <a:r>
              <a:rPr lang="en-US" dirty="0" err="1"/>
              <a:t>ssence</a:t>
            </a:r>
            <a:r>
              <a:rPr lang="en-US" dirty="0"/>
              <a:t> of the </a:t>
            </a:r>
            <a:r>
              <a:rPr lang="cs-CZ" dirty="0"/>
              <a:t>EU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FC4B499-822B-3C71-B69B-31998D48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405292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/>
              <a:t>EU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supranational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endParaRPr lang="cs-CZ" dirty="0"/>
          </a:p>
          <a:p>
            <a:r>
              <a:rPr lang="cs-CZ" dirty="0"/>
              <a:t>superior, „</a:t>
            </a:r>
            <a:r>
              <a:rPr lang="cs-CZ" dirty="0" err="1"/>
              <a:t>above</a:t>
            </a:r>
            <a:r>
              <a:rPr lang="cs-CZ" dirty="0"/>
              <a:t>“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States</a:t>
            </a:r>
            <a:endParaRPr lang="cs-CZ" dirty="0"/>
          </a:p>
          <a:p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>
                <a:solidFill>
                  <a:schemeClr val="tx2"/>
                </a:solidFill>
              </a:rPr>
              <a:t>VOLUNTARILY TRANSFERRED CERTAIN POWERS TO THE EU IN SPECIFIC AREAS </a:t>
            </a:r>
          </a:p>
          <a:p>
            <a:pPr lvl="1"/>
            <a:r>
              <a:rPr lang="cs-CZ" dirty="0"/>
              <a:t>EU </a:t>
            </a:r>
            <a:r>
              <a:rPr lang="cs-CZ" dirty="0" err="1"/>
              <a:t>exercise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on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behalf</a:t>
            </a:r>
            <a:r>
              <a:rPr lang="cs-CZ" dirty="0"/>
              <a:t> in </a:t>
            </a:r>
            <a:r>
              <a:rPr lang="cs-CZ" dirty="0" err="1"/>
              <a:t>certain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/</a:t>
            </a:r>
            <a:r>
              <a:rPr lang="cs-CZ" dirty="0" err="1"/>
              <a:t>fields</a:t>
            </a:r>
            <a:r>
              <a:rPr lang="cs-CZ" dirty="0"/>
              <a:t> – EU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and </a:t>
            </a:r>
            <a:r>
              <a:rPr lang="cs-CZ" dirty="0" err="1"/>
              <a:t>rules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EU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authority</a:t>
            </a:r>
            <a:r>
              <a:rPr lang="cs-CZ" dirty="0"/>
              <a:t> in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areas</a:t>
            </a:r>
            <a:r>
              <a:rPr lang="cs-CZ" dirty="0"/>
              <a:t> – MS are free to set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 </a:t>
            </a:r>
            <a:r>
              <a:rPr lang="cs-CZ" dirty="0" err="1"/>
              <a:t>laws</a:t>
            </a:r>
            <a:r>
              <a:rPr lang="cs-CZ" dirty="0"/>
              <a:t> and </a:t>
            </a:r>
            <a:r>
              <a:rPr lang="cs-CZ" dirty="0" err="1"/>
              <a:t>rules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61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46E994-F9CE-3AC5-339B-481AEC80FC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894F239-FE08-6DB1-5CC4-AA8367B25B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637D61-3C45-E905-0289-0D16819BC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cs-CZ" dirty="0" err="1"/>
              <a:t>Nature</a:t>
            </a:r>
            <a:r>
              <a:rPr lang="cs-CZ" dirty="0"/>
              <a:t>/E</a:t>
            </a:r>
            <a:r>
              <a:rPr lang="en-US" dirty="0" err="1"/>
              <a:t>ssence</a:t>
            </a:r>
            <a:r>
              <a:rPr lang="en-US" dirty="0"/>
              <a:t> of the </a:t>
            </a:r>
            <a:r>
              <a:rPr lang="cs-CZ" dirty="0"/>
              <a:t>EU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DFCF553-9760-79D8-C832-309FD61BCCD9}"/>
              </a:ext>
            </a:extLst>
          </p:cNvPr>
          <p:cNvSpPr/>
          <p:nvPr/>
        </p:nvSpPr>
        <p:spPr bwMode="auto">
          <a:xfrm>
            <a:off x="300744" y="4873557"/>
            <a:ext cx="1147710" cy="10311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 err="1"/>
              <a:t>c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ustoms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dirty="0"/>
              <a:t>union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12E5143-1DF8-68B3-3DE9-5DA4380EB475}"/>
              </a:ext>
            </a:extLst>
          </p:cNvPr>
          <p:cNvSpPr/>
          <p:nvPr/>
        </p:nvSpPr>
        <p:spPr bwMode="auto">
          <a:xfrm>
            <a:off x="1621431" y="4873557"/>
            <a:ext cx="1147710" cy="10311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800" dirty="0" err="1"/>
              <a:t>competion</a:t>
            </a:r>
            <a:endParaRPr lang="cs-CZ" sz="1800" dirty="0"/>
          </a:p>
          <a:p>
            <a:pPr algn="ctr"/>
            <a:r>
              <a:rPr lang="cs-CZ" sz="1800" dirty="0" err="1"/>
              <a:t>rules</a:t>
            </a:r>
            <a:endParaRPr lang="cs-CZ" sz="1800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3209037-822B-46B6-50C5-22574ED96B06}"/>
              </a:ext>
            </a:extLst>
          </p:cNvPr>
          <p:cNvSpPr/>
          <p:nvPr/>
        </p:nvSpPr>
        <p:spPr bwMode="auto">
          <a:xfrm>
            <a:off x="2931423" y="4873557"/>
            <a:ext cx="1147710" cy="10311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agriculture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86E94D2-A244-E83A-01B2-828BB79F43BC}"/>
              </a:ext>
            </a:extLst>
          </p:cNvPr>
          <p:cNvSpPr/>
          <p:nvPr/>
        </p:nvSpPr>
        <p:spPr bwMode="auto">
          <a:xfrm>
            <a:off x="4260870" y="4873557"/>
            <a:ext cx="1147710" cy="10311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enviroment</a:t>
            </a:r>
            <a:endParaRPr kumimoji="0" lang="cs-CZ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F07464E6-B112-8C6A-FCBF-1AB0DAC9A0E6}"/>
              </a:ext>
            </a:extLst>
          </p:cNvPr>
          <p:cNvSpPr/>
          <p:nvPr/>
        </p:nvSpPr>
        <p:spPr bwMode="auto">
          <a:xfrm>
            <a:off x="5590317" y="4873557"/>
            <a:ext cx="1147710" cy="103113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transport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27D1F8E-BDC3-1104-80CD-1A47FB98750E}"/>
              </a:ext>
            </a:extLst>
          </p:cNvPr>
          <p:cNvSpPr/>
          <p:nvPr/>
        </p:nvSpPr>
        <p:spPr bwMode="auto">
          <a:xfrm>
            <a:off x="6919764" y="4873557"/>
            <a:ext cx="1147710" cy="1031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industry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B9A21519-391F-45C2-FA2D-6AC04B0DBE17}"/>
              </a:ext>
            </a:extLst>
          </p:cNvPr>
          <p:cNvSpPr/>
          <p:nvPr/>
        </p:nvSpPr>
        <p:spPr bwMode="auto">
          <a:xfrm>
            <a:off x="8249211" y="4873557"/>
            <a:ext cx="1147710" cy="1031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culture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225F316D-B102-7AE7-D3D5-3F30A546B9B0}"/>
              </a:ext>
            </a:extLst>
          </p:cNvPr>
          <p:cNvSpPr/>
          <p:nvPr/>
        </p:nvSpPr>
        <p:spPr bwMode="auto">
          <a:xfrm>
            <a:off x="9578658" y="4873557"/>
            <a:ext cx="1147710" cy="1031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education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AAF07C10-D627-C853-F5B0-8A8F597DAC52}"/>
              </a:ext>
            </a:extLst>
          </p:cNvPr>
          <p:cNvSpPr/>
          <p:nvPr/>
        </p:nvSpPr>
        <p:spPr bwMode="auto">
          <a:xfrm>
            <a:off x="10899345" y="4873557"/>
            <a:ext cx="1147710" cy="10311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tourism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: nahoru 14">
            <a:extLst>
              <a:ext uri="{FF2B5EF4-FFF2-40B4-BE49-F238E27FC236}">
                <a16:creationId xmlns:a16="http://schemas.microsoft.com/office/drawing/2014/main" id="{42C2E6FA-1FC4-8A02-5BFC-0AF6C5855A15}"/>
              </a:ext>
            </a:extLst>
          </p:cNvPr>
          <p:cNvSpPr/>
          <p:nvPr/>
        </p:nvSpPr>
        <p:spPr bwMode="auto">
          <a:xfrm>
            <a:off x="963822" y="3429000"/>
            <a:ext cx="484632" cy="978408"/>
          </a:xfrm>
          <a:prstGeom prst="up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Šipka: nahoru 15">
            <a:extLst>
              <a:ext uri="{FF2B5EF4-FFF2-40B4-BE49-F238E27FC236}">
                <a16:creationId xmlns:a16="http://schemas.microsoft.com/office/drawing/2014/main" id="{DF90D79E-844D-2501-8DDB-1097FFCF056F}"/>
              </a:ext>
            </a:extLst>
          </p:cNvPr>
          <p:cNvSpPr/>
          <p:nvPr/>
        </p:nvSpPr>
        <p:spPr bwMode="auto">
          <a:xfrm>
            <a:off x="1710654" y="3429000"/>
            <a:ext cx="484632" cy="978408"/>
          </a:xfrm>
          <a:prstGeom prst="up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Šipka: nahoru 16">
            <a:extLst>
              <a:ext uri="{FF2B5EF4-FFF2-40B4-BE49-F238E27FC236}">
                <a16:creationId xmlns:a16="http://schemas.microsoft.com/office/drawing/2014/main" id="{75043C28-4CDD-E7C8-58A7-BEF0E0A813FA}"/>
              </a:ext>
            </a:extLst>
          </p:cNvPr>
          <p:cNvSpPr/>
          <p:nvPr/>
        </p:nvSpPr>
        <p:spPr bwMode="auto">
          <a:xfrm>
            <a:off x="2457486" y="3429000"/>
            <a:ext cx="484632" cy="978408"/>
          </a:xfrm>
          <a:prstGeom prst="up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8" name="Šipka: nahoru 17">
            <a:extLst>
              <a:ext uri="{FF2B5EF4-FFF2-40B4-BE49-F238E27FC236}">
                <a16:creationId xmlns:a16="http://schemas.microsoft.com/office/drawing/2014/main" id="{A15A2EB3-5A11-6E48-5060-892CEF4388F6}"/>
              </a:ext>
            </a:extLst>
          </p:cNvPr>
          <p:cNvSpPr/>
          <p:nvPr/>
        </p:nvSpPr>
        <p:spPr bwMode="auto">
          <a:xfrm>
            <a:off x="3164440" y="3429000"/>
            <a:ext cx="484632" cy="978408"/>
          </a:xfrm>
          <a:prstGeom prst="up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: nahoru 18">
            <a:extLst>
              <a:ext uri="{FF2B5EF4-FFF2-40B4-BE49-F238E27FC236}">
                <a16:creationId xmlns:a16="http://schemas.microsoft.com/office/drawing/2014/main" id="{BFC60232-6AD9-84BC-EB84-0B26BEC1C3D6}"/>
              </a:ext>
            </a:extLst>
          </p:cNvPr>
          <p:cNvSpPr/>
          <p:nvPr/>
        </p:nvSpPr>
        <p:spPr bwMode="auto">
          <a:xfrm>
            <a:off x="3836817" y="3429000"/>
            <a:ext cx="484632" cy="978408"/>
          </a:xfrm>
          <a:prstGeom prst="up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: nahoru 19">
            <a:extLst>
              <a:ext uri="{FF2B5EF4-FFF2-40B4-BE49-F238E27FC236}">
                <a16:creationId xmlns:a16="http://schemas.microsoft.com/office/drawing/2014/main" id="{803F443B-F240-C67D-09C4-DEB39141BE7F}"/>
              </a:ext>
            </a:extLst>
          </p:cNvPr>
          <p:cNvSpPr/>
          <p:nvPr/>
        </p:nvSpPr>
        <p:spPr bwMode="auto">
          <a:xfrm>
            <a:off x="4498499" y="3429000"/>
            <a:ext cx="484632" cy="978408"/>
          </a:xfrm>
          <a:prstGeom prst="up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1" name="Šipka: nahoru 20">
            <a:extLst>
              <a:ext uri="{FF2B5EF4-FFF2-40B4-BE49-F238E27FC236}">
                <a16:creationId xmlns:a16="http://schemas.microsoft.com/office/drawing/2014/main" id="{7754C679-0592-A0BF-A1A4-ACBD8948627F}"/>
              </a:ext>
            </a:extLst>
          </p:cNvPr>
          <p:cNvSpPr/>
          <p:nvPr/>
        </p:nvSpPr>
        <p:spPr bwMode="auto">
          <a:xfrm>
            <a:off x="5094990" y="3429000"/>
            <a:ext cx="484632" cy="978408"/>
          </a:xfrm>
          <a:prstGeom prst="up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Obdélník: se zakulacenými rohy 21">
            <a:extLst>
              <a:ext uri="{FF2B5EF4-FFF2-40B4-BE49-F238E27FC236}">
                <a16:creationId xmlns:a16="http://schemas.microsoft.com/office/drawing/2014/main" id="{C4198E21-890A-A194-6E98-1586E6B2C2C2}"/>
              </a:ext>
            </a:extLst>
          </p:cNvPr>
          <p:cNvSpPr/>
          <p:nvPr/>
        </p:nvSpPr>
        <p:spPr bwMode="auto">
          <a:xfrm>
            <a:off x="3073353" y="1677443"/>
            <a:ext cx="3213294" cy="4515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European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Union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B485A36-375B-89D2-9605-570DB021D3A3}"/>
              </a:ext>
            </a:extLst>
          </p:cNvPr>
          <p:cNvSpPr txBox="1"/>
          <p:nvPr/>
        </p:nvSpPr>
        <p:spPr>
          <a:xfrm>
            <a:off x="830281" y="2475889"/>
            <a:ext cx="6094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/>
              <a:t>voluntary</a:t>
            </a:r>
            <a:r>
              <a:rPr lang="cs-CZ" dirty="0"/>
              <a:t> transfer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powers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EU</a:t>
            </a:r>
          </a:p>
        </p:txBody>
      </p:sp>
      <p:sp>
        <p:nvSpPr>
          <p:cNvPr id="25" name="Obdélník: se zakulacenými rohy 24">
            <a:extLst>
              <a:ext uri="{FF2B5EF4-FFF2-40B4-BE49-F238E27FC236}">
                <a16:creationId xmlns:a16="http://schemas.microsoft.com/office/drawing/2014/main" id="{F9186DCB-2202-98AD-710F-64477A974E6D}"/>
              </a:ext>
            </a:extLst>
          </p:cNvPr>
          <p:cNvSpPr/>
          <p:nvPr/>
        </p:nvSpPr>
        <p:spPr bwMode="auto">
          <a:xfrm>
            <a:off x="8127867" y="3963661"/>
            <a:ext cx="3213294" cy="4515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Member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States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Etc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960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DBA349-05BD-274B-FD89-C63A63B2D8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327045-080A-07F5-6F9B-FBF2497B9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172FA6-8121-C8BA-8CE5-2B2D2536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</a:t>
            </a:r>
            <a:r>
              <a:rPr lang="cs-CZ" dirty="0" err="1"/>
              <a:t>Nature</a:t>
            </a:r>
            <a:r>
              <a:rPr lang="cs-CZ" dirty="0"/>
              <a:t>/E</a:t>
            </a:r>
            <a:r>
              <a:rPr lang="en-US" dirty="0" err="1"/>
              <a:t>ssence</a:t>
            </a:r>
            <a:r>
              <a:rPr lang="en-US" dirty="0"/>
              <a:t> of the </a:t>
            </a:r>
            <a:r>
              <a:rPr lang="cs-CZ" dirty="0"/>
              <a:t>EU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1DA4BD8-ABE3-1048-A622-2C6AB429F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38113" cy="3075156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dirty="0" err="1">
                <a:solidFill>
                  <a:schemeClr val="tx2"/>
                </a:solidFill>
              </a:rPr>
              <a:t>inequality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/>
              <a:t>among</a:t>
            </a:r>
            <a:r>
              <a:rPr lang="cs-CZ" dirty="0"/>
              <a:t>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States</a:t>
            </a:r>
            <a:endParaRPr lang="cs-CZ" dirty="0"/>
          </a:p>
          <a:p>
            <a:pPr lvl="1"/>
            <a:r>
              <a:rPr lang="cs-CZ" sz="2400" dirty="0"/>
              <a:t>MS are not </a:t>
            </a:r>
            <a:r>
              <a:rPr lang="cs-CZ" sz="2400" dirty="0" err="1"/>
              <a:t>equal</a:t>
            </a:r>
            <a:r>
              <a:rPr lang="cs-CZ" sz="2400" dirty="0"/>
              <a:t> to </a:t>
            </a:r>
            <a:r>
              <a:rPr lang="cs-CZ" sz="2400" dirty="0" err="1"/>
              <a:t>each</a:t>
            </a:r>
            <a:r>
              <a:rPr lang="cs-CZ" sz="2400" dirty="0"/>
              <a:t> </a:t>
            </a:r>
            <a:r>
              <a:rPr lang="cs-CZ" sz="2400" dirty="0" err="1"/>
              <a:t>other</a:t>
            </a:r>
            <a:endParaRPr lang="cs-CZ" sz="2400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decision-making</a:t>
            </a:r>
            <a:r>
              <a:rPr lang="cs-CZ" dirty="0"/>
              <a:t> </a:t>
            </a:r>
            <a:r>
              <a:rPr lang="cs-CZ" dirty="0" err="1"/>
              <a:t>bodies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 </a:t>
            </a:r>
          </a:p>
          <a:p>
            <a:pPr lvl="1"/>
            <a:r>
              <a:rPr lang="cs-CZ" sz="2400" dirty="0" err="1"/>
              <a:t>European</a:t>
            </a:r>
            <a:r>
              <a:rPr lang="cs-CZ" sz="2400" dirty="0"/>
              <a:t> </a:t>
            </a:r>
            <a:r>
              <a:rPr lang="cs-CZ" sz="2400" dirty="0" err="1"/>
              <a:t>Parliament</a:t>
            </a:r>
            <a:endParaRPr lang="cs-CZ" sz="2400" dirty="0"/>
          </a:p>
          <a:p>
            <a:pPr lvl="1"/>
            <a:r>
              <a:rPr lang="cs-CZ" sz="2400" dirty="0" err="1"/>
              <a:t>Council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European</a:t>
            </a:r>
            <a:r>
              <a:rPr lang="cs-CZ" sz="2400" dirty="0"/>
              <a:t> Union</a:t>
            </a:r>
          </a:p>
          <a:p>
            <a:r>
              <a:rPr lang="cs-CZ" dirty="0" err="1"/>
              <a:t>based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population</a:t>
            </a:r>
            <a:r>
              <a:rPr lang="cs-CZ" dirty="0"/>
              <a:t>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state</a:t>
            </a:r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6352120D-26E3-C9D4-F435-74FC02A34A72}"/>
              </a:ext>
            </a:extLst>
          </p:cNvPr>
          <p:cNvSpPr/>
          <p:nvPr/>
        </p:nvSpPr>
        <p:spPr bwMode="auto">
          <a:xfrm>
            <a:off x="8971991" y="1692002"/>
            <a:ext cx="2500009" cy="5550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European</a:t>
            </a: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 Union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1A73B41-C061-5237-4BC2-442D20F83660}"/>
              </a:ext>
            </a:extLst>
          </p:cNvPr>
          <p:cNvSpPr/>
          <p:nvPr/>
        </p:nvSpPr>
        <p:spPr bwMode="auto">
          <a:xfrm>
            <a:off x="7826207" y="3616637"/>
            <a:ext cx="1400783" cy="99222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MS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9E50D8F4-BEAE-9735-6AEB-A8C1F108E899}"/>
              </a:ext>
            </a:extLst>
          </p:cNvPr>
          <p:cNvSpPr/>
          <p:nvPr/>
        </p:nvSpPr>
        <p:spPr bwMode="auto">
          <a:xfrm>
            <a:off x="9370520" y="4383069"/>
            <a:ext cx="953311" cy="45157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MS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3D8D0896-6263-C412-2A53-3B99F5C135A1}"/>
              </a:ext>
            </a:extLst>
          </p:cNvPr>
          <p:cNvSpPr/>
          <p:nvPr/>
        </p:nvSpPr>
        <p:spPr bwMode="auto">
          <a:xfrm>
            <a:off x="10323831" y="3429000"/>
            <a:ext cx="1801543" cy="107649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MS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1AF36590-65F9-91F8-E522-460895E68E8C}"/>
              </a:ext>
            </a:extLst>
          </p:cNvPr>
          <p:cNvSpPr/>
          <p:nvPr/>
        </p:nvSpPr>
        <p:spPr bwMode="auto">
          <a:xfrm>
            <a:off x="10472930" y="4767158"/>
            <a:ext cx="706265" cy="37938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MS</a:t>
            </a:r>
          </a:p>
        </p:txBody>
      </p: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288501D-52FE-F369-5CED-A351C2313C2C}"/>
              </a:ext>
            </a:extLst>
          </p:cNvPr>
          <p:cNvCxnSpPr/>
          <p:nvPr/>
        </p:nvCxnSpPr>
        <p:spPr bwMode="auto">
          <a:xfrm>
            <a:off x="10129278" y="2420970"/>
            <a:ext cx="914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55BB5E54-604D-21F9-E28B-34E3CD453712}"/>
              </a:ext>
            </a:extLst>
          </p:cNvPr>
          <p:cNvCxnSpPr/>
          <p:nvPr/>
        </p:nvCxnSpPr>
        <p:spPr bwMode="auto">
          <a:xfrm flipH="1">
            <a:off x="8486495" y="2511559"/>
            <a:ext cx="784974" cy="8904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1C4DF411-0EC0-1BAE-858C-0E0BDCA9F766}"/>
              </a:ext>
            </a:extLst>
          </p:cNvPr>
          <p:cNvCxnSpPr/>
          <p:nvPr/>
        </p:nvCxnSpPr>
        <p:spPr bwMode="auto">
          <a:xfrm flipH="1">
            <a:off x="9542834" y="2484578"/>
            <a:ext cx="93118" cy="16281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7BA6C55D-43CA-E9E7-3629-F091DB7AF788}"/>
              </a:ext>
            </a:extLst>
          </p:cNvPr>
          <p:cNvCxnSpPr/>
          <p:nvPr/>
        </p:nvCxnSpPr>
        <p:spPr bwMode="auto">
          <a:xfrm>
            <a:off x="9893735" y="2474931"/>
            <a:ext cx="553771" cy="21339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34632FB-2ED4-FFBF-A582-81C42814BA8A}"/>
              </a:ext>
            </a:extLst>
          </p:cNvPr>
          <p:cNvGrpSpPr/>
          <p:nvPr/>
        </p:nvGrpSpPr>
        <p:grpSpPr>
          <a:xfrm>
            <a:off x="8926874" y="4513220"/>
            <a:ext cx="332640" cy="629280"/>
            <a:chOff x="8926874" y="4513220"/>
            <a:chExt cx="332640" cy="6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0" name="Rukopis 19">
                  <a:extLst>
                    <a:ext uri="{FF2B5EF4-FFF2-40B4-BE49-F238E27FC236}">
                      <a16:creationId xmlns:a16="http://schemas.microsoft.com/office/drawing/2014/main" id="{EEBEE372-4AE6-5493-A993-58358F9BF8FE}"/>
                    </a:ext>
                  </a:extLst>
                </p14:cNvPr>
                <p14:cNvContentPartPr/>
                <p14:nvPr/>
              </p14:nvContentPartPr>
              <p14:xfrm>
                <a:off x="8949194" y="4707980"/>
                <a:ext cx="310320" cy="31320"/>
              </p14:xfrm>
            </p:contentPart>
          </mc:Choice>
          <mc:Fallback xmlns="">
            <p:pic>
              <p:nvPicPr>
                <p:cNvPr id="20" name="Rukopis 19">
                  <a:extLst>
                    <a:ext uri="{FF2B5EF4-FFF2-40B4-BE49-F238E27FC236}">
                      <a16:creationId xmlns:a16="http://schemas.microsoft.com/office/drawing/2014/main" id="{EEBEE372-4AE6-5493-A993-58358F9BF8F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43074" y="4701860"/>
                  <a:ext cx="322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DBD297D8-3360-A127-1D93-13D2DE723C7D}"/>
                    </a:ext>
                  </a:extLst>
                </p14:cNvPr>
                <p14:cNvContentPartPr/>
                <p14:nvPr/>
              </p14:nvContentPartPr>
              <p14:xfrm>
                <a:off x="8968634" y="4649300"/>
                <a:ext cx="250200" cy="1044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DBD297D8-3360-A127-1D93-13D2DE723C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962514" y="4643180"/>
                  <a:ext cx="262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CAB01F4E-D1C9-878A-A9E7-1A3136A09DB2}"/>
                    </a:ext>
                  </a:extLst>
                </p14:cNvPr>
                <p14:cNvContentPartPr/>
                <p14:nvPr/>
              </p14:nvContentPartPr>
              <p14:xfrm>
                <a:off x="8926874" y="4513220"/>
                <a:ext cx="227160" cy="62928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CAB01F4E-D1C9-878A-A9E7-1A3136A09D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920754" y="4507100"/>
                  <a:ext cx="23940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Skupina 25">
            <a:extLst>
              <a:ext uri="{FF2B5EF4-FFF2-40B4-BE49-F238E27FC236}">
                <a16:creationId xmlns:a16="http://schemas.microsoft.com/office/drawing/2014/main" id="{D1BC64A0-ACA5-4B22-A9D8-6B25845BFBBA}"/>
              </a:ext>
            </a:extLst>
          </p:cNvPr>
          <p:cNvGrpSpPr/>
          <p:nvPr/>
        </p:nvGrpSpPr>
        <p:grpSpPr>
          <a:xfrm>
            <a:off x="9951074" y="4844420"/>
            <a:ext cx="396360" cy="615600"/>
            <a:chOff x="9951074" y="4844420"/>
            <a:chExt cx="396360" cy="61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3" name="Rukopis 22">
                  <a:extLst>
                    <a:ext uri="{FF2B5EF4-FFF2-40B4-BE49-F238E27FC236}">
                      <a16:creationId xmlns:a16="http://schemas.microsoft.com/office/drawing/2014/main" id="{81891189-81B0-717B-D3F6-F92CF9550209}"/>
                    </a:ext>
                  </a:extLst>
                </p14:cNvPr>
                <p14:cNvContentPartPr/>
                <p14:nvPr/>
              </p14:nvContentPartPr>
              <p14:xfrm>
                <a:off x="10019474" y="4984100"/>
                <a:ext cx="327960" cy="15840"/>
              </p14:xfrm>
            </p:contentPart>
          </mc:Choice>
          <mc:Fallback xmlns="">
            <p:pic>
              <p:nvPicPr>
                <p:cNvPr id="23" name="Rukopis 22">
                  <a:extLst>
                    <a:ext uri="{FF2B5EF4-FFF2-40B4-BE49-F238E27FC236}">
                      <a16:creationId xmlns:a16="http://schemas.microsoft.com/office/drawing/2014/main" id="{81891189-81B0-717B-D3F6-F92CF95502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13354" y="4977980"/>
                  <a:ext cx="3402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4" name="Rukopis 23">
                  <a:extLst>
                    <a:ext uri="{FF2B5EF4-FFF2-40B4-BE49-F238E27FC236}">
                      <a16:creationId xmlns:a16="http://schemas.microsoft.com/office/drawing/2014/main" id="{75D51E67-A700-296A-FFE5-6997E3A57E49}"/>
                    </a:ext>
                  </a:extLst>
                </p14:cNvPr>
                <p14:cNvContentPartPr/>
                <p14:nvPr/>
              </p14:nvContentPartPr>
              <p14:xfrm>
                <a:off x="9951074" y="4951340"/>
                <a:ext cx="321120" cy="360"/>
              </p14:xfrm>
            </p:contentPart>
          </mc:Choice>
          <mc:Fallback xmlns="">
            <p:pic>
              <p:nvPicPr>
                <p:cNvPr id="24" name="Rukopis 23">
                  <a:extLst>
                    <a:ext uri="{FF2B5EF4-FFF2-40B4-BE49-F238E27FC236}">
                      <a16:creationId xmlns:a16="http://schemas.microsoft.com/office/drawing/2014/main" id="{75D51E67-A700-296A-FFE5-6997E3A57E4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44954" y="4945220"/>
                  <a:ext cx="3333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Rukopis 24">
                  <a:extLst>
                    <a:ext uri="{FF2B5EF4-FFF2-40B4-BE49-F238E27FC236}">
                      <a16:creationId xmlns:a16="http://schemas.microsoft.com/office/drawing/2014/main" id="{89676D56-65CB-955D-05C9-2072558395F6}"/>
                    </a:ext>
                  </a:extLst>
                </p14:cNvPr>
                <p14:cNvContentPartPr/>
                <p14:nvPr/>
              </p14:nvContentPartPr>
              <p14:xfrm>
                <a:off x="10019474" y="4844420"/>
                <a:ext cx="175320" cy="615600"/>
              </p14:xfrm>
            </p:contentPart>
          </mc:Choice>
          <mc:Fallback xmlns="">
            <p:pic>
              <p:nvPicPr>
                <p:cNvPr id="25" name="Rukopis 24">
                  <a:extLst>
                    <a:ext uri="{FF2B5EF4-FFF2-40B4-BE49-F238E27FC236}">
                      <a16:creationId xmlns:a16="http://schemas.microsoft.com/office/drawing/2014/main" id="{89676D56-65CB-955D-05C9-2072558395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013354" y="4838300"/>
                  <a:ext cx="187560" cy="62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DA71E1B7-2D0D-685A-A0E3-E3D77ED935F1}"/>
              </a:ext>
            </a:extLst>
          </p:cNvPr>
          <p:cNvGrpSpPr/>
          <p:nvPr/>
        </p:nvGrpSpPr>
        <p:grpSpPr>
          <a:xfrm>
            <a:off x="10360034" y="4357700"/>
            <a:ext cx="343440" cy="331560"/>
            <a:chOff x="10360034" y="4357700"/>
            <a:chExt cx="34344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Rukopis 27">
                  <a:extLst>
                    <a:ext uri="{FF2B5EF4-FFF2-40B4-BE49-F238E27FC236}">
                      <a16:creationId xmlns:a16="http://schemas.microsoft.com/office/drawing/2014/main" id="{450C85FF-1BF7-8042-5796-3D3806C152DA}"/>
                    </a:ext>
                  </a:extLst>
                </p14:cNvPr>
                <p14:cNvContentPartPr/>
                <p14:nvPr/>
              </p14:nvContentPartPr>
              <p14:xfrm>
                <a:off x="10456874" y="4474700"/>
                <a:ext cx="146520" cy="29520"/>
              </p14:xfrm>
            </p:contentPart>
          </mc:Choice>
          <mc:Fallback xmlns="">
            <p:pic>
              <p:nvPicPr>
                <p:cNvPr id="28" name="Rukopis 27">
                  <a:extLst>
                    <a:ext uri="{FF2B5EF4-FFF2-40B4-BE49-F238E27FC236}">
                      <a16:creationId xmlns:a16="http://schemas.microsoft.com/office/drawing/2014/main" id="{450C85FF-1BF7-8042-5796-3D3806C152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450754" y="4468580"/>
                  <a:ext cx="15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Rukopis 28">
                  <a:extLst>
                    <a:ext uri="{FF2B5EF4-FFF2-40B4-BE49-F238E27FC236}">
                      <a16:creationId xmlns:a16="http://schemas.microsoft.com/office/drawing/2014/main" id="{55E0CB1A-356B-6BE8-8099-EA3CE802115B}"/>
                    </a:ext>
                  </a:extLst>
                </p14:cNvPr>
                <p14:cNvContentPartPr/>
                <p14:nvPr/>
              </p14:nvContentPartPr>
              <p14:xfrm>
                <a:off x="10360034" y="4441940"/>
                <a:ext cx="343440" cy="23040"/>
              </p14:xfrm>
            </p:contentPart>
          </mc:Choice>
          <mc:Fallback xmlns="">
            <p:pic>
              <p:nvPicPr>
                <p:cNvPr id="29" name="Rukopis 28">
                  <a:extLst>
                    <a:ext uri="{FF2B5EF4-FFF2-40B4-BE49-F238E27FC236}">
                      <a16:creationId xmlns:a16="http://schemas.microsoft.com/office/drawing/2014/main" id="{55E0CB1A-356B-6BE8-8099-EA3CE80211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53914" y="4435820"/>
                  <a:ext cx="355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072D3E87-6D11-DE85-4003-FA175F19890E}"/>
                    </a:ext>
                  </a:extLst>
                </p14:cNvPr>
                <p14:cNvContentPartPr/>
                <p14:nvPr/>
              </p14:nvContentPartPr>
              <p14:xfrm>
                <a:off x="10505114" y="4357700"/>
                <a:ext cx="39960" cy="33156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072D3E87-6D11-DE85-4003-FA175F1989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98994" y="4351580"/>
                  <a:ext cx="522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2" name="Rukopis 31">
                  <a:extLst>
                    <a:ext uri="{FF2B5EF4-FFF2-40B4-BE49-F238E27FC236}">
                      <a16:creationId xmlns:a16="http://schemas.microsoft.com/office/drawing/2014/main" id="{DD1E15B9-C4A9-1B6F-0117-7C27246E1A9F}"/>
                    </a:ext>
                  </a:extLst>
                </p14:cNvPr>
                <p14:cNvContentPartPr/>
                <p14:nvPr/>
              </p14:nvContentPartPr>
              <p14:xfrm>
                <a:off x="10455434" y="4484420"/>
                <a:ext cx="2160" cy="360"/>
              </p14:xfrm>
            </p:contentPart>
          </mc:Choice>
          <mc:Fallback xmlns="">
            <p:pic>
              <p:nvPicPr>
                <p:cNvPr id="32" name="Rukopis 31">
                  <a:extLst>
                    <a:ext uri="{FF2B5EF4-FFF2-40B4-BE49-F238E27FC236}">
                      <a16:creationId xmlns:a16="http://schemas.microsoft.com/office/drawing/2014/main" id="{DD1E15B9-C4A9-1B6F-0117-7C27246E1A9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49314" y="4478300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C4B1DEA7-D4DE-1302-4F2D-8A7ADCFD2E21}"/>
                  </a:ext>
                </a:extLst>
              </p14:cNvPr>
              <p14:cNvContentPartPr/>
              <p14:nvPr/>
            </p14:nvContentPartPr>
            <p14:xfrm>
              <a:off x="-992206" y="1478420"/>
              <a:ext cx="360" cy="36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C4B1DEA7-D4DE-1302-4F2D-8A7ADCFD2E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998326" y="1472300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9D57C694-57E7-F3FC-83D5-D854F8A96769}"/>
                  </a:ext>
                </a:extLst>
              </p14:cNvPr>
              <p14:cNvContentPartPr/>
              <p14:nvPr/>
            </p14:nvContentPartPr>
            <p14:xfrm>
              <a:off x="-885286" y="485900"/>
              <a:ext cx="360" cy="36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9D57C694-57E7-F3FC-83D5-D854F8A9676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-889606" y="481580"/>
                <a:ext cx="9000" cy="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0816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B1CBB3-FF56-A644-E2F8-132D006CE4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8962BB-5187-A334-EAE6-07433DABA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9D016BC-1D0A-5609-E8A6-E1B07C6A0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25" y="410400"/>
            <a:ext cx="6604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15C6CA-F86E-A64D-6534-460E2FD92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/>
              <a:t>JUDr. Malachta, KMEP</a:t>
            </a:r>
            <a:endParaRPr lang="cs-CZ" alt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93B709-20B8-F232-3256-632EF8419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BDEC7F3-AA8A-6A73-27D1-093D73280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99" y="742575"/>
            <a:ext cx="8068801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50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2050" name="Picture 2" descr="Thank EU - Women's Equality">
            <a:extLst>
              <a:ext uri="{FF2B5EF4-FFF2-40B4-BE49-F238E27FC236}">
                <a16:creationId xmlns:a16="http://schemas.microsoft.com/office/drawing/2014/main" id="{5ACF57F2-66DA-2599-4007-D941B9514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42" y="2715034"/>
            <a:ext cx="6298915" cy="142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77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E2CE66-C1BB-323B-7DEE-9B8E3CB9BC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774B86-ECDF-0480-9DCB-E7C75E6B3D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7E06E56-6547-FCF4-BCE4-E0CAE883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857185"/>
            <a:ext cx="2446110" cy="891630"/>
          </a:xfrm>
        </p:spPr>
        <p:txBody>
          <a:bodyPr/>
          <a:lstStyle/>
          <a:p>
            <a:r>
              <a:rPr lang="cs-CZ" dirty="0" err="1"/>
              <a:t>Course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Schedule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479D6EA-0148-4C00-932C-25AC15869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372025"/>
              </p:ext>
            </p:extLst>
          </p:nvPr>
        </p:nvGraphicFramePr>
        <p:xfrm>
          <a:off x="3166110" y="378000"/>
          <a:ext cx="7463790" cy="6225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755">
                  <a:extLst>
                    <a:ext uri="{9D8B030D-6E8A-4147-A177-3AD203B41FA5}">
                      <a16:colId xmlns:a16="http://schemas.microsoft.com/office/drawing/2014/main" val="3160717694"/>
                    </a:ext>
                  </a:extLst>
                </a:gridCol>
                <a:gridCol w="6183035">
                  <a:extLst>
                    <a:ext uri="{9D8B030D-6E8A-4147-A177-3AD203B41FA5}">
                      <a16:colId xmlns:a16="http://schemas.microsoft.com/office/drawing/2014/main" val="2556287865"/>
                    </a:ext>
                  </a:extLst>
                </a:gridCol>
              </a:tblGrid>
              <a:tr h="25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Date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Topic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1195209545"/>
                  </a:ext>
                </a:extLst>
              </a:tr>
              <a:tr h="534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25/02/2025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Introductory session. Purpose and essence of the EU, distinction from other international organizations. 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3574168184"/>
                  </a:ext>
                </a:extLst>
              </a:tr>
              <a:tr h="80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04/03/2025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Sources of EU law – primary and secondary law, legislative process, non-legislative acts. Supremacy of EU law. Overview of EU institutions.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1984496285"/>
                  </a:ext>
                </a:extLst>
              </a:tr>
              <a:tr h="808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11/03/2025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Direct and indirect effect, state liability. Court of Justice of the European Union. Interpretation of EU law. Preliminary ruling procedure, other proceedings before the CJEU.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3578433344"/>
                  </a:ext>
                </a:extLst>
              </a:tr>
              <a:tr h="25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  <a:highlight>
                            <a:srgbClr val="00FF00"/>
                          </a:highlight>
                        </a:rPr>
                        <a:t>18/03/2025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  <a:highlight>
                            <a:srgbClr val="00FF00"/>
                          </a:highlight>
                        </a:rPr>
                        <a:t>Mid-term Test I. Student presentations (Part 1).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 anchor="ctr"/>
                </a:tc>
                <a:extLst>
                  <a:ext uri="{0D108BD9-81ED-4DB2-BD59-A6C34878D82A}">
                    <a16:rowId xmlns:a16="http://schemas.microsoft.com/office/drawing/2014/main" val="1399533883"/>
                  </a:ext>
                </a:extLst>
              </a:tr>
              <a:tr h="25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25/03/2025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Economic integration. Free movement of goods.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3728851196"/>
                  </a:ext>
                </a:extLst>
              </a:tr>
              <a:tr h="534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01/04/2025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Free movement of persons – general principles, free movement of workers.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1902531286"/>
                  </a:ext>
                </a:extLst>
              </a:tr>
              <a:tr h="534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08/04/2025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Free movement of services and freedom of establishment. Free movement of capital.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3636892925"/>
                  </a:ext>
                </a:extLst>
              </a:tr>
              <a:tr h="25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  <a:highlight>
                            <a:srgbClr val="00FF00"/>
                          </a:highlight>
                        </a:rPr>
                        <a:t>15/04/2025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  <a:highlight>
                            <a:srgbClr val="00FF00"/>
                          </a:highlight>
                        </a:rPr>
                        <a:t>Mid-term Test II. Student presentations (Part 2).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 anchor="ctr"/>
                </a:tc>
                <a:extLst>
                  <a:ext uri="{0D108BD9-81ED-4DB2-BD59-A6C34878D82A}">
                    <a16:rowId xmlns:a16="http://schemas.microsoft.com/office/drawing/2014/main" val="751808428"/>
                  </a:ext>
                </a:extLst>
              </a:tr>
              <a:tr h="25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22/04/2025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Competition law in the EU.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1472686275"/>
                  </a:ext>
                </a:extLst>
              </a:tr>
              <a:tr h="25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29/04/2025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EU citizenship and human rights protection.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 anchor="ctr"/>
                </a:tc>
                <a:extLst>
                  <a:ext uri="{0D108BD9-81ED-4DB2-BD59-A6C34878D82A}">
                    <a16:rowId xmlns:a16="http://schemas.microsoft.com/office/drawing/2014/main" val="2927526839"/>
                  </a:ext>
                </a:extLst>
              </a:tr>
              <a:tr h="534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06/05/2025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Schengen Area. Judicial cooperation in civil and criminal matters. Asylum and migration policy.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4218484299"/>
                  </a:ext>
                </a:extLst>
              </a:tr>
              <a:tr h="2591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13/05/2025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</a:rPr>
                        <a:t>Common commercial policy. Common foreign and security policy.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extLst>
                  <a:ext uri="{0D108BD9-81ED-4DB2-BD59-A6C34878D82A}">
                    <a16:rowId xmlns:a16="http://schemas.microsoft.com/office/drawing/2014/main" val="662228504"/>
                  </a:ext>
                </a:extLst>
              </a:tr>
              <a:tr h="5340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>
                          <a:effectLst/>
                          <a:highlight>
                            <a:srgbClr val="00FF00"/>
                          </a:highlight>
                        </a:rPr>
                        <a:t>20/05/2025</a:t>
                      </a:r>
                      <a:endParaRPr lang="cs-C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kern="100" dirty="0" err="1">
                          <a:effectLst/>
                          <a:highlight>
                            <a:srgbClr val="00FF00"/>
                          </a:highlight>
                        </a:rPr>
                        <a:t>Mid</a:t>
                      </a:r>
                      <a:r>
                        <a:rPr lang="cs-CZ" sz="1600" kern="100" dirty="0">
                          <a:effectLst/>
                          <a:highlight>
                            <a:srgbClr val="00FF00"/>
                          </a:highlight>
                        </a:rPr>
                        <a:t>-term Test III. Student </a:t>
                      </a:r>
                      <a:r>
                        <a:rPr lang="cs-CZ" sz="1600" kern="100" dirty="0" err="1">
                          <a:effectLst/>
                          <a:highlight>
                            <a:srgbClr val="00FF00"/>
                          </a:highlight>
                        </a:rPr>
                        <a:t>presentations</a:t>
                      </a:r>
                      <a:r>
                        <a:rPr lang="cs-CZ" sz="1600" kern="100" dirty="0">
                          <a:effectLst/>
                          <a:highlight>
                            <a:srgbClr val="00FF00"/>
                          </a:highlight>
                        </a:rPr>
                        <a:t> (Part 3).</a:t>
                      </a:r>
                      <a:r>
                        <a:rPr lang="cs-CZ" sz="1600" kern="100" dirty="0">
                          <a:effectLst/>
                        </a:rPr>
                        <a:t> </a:t>
                      </a:r>
                      <a:r>
                        <a:rPr lang="cs-CZ" sz="1600" kern="100" dirty="0" err="1">
                          <a:effectLst/>
                        </a:rPr>
                        <a:t>Accession</a:t>
                      </a:r>
                      <a:r>
                        <a:rPr lang="cs-CZ" sz="1600" kern="100" dirty="0">
                          <a:effectLst/>
                        </a:rPr>
                        <a:t> to and </a:t>
                      </a:r>
                      <a:r>
                        <a:rPr lang="cs-CZ" sz="1600" kern="100" dirty="0" err="1">
                          <a:effectLst/>
                        </a:rPr>
                        <a:t>withdrawal</a:t>
                      </a:r>
                      <a:r>
                        <a:rPr lang="cs-CZ" sz="1600" kern="100" dirty="0">
                          <a:effectLst/>
                        </a:rPr>
                        <a:t> </a:t>
                      </a:r>
                      <a:r>
                        <a:rPr lang="cs-CZ" sz="1600" kern="100" dirty="0" err="1">
                          <a:effectLst/>
                        </a:rPr>
                        <a:t>from</a:t>
                      </a:r>
                      <a:r>
                        <a:rPr lang="cs-CZ" sz="1600" kern="100" dirty="0">
                          <a:effectLst/>
                        </a:rPr>
                        <a:t> </a:t>
                      </a:r>
                      <a:r>
                        <a:rPr lang="cs-CZ" sz="1600" kern="100" dirty="0" err="1">
                          <a:effectLst/>
                        </a:rPr>
                        <a:t>the</a:t>
                      </a:r>
                      <a:r>
                        <a:rPr lang="cs-CZ" sz="1600" kern="100" dirty="0">
                          <a:effectLst/>
                        </a:rPr>
                        <a:t> EU.</a:t>
                      </a:r>
                      <a:endParaRPr lang="cs-CZ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18" marR="60618" marT="0" marB="0" anchor="ctr"/>
                </a:tc>
                <a:extLst>
                  <a:ext uri="{0D108BD9-81ED-4DB2-BD59-A6C34878D82A}">
                    <a16:rowId xmlns:a16="http://schemas.microsoft.com/office/drawing/2014/main" val="40610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848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83DE45-FAFE-E328-644F-CAE6055E8E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2767DB-AC37-203D-6A89-C693255DF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8F3C8F-330E-83B9-BBA5-4655A4C2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Attendace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01E45A-62AF-844B-EF3E-E3AEFD7E2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lectures</a:t>
            </a:r>
            <a:r>
              <a:rPr lang="cs-CZ" dirty="0"/>
              <a:t> are not </a:t>
            </a:r>
            <a:r>
              <a:rPr lang="cs-CZ" dirty="0" err="1"/>
              <a:t>mandatory</a:t>
            </a:r>
            <a:r>
              <a:rPr lang="cs-CZ" dirty="0"/>
              <a:t> (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recommended</a:t>
            </a:r>
            <a:r>
              <a:rPr lang="cs-CZ" dirty="0"/>
              <a:t>)</a:t>
            </a:r>
          </a:p>
          <a:p>
            <a:r>
              <a:rPr lang="cs-CZ" b="1" dirty="0"/>
              <a:t>EXCEPT FOR THREE LECTURES</a:t>
            </a:r>
          </a:p>
          <a:p>
            <a:pPr lvl="1"/>
            <a:r>
              <a:rPr lang="cs-CZ" sz="2800" dirty="0" err="1"/>
              <a:t>March</a:t>
            </a:r>
            <a:r>
              <a:rPr lang="cs-CZ" sz="2800" dirty="0"/>
              <a:t> 18</a:t>
            </a:r>
          </a:p>
          <a:p>
            <a:pPr lvl="1"/>
            <a:r>
              <a:rPr lang="cs-CZ" sz="2800" dirty="0" err="1"/>
              <a:t>April</a:t>
            </a:r>
            <a:r>
              <a:rPr lang="cs-CZ" sz="2800" dirty="0"/>
              <a:t> 15</a:t>
            </a:r>
          </a:p>
          <a:p>
            <a:pPr lvl="1"/>
            <a:r>
              <a:rPr lang="cs-CZ" sz="2800" dirty="0"/>
              <a:t>May 20</a:t>
            </a:r>
          </a:p>
          <a:p>
            <a:r>
              <a:rPr lang="cs-CZ" dirty="0"/>
              <a:t>on these </a:t>
            </a:r>
            <a:r>
              <a:rPr lang="cs-CZ" dirty="0" err="1"/>
              <a:t>dates</a:t>
            </a:r>
            <a:r>
              <a:rPr lang="cs-CZ" dirty="0"/>
              <a:t> – </a:t>
            </a:r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/>
              <a:t>tests</a:t>
            </a:r>
            <a:r>
              <a:rPr lang="cs-CZ" dirty="0"/>
              <a:t> and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presentations</a:t>
            </a:r>
            <a:r>
              <a:rPr lang="cs-CZ" dirty="0"/>
              <a:t>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28118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6FB974-2A5A-6D34-4A6B-326C44117D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210981-67E5-6654-4A20-43963BB04A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4170A4-19FF-07D9-B6E7-B56A29F92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Tests</a:t>
            </a:r>
            <a:r>
              <a:rPr lang="cs-CZ" dirty="0"/>
              <a:t> and </a:t>
            </a:r>
            <a:r>
              <a:rPr lang="cs-CZ" dirty="0" err="1"/>
              <a:t>presentations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5322230-87EE-EC2B-7B1B-EAECFC967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629789"/>
            <a:ext cx="10753200" cy="4139998"/>
          </a:xfrm>
        </p:spPr>
        <p:txBody>
          <a:bodyPr/>
          <a:lstStyle/>
          <a:p>
            <a:r>
              <a:rPr lang="cs-CZ" dirty="0" err="1"/>
              <a:t>each</a:t>
            </a:r>
            <a:r>
              <a:rPr lang="cs-CZ" dirty="0"/>
              <a:t> test </a:t>
            </a:r>
            <a:r>
              <a:rPr lang="cs-CZ" dirty="0" err="1"/>
              <a:t>will</a:t>
            </a:r>
            <a:r>
              <a:rPr lang="cs-CZ" dirty="0"/>
              <a:t> </a:t>
            </a:r>
            <a:r>
              <a:rPr lang="cs-CZ" dirty="0" err="1"/>
              <a:t>have</a:t>
            </a:r>
            <a:endParaRPr lang="cs-CZ" dirty="0"/>
          </a:p>
          <a:p>
            <a:pPr lvl="1"/>
            <a:r>
              <a:rPr lang="cs-CZ" dirty="0"/>
              <a:t>6 </a:t>
            </a:r>
            <a:r>
              <a:rPr lang="cs-CZ" dirty="0" err="1"/>
              <a:t>multiple-choice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a-b-c-d (</a:t>
            </a:r>
            <a:r>
              <a:rPr lang="cs-CZ" dirty="0" err="1"/>
              <a:t>where</a:t>
            </a:r>
            <a:r>
              <a:rPr lang="cs-CZ" dirty="0"/>
              <a:t> 1 to 4 </a:t>
            </a:r>
            <a:r>
              <a:rPr lang="cs-CZ" dirty="0" err="1"/>
              <a:t>answers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correct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5 </a:t>
            </a:r>
            <a:r>
              <a:rPr lang="cs-CZ" dirty="0" err="1"/>
              <a:t>short-answer</a:t>
            </a:r>
            <a:r>
              <a:rPr lang="cs-CZ" dirty="0"/>
              <a:t> </a:t>
            </a:r>
            <a:r>
              <a:rPr lang="cs-CZ" dirty="0" err="1"/>
              <a:t>questions</a:t>
            </a:r>
            <a:r>
              <a:rPr lang="cs-CZ" dirty="0"/>
              <a:t> (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required</a:t>
            </a:r>
            <a:r>
              <a:rPr lang="cs-CZ" dirty="0"/>
              <a:t> </a:t>
            </a:r>
            <a:r>
              <a:rPr lang="cs-CZ" dirty="0" err="1"/>
              <a:t>brief</a:t>
            </a:r>
            <a:r>
              <a:rPr lang="cs-CZ" dirty="0"/>
              <a:t> </a:t>
            </a:r>
            <a:r>
              <a:rPr lang="cs-CZ" dirty="0" err="1"/>
              <a:t>responses</a:t>
            </a:r>
            <a:r>
              <a:rPr lang="cs-CZ" dirty="0"/>
              <a:t> –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sentences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1 </a:t>
            </a:r>
            <a:r>
              <a:rPr lang="cs-CZ" dirty="0" err="1"/>
              <a:t>longer</a:t>
            </a:r>
            <a:r>
              <a:rPr lang="cs-CZ" dirty="0"/>
              <a:t> </a:t>
            </a:r>
            <a:r>
              <a:rPr lang="cs-CZ" dirty="0" err="1"/>
              <a:t>question</a:t>
            </a:r>
            <a:r>
              <a:rPr lang="cs-CZ" dirty="0"/>
              <a:t> (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ask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opinion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analysis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statement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each</a:t>
            </a:r>
            <a:r>
              <a:rPr lang="cs-CZ" dirty="0"/>
              <a:t> test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worth</a:t>
            </a:r>
            <a:r>
              <a:rPr lang="cs-CZ" dirty="0"/>
              <a:t> up to 20 </a:t>
            </a:r>
            <a:r>
              <a:rPr lang="cs-CZ" dirty="0" err="1"/>
              <a:t>points</a:t>
            </a:r>
            <a:r>
              <a:rPr lang="cs-CZ" dirty="0"/>
              <a:t> (6 + 14), 60 </a:t>
            </a:r>
            <a:r>
              <a:rPr lang="cs-CZ" dirty="0" err="1"/>
              <a:t>points</a:t>
            </a:r>
            <a:r>
              <a:rPr lang="cs-CZ" dirty="0"/>
              <a:t> in </a:t>
            </a:r>
            <a:r>
              <a:rPr lang="cs-CZ" dirty="0" err="1"/>
              <a:t>total</a:t>
            </a:r>
            <a:endParaRPr lang="cs-CZ" dirty="0"/>
          </a:p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first</a:t>
            </a:r>
            <a:r>
              <a:rPr lang="cs-CZ" sz="2000" dirty="0"/>
              <a:t> test </a:t>
            </a:r>
            <a:r>
              <a:rPr lang="cs-CZ" sz="2000" dirty="0" err="1"/>
              <a:t>will</a:t>
            </a:r>
            <a:r>
              <a:rPr lang="cs-CZ" sz="2000" dirty="0"/>
              <a:t> </a:t>
            </a:r>
            <a:r>
              <a:rPr lang="cs-CZ" sz="2000" dirty="0" err="1"/>
              <a:t>cover</a:t>
            </a:r>
            <a:r>
              <a:rPr lang="cs-CZ" sz="2000" dirty="0"/>
              <a:t> </a:t>
            </a:r>
            <a:r>
              <a:rPr lang="cs-CZ" sz="2000" dirty="0" err="1"/>
              <a:t>lectures</a:t>
            </a:r>
            <a:r>
              <a:rPr lang="cs-CZ" sz="2000" dirty="0"/>
              <a:t> 1 to 3, </a:t>
            </a:r>
            <a:r>
              <a:rPr lang="cs-CZ" sz="2000" dirty="0" err="1"/>
              <a:t>the</a:t>
            </a:r>
            <a:r>
              <a:rPr lang="cs-CZ" sz="2000" dirty="0"/>
              <a:t> second test 5 to 7,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third</a:t>
            </a:r>
            <a:r>
              <a:rPr lang="cs-CZ" sz="2000" dirty="0"/>
              <a:t> test 9 to 12</a:t>
            </a:r>
          </a:p>
          <a:p>
            <a:r>
              <a:rPr lang="cs-CZ" dirty="0" err="1"/>
              <a:t>presentation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pairs</a:t>
            </a:r>
            <a:endParaRPr lang="cs-CZ" dirty="0"/>
          </a:p>
          <a:p>
            <a:pPr lvl="1"/>
            <a:r>
              <a:rPr lang="cs-CZ" dirty="0"/>
              <a:t>15 </a:t>
            </a:r>
            <a:r>
              <a:rPr lang="cs-CZ" dirty="0" err="1"/>
              <a:t>minutes</a:t>
            </a:r>
            <a:endParaRPr lang="cs-CZ" dirty="0"/>
          </a:p>
          <a:p>
            <a:pPr lvl="1"/>
            <a:r>
              <a:rPr lang="cs-CZ" dirty="0"/>
              <a:t>10 </a:t>
            </a:r>
            <a:r>
              <a:rPr lang="cs-CZ" dirty="0" err="1"/>
              <a:t>points</a:t>
            </a:r>
            <a:endParaRPr lang="cs-CZ" dirty="0"/>
          </a:p>
          <a:p>
            <a:r>
              <a:rPr lang="cs-CZ" dirty="0" err="1"/>
              <a:t>additional</a:t>
            </a:r>
            <a:r>
              <a:rPr lang="cs-CZ" dirty="0"/>
              <a:t> </a:t>
            </a:r>
            <a:r>
              <a:rPr lang="cs-CZ" dirty="0" err="1"/>
              <a:t>points</a:t>
            </a:r>
            <a:r>
              <a:rPr lang="cs-CZ" dirty="0"/>
              <a:t> –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exceptional</a:t>
            </a:r>
            <a:r>
              <a:rPr lang="cs-CZ" dirty="0"/>
              <a:t> </a:t>
            </a:r>
            <a:r>
              <a:rPr lang="cs-CZ" dirty="0" err="1"/>
              <a:t>participation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42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D5BA7D-9F35-4977-D2F2-9870C51ABF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85AC4A-B0F6-DB89-6A2A-DD55E6864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0AA8D2-0BE1-7013-CFF5-C7404F315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Grades</a:t>
            </a:r>
            <a:endParaRPr lang="cs-CZ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2205D6D0-5906-D0AC-9030-202D67AB8061}"/>
              </a:ext>
            </a:extLst>
          </p:cNvPr>
          <p:cNvSpPr txBox="1"/>
          <p:nvPr/>
        </p:nvSpPr>
        <p:spPr>
          <a:xfrm>
            <a:off x="845820" y="1713960"/>
            <a:ext cx="110185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70 (and more than 70)-64</a:t>
            </a:r>
            <a:r>
              <a:rPr lang="cs-CZ" sz="3200" dirty="0"/>
              <a:t> </a:t>
            </a:r>
            <a:r>
              <a:rPr lang="en-US" sz="3200" dirty="0"/>
              <a:t>A (including bonus points)</a:t>
            </a:r>
          </a:p>
          <a:p>
            <a:r>
              <a:rPr lang="en-US" sz="3200" dirty="0"/>
              <a:t>63-57	B</a:t>
            </a:r>
          </a:p>
          <a:p>
            <a:r>
              <a:rPr lang="en-US" sz="3200" dirty="0"/>
              <a:t>56-50	C</a:t>
            </a:r>
          </a:p>
          <a:p>
            <a:r>
              <a:rPr lang="en-US" sz="3200" dirty="0"/>
              <a:t>49-43	D</a:t>
            </a:r>
          </a:p>
          <a:p>
            <a:r>
              <a:rPr lang="en-US" sz="3200" dirty="0"/>
              <a:t>42-36	E</a:t>
            </a:r>
          </a:p>
          <a:p>
            <a:r>
              <a:rPr lang="en-US" sz="3200" dirty="0"/>
              <a:t>35-0	</a:t>
            </a:r>
            <a:r>
              <a:rPr lang="cs-CZ" sz="3200" dirty="0"/>
              <a:t>	</a:t>
            </a:r>
            <a:r>
              <a:rPr lang="en-US" sz="3200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18232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047ED4-F491-538B-7441-7CA9DA5038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109E66-F7DF-2CA9-8BCC-BEDAEDCE5E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30D615-FC73-670D-948C-6E0BE79A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Kahoot</a:t>
            </a:r>
            <a:endParaRPr lang="cs-CZ" dirty="0"/>
          </a:p>
        </p:txBody>
      </p:sp>
      <p:pic>
        <p:nvPicPr>
          <p:cNvPr id="3074" name="Picture 2" descr="What is Kahoot! and How Does it Work for Teachers? Tips &amp; Tricks | Tech &amp;  Learning">
            <a:extLst>
              <a:ext uri="{FF2B5EF4-FFF2-40B4-BE49-F238E27FC236}">
                <a16:creationId xmlns:a16="http://schemas.microsoft.com/office/drawing/2014/main" id="{254049B3-F55F-64EA-9201-DC02B9F40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265198"/>
            <a:ext cx="8656320" cy="48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91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0F3A91-0378-A47D-D8CF-AD6D2B22CA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849FEF-3C80-D83F-F678-764D5A51B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F2ECFA-EB93-1DE9-04B5-FF181CC6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E503F31-4243-67EE-6855-76781AC7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252783" cy="4139998"/>
          </a:xfrm>
        </p:spPr>
        <p:txBody>
          <a:bodyPr/>
          <a:lstStyle/>
          <a:p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Czech Republic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member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cs-CZ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EU</a:t>
            </a:r>
          </a:p>
          <a:p>
            <a:r>
              <a:rPr lang="cs-CZ" sz="2400" dirty="0">
                <a:cs typeface="Times New Roman" panose="02020603050405020304" pitchFamily="18" charset="0"/>
              </a:rPr>
              <a:t>27 </a:t>
            </a:r>
            <a:r>
              <a:rPr lang="cs-CZ" sz="2400" dirty="0" err="1">
                <a:cs typeface="Times New Roman" panose="02020603050405020304" pitchFamily="18" charset="0"/>
              </a:rPr>
              <a:t>members</a:t>
            </a:r>
            <a:endParaRPr lang="cs-CZ" sz="2400" dirty="0">
              <a:cs typeface="Times New Roman" panose="02020603050405020304" pitchFamily="18" charset="0"/>
            </a:endParaRPr>
          </a:p>
          <a:p>
            <a:r>
              <a:rPr lang="cs-CZ" sz="2400" dirty="0" err="1">
                <a:cs typeface="Times New Roman" panose="02020603050405020304" pitchFamily="18" charset="0"/>
              </a:rPr>
              <a:t>bound</a:t>
            </a:r>
            <a:r>
              <a:rPr lang="cs-CZ" sz="2400" dirty="0">
                <a:cs typeface="Times New Roman" panose="02020603050405020304" pitchFamily="18" charset="0"/>
              </a:rPr>
              <a:t> by </a:t>
            </a:r>
            <a:r>
              <a:rPr lang="cs-CZ" sz="2400" dirty="0" err="1">
                <a:cs typeface="Times New Roman" panose="02020603050405020304" pitchFamily="18" charset="0"/>
              </a:rPr>
              <a:t>the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law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that</a:t>
            </a:r>
            <a:r>
              <a:rPr lang="cs-CZ" sz="2400" dirty="0">
                <a:cs typeface="Times New Roman" panose="02020603050405020304" pitchFamily="18" charset="0"/>
              </a:rPr>
              <a:t> EU </a:t>
            </a:r>
            <a:r>
              <a:rPr lang="cs-CZ" sz="2400" dirty="0" err="1">
                <a:cs typeface="Times New Roman" panose="02020603050405020304" pitchFamily="18" charset="0"/>
              </a:rPr>
              <a:t>creates</a:t>
            </a:r>
            <a:endParaRPr lang="cs-CZ" sz="2400" dirty="0">
              <a:cs typeface="Times New Roman" panose="02020603050405020304" pitchFamily="18" charset="0"/>
            </a:endParaRPr>
          </a:p>
          <a:p>
            <a:r>
              <a:rPr lang="cs-CZ" sz="2400" dirty="0">
                <a:cs typeface="Times New Roman" panose="02020603050405020304" pitchFamily="18" charset="0"/>
              </a:rPr>
              <a:t>a direct influence on </a:t>
            </a:r>
            <a:r>
              <a:rPr lang="cs-CZ" sz="2400" dirty="0" err="1">
                <a:cs typeface="Times New Roman" panose="02020603050405020304" pitchFamily="18" charset="0"/>
              </a:rPr>
              <a:t>various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aspects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of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our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daily</a:t>
            </a:r>
            <a:r>
              <a:rPr lang="cs-CZ" sz="2400" dirty="0"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cs typeface="Times New Roman" panose="02020603050405020304" pitchFamily="18" charset="0"/>
              </a:rPr>
              <a:t>lives</a:t>
            </a:r>
            <a:endParaRPr lang="cs-CZ" sz="2400" dirty="0">
              <a:cs typeface="Times New Roman" panose="02020603050405020304" pitchFamily="18" charset="0"/>
            </a:endParaRPr>
          </a:p>
          <a:p>
            <a:pPr lvl="1"/>
            <a:r>
              <a:rPr lang="cs-CZ" sz="2400" i="1" dirty="0" err="1">
                <a:cs typeface="Times New Roman" panose="02020603050405020304" pitchFamily="18" charset="0"/>
              </a:rPr>
              <a:t>Examples</a:t>
            </a:r>
            <a:r>
              <a:rPr lang="cs-CZ" sz="2400" i="1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Obrázek 6" descr="Obsah obrázku mapa, text, atlas">
            <a:extLst>
              <a:ext uri="{FF2B5EF4-FFF2-40B4-BE49-F238E27FC236}">
                <a16:creationId xmlns:a16="http://schemas.microsoft.com/office/drawing/2014/main" id="{A0041D05-16C3-7858-0D6D-98CF195952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9500" y="1587093"/>
            <a:ext cx="4762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05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2B497D-A653-4899-62FC-61B28DC890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235B4C-BC75-E1F7-9629-BC9A50E3A4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34A0B38-740B-3D33-0259-F035B8EA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EU </a:t>
            </a:r>
            <a:r>
              <a:rPr lang="cs-CZ" dirty="0" err="1"/>
              <a:t>Law</a:t>
            </a:r>
            <a:r>
              <a:rPr lang="cs-CZ" dirty="0"/>
              <a:t> </a:t>
            </a:r>
            <a:r>
              <a:rPr lang="cs-CZ" dirty="0" err="1"/>
              <a:t>Affects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Everyday</a:t>
            </a:r>
            <a:r>
              <a:rPr lang="cs-CZ" dirty="0"/>
              <a:t> </a:t>
            </a:r>
            <a:r>
              <a:rPr lang="cs-CZ" dirty="0" err="1"/>
              <a:t>Life</a:t>
            </a:r>
            <a:br>
              <a:rPr lang="cs-CZ" dirty="0"/>
            </a:br>
            <a:endParaRPr lang="cs-CZ" dirty="0"/>
          </a:p>
        </p:txBody>
      </p:sp>
      <p:pic>
        <p:nvPicPr>
          <p:cNvPr id="1026" name="Picture 2" descr="Pet lahve už jenom s víčky „na pevno“! Od července je to povinnost! |  Aktuálně | Hitrádio Orion">
            <a:extLst>
              <a:ext uri="{FF2B5EF4-FFF2-40B4-BE49-F238E27FC236}">
                <a16:creationId xmlns:a16="http://schemas.microsoft.com/office/drawing/2014/main" id="{4CDF8974-5023-D359-9EFB-FF18D2B97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9" y="1608376"/>
            <a:ext cx="3283430" cy="218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DPR – ASYS IJD, spol. s r.o.">
            <a:extLst>
              <a:ext uri="{FF2B5EF4-FFF2-40B4-BE49-F238E27FC236}">
                <a16:creationId xmlns:a16="http://schemas.microsoft.com/office/drawing/2014/main" id="{715519F1-3FA9-BA07-2B85-2606DAB8E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428" y="1515184"/>
            <a:ext cx="2597285" cy="25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abíjecí a datový kabel USB-A 2.0 / USB-C 2.0, 1,5 m, bílý | EMOS">
            <a:extLst>
              <a:ext uri="{FF2B5EF4-FFF2-40B4-BE49-F238E27FC236}">
                <a16:creationId xmlns:a16="http://schemas.microsoft.com/office/drawing/2014/main" id="{A1873735-E8F6-BBD9-FC7C-EA9D6BF8A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89" y="1305331"/>
            <a:ext cx="3043136" cy="30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ens Laud New EU ICE Ban, But Manufacturers Demand Fast Charger Action">
            <a:extLst>
              <a:ext uri="{FF2B5EF4-FFF2-40B4-BE49-F238E27FC236}">
                <a16:creationId xmlns:a16="http://schemas.microsoft.com/office/drawing/2014/main" id="{38C91207-123A-230C-05F2-5702E03E1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03" y="4047332"/>
            <a:ext cx="2481804" cy="24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text, oblečení, móda&#10;&#10;Popis byl vytvořen automaticky">
            <a:extLst>
              <a:ext uri="{FF2B5EF4-FFF2-40B4-BE49-F238E27FC236}">
                <a16:creationId xmlns:a16="http://schemas.microsoft.com/office/drawing/2014/main" id="{F7713CBF-F073-5210-309F-C8E73F6D23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8" y="4392153"/>
            <a:ext cx="4701702" cy="15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>
            <a:extLst>
              <a:ext uri="{FF2B5EF4-FFF2-40B4-BE49-F238E27FC236}">
                <a16:creationId xmlns:a16="http://schemas.microsoft.com/office/drawing/2014/main" id="{CC9AFE50-BAE8-2DE5-E82B-81C886648D65}"/>
              </a:ext>
            </a:extLst>
          </p:cNvPr>
          <p:cNvSpPr/>
          <p:nvPr/>
        </p:nvSpPr>
        <p:spPr bwMode="auto">
          <a:xfrm>
            <a:off x="0" y="-54194"/>
            <a:ext cx="12192000" cy="6480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02BBCE-9990-F0E5-8EC8-8D711FA10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JUDr. Malachta, KMEP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9828BC4-7931-7BEC-C13D-9E65E139DA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18835A2-6E36-E3E7-E92A-D83541845521}"/>
              </a:ext>
            </a:extLst>
          </p:cNvPr>
          <p:cNvSpPr/>
          <p:nvPr/>
        </p:nvSpPr>
        <p:spPr bwMode="auto">
          <a:xfrm>
            <a:off x="1147864" y="1449421"/>
            <a:ext cx="2266545" cy="3472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NATIONAL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</a:rPr>
              <a:t>LAW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800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>
                <a:solidFill>
                  <a:schemeClr val="tx1"/>
                </a:solidFill>
                <a:latin typeface="Tahoma" pitchFamily="34" charset="0"/>
              </a:rPr>
              <a:t>									MEMBER STATE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83171C2-88FE-A751-7454-6AC589DA51E1}"/>
              </a:ext>
            </a:extLst>
          </p:cNvPr>
          <p:cNvSpPr/>
          <p:nvPr/>
        </p:nvSpPr>
        <p:spPr bwMode="auto">
          <a:xfrm>
            <a:off x="4774660" y="1449419"/>
            <a:ext cx="2266545" cy="3472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EU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LAW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E9D8529A-3B8D-9B89-98A2-B47164F5DAA6}"/>
              </a:ext>
            </a:extLst>
          </p:cNvPr>
          <p:cNvSpPr/>
          <p:nvPr/>
        </p:nvSpPr>
        <p:spPr bwMode="auto">
          <a:xfrm>
            <a:off x="8401456" y="1449420"/>
            <a:ext cx="2266545" cy="3472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>
              <a:solidFill>
                <a:schemeClr val="tx1"/>
              </a:solidFill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INTERNATIONAL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tx1"/>
                </a:solidFill>
                <a:latin typeface="Tahoma" pitchFamily="34" charset="0"/>
              </a:rPr>
              <a:t>LAW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Šipka: obousměrná vodorovná 8">
            <a:extLst>
              <a:ext uri="{FF2B5EF4-FFF2-40B4-BE49-F238E27FC236}">
                <a16:creationId xmlns:a16="http://schemas.microsoft.com/office/drawing/2014/main" id="{2DAEB0FB-07FD-1956-6E1B-6C4EC5C2237D}"/>
              </a:ext>
            </a:extLst>
          </p:cNvPr>
          <p:cNvSpPr/>
          <p:nvPr/>
        </p:nvSpPr>
        <p:spPr bwMode="auto">
          <a:xfrm>
            <a:off x="7113254" y="2943490"/>
            <a:ext cx="1216152" cy="4846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Šipka: obousměrná vodorovná 9">
            <a:extLst>
              <a:ext uri="{FF2B5EF4-FFF2-40B4-BE49-F238E27FC236}">
                <a16:creationId xmlns:a16="http://schemas.microsoft.com/office/drawing/2014/main" id="{365CE09B-9EC3-1F52-1BD7-3572FD79D819}"/>
              </a:ext>
            </a:extLst>
          </p:cNvPr>
          <p:cNvSpPr/>
          <p:nvPr/>
        </p:nvSpPr>
        <p:spPr bwMode="auto">
          <a:xfrm>
            <a:off x="3486458" y="2701174"/>
            <a:ext cx="1216152" cy="484632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8453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685</Words>
  <Application>Microsoft Office PowerPoint</Application>
  <PresentationFormat>Širokoúhlá obrazovka</PresentationFormat>
  <Paragraphs>161</Paragraphs>
  <Slides>15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Aptos</vt:lpstr>
      <vt:lpstr>Arial</vt:lpstr>
      <vt:lpstr>Tahoma</vt:lpstr>
      <vt:lpstr>Times New Roman</vt:lpstr>
      <vt:lpstr>Wingdings</vt:lpstr>
      <vt:lpstr>Prezentace_MU_CZ</vt:lpstr>
      <vt:lpstr> Introduction</vt:lpstr>
      <vt:lpstr>Course  Schedule</vt:lpstr>
      <vt:lpstr>Attendace</vt:lpstr>
      <vt:lpstr>Tests and presentations</vt:lpstr>
      <vt:lpstr>Grades</vt:lpstr>
      <vt:lpstr>Kahoot</vt:lpstr>
      <vt:lpstr>Why European Law?</vt:lpstr>
      <vt:lpstr>How EU Law Affects Our Everyday Life </vt:lpstr>
      <vt:lpstr>Prezentace aplikace PowerPoint</vt:lpstr>
      <vt:lpstr>The Nature/Essence of the EU</vt:lpstr>
      <vt:lpstr>The Nature/Essence of the EU</vt:lpstr>
      <vt:lpstr>The Nature/Essence of the EU II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Malachta</dc:creator>
  <cp:lastModifiedBy>Radovan Malachta</cp:lastModifiedBy>
  <cp:revision>63</cp:revision>
  <cp:lastPrinted>2020-10-06T12:22:16Z</cp:lastPrinted>
  <dcterms:created xsi:type="dcterms:W3CDTF">2019-09-18T09:43:51Z</dcterms:created>
  <dcterms:modified xsi:type="dcterms:W3CDTF">2025-02-24T20:41:04Z</dcterms:modified>
</cp:coreProperties>
</file>