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B228-08F7-462A-8978-0D1381895419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388876-C26F-40AA-832F-CCD30AC3C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8B6D-CFD8-4B24-9CD4-10D251C49550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3086-3429-4373-BA9F-96FD8FF34A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A2D8-D841-473B-A56F-F595BEFD89F4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B98A9-1C08-4329-84BC-A05CBE857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635F-5114-4ABC-AB50-14F418073F3D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7B823-FEB0-4A08-8921-0661930540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BF08-20D0-460B-9C20-21457D75006A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0887-6A6D-448B-8F07-704F3D777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ED43-025A-4AB9-BF66-A71FEAF11A54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96AF-1924-45A8-871E-491ADB612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76357A-D291-4748-A893-DA1DACA0E3AC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DF27A0-98BF-4B8F-B60B-01C780AB48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252F-6EED-4AA0-95ED-F9B306725BCC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93EE-C695-46DD-AB66-B4AA16E6B5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0EBC-0AFD-4282-9441-E57D7410B66D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E8A8-1FA1-4F07-B3F6-F528C31AF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1D5C7-D5C0-42C0-9EC7-7706E3F1FAFF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A4AC-EEAE-4793-B8E5-AAE2FBC4DE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D132D-8F22-4362-832D-855F46AB63CA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DF89-910D-4557-B815-DC8DA9989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C880927-783F-4586-8D67-EDA3C26FD442}" type="datetimeFigureOut">
              <a:rPr lang="cs-CZ"/>
              <a:pPr>
                <a:defRPr/>
              </a:pPr>
              <a:t>18.12.2007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A6E72D4-8C65-42DE-9EA1-6DC67352B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9" r:id="rId2"/>
    <p:sldLayoutId id="2147483898" r:id="rId3"/>
    <p:sldLayoutId id="2147483897" r:id="rId4"/>
    <p:sldLayoutId id="2147483901" r:id="rId5"/>
    <p:sldLayoutId id="2147483902" r:id="rId6"/>
    <p:sldLayoutId id="2147483896" r:id="rId7"/>
    <p:sldLayoutId id="2147483895" r:id="rId8"/>
    <p:sldLayoutId id="2147483894" r:id="rId9"/>
    <p:sldLayoutId id="2147483893" r:id="rId10"/>
    <p:sldLayoutId id="21474838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cs-CZ" smtClean="0"/>
              <a:t>Seminář č. 5 – PŽP</a:t>
            </a:r>
            <a:br>
              <a:rPr lang="cs-CZ" smtClean="0"/>
            </a:br>
            <a:r>
              <a:rPr lang="cs-CZ" smtClean="0"/>
              <a:t>Odpady a obaly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cs-CZ" smtClean="0"/>
              <a:t>JUDr. Jana Tkáčiková, PhD.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 Prameny právní úpravy 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cs-CZ" smtClean="0">
              <a:latin typeface="Times New Roman" pitchFamily="18" charset="0"/>
            </a:endParaRPr>
          </a:p>
          <a:p>
            <a:pPr eaLnBrk="1" hangingPunct="1"/>
            <a:r>
              <a:rPr lang="cs-CZ" smtClean="0">
                <a:latin typeface="Times New Roman" pitchFamily="18" charset="0"/>
              </a:rPr>
              <a:t>Zákon č. 185/2001 Sb., o odpadech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Times New Roman" pitchFamily="18" charset="0"/>
              </a:rPr>
              <a:t>+ např. zákon o vodách, atomový zákon, veterinární zákon,…</a:t>
            </a:r>
          </a:p>
          <a:p>
            <a:pPr eaLnBrk="1" hangingPunct="1"/>
            <a:r>
              <a:rPr lang="cs-CZ" smtClean="0">
                <a:latin typeface="Times New Roman" pitchFamily="18" charset="0"/>
              </a:rPr>
              <a:t>Nařízení ES č. 1013/2006 o přeshraničním pohybu odpadů</a:t>
            </a:r>
          </a:p>
          <a:p>
            <a:pPr eaLnBrk="1" hangingPunct="1"/>
            <a:r>
              <a:rPr lang="cs-CZ" smtClean="0">
                <a:latin typeface="Times New Roman" pitchFamily="18" charset="0"/>
              </a:rPr>
              <a:t>Zákon č. 477/2001 Sb., o obalech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Hierarchie odpadového hospodářství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vzniku odpadů</a:t>
            </a:r>
          </a:p>
          <a:p>
            <a:pPr eaLnBrk="1" hangingPunct="1"/>
            <a:r>
              <a:rPr lang="cs-CZ" smtClean="0"/>
              <a:t>Opětovné použití odpadů</a:t>
            </a:r>
          </a:p>
          <a:p>
            <a:pPr eaLnBrk="1" hangingPunct="1"/>
            <a:r>
              <a:rPr lang="cs-CZ" smtClean="0"/>
              <a:t>Využití odpadů formou recyklace</a:t>
            </a:r>
          </a:p>
          <a:p>
            <a:pPr eaLnBrk="1" hangingPunct="1"/>
            <a:r>
              <a:rPr lang="cs-CZ" smtClean="0"/>
              <a:t>Ekologické odstranění odpadů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Základní pojmy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Odpad – kategorizace odpadů</a:t>
            </a:r>
          </a:p>
          <a:p>
            <a:pPr eaLnBrk="1" hangingPunct="1"/>
            <a:r>
              <a:rPr lang="cs-CZ" smtClean="0"/>
              <a:t>Nakládání s odpady</a:t>
            </a:r>
          </a:p>
          <a:p>
            <a:pPr eaLnBrk="1" hangingPunct="1"/>
            <a:r>
              <a:rPr lang="cs-CZ" smtClean="0"/>
              <a:t>Subjekty odpadového hospodářství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původce odpadu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osoba oprávněná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odpadový hospodář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dopravce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Povinnosti při nakládání s odpady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</a:t>
            </a:r>
          </a:p>
          <a:p>
            <a:pPr eaLnBrk="1" hangingPunct="1"/>
            <a:r>
              <a:rPr lang="cs-CZ" smtClean="0"/>
              <a:t>Pro jednotlivé fáze nakládání</a:t>
            </a:r>
          </a:p>
          <a:p>
            <a:pPr eaLnBrk="1" hangingPunct="1"/>
            <a:r>
              <a:rPr lang="cs-CZ" smtClean="0"/>
              <a:t>Zvláštní režimy pro: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komunální odpady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nebezpečné odpady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skládkování odpadů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spalování odpadů</a:t>
            </a:r>
          </a:p>
          <a:p>
            <a:pPr eaLnBrk="1" hangingPunct="1"/>
            <a:r>
              <a:rPr lang="cs-CZ" smtClean="0"/>
              <a:t>Zvláštní pro vybrané komodity</a:t>
            </a:r>
          </a:p>
          <a:p>
            <a:pPr eaLnBrk="1" hangingPunct="1"/>
            <a:r>
              <a:rPr lang="cs-CZ" smtClean="0"/>
              <a:t>Zpětný odběr vybraných výrobků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Příklad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Žádost o souhlas ke zřízení a provozu skládky odpadů</a:t>
            </a:r>
          </a:p>
          <a:p>
            <a:pPr eaLnBrk="1" hangingPunct="1"/>
            <a:r>
              <a:rPr lang="cs-CZ" smtClean="0"/>
              <a:t>Zamítnutí žádosti pro rozpor s krajským plánem odpadového hospodářství</a:t>
            </a:r>
          </a:p>
          <a:p>
            <a:pPr eaLnBrk="1" hangingPunct="1"/>
            <a:r>
              <a:rPr lang="cs-CZ" smtClean="0"/>
              <a:t>Odvolání proti zamítnutí žádosti s námitkami:</a:t>
            </a:r>
          </a:p>
          <a:p>
            <a:pPr eaLnBrk="1" hangingPunct="1"/>
            <a:r>
              <a:rPr lang="cs-CZ" smtClean="0"/>
              <a:t>Plán odpadového hospodářství ČR budování nových skládek nezakazuje a krajský plán s ním musí být v souladu</a:t>
            </a:r>
          </a:p>
          <a:p>
            <a:pPr eaLnBrk="1" hangingPunct="1"/>
            <a:r>
              <a:rPr lang="cs-CZ" smtClean="0"/>
              <a:t>Proveďte právní rozbor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Příklad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Podnět ze strany Lesů ČR, s.p. na zahájení řízení o uložení sankce obci za protiprávní odložení komunálního odpadu na lesních pozemcích.</a:t>
            </a:r>
          </a:p>
          <a:p>
            <a:pPr eaLnBrk="1" hangingPunct="1"/>
            <a:r>
              <a:rPr lang="cs-CZ" smtClean="0"/>
              <a:t>Odpad v lese umístili obyvatelé obce a obec jako jeho původce za něj nese odpovědnost.</a:t>
            </a:r>
          </a:p>
          <a:p>
            <a:pPr eaLnBrk="1" hangingPunct="1"/>
            <a:r>
              <a:rPr lang="cs-CZ" smtClean="0"/>
              <a:t>Proveďte právní rozbor.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	Přeshraniční pohyb odpadů 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mtClean="0"/>
              <a:t>Kategorizace odpadů – zelený a žlutý seznam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Přeprava za účelem využití nebo odstranění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Kategorizace zemí 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Zákaz přepravy odpadů k odstranění do ČR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Zákaz přepravy odpadů k odstranění do třetích zemí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Nakládání s obaly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vzniku odpadu z obalů – kvalitativní parametry na obaly</a:t>
            </a:r>
          </a:p>
          <a:p>
            <a:pPr eaLnBrk="1" hangingPunct="1"/>
            <a:r>
              <a:rPr lang="cs-CZ" smtClean="0"/>
              <a:t>Opakovaně použitelné obaly</a:t>
            </a:r>
          </a:p>
          <a:p>
            <a:pPr eaLnBrk="1" hangingPunct="1"/>
            <a:r>
              <a:rPr lang="cs-CZ" smtClean="0"/>
              <a:t>Vratné obaly</a:t>
            </a:r>
          </a:p>
          <a:p>
            <a:pPr eaLnBrk="1" hangingPunct="1"/>
            <a:r>
              <a:rPr lang="cs-CZ" smtClean="0"/>
              <a:t>Zpětné odběr </a:t>
            </a:r>
          </a:p>
          <a:p>
            <a:pPr eaLnBrk="1" hangingPunct="1"/>
            <a:r>
              <a:rPr lang="cs-CZ" smtClean="0"/>
              <a:t>Využití odpadů z obalů</a:t>
            </a:r>
          </a:p>
          <a:p>
            <a:pPr eaLnBrk="1" hangingPunct="1"/>
            <a:r>
              <a:rPr lang="cs-CZ" smtClean="0"/>
              <a:t>Autorizovaná obalová společnost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418</TotalTime>
  <Words>248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20" baseType="lpstr"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Urbanistický</vt:lpstr>
      <vt:lpstr>Urbanistický</vt:lpstr>
      <vt:lpstr>Urbanistický</vt:lpstr>
      <vt:lpstr>Urbanistický</vt:lpstr>
      <vt:lpstr>Seminář č. 5 – PŽP Odpady a obaly</vt:lpstr>
      <vt:lpstr> Prameny právní úpravy </vt:lpstr>
      <vt:lpstr>Hierarchie odpadového hospodářství</vt:lpstr>
      <vt:lpstr>Základní pojmy</vt:lpstr>
      <vt:lpstr>Povinnosti při nakládání s odpady</vt:lpstr>
      <vt:lpstr>Příklad</vt:lpstr>
      <vt:lpstr>Příklad</vt:lpstr>
      <vt:lpstr> Přeshraniční pohyb odpadů </vt:lpstr>
      <vt:lpstr>Nakládání s obaly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č. 5 – PŽP Odpady a obaly</dc:title>
  <dc:creator>Petr Vaculík</dc:creator>
  <cp:lastModifiedBy>14747</cp:lastModifiedBy>
  <cp:revision>20</cp:revision>
  <dcterms:created xsi:type="dcterms:W3CDTF">2007-11-26T12:17:07Z</dcterms:created>
  <dcterms:modified xsi:type="dcterms:W3CDTF">2007-12-18T16:26:49Z</dcterms:modified>
</cp:coreProperties>
</file>