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332" r:id="rId3"/>
    <p:sldId id="258" r:id="rId4"/>
    <p:sldId id="267" r:id="rId5"/>
    <p:sldId id="268" r:id="rId6"/>
    <p:sldId id="269" r:id="rId7"/>
    <p:sldId id="270" r:id="rId8"/>
    <p:sldId id="275" r:id="rId9"/>
    <p:sldId id="276" r:id="rId10"/>
    <p:sldId id="277" r:id="rId11"/>
    <p:sldId id="279" r:id="rId12"/>
    <p:sldId id="281" r:id="rId13"/>
    <p:sldId id="284" r:id="rId14"/>
    <p:sldId id="298" r:id="rId15"/>
    <p:sldId id="299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33" r:id="rId26"/>
    <p:sldId id="336" r:id="rId27"/>
    <p:sldId id="337" r:id="rId28"/>
    <p:sldId id="314" r:id="rId29"/>
    <p:sldId id="316" r:id="rId30"/>
    <p:sldId id="317" r:id="rId31"/>
    <p:sldId id="318" r:id="rId32"/>
    <p:sldId id="322" r:id="rId33"/>
    <p:sldId id="323" r:id="rId34"/>
    <p:sldId id="324" r:id="rId35"/>
    <p:sldId id="325" r:id="rId36"/>
    <p:sldId id="326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310F-A716-444E-B452-8D41EFD63DAD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4BEC2-E91A-44E4-8E46-4AED629EF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7B719-D8DF-4D55-ABA1-58DB9797E89E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B78AC-71D6-4F96-8B19-433E268BBB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792D-3291-4B8B-8DC1-FF7187B9F025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C00D4-C2FF-4192-A3DD-14146DAC4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0213C-35EA-481F-A25D-52748FE154AA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D3FCA-64B9-4CD8-AECA-6E42CAB930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0D41-B7C3-43A7-987A-6D442D1BF1D1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9BE08-A5C5-40D4-97C5-40AD273CE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71E9F-F1CD-4CAB-8DE6-81BF0B91D9E2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E720-C983-4B53-98DE-2166A2447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963E-8CF8-49E7-A865-D1E650A89117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DCDB-2B37-4C08-96F6-36BD19161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0592-8E0C-4E1A-A0E5-F55E0D31ED54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44C8-E9D6-4441-9ECC-27B3B7E0B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56D0E-F483-4843-AC63-62ED16429385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97CF-2CD8-428A-A9FD-3AE2BC5293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B0D83-B191-4D56-AC5B-A092185FDB78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A6BD-EC73-4B81-9D23-E4F4FB22B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F144C-F123-4B1B-8DD4-C08AD56AA007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7A23D-A942-4019-BE4A-DB5D901E8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0F41F3-E7CC-4C79-944C-60C8C04B3B0B}" type="datetimeFigureOut">
              <a:rPr lang="cs-CZ"/>
              <a:pPr>
                <a:defRPr/>
              </a:pPr>
              <a:t>1.12.2009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1FFAD4-E90E-4E7C-9300-783D2B27AB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Aktuální otázky civilního procesu</a:t>
            </a:r>
            <a:endParaRPr lang="cs-CZ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cs-CZ" smtClean="0"/>
              <a:t>Petr Lavický</a:t>
            </a:r>
          </a:p>
          <a:p>
            <a:pPr marR="0"/>
            <a:r>
              <a:rPr lang="cs-CZ" smtClean="0"/>
              <a:t>1. 12. 2009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Kam se doručuje?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Adresa pro doručování</a:t>
            </a:r>
          </a:p>
          <a:p>
            <a:pPr lvl="1"/>
            <a:r>
              <a:rPr lang="cs-CZ" smtClean="0"/>
              <a:t>v zásadě jde vždy o adresu evidovanou v nějakém informačním systému</a:t>
            </a:r>
          </a:p>
          <a:p>
            <a:pPr lvl="1"/>
            <a:r>
              <a:rPr lang="cs-CZ" smtClean="0"/>
              <a:t>příp. adresa, na níž se má dle žádosti adresáta doručovat</a:t>
            </a:r>
          </a:p>
          <a:p>
            <a:r>
              <a:rPr lang="cs-CZ" smtClean="0"/>
              <a:t>Kdekoliv bude adresát zastižen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Doručování do datové schránky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Prameny:</a:t>
            </a:r>
          </a:p>
          <a:p>
            <a:pPr lvl="1"/>
            <a:r>
              <a:rPr lang="cs-CZ" smtClean="0"/>
              <a:t>OSŘ – pouze </a:t>
            </a:r>
            <a:r>
              <a:rPr lang="pl-PL" smtClean="0"/>
              <a:t>§ 45 odst. 2, § 46 odst. 1, § 47 odst. 1 a § 50f odst. 2; nikoliv § 46 odst. 2 a 3 (!)</a:t>
            </a:r>
          </a:p>
          <a:p>
            <a:pPr lvl="1"/>
            <a:r>
              <a:rPr lang="pl-PL" smtClean="0"/>
              <a:t>z. č. 300/2008 Sb., o elektronických úkonech a autorizované konverzi dokumentů,</a:t>
            </a:r>
            <a:r>
              <a:rPr lang="pl-PL" smtClean="0">
                <a:latin typeface="Arial" charset="0"/>
              </a:rPr>
              <a:t> </a:t>
            </a:r>
            <a:r>
              <a:rPr lang="pl-PL" smtClean="0"/>
              <a:t>zejm. § 17</a:t>
            </a:r>
          </a:p>
          <a:p>
            <a:r>
              <a:rPr lang="cs-CZ" smtClean="0"/>
              <a:t>Předpoklady</a:t>
            </a:r>
          </a:p>
          <a:p>
            <a:pPr lvl="1"/>
            <a:r>
              <a:rPr lang="cs-CZ" smtClean="0"/>
              <a:t>umožňuje to povaha dokumentu</a:t>
            </a:r>
          </a:p>
          <a:p>
            <a:pPr lvl="1"/>
            <a:r>
              <a:rPr lang="cs-CZ" smtClean="0"/>
              <a:t>zpřístupněná datová schránka</a:t>
            </a:r>
          </a:p>
          <a:p>
            <a:pPr lvl="1"/>
            <a:r>
              <a:rPr lang="cs-CZ" smtClean="0"/>
              <a:t>nedoručuje se veřejnou vyhláškou nebo na místě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Kdo má datovou schránku?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Nepodnikající FO – na žádost</a:t>
            </a:r>
          </a:p>
          <a:p>
            <a:r>
              <a:rPr lang="cs-CZ" sz="2400" smtClean="0"/>
              <a:t>Podnikající FO</a:t>
            </a:r>
          </a:p>
          <a:p>
            <a:pPr lvl="1"/>
            <a:r>
              <a:rPr lang="cs-CZ" sz="2000" smtClean="0"/>
              <a:t>advokáti, daňoví poradci, insolvenční správci – povinně (A a DP obligatorně až od 1. 1. 2012)</a:t>
            </a:r>
          </a:p>
          <a:p>
            <a:pPr lvl="1"/>
            <a:r>
              <a:rPr lang="cs-CZ" sz="2000" smtClean="0"/>
              <a:t>ostatní – na žádost </a:t>
            </a:r>
          </a:p>
          <a:p>
            <a:r>
              <a:rPr lang="cs-CZ" sz="2400" smtClean="0"/>
              <a:t>Právnické osoby</a:t>
            </a:r>
          </a:p>
          <a:p>
            <a:pPr lvl="1"/>
            <a:r>
              <a:rPr lang="cs-CZ" sz="2000" smtClean="0"/>
              <a:t>PO zřízené zákonem, PO zapisované v OR a organizační složka zahraniční PO zapsané v OR – obligatorně</a:t>
            </a:r>
          </a:p>
          <a:p>
            <a:pPr lvl="1"/>
            <a:r>
              <a:rPr lang="cs-CZ" sz="2000" smtClean="0"/>
              <a:t>ostatní – na žádost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Postup při doručení do DS (§ 17)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Dokument soud dodá do DS</a:t>
            </a:r>
          </a:p>
          <a:p>
            <a:r>
              <a:rPr lang="cs-CZ" smtClean="0"/>
              <a:t>Doručení nastane</a:t>
            </a:r>
          </a:p>
          <a:p>
            <a:pPr lvl="1"/>
            <a:r>
              <a:rPr lang="cs-CZ" smtClean="0"/>
              <a:t>okamžikem přihlášení oprávněné osoby</a:t>
            </a:r>
          </a:p>
          <a:p>
            <a:pPr lvl="1"/>
            <a:r>
              <a:rPr lang="cs-CZ" smtClean="0"/>
              <a:t>uplynutím 10. dne ode dne doručení (neplatí tam, kde OSŘ vylučuje náhradní doručení)</a:t>
            </a:r>
          </a:p>
          <a:p>
            <a:r>
              <a:rPr lang="cs-CZ" smtClean="0"/>
              <a:t>Možnost žádat o určení neúčinnosti doručení dle § 50d OSŘ (omluvitelný důvod pro neseznámení se s písemností)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Příprava jednání</a:t>
            </a:r>
          </a:p>
        </p:txBody>
      </p:sp>
      <p:sp>
        <p:nvSpPr>
          <p:cNvPr id="26626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Formy přípravy jednání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Výzva podle § 114a odst. 2 písm. a)</a:t>
            </a:r>
          </a:p>
          <a:p>
            <a:r>
              <a:rPr lang="cs-CZ" smtClean="0"/>
              <a:t>Tzv. kvalifikovaná výzva podle § 114b</a:t>
            </a:r>
          </a:p>
          <a:p>
            <a:pPr lvl="1"/>
            <a:r>
              <a:rPr lang="cs-CZ" smtClean="0"/>
              <a:t>místo obyčejné výzvy nebo po ní</a:t>
            </a:r>
          </a:p>
          <a:p>
            <a:pPr lvl="1"/>
            <a:r>
              <a:rPr lang="cs-CZ" smtClean="0"/>
              <a:t>nelze ve věcech uvedených v § 120 odst. 2</a:t>
            </a:r>
          </a:p>
          <a:p>
            <a:r>
              <a:rPr lang="cs-CZ" smtClean="0"/>
              <a:t>Přípravné jednání podle § 114c</a:t>
            </a:r>
          </a:p>
          <a:p>
            <a:pPr lvl="1"/>
            <a:r>
              <a:rPr lang="cs-CZ" smtClean="0"/>
              <a:t>místo obyčejné výzvy nebo po ní</a:t>
            </a:r>
          </a:p>
          <a:p>
            <a:pPr lvl="1"/>
            <a:r>
              <a:rPr lang="cs-CZ" smtClean="0"/>
              <a:t>nikdy ne po použití kvalifikované výzvy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Průběh přípravného jednání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Předvolání se doručuje do vlastních rukou s vyloučením náhradního doručení</a:t>
            </a:r>
          </a:p>
          <a:p>
            <a:r>
              <a:rPr lang="cs-CZ" smtClean="0"/>
              <a:t>Účel PJ</a:t>
            </a:r>
          </a:p>
          <a:p>
            <a:pPr lvl="1"/>
            <a:r>
              <a:rPr lang="cs-CZ" smtClean="0"/>
              <a:t>smírné odklizení sporu</a:t>
            </a:r>
          </a:p>
          <a:p>
            <a:pPr lvl="1"/>
            <a:r>
              <a:rPr lang="cs-CZ" smtClean="0"/>
              <a:t>příprava meritorního projednání věci</a:t>
            </a:r>
          </a:p>
          <a:p>
            <a:r>
              <a:rPr lang="cs-CZ" smtClean="0"/>
              <a:t>Stanovení tzv. programu sporu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Lhůta pro splnění procesních povinností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tvrzení, povinnost důkazní a další procesní povinnosti je nutno splnit</a:t>
            </a:r>
          </a:p>
          <a:p>
            <a:pPr lvl="1"/>
            <a:r>
              <a:rPr lang="cs-CZ" smtClean="0"/>
              <a:t>do konce přípravného jednání</a:t>
            </a:r>
          </a:p>
          <a:p>
            <a:pPr lvl="1"/>
            <a:r>
              <a:rPr lang="cs-CZ" smtClean="0"/>
              <a:t>do konce soudcovské lhůty (nikoliv delší 30 dnů)</a:t>
            </a:r>
          </a:p>
          <a:p>
            <a:r>
              <a:rPr lang="cs-CZ" smtClean="0"/>
              <a:t>Uplynutí lhůty ve věcech neuvedených v § 120 odst. 2 – koncentrace řízení</a:t>
            </a:r>
          </a:p>
          <a:p>
            <a:r>
              <a:rPr lang="cs-CZ" smtClean="0"/>
              <a:t>Ve věcech uvedených v § 120 odst. 2 se koncentrace neuplatní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Nedostavení se žalovaného k PJ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smtClean="0"/>
              <a:t>Fikce uznání nároku</a:t>
            </a:r>
            <a:r>
              <a:rPr lang="cs-CZ" smtClean="0"/>
              <a:t>; předpoklady: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žalovaný byl předvolán nejméně 20 dnů předem, a v předvolání byl poučen o následcích nedostavení se k PJ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žalovanému byla řádně doručena žaloba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žalovaný se nedostavil k přípravnému jednání a ani se včas a z důležitého důvodu neomluvil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nejde o věc, v níž nelze uzavřít a schválit smír, nebo o věc uvedenou v § 120 odst. 2.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Nedostavení se žalobce k PJ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smtClean="0"/>
              <a:t>Fikce zpětvzetí žaloby </a:t>
            </a:r>
            <a:r>
              <a:rPr lang="cs-CZ" smtClean="0">
                <a:sym typeface="Wingdings" pitchFamily="2" charset="2"/>
              </a:rPr>
              <a:t> zastavení řízení</a:t>
            </a:r>
            <a:r>
              <a:rPr lang="cs-CZ" smtClean="0"/>
              <a:t> </a:t>
            </a:r>
          </a:p>
          <a:p>
            <a:pPr>
              <a:lnSpc>
                <a:spcPct val="90000"/>
              </a:lnSpc>
            </a:pPr>
            <a:r>
              <a:rPr lang="cs-CZ" smtClean="0"/>
              <a:t>Předpoklady: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žalobce byl k PJ předvolán nejméně 20 dnů předem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žalobce byl v předvolání k jednání poučen o následku jeho absence, tj. o zastavení řízení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žalobce se k PJ nedostavil a ani se včas a z důležitého důvodu neomluvil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nejde o věc uvedenou v § 120 odst. 2 o. s. ř.</a:t>
            </a: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Předmět výkladu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Novela o. s. ř. provedená zákonem č. 7/2009 Sb. (tzv. souhrnná novela o. s. ř.) a některé další související změny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Nedostavení se obou stran k PJ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Nejsou splněny předpoklady ani pro zastavení řízení ani pro fikci uznání</a:t>
            </a:r>
          </a:p>
          <a:p>
            <a:r>
              <a:rPr lang="cs-CZ" smtClean="0"/>
              <a:t>Soud musí zvolit jinou formu přípravy nebo nařídit jednání</a:t>
            </a:r>
          </a:p>
          <a:p>
            <a:r>
              <a:rPr lang="cs-CZ" smtClean="0"/>
              <a:t>Na koncentraci řízení to nemá vliv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Koncentrace řízení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Nalézací sporné řízení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cs-CZ" smtClean="0"/>
              <a:t>Nové skutečnosti a důkazní návrhy lze uvádět</a:t>
            </a:r>
          </a:p>
          <a:p>
            <a:pPr marL="914400" lvl="1" indent="-457200">
              <a:lnSpc>
                <a:spcPct val="90000"/>
              </a:lnSpc>
            </a:pPr>
            <a:r>
              <a:rPr lang="cs-CZ" b="1" smtClean="0"/>
              <a:t>konalo-li se PJ (§ 114c)</a:t>
            </a:r>
            <a:r>
              <a:rPr lang="cs-CZ" smtClean="0"/>
              <a:t>, </a:t>
            </a:r>
          </a:p>
          <a:p>
            <a:pPr marL="1295400" lvl="2" indent="-381000">
              <a:lnSpc>
                <a:spcPct val="90000"/>
              </a:lnSpc>
            </a:pPr>
            <a:r>
              <a:rPr lang="cs-CZ" smtClean="0"/>
              <a:t>do skončení PJ, nebo</a:t>
            </a:r>
          </a:p>
          <a:p>
            <a:pPr marL="1295400" lvl="2" indent="-381000">
              <a:lnSpc>
                <a:spcPct val="90000"/>
              </a:lnSpc>
            </a:pPr>
            <a:r>
              <a:rPr lang="cs-CZ" smtClean="0"/>
              <a:t>do uplynutí soudcovské lhůty (nikoli delší 30 dnů)</a:t>
            </a:r>
            <a:endParaRPr lang="cs-CZ" b="1" smtClean="0"/>
          </a:p>
          <a:p>
            <a:pPr marL="914400" lvl="1" indent="-457200">
              <a:lnSpc>
                <a:spcPct val="90000"/>
              </a:lnSpc>
            </a:pPr>
            <a:r>
              <a:rPr lang="cs-CZ" b="1" smtClean="0"/>
              <a:t>nekonalo-li se PJ</a:t>
            </a:r>
          </a:p>
          <a:p>
            <a:pPr marL="1295400" lvl="2" indent="-381000">
              <a:lnSpc>
                <a:spcPct val="90000"/>
              </a:lnSpc>
            </a:pPr>
            <a:r>
              <a:rPr lang="cs-CZ" smtClean="0"/>
              <a:t>do skončení prvního jednání, nebo</a:t>
            </a:r>
          </a:p>
          <a:p>
            <a:pPr marL="1295400" lvl="2" indent="-381000">
              <a:lnSpc>
                <a:spcPct val="90000"/>
              </a:lnSpc>
            </a:pPr>
            <a:r>
              <a:rPr lang="cs-CZ" smtClean="0"/>
              <a:t>do uplynutí soudcovské lhůty</a:t>
            </a:r>
          </a:p>
          <a:p>
            <a:pPr marL="533400" indent="-533400">
              <a:lnSpc>
                <a:spcPct val="90000"/>
              </a:lnSpc>
            </a:pPr>
            <a:r>
              <a:rPr lang="cs-CZ" smtClean="0"/>
              <a:t>Platí i při změně žaloby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Výjimky z koncentrace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§ 118b odst. 2 věta druhá (např. skutečnosti nastalé po přípravném jednání)</a:t>
            </a:r>
          </a:p>
          <a:p>
            <a:r>
              <a:rPr lang="cs-CZ" sz="2400" smtClean="0"/>
              <a:t>u přistoupení a záměny (§ 92) – ve vztahu k novému účastníku nastává koncentrace skončením prvního jednání po přistoupení nebo záměně</a:t>
            </a:r>
          </a:p>
          <a:p>
            <a:r>
              <a:rPr lang="cs-CZ" sz="2400" smtClean="0"/>
              <a:t>nebyl-li účastník poučen – použije se § 119a</a:t>
            </a:r>
          </a:p>
          <a:p>
            <a:r>
              <a:rPr lang="cs-CZ" sz="2400" smtClean="0"/>
              <a:t>ve věcech § 120 odst. 2 se koncentrace neuplatní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podle části páté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Uvést rozhodné skutečnosti o věci samé a označit důkazy lze,</a:t>
            </a:r>
          </a:p>
          <a:p>
            <a:pPr lvl="1"/>
            <a:r>
              <a:rPr lang="cs-CZ" smtClean="0"/>
              <a:t>konalo-li se PJ (§ 114c),</a:t>
            </a:r>
          </a:p>
          <a:p>
            <a:pPr lvl="2"/>
            <a:r>
              <a:rPr lang="cs-CZ" smtClean="0"/>
              <a:t>do konce PJ, nebo</a:t>
            </a:r>
          </a:p>
          <a:p>
            <a:pPr lvl="2"/>
            <a:r>
              <a:rPr lang="cs-CZ" smtClean="0"/>
              <a:t>do uplynutí soudcovské lhůty</a:t>
            </a:r>
          </a:p>
          <a:p>
            <a:r>
              <a:rPr lang="cs-CZ" smtClean="0"/>
              <a:t>nekonalo-li se PJ, do skončení prvního jednání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Rozhodnutí soudu</a:t>
            </a:r>
          </a:p>
        </p:txBody>
      </p:sp>
      <p:sp>
        <p:nvSpPr>
          <p:cNvPr id="38914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Elektronický platební rozkaz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/>
              <a:t>Zvláštní předpoklady vydání EPR</a:t>
            </a:r>
          </a:p>
          <a:p>
            <a:pPr lvl="1"/>
            <a:r>
              <a:rPr lang="cs-CZ" sz="2000" smtClean="0"/>
              <a:t>návrh žalobce, podaný prostřednictvím elektronického formuláře, podepsaného uznávaným elektronickým podpisem</a:t>
            </a:r>
          </a:p>
          <a:p>
            <a:pPr lvl="1"/>
            <a:r>
              <a:rPr lang="cs-CZ" sz="2000" smtClean="0"/>
              <a:t>uplatnění peněžitého plnění nepřevyšujícího 1 mil. Kč</a:t>
            </a:r>
          </a:p>
          <a:p>
            <a:r>
              <a:rPr lang="cs-CZ" sz="2400" smtClean="0"/>
              <a:t>Předpoklady vyplývající z § 172 odst. 1 a 2</a:t>
            </a:r>
          </a:p>
          <a:p>
            <a:pPr lvl="1"/>
            <a:r>
              <a:rPr lang="cs-CZ" sz="2000" smtClean="0"/>
              <a:t>uplatněné právo vyplývá ze skutečností uvedených žalobcem v návrhu na vydání EPR</a:t>
            </a:r>
          </a:p>
          <a:p>
            <a:pPr lvl="1"/>
            <a:r>
              <a:rPr lang="cs-CZ" sz="2000" smtClean="0"/>
              <a:t>pobyt žalovaného je znám</a:t>
            </a:r>
          </a:p>
          <a:p>
            <a:pPr lvl="1"/>
            <a:r>
              <a:rPr lang="cs-CZ" sz="2000" smtClean="0"/>
              <a:t>EPR nemá být doručen žalovanému do ciziny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platební rozkaz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Nařízení (ES) č. 1896/2006, kterým se zavádí řízení o evropském platebním rozkazu</a:t>
            </a:r>
          </a:p>
          <a:p>
            <a:r>
              <a:rPr lang="cs-CZ" smtClean="0"/>
              <a:t>OSŘ upravuje v § 174b pouze některé vnitrostátní aspekty evropského PR (doručování a příslušnost k přezkumu)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Náklady řízení</a:t>
            </a:r>
          </a:p>
        </p:txBody>
      </p:sp>
      <p:sp>
        <p:nvSpPr>
          <p:cNvPr id="41986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Záloha na náklady dokazování - předpoklady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složit zálohu na náklady důkazu uloží předseda senátu účastníku vždy, lze-li očekávat náklady důkazu</a:t>
            </a:r>
          </a:p>
          <a:p>
            <a:r>
              <a:rPr lang="cs-CZ" smtClean="0"/>
              <a:t>Důkaz, jenž má být zálohován, účastník navrhl nebo jej soud nařídil o skutečnostech jím uvedených nebo v jeho zájmu</a:t>
            </a:r>
          </a:p>
          <a:p>
            <a:r>
              <a:rPr lang="cs-CZ" smtClean="0"/>
              <a:t>Účastník není osvobozen od soudních poplatků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cs-CZ" smtClean="0"/>
              <a:t>Novelizované oblasti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cs-CZ" sz="2800" smtClean="0"/>
              <a:t>Příslušnost</a:t>
            </a:r>
          </a:p>
          <a:p>
            <a:r>
              <a:rPr lang="cs-CZ" sz="2800" smtClean="0"/>
              <a:t>Zastoupení</a:t>
            </a:r>
          </a:p>
          <a:p>
            <a:r>
              <a:rPr lang="cs-CZ" sz="2800" smtClean="0"/>
              <a:t>Zaznamenávání průběhu jednání</a:t>
            </a:r>
          </a:p>
          <a:p>
            <a:r>
              <a:rPr lang="cs-CZ" sz="2800" smtClean="0"/>
              <a:t>Soudní spis</a:t>
            </a:r>
          </a:p>
          <a:p>
            <a:r>
              <a:rPr lang="cs-CZ" sz="2800" smtClean="0"/>
              <a:t>Úkony účastníků</a:t>
            </a:r>
          </a:p>
          <a:p>
            <a:r>
              <a:rPr lang="cs-CZ" sz="2800" smtClean="0"/>
              <a:t>Doručování</a:t>
            </a:r>
          </a:p>
          <a:p>
            <a:r>
              <a:rPr lang="cs-CZ" sz="2800" smtClean="0"/>
              <a:t>Přerušení řízení</a:t>
            </a:r>
          </a:p>
        </p:txBody>
      </p:sp>
      <p:sp>
        <p:nvSpPr>
          <p:cNvPr id="15363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cs-CZ" sz="2800" smtClean="0"/>
              <a:t>Příprava jednání</a:t>
            </a:r>
          </a:p>
          <a:p>
            <a:r>
              <a:rPr lang="cs-CZ" sz="2800" smtClean="0"/>
              <a:t>Koncentrace řízení</a:t>
            </a:r>
          </a:p>
          <a:p>
            <a:r>
              <a:rPr lang="cs-CZ" sz="2800" smtClean="0"/>
              <a:t>Dokazování</a:t>
            </a:r>
          </a:p>
          <a:p>
            <a:r>
              <a:rPr lang="cs-CZ" sz="2800" smtClean="0"/>
              <a:t>Náklady řízení</a:t>
            </a:r>
          </a:p>
          <a:p>
            <a:r>
              <a:rPr lang="cs-CZ" sz="2800" smtClean="0"/>
              <a:t>Rozhodnutí soudu</a:t>
            </a:r>
          </a:p>
          <a:p>
            <a:r>
              <a:rPr lang="cs-CZ" sz="2800" smtClean="0"/>
              <a:t>Nesporná řízení</a:t>
            </a:r>
          </a:p>
          <a:p>
            <a:r>
              <a:rPr lang="cs-CZ" sz="2800" smtClean="0"/>
              <a:t>Opravné prostředky</a:t>
            </a:r>
          </a:p>
          <a:p>
            <a:r>
              <a:rPr lang="cs-CZ" sz="2800" smtClean="0"/>
              <a:t>Exekuce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Uložení povinnosti zaplatit zálohu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Záloha se vztahuje vždy jednotlivě ke každému důkazu</a:t>
            </a:r>
          </a:p>
          <a:p>
            <a:pPr>
              <a:lnSpc>
                <a:spcPct val="90000"/>
              </a:lnSpc>
            </a:pPr>
            <a:r>
              <a:rPr lang="cs-CZ" smtClean="0"/>
              <a:t>Odvolání není přípustné</a:t>
            </a:r>
          </a:p>
          <a:p>
            <a:pPr>
              <a:lnSpc>
                <a:spcPct val="90000"/>
              </a:lnSpc>
            </a:pPr>
            <a:r>
              <a:rPr lang="cs-CZ" smtClean="0"/>
              <a:t>Záloha má krýt celý rozsah předpokládaných nákladů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problematické z hlediska práva na spravedlivý proces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nutno promítnout do rozhodování o osvobození od SoP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Následky nezaplacení zálohy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Důkaz navržený účastníkem soud neprovede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poučení (jeho absence je bez výslovných následků; může však jít o vadu řízení)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usnesení o povinnosti složit zálohu by se již nemělo používat jako exekuční titul</a:t>
            </a:r>
          </a:p>
          <a:p>
            <a:pPr>
              <a:lnSpc>
                <a:spcPct val="90000"/>
              </a:lnSpc>
            </a:pPr>
            <a:r>
              <a:rPr lang="cs-CZ" smtClean="0"/>
              <a:t>Důkaz nařízený soudem dle § 120 odst. 3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důkaz se provede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usnesení o záloze je až do skončení řízení exekučním titulem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Opravné prostředky</a:t>
            </a:r>
          </a:p>
        </p:txBody>
      </p:sp>
      <p:sp>
        <p:nvSpPr>
          <p:cNvPr id="46082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Odvolání – přípustnost 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Rozšíření okruhu usnesení, proti nimž není odvolání přípustné</a:t>
            </a:r>
          </a:p>
          <a:p>
            <a:pPr lvl="1"/>
            <a:r>
              <a:rPr lang="cs-CZ" smtClean="0"/>
              <a:t>usnesení, že doručení </a:t>
            </a:r>
            <a:r>
              <a:rPr lang="cs-CZ" b="1" smtClean="0"/>
              <a:t>je</a:t>
            </a:r>
            <a:r>
              <a:rPr lang="cs-CZ" smtClean="0"/>
              <a:t> neúčinné</a:t>
            </a:r>
          </a:p>
          <a:p>
            <a:pPr lvl="1"/>
            <a:r>
              <a:rPr lang="cs-CZ" smtClean="0"/>
              <a:t>o povinnosti složit zálohu na náklady důkazu</a:t>
            </a:r>
          </a:p>
          <a:p>
            <a:pPr lvl="1"/>
            <a:r>
              <a:rPr lang="cs-CZ" b="1" smtClean="0"/>
              <a:t>bylo</a:t>
            </a:r>
            <a:r>
              <a:rPr lang="cs-CZ" smtClean="0"/>
              <a:t> </a:t>
            </a:r>
            <a:r>
              <a:rPr lang="cs-CZ" b="1" smtClean="0"/>
              <a:t>vyhověno </a:t>
            </a:r>
            <a:r>
              <a:rPr lang="cs-CZ" smtClean="0"/>
              <a:t>návrhu na přezkum evropského platebního rozkazu</a:t>
            </a:r>
            <a:endParaRPr lang="cs-CZ" b="1" smtClean="0"/>
          </a:p>
          <a:p>
            <a:r>
              <a:rPr lang="cs-CZ" smtClean="0"/>
              <a:t>Zvýšení hranice bagatelních věcí na 10 000 Kč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Odvolání - doručování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Doručování odvolání ostatním účastníkům</a:t>
            </a:r>
          </a:p>
          <a:p>
            <a:pPr lvl="1"/>
            <a:r>
              <a:rPr lang="cs-CZ" smtClean="0"/>
              <a:t>doručuje se i odvolání jenom proti rozhodnutím (výrokům) procesní povahy</a:t>
            </a:r>
          </a:p>
          <a:p>
            <a:pPr lvl="1"/>
            <a:r>
              <a:rPr lang="cs-CZ" smtClean="0"/>
              <a:t>dovětek </a:t>
            </a:r>
            <a:r>
              <a:rPr lang="cs-CZ" i="1" smtClean="0"/>
              <a:t>„je-li to s ohledem na okolnosti případu či povahu věci vhodné a účelné“</a:t>
            </a:r>
            <a:r>
              <a:rPr lang="cs-CZ" smtClean="0"/>
              <a:t> nelze použít (princip kontradiktornosti, princip rovnosti)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Žaloba pro zmatečnost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Žalobu pro zmatečnost z důvodu materiální nevykonatelnosti exekučního titulu bude možno podat nejen proti zamítnutí návrhu na nařízení exekuce, ale i proti usnesení o </a:t>
            </a:r>
            <a:r>
              <a:rPr lang="cs-CZ" b="1" smtClean="0"/>
              <a:t>zastavení exekuce</a:t>
            </a:r>
            <a:r>
              <a:rPr lang="cs-CZ" smtClean="0"/>
              <a:t> z téhož důvodu</a:t>
            </a:r>
          </a:p>
          <a:p>
            <a:r>
              <a:rPr lang="cs-CZ" smtClean="0"/>
              <a:t>Nový zmatečnostní důvod – nesprávné ustanovení opatrovníka účastníka neznámého pobytu [§ 229 odst. 1 písm. h)]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Dovolání – přehled změn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Bagatelní věci (50, resp. 100 tis. Kč)</a:t>
            </a:r>
          </a:p>
          <a:p>
            <a:r>
              <a:rPr lang="cs-CZ" smtClean="0"/>
              <a:t>Otázka zásadního právního významu</a:t>
            </a:r>
          </a:p>
          <a:p>
            <a:r>
              <a:rPr lang="cs-CZ" smtClean="0"/>
              <a:t>Přípustnost dovolání podle § 238a</a:t>
            </a:r>
          </a:p>
          <a:p>
            <a:r>
              <a:rPr lang="cs-CZ" smtClean="0"/>
              <a:t>Přípustnost dovolání podle § 239</a:t>
            </a:r>
          </a:p>
          <a:p>
            <a:r>
              <a:rPr lang="cs-CZ" smtClean="0"/>
              <a:t>Odůvodňování usnesení o zastavení dovolacího řízení nebo odmítnutí dovolání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Zaznamenávání průběhu jednání</a:t>
            </a:r>
          </a:p>
        </p:txBody>
      </p:sp>
      <p:sp>
        <p:nvSpPr>
          <p:cNvPr id="16386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pravidlo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Úkony, při nichž soud </a:t>
            </a:r>
          </a:p>
          <a:p>
            <a:pPr lvl="1"/>
            <a:r>
              <a:rPr lang="cs-CZ" smtClean="0"/>
              <a:t>jedná s účastníky (jednání, přípravné jednání)</a:t>
            </a:r>
          </a:p>
          <a:p>
            <a:pPr lvl="1"/>
            <a:r>
              <a:rPr lang="cs-CZ" smtClean="0"/>
              <a:t>provádí dokazování</a:t>
            </a:r>
          </a:p>
          <a:p>
            <a:pPr lvl="1"/>
            <a:r>
              <a:rPr lang="cs-CZ" smtClean="0"/>
              <a:t>vyhlašuje rozhodnutí</a:t>
            </a:r>
          </a:p>
          <a:p>
            <a:pPr lvl="1">
              <a:buFontTx/>
              <a:buNone/>
            </a:pPr>
            <a:r>
              <a:rPr lang="cs-CZ" smtClean="0"/>
              <a:t>se zaznamenají </a:t>
            </a:r>
            <a:r>
              <a:rPr lang="cs-CZ" b="1" smtClean="0"/>
              <a:t>zvukovým nebo zvukově obrazovým záznamem</a:t>
            </a:r>
            <a:r>
              <a:rPr lang="cs-CZ" smtClean="0"/>
              <a:t> </a:t>
            </a:r>
          </a:p>
          <a:p>
            <a:r>
              <a:rPr lang="cs-CZ" smtClean="0"/>
              <a:t>Záznam bude na trvalém nosiči dat součástí spisu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Výjimky z pořizování záznamů I.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cs-CZ" b="1" smtClean="0"/>
              <a:t>Namísto</a:t>
            </a:r>
            <a:r>
              <a:rPr lang="cs-CZ" smtClean="0"/>
              <a:t> záznamu se pořizuje protokol</a:t>
            </a:r>
          </a:p>
          <a:p>
            <a:pPr marL="914400" lvl="1" indent="-457200"/>
            <a:r>
              <a:rPr lang="cs-CZ" smtClean="0"/>
              <a:t>není-li pořízení záznamu možné</a:t>
            </a:r>
          </a:p>
          <a:p>
            <a:pPr marL="914400" lvl="1" indent="-457200"/>
            <a:r>
              <a:rPr lang="cs-CZ" smtClean="0"/>
              <a:t>stanoví-li tak zákon:</a:t>
            </a:r>
          </a:p>
          <a:p>
            <a:pPr marL="1295400" lvl="2" indent="-381000">
              <a:buFont typeface="Wingdings" pitchFamily="2" charset="2"/>
              <a:buAutoNum type="arabicPeriod"/>
            </a:pPr>
            <a:r>
              <a:rPr lang="cs-CZ" smtClean="0"/>
              <a:t>nejsou-li při úkonu přítomni účastníci, zástupci ani veřejnost a soud provádí pouze listinné důkazy nebo vyhlašuje rozhodnutí</a:t>
            </a:r>
          </a:p>
          <a:p>
            <a:pPr marL="1295400" lvl="2" indent="-381000">
              <a:buFont typeface="Wingdings" pitchFamily="2" charset="2"/>
              <a:buAutoNum type="arabicPeriod"/>
            </a:pPr>
            <a:r>
              <a:rPr lang="cs-CZ" smtClean="0"/>
              <a:t>§ 40 odst. 2 (smír, dohody o výchově, výživě, styku, dědické dohody, uznání dluhu), příp. zvláštní ust.</a:t>
            </a:r>
          </a:p>
          <a:p>
            <a:pPr marL="914400" lvl="1" indent="-457200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Výjimky II.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Alternativní</a:t>
            </a:r>
            <a:r>
              <a:rPr lang="cs-CZ" smtClean="0"/>
              <a:t> pořízení záznamu nebo protokolu u úkonů notáře a exekutora</a:t>
            </a:r>
          </a:p>
          <a:p>
            <a:r>
              <a:rPr lang="cs-CZ" b="1" smtClean="0"/>
              <a:t>Kumulace</a:t>
            </a:r>
            <a:r>
              <a:rPr lang="cs-CZ" smtClean="0"/>
              <a:t> záznamu a protokolu, rozhodne-li tak soud</a:t>
            </a:r>
          </a:p>
          <a:p>
            <a:pPr lvl="1"/>
            <a:r>
              <a:rPr lang="cs-CZ" smtClean="0"/>
              <a:t>v případě jejich rozporu má přednost záznam</a:t>
            </a:r>
          </a:p>
          <a:p>
            <a:r>
              <a:rPr lang="cs-CZ" smtClean="0"/>
              <a:t>Záznam se </a:t>
            </a:r>
            <a:r>
              <a:rPr lang="cs-CZ" b="1" smtClean="0"/>
              <a:t>přepíše</a:t>
            </a:r>
          </a:p>
          <a:p>
            <a:pPr lvl="1"/>
            <a:r>
              <a:rPr lang="cs-CZ" smtClean="0"/>
              <a:t>určí-li tak ze závažných důvodů soud</a:t>
            </a:r>
          </a:p>
          <a:p>
            <a:pPr lvl="1"/>
            <a:r>
              <a:rPr lang="cs-CZ" smtClean="0"/>
              <a:t>je-li podán opravný prostředek ve věci samé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Doručování</a:t>
            </a:r>
          </a:p>
        </p:txBody>
      </p:sp>
      <p:sp>
        <p:nvSpPr>
          <p:cNvPr id="20482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Způsoby doručování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Krátkou cestou</a:t>
            </a:r>
          </a:p>
          <a:p>
            <a:pPr>
              <a:lnSpc>
                <a:spcPct val="90000"/>
              </a:lnSpc>
            </a:pPr>
            <a:r>
              <a:rPr lang="cs-CZ" smtClean="0"/>
              <a:t>Prostřednictvím veřejné datové sítě (VDS) do datové schránky</a:t>
            </a:r>
          </a:p>
          <a:p>
            <a:pPr>
              <a:lnSpc>
                <a:spcPct val="90000"/>
              </a:lnSpc>
            </a:pPr>
            <a:r>
              <a:rPr lang="cs-CZ" smtClean="0"/>
              <a:t>Prostřednictvím VDS na elektronickou adresu</a:t>
            </a:r>
          </a:p>
          <a:p>
            <a:pPr>
              <a:lnSpc>
                <a:spcPct val="90000"/>
              </a:lnSpc>
            </a:pPr>
            <a:r>
              <a:rPr lang="cs-CZ" smtClean="0"/>
              <a:t>Prostřednictvím doručujícího orgánu</a:t>
            </a:r>
          </a:p>
          <a:p>
            <a:pPr>
              <a:lnSpc>
                <a:spcPct val="90000"/>
              </a:lnSpc>
            </a:pPr>
            <a:r>
              <a:rPr lang="cs-CZ" smtClean="0"/>
              <a:t>Prostřednictvím účastníka řízení nebo zástupce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1155</Words>
  <Application>Microsoft Office PowerPoint</Application>
  <PresentationFormat>On-screen Show (4:3)</PresentationFormat>
  <Paragraphs>180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36</vt:i4>
      </vt:variant>
    </vt:vector>
  </HeadingPairs>
  <TitlesOfParts>
    <vt:vector size="45" baseType="lpstr">
      <vt:lpstr>Constantia</vt:lpstr>
      <vt:lpstr>Arial</vt:lpstr>
      <vt:lpstr>Calibri</vt:lpstr>
      <vt:lpstr>Wingdings 2</vt:lpstr>
      <vt:lpstr>Wingdings</vt:lpstr>
      <vt:lpstr>Tok</vt:lpstr>
      <vt:lpstr>Tok</vt:lpstr>
      <vt:lpstr>Tok</vt:lpstr>
      <vt:lpstr>Tok</vt:lpstr>
      <vt:lpstr>Snímek 1</vt:lpstr>
      <vt:lpstr>Předmět výkladu</vt:lpstr>
      <vt:lpstr>Novelizované oblasti</vt:lpstr>
      <vt:lpstr>Snímek 4</vt:lpstr>
      <vt:lpstr>Základní pravidlo</vt:lpstr>
      <vt:lpstr>Výjimky z pořizování záznamů I.</vt:lpstr>
      <vt:lpstr>Výjimky II.</vt:lpstr>
      <vt:lpstr>Snímek 8</vt:lpstr>
      <vt:lpstr>Způsoby doručování</vt:lpstr>
      <vt:lpstr>Kam se doručuje?</vt:lpstr>
      <vt:lpstr>Doručování do datové schránky</vt:lpstr>
      <vt:lpstr>Kdo má datovou schránku?</vt:lpstr>
      <vt:lpstr>Postup při doručení do DS (§ 17)</vt:lpstr>
      <vt:lpstr>Snímek 14</vt:lpstr>
      <vt:lpstr>Formy přípravy jednání</vt:lpstr>
      <vt:lpstr>Průběh přípravného jednání</vt:lpstr>
      <vt:lpstr>Lhůta pro splnění procesních povinností</vt:lpstr>
      <vt:lpstr>Nedostavení se žalovaného k PJ</vt:lpstr>
      <vt:lpstr>Nedostavení se žalobce k PJ</vt:lpstr>
      <vt:lpstr>Nedostavení se obou stran k PJ</vt:lpstr>
      <vt:lpstr>Snímek 21</vt:lpstr>
      <vt:lpstr>Nalézací sporné řízení</vt:lpstr>
      <vt:lpstr>Výjimky z koncentrace</vt:lpstr>
      <vt:lpstr>Řízení podle části páté</vt:lpstr>
      <vt:lpstr>Snímek 25</vt:lpstr>
      <vt:lpstr>Elektronický platební rozkaz</vt:lpstr>
      <vt:lpstr>Evropský platební rozkaz</vt:lpstr>
      <vt:lpstr>Snímek 28</vt:lpstr>
      <vt:lpstr>Záloha na náklady dokazování - předpoklady</vt:lpstr>
      <vt:lpstr>Uložení povinnosti zaplatit zálohu</vt:lpstr>
      <vt:lpstr>Následky nezaplacení zálohy</vt:lpstr>
      <vt:lpstr>Snímek 32</vt:lpstr>
      <vt:lpstr>Odvolání – přípustnost </vt:lpstr>
      <vt:lpstr>Odvolání - doručování</vt:lpstr>
      <vt:lpstr>Žaloba pro zmatečnost</vt:lpstr>
      <vt:lpstr>Dovolání – přehled změn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civilního procesu</dc:title>
  <dc:creator>Petr</dc:creator>
  <cp:lastModifiedBy>11233</cp:lastModifiedBy>
  <cp:revision>10</cp:revision>
  <dcterms:created xsi:type="dcterms:W3CDTF">2009-11-30T18:04:30Z</dcterms:created>
  <dcterms:modified xsi:type="dcterms:W3CDTF">2009-12-01T08:30:28Z</dcterms:modified>
</cp:coreProperties>
</file>