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4FDC-EDFD-43FE-973B-F51C24FD9898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4CFD-BD38-4014-8FE3-8ED44248E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2C40AE-3CC6-42F2-B9D8-C0BEE73E2D8E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E8CD8E-1CE6-488A-BF59-F8FAB8902D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History of Law, Islamic Law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presentation by Tom</a:t>
            </a:r>
            <a:r>
              <a:rPr lang="sk-SK" dirty="0" smtClean="0">
                <a:solidFill>
                  <a:schemeClr val="tx1"/>
                </a:solidFill>
              </a:rPr>
              <a:t>áš Keseli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role of </a:t>
            </a:r>
            <a:r>
              <a:rPr lang="en-US" dirty="0" err="1" smtClean="0">
                <a:solidFill>
                  <a:schemeClr val="tx1"/>
                </a:solidFill>
              </a:rPr>
              <a:t>Sunnah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sunan</a:t>
            </a:r>
            <a:r>
              <a:rPr lang="en-US" dirty="0" smtClean="0"/>
              <a:t> (pl. of </a:t>
            </a:r>
            <a:r>
              <a:rPr lang="en-US" dirty="0" err="1" smtClean="0"/>
              <a:t>sunnah</a:t>
            </a:r>
            <a:r>
              <a:rPr lang="en-US" dirty="0" smtClean="0"/>
              <a:t>) are precedents laid down by Muhammad through his sayings, acts and approvals and it too comes from </a:t>
            </a:r>
            <a:r>
              <a:rPr lang="en-US" b="1" i="1" dirty="0" smtClean="0"/>
              <a:t>Allah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Sunnah</a:t>
            </a:r>
            <a:r>
              <a:rPr lang="en-US" dirty="0" smtClean="0"/>
              <a:t> confirmed the rulings of the </a:t>
            </a:r>
            <a:r>
              <a:rPr lang="en-US" dirty="0" err="1" smtClean="0"/>
              <a:t>Qu’ran</a:t>
            </a:r>
            <a:r>
              <a:rPr lang="en-US" dirty="0" smtClean="0"/>
              <a:t>, detailed some of the concepts, laws and practical matters which are briefly stated in </a:t>
            </a:r>
            <a:r>
              <a:rPr lang="en-US" dirty="0" err="1" smtClean="0"/>
              <a:t>Qu’ran</a:t>
            </a:r>
            <a:r>
              <a:rPr lang="en-US" dirty="0" smtClean="0"/>
              <a:t> (definition of Islam, types of usury, etc.)</a:t>
            </a:r>
          </a:p>
          <a:p>
            <a:r>
              <a:rPr lang="en-US" dirty="0" smtClean="0"/>
              <a:t>It also gave some rulings regarding matters not explicitly stated in the </a:t>
            </a:r>
            <a:r>
              <a:rPr lang="en-US" dirty="0" err="1" smtClean="0"/>
              <a:t>Qu’ran</a:t>
            </a:r>
            <a:r>
              <a:rPr lang="en-US" dirty="0" smtClean="0"/>
              <a:t> (e.g. wearing silk clothes for men).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Thank you for your attention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When (and where)</a:t>
            </a:r>
            <a:r>
              <a:rPr lang="en-US" dirty="0" smtClean="0">
                <a:solidFill>
                  <a:schemeClr val="tx1"/>
                </a:solidFill>
              </a:rPr>
              <a:t> did</a:t>
            </a:r>
            <a:r>
              <a:rPr lang="sk-SK" dirty="0" smtClean="0">
                <a:solidFill>
                  <a:schemeClr val="tx1"/>
                </a:solidFill>
              </a:rPr>
              <a:t> it all beg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sk-SK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5900750" cy="462598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The earliest ever </a:t>
            </a:r>
            <a:r>
              <a:rPr lang="sk-SK" b="1" dirty="0" smtClean="0"/>
              <a:t>lawbook</a:t>
            </a:r>
            <a:r>
              <a:rPr lang="sk-SK" dirty="0" smtClean="0"/>
              <a:t> can be originated at around 2100 B</a:t>
            </a:r>
            <a:r>
              <a:rPr lang="en-US" dirty="0" smtClean="0"/>
              <a:t>.</a:t>
            </a:r>
            <a:r>
              <a:rPr lang="sk-SK" dirty="0" smtClean="0"/>
              <a:t>C</a:t>
            </a:r>
            <a:r>
              <a:rPr lang="en-US" dirty="0" smtClean="0"/>
              <a:t>.</a:t>
            </a:r>
            <a:r>
              <a:rPr lang="sk-SK" dirty="0" smtClean="0"/>
              <a:t> in the ancient Sumeria</a:t>
            </a:r>
            <a:r>
              <a:rPr lang="en-US" dirty="0" smtClean="0"/>
              <a:t> (Code of Ur-</a:t>
            </a:r>
            <a:r>
              <a:rPr lang="en-US" dirty="0" err="1" smtClean="0"/>
              <a:t>Nammu</a:t>
            </a:r>
            <a:r>
              <a:rPr lang="en-US" dirty="0" smtClean="0"/>
              <a:t>).</a:t>
            </a:r>
            <a:endParaRPr lang="sk-SK" dirty="0" smtClean="0"/>
          </a:p>
          <a:p>
            <a:r>
              <a:rPr lang="en-US" dirty="0" smtClean="0"/>
              <a:t>Three</a:t>
            </a:r>
            <a:r>
              <a:rPr lang="sk-SK" dirty="0" smtClean="0"/>
              <a:t> centuries later a babylonian king called Hammurabi collected a </a:t>
            </a:r>
            <a:r>
              <a:rPr lang="sk-SK" b="1" dirty="0" smtClean="0"/>
              <a:t>code of laws</a:t>
            </a:r>
            <a:r>
              <a:rPr lang="sk-SK" dirty="0" smtClean="0"/>
              <a:t>, which consisted of nearly </a:t>
            </a:r>
            <a:r>
              <a:rPr lang="en-US" dirty="0" smtClean="0"/>
              <a:t>300 articles.</a:t>
            </a:r>
          </a:p>
          <a:p>
            <a:r>
              <a:rPr lang="en-US" dirty="0" smtClean="0"/>
              <a:t>The Code of Hammurabi is very well known for its cruelty, which is best represented by “</a:t>
            </a:r>
            <a:r>
              <a:rPr lang="en-US" b="1" i="1" dirty="0" smtClean="0"/>
              <a:t>an eye for an eye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 stele containing the Code is on display at the Louvre Museum in Paris, France.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5003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  </a:t>
            </a:r>
            <a:r>
              <a:rPr lang="en-US" i="1" dirty="0" smtClean="0"/>
              <a:t>Code on diorite stele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 enhanced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Greek lawgiver Draco replaced the prevailing system of </a:t>
            </a:r>
            <a:r>
              <a:rPr lang="en-US" b="1" dirty="0" smtClean="0"/>
              <a:t>oral law</a:t>
            </a:r>
            <a:r>
              <a:rPr lang="en-US" dirty="0" smtClean="0"/>
              <a:t> and </a:t>
            </a:r>
            <a:r>
              <a:rPr lang="en-US" b="1" dirty="0" smtClean="0"/>
              <a:t>blood feud </a:t>
            </a:r>
            <a:r>
              <a:rPr lang="en-US" dirty="0" smtClean="0"/>
              <a:t>by a written code, only enforceable by a court.</a:t>
            </a:r>
          </a:p>
          <a:p>
            <a:r>
              <a:rPr lang="en-US" dirty="0" smtClean="0"/>
              <a:t>The laws of Draconian constitution very extremely harsh and thus the </a:t>
            </a:r>
            <a:r>
              <a:rPr lang="en-US" dirty="0" err="1" smtClean="0"/>
              <a:t>english</a:t>
            </a:r>
            <a:r>
              <a:rPr lang="en-US" dirty="0" smtClean="0"/>
              <a:t> word “draconian” means “marked by extreme severity or cruelty”.</a:t>
            </a:r>
          </a:p>
          <a:p>
            <a:r>
              <a:rPr lang="en-US" dirty="0" smtClean="0"/>
              <a:t>China developed similar </a:t>
            </a:r>
            <a:r>
              <a:rPr lang="en-US" b="1" dirty="0" smtClean="0"/>
              <a:t>rules of conduct</a:t>
            </a:r>
            <a:r>
              <a:rPr lang="en-US" dirty="0" smtClean="0"/>
              <a:t>, as did Egypt and Israel.</a:t>
            </a:r>
          </a:p>
          <a:p>
            <a:r>
              <a:rPr lang="en-US" dirty="0" smtClean="0"/>
              <a:t>However, it was the Romans, who created a </a:t>
            </a:r>
            <a:r>
              <a:rPr lang="en-US" b="1" dirty="0" smtClean="0"/>
              <a:t>legal system</a:t>
            </a:r>
            <a:r>
              <a:rPr lang="en-US" dirty="0" smtClean="0"/>
              <a:t>, whose basics have survived to this day and now form a core component in the </a:t>
            </a:r>
            <a:r>
              <a:rPr lang="en-US" b="1" dirty="0" smtClean="0"/>
              <a:t>continental law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is Roman Law so important?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Roman lawyers observed legal relations such as those between family members or trade partners. They created abstract solutions that would help, when an argument couldn’t be settled informally.</a:t>
            </a:r>
          </a:p>
          <a:p>
            <a:r>
              <a:rPr lang="en-US" dirty="0" smtClean="0"/>
              <a:t>These </a:t>
            </a:r>
            <a:r>
              <a:rPr lang="en-US" b="1" dirty="0" smtClean="0"/>
              <a:t>legal principles </a:t>
            </a:r>
            <a:r>
              <a:rPr lang="en-US" dirty="0" smtClean="0"/>
              <a:t>formed a legal science, i.e. </a:t>
            </a:r>
            <a:r>
              <a:rPr lang="en-US" b="1" dirty="0" smtClean="0"/>
              <a:t>jurisprudence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Roman legal system had a great impact on creation of the modern continental law, commonly known as the </a:t>
            </a:r>
            <a:r>
              <a:rPr lang="en-US" b="1" dirty="0" smtClean="0"/>
              <a:t>civil law.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Latin</a:t>
            </a:r>
            <a:r>
              <a:rPr lang="en-US" dirty="0" smtClean="0"/>
              <a:t> words derived from the Roman law are now frequently used in all branches of modern law.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Roman lawgivers made the greatest contribution?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5400684" cy="492922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Servius</a:t>
            </a:r>
            <a:r>
              <a:rPr lang="en-US" b="1" dirty="0" smtClean="0"/>
              <a:t> </a:t>
            </a:r>
            <a:r>
              <a:rPr lang="en-US" b="1" dirty="0" err="1" smtClean="0"/>
              <a:t>Tullius</a:t>
            </a:r>
            <a:r>
              <a:rPr lang="en-US" b="1" dirty="0" smtClean="0"/>
              <a:t> </a:t>
            </a:r>
            <a:r>
              <a:rPr lang="en-US" dirty="0" smtClean="0"/>
              <a:t>(578-535 B.C.), the sixth king of ancient Rome, created a </a:t>
            </a:r>
            <a:r>
              <a:rPr lang="en-US" b="1" i="1" dirty="0" smtClean="0"/>
              <a:t>comitia </a:t>
            </a:r>
            <a:r>
              <a:rPr lang="en-US" b="1" i="1" dirty="0" err="1" smtClean="0"/>
              <a:t>centuriata</a:t>
            </a:r>
            <a:r>
              <a:rPr lang="en-US" dirty="0" smtClean="0"/>
              <a:t>, which divided Roman citizens according to wealth and formed the Rome’s central legislative body.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Gracchi brothers</a:t>
            </a:r>
            <a:r>
              <a:rPr lang="en-US" dirty="0" smtClean="0"/>
              <a:t>, who both served as tribunes in 2</a:t>
            </a:r>
            <a:r>
              <a:rPr lang="en-US" baseline="30000" dirty="0" smtClean="0"/>
              <a:t>nd</a:t>
            </a:r>
            <a:r>
              <a:rPr lang="en-US" dirty="0" smtClean="0"/>
              <a:t> century B.C., attempted to pass land reform legislation that would redistribute the major </a:t>
            </a:r>
            <a:r>
              <a:rPr lang="en-US" b="1" dirty="0" smtClean="0"/>
              <a:t>patrician</a:t>
            </a:r>
            <a:r>
              <a:rPr lang="en-US" dirty="0" smtClean="0"/>
              <a:t> landholdings among the </a:t>
            </a:r>
            <a:r>
              <a:rPr lang="en-US" b="1" dirty="0" smtClean="0"/>
              <a:t>plebeians</a:t>
            </a:r>
            <a:r>
              <a:rPr lang="en-US" dirty="0" smtClean="0"/>
              <a:t>. For this effort they were both </a:t>
            </a:r>
            <a:r>
              <a:rPr lang="en-US" dirty="0" err="1" smtClean="0"/>
              <a:t>assasinated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Byzantine (former eastern Roman) emperor Justinian formed a rewriting of Roman law, called </a:t>
            </a:r>
            <a:r>
              <a:rPr lang="en-US" b="1" i="1" dirty="0" smtClean="0"/>
              <a:t>Corpus </a:t>
            </a:r>
            <a:r>
              <a:rPr lang="en-US" b="1" i="1" dirty="0" err="1" smtClean="0"/>
              <a:t>Iuris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Civilis</a:t>
            </a:r>
            <a:r>
              <a:rPr lang="en-US" dirty="0" smtClean="0"/>
              <a:t>, upon which most of the legal systems of most European nations are based to this day.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80737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did common law come from?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5400684" cy="52149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common law remains </a:t>
            </a:r>
            <a:r>
              <a:rPr lang="en-US" b="1" dirty="0" smtClean="0"/>
              <a:t>the principal source </a:t>
            </a:r>
            <a:r>
              <a:rPr lang="en-US" dirty="0" smtClean="0"/>
              <a:t>of Anglo-American law.</a:t>
            </a:r>
          </a:p>
          <a:p>
            <a:r>
              <a:rPr lang="en-US" dirty="0" smtClean="0"/>
              <a:t>It has its roots about the same time as Justinian, among Angles, Britons and later Saxons in Britain.</a:t>
            </a:r>
          </a:p>
          <a:p>
            <a:r>
              <a:rPr lang="en-US" dirty="0" smtClean="0"/>
              <a:t>William the Conqueror arrived in 1066 and mixed the best of Anglo-Saxon law with Norman Law which resulted in English common law.</a:t>
            </a:r>
          </a:p>
          <a:p>
            <a:r>
              <a:rPr lang="en-US" dirty="0" smtClean="0"/>
              <a:t>However, common law exists as </a:t>
            </a:r>
            <a:r>
              <a:rPr lang="en-US" b="1" dirty="0" smtClean="0"/>
              <a:t>customs</a:t>
            </a:r>
            <a:r>
              <a:rPr lang="en-US" dirty="0" smtClean="0"/>
              <a:t> or </a:t>
            </a:r>
            <a:r>
              <a:rPr lang="en-US" b="1" dirty="0" smtClean="0"/>
              <a:t>precedents</a:t>
            </a:r>
            <a:r>
              <a:rPr lang="en-US" dirty="0" smtClean="0"/>
              <a:t> rather than as a written code.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843061" cy="406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57864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William the Conqueror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What are the important milestones in the history of Anglo-American law?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85928"/>
            <a:ext cx="5543560" cy="4972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1215, the English King John was forced to publish </a:t>
            </a:r>
            <a:r>
              <a:rPr lang="en-US" b="1" i="1" dirty="0" smtClean="0"/>
              <a:t>Magna </a:t>
            </a:r>
            <a:r>
              <a:rPr lang="en-US" b="1" i="1" dirty="0" err="1" smtClean="0"/>
              <a:t>Carta</a:t>
            </a:r>
            <a:r>
              <a:rPr lang="en-US" b="1" i="1" dirty="0" smtClean="0"/>
              <a:t> </a:t>
            </a:r>
            <a:r>
              <a:rPr lang="en-US" b="1" i="1" dirty="0" err="1" smtClean="0"/>
              <a:t>Libertatum</a:t>
            </a:r>
            <a:r>
              <a:rPr lang="en-US" dirty="0" smtClean="0"/>
              <a:t>, a document that would partially limit his powers by law as well as grant the people of England certain </a:t>
            </a:r>
            <a:r>
              <a:rPr lang="en-US" b="1" dirty="0" smtClean="0"/>
              <a:t>liberties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was especially important, because the king had to accept that his will was not </a:t>
            </a:r>
            <a:r>
              <a:rPr lang="en-US" b="1" dirty="0" smtClean="0"/>
              <a:t>arbitrary.</a:t>
            </a:r>
          </a:p>
          <a:p>
            <a:r>
              <a:rPr lang="en-US" dirty="0" smtClean="0"/>
              <a:t>The charter was a key influence that led to the rule of </a:t>
            </a:r>
            <a:r>
              <a:rPr lang="en-US" b="1" dirty="0" smtClean="0"/>
              <a:t>constitutional law </a:t>
            </a:r>
            <a:r>
              <a:rPr lang="en-US" dirty="0" smtClean="0"/>
              <a:t>in the English speaking world.</a:t>
            </a:r>
          </a:p>
          <a:p>
            <a:r>
              <a:rPr lang="en-US" dirty="0" smtClean="0"/>
              <a:t>On July 4</a:t>
            </a:r>
            <a:r>
              <a:rPr lang="en-US" baseline="30000" dirty="0" smtClean="0"/>
              <a:t>th</a:t>
            </a:r>
            <a:r>
              <a:rPr lang="en-US" dirty="0" smtClean="0"/>
              <a:t> 1776, The </a:t>
            </a:r>
            <a:r>
              <a:rPr lang="en-US" b="1" dirty="0" smtClean="0"/>
              <a:t>United States Declaration of Independence</a:t>
            </a:r>
            <a:r>
              <a:rPr lang="en-US" dirty="0" smtClean="0"/>
              <a:t> was adopted by the Continental Congress.</a:t>
            </a:r>
          </a:p>
          <a:p>
            <a:r>
              <a:rPr lang="en-US" dirty="0" smtClean="0"/>
              <a:t>This document has set the very essentials of the first truly democratic country, the USA, best expressed by </a:t>
            </a:r>
            <a:r>
              <a:rPr lang="en-US" b="1" dirty="0" smtClean="0"/>
              <a:t>“all men are created equal”.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928802"/>
            <a:ext cx="2857520" cy="33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86446" y="5429264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Declaration of Independence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are the sources of Islamic law?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law, known as </a:t>
            </a:r>
            <a:r>
              <a:rPr lang="en-US" b="1" i="1" dirty="0" err="1" smtClean="0"/>
              <a:t>Sharia</a:t>
            </a:r>
            <a:r>
              <a:rPr lang="en-US" dirty="0" smtClean="0"/>
              <a:t> has neither been derived from Roman law, nor influenced by Anglo-American law and is therefore very different from the law of western civilization.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Sharia</a:t>
            </a:r>
            <a:r>
              <a:rPr lang="en-US" dirty="0" smtClean="0"/>
              <a:t> itself contains rules by which the Muslim society is organized and governed and it provides the means to resolve conflict among individuals and between individual and the state.</a:t>
            </a:r>
          </a:p>
          <a:p>
            <a:r>
              <a:rPr lang="en-US" dirty="0" smtClean="0"/>
              <a:t>There are two main sources of Islamic law, namely the </a:t>
            </a:r>
            <a:r>
              <a:rPr lang="en-US" b="1" i="1" dirty="0" smtClean="0"/>
              <a:t>Qur’an</a:t>
            </a:r>
            <a:r>
              <a:rPr lang="en-US" dirty="0" smtClean="0"/>
              <a:t> and the </a:t>
            </a:r>
            <a:r>
              <a:rPr lang="en-US" b="1" i="1" dirty="0" err="1" smtClean="0"/>
              <a:t>Sunnah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What is </a:t>
            </a:r>
            <a:r>
              <a:rPr lang="en-US" sz="4000" dirty="0" err="1" smtClean="0">
                <a:solidFill>
                  <a:schemeClr val="tx1"/>
                </a:solidFill>
              </a:rPr>
              <a:t>Qu’ran</a:t>
            </a:r>
            <a:r>
              <a:rPr lang="en-US" sz="4000" dirty="0" smtClean="0">
                <a:solidFill>
                  <a:schemeClr val="tx1"/>
                </a:solidFill>
              </a:rPr>
              <a:t> and how it influences law?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00684" cy="46367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Islam holds that the </a:t>
            </a:r>
            <a:r>
              <a:rPr lang="en-US" dirty="0" err="1" smtClean="0"/>
              <a:t>Qu’ran</a:t>
            </a:r>
            <a:r>
              <a:rPr lang="en-US" dirty="0" smtClean="0"/>
              <a:t> was revealed to </a:t>
            </a:r>
            <a:r>
              <a:rPr lang="en-US" b="1" i="1" dirty="0" smtClean="0"/>
              <a:t>Muhammad</a:t>
            </a:r>
            <a:r>
              <a:rPr lang="en-US" dirty="0" smtClean="0"/>
              <a:t> by God and is thus considered to be a holy book of Islam.</a:t>
            </a:r>
          </a:p>
          <a:p>
            <a:r>
              <a:rPr lang="en-US" dirty="0" smtClean="0"/>
              <a:t>However, </a:t>
            </a:r>
            <a:r>
              <a:rPr lang="en-US" dirty="0" err="1" smtClean="0"/>
              <a:t>Qu’ran</a:t>
            </a:r>
            <a:r>
              <a:rPr lang="en-US" dirty="0" smtClean="0"/>
              <a:t> is also the principal source of Islamic Law.</a:t>
            </a:r>
          </a:p>
          <a:p>
            <a:r>
              <a:rPr lang="en-US" dirty="0" smtClean="0"/>
              <a:t>It forms the basis for relations between man and God, between individuals, whether Muslim or non-Muslim as well as between man and things which are part of creation.</a:t>
            </a:r>
          </a:p>
          <a:p>
            <a:r>
              <a:rPr lang="en-US" dirty="0" smtClean="0"/>
              <a:t>It is therefore obvious, that the Islamic law is vastly </a:t>
            </a:r>
            <a:r>
              <a:rPr lang="en-US" b="1" dirty="0" smtClean="0"/>
              <a:t>influenced by religion.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28126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905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History of Law, Islamic Law</vt:lpstr>
      <vt:lpstr>When (and where) did it all begin?</vt:lpstr>
      <vt:lpstr>Who enhanced it?</vt:lpstr>
      <vt:lpstr>Why is Roman Law so important?</vt:lpstr>
      <vt:lpstr>Which Roman lawgivers made the greatest contribution?</vt:lpstr>
      <vt:lpstr>Where did common law come from?</vt:lpstr>
      <vt:lpstr>What are the important milestones in the history of Anglo-American law?</vt:lpstr>
      <vt:lpstr>What are the sources of Islamic law?</vt:lpstr>
      <vt:lpstr>What is Qu’ran and how it influences law?</vt:lpstr>
      <vt:lpstr>What is the role of Sunnah?</vt:lpstr>
      <vt:lpstr>Thank you for your attention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M90</dc:creator>
  <cp:lastModifiedBy>M90</cp:lastModifiedBy>
  <cp:revision>34</cp:revision>
  <dcterms:created xsi:type="dcterms:W3CDTF">2010-10-09T11:06:44Z</dcterms:created>
  <dcterms:modified xsi:type="dcterms:W3CDTF">2010-10-09T17:54:17Z</dcterms:modified>
</cp:coreProperties>
</file>