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5435"/>
    <a:srgbClr val="7B4F24"/>
    <a:srgbClr val="DEB20D"/>
    <a:srgbClr val="F2E2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829-0909-4A96-8B65-FFCCC89CAE02}" type="datetimeFigureOut">
              <a:rPr smtClean="0"/>
              <a:pPr/>
              <a:t>7/30/2007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822FB46-FB7B-4879-9B1A-EE9F4DE9AFD3}" type="slidenum">
              <a:rPr smtClean="0"/>
              <a:pPr/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smtClean="0"/>
              <a:pPr/>
              <a:t>4/26/2007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7440-E953-0245-B915-FFC51414168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116-20ED-9348-94B1-A52B58F1B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5120D744-A176-4DCB-9147-2AE7B7E87481}" type="datetimeFigureOut">
              <a:rPr smtClean="0"/>
              <a:pPr/>
              <a:t>10/25/2007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3FFF1679-83E0-4571-98D7-4BB535B5F505}" type="slidenum">
              <a:rPr smtClean="0"/>
              <a:pPr/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01812"/>
            <a:ext cx="5181600" cy="147002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bliqueTopRight">
                <a:rot lat="0" lon="0" rev="0"/>
              </a:camera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Continental</a:t>
            </a:r>
            <a:r>
              <a:rPr lang="cs-CZ" sz="4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system</a:t>
            </a:r>
            <a:endParaRPr lang="en-US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 descr="200235995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28" y="609600"/>
            <a:ext cx="40386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8500" y="6172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Hánová</a:t>
            </a:r>
            <a:r>
              <a:rPr lang="cs-CZ" sz="2000" smtClean="0"/>
              <a:t> </a:t>
            </a:r>
            <a:r>
              <a:rPr lang="en-US" sz="2000" smtClean="0"/>
              <a:t>Katrin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20297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 2010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9850" cmpd="thickThin"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/>
          <a:lstStyle/>
          <a:p>
            <a:pPr algn="l"/>
            <a:r>
              <a:rPr lang="en-US" dirty="0" smtClean="0"/>
              <a:t>				The End</a:t>
            </a:r>
            <a:endParaRPr lang="en-US" dirty="0"/>
          </a:p>
        </p:txBody>
      </p:sp>
      <p:pic>
        <p:nvPicPr>
          <p:cNvPr id="4" name="Content Placeholder 3" descr="j0304405.pict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38800" y="203396"/>
            <a:ext cx="3282950" cy="2428484"/>
          </a:xfrm>
        </p:spPr>
      </p:pic>
      <p:sp>
        <p:nvSpPr>
          <p:cNvPr id="7" name="TextBox 6"/>
          <p:cNvSpPr txBox="1"/>
          <p:nvPr/>
        </p:nvSpPr>
        <p:spPr>
          <a:xfrm>
            <a:off x="457200" y="26318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…Thank you for your attention...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Sources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876800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Marta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Chromá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: New introduction to Legal English I.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Powel: Law Today</a:t>
            </a:r>
          </a:p>
          <a:p>
            <a:pPr algn="ctr"/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www.wikipedia.org</a:t>
            </a:r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www.iuridictum.pecina.cz</a:t>
            </a:r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9850" cmpd="tri">
            <a:gradFill flip="none" rotWithShape="1">
              <a:gsLst>
                <a:gs pos="0">
                  <a:schemeClr val="tx1"/>
                </a:gs>
                <a:gs pos="100000">
                  <a:srgbClr val="000000"/>
                </a:gs>
              </a:gsLst>
              <a:lin ang="0" scaled="1"/>
              <a:tileRect/>
            </a:gradFill>
          </a:ln>
          <a:effectLst>
            <a:glow rad="63500">
              <a:schemeClr val="accent6">
                <a:alpha val="75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effectLst>
                  <a:outerShdw blurRad="50800" dist="38100" dir="18900000" algn="tl" rotWithShape="0">
                    <a:srgbClr val="000000">
                      <a:alpha val="43000"/>
                    </a:srgbClr>
                  </a:outerShdw>
                </a:effectLst>
              </a:rPr>
              <a:t>Content</a:t>
            </a:r>
            <a:endParaRPr lang="en-US" b="1" dirty="0">
              <a:effectLst>
                <a:outerShdw blurRad="50800" dist="38100" dir="189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4114800" cy="4525963"/>
          </a:xfrm>
        </p:spPr>
        <p:txBody>
          <a:bodyPr/>
          <a:lstStyle/>
          <a:p>
            <a:pPr>
              <a:buSzPct val="100000"/>
              <a:buFont typeface="Lucida Grande CE"/>
              <a:buChar char="§"/>
            </a:pPr>
            <a:r>
              <a:rPr lang="en-US" dirty="0" smtClean="0"/>
              <a:t>Basic characters</a:t>
            </a:r>
          </a:p>
          <a:p>
            <a:pPr>
              <a:buSzPct val="100000"/>
              <a:buFont typeface="Lucida Grande CE"/>
              <a:buChar char="§"/>
            </a:pPr>
            <a:endParaRPr lang="en-US" dirty="0"/>
          </a:p>
          <a:p>
            <a:pPr>
              <a:buSzPct val="100000"/>
              <a:buNone/>
            </a:pPr>
            <a:endParaRPr lang="en-US" dirty="0" smtClean="0"/>
          </a:p>
          <a:p>
            <a:pPr>
              <a:buSzPct val="100000"/>
              <a:buFont typeface="Lucida Grande CE"/>
              <a:buChar char="§"/>
            </a:pPr>
            <a:r>
              <a:rPr lang="en-US" dirty="0" smtClean="0"/>
              <a:t>History</a:t>
            </a:r>
          </a:p>
          <a:p>
            <a:pPr>
              <a:buSzPct val="100000"/>
              <a:buFont typeface="Lucida Grande CE"/>
              <a:buChar char="§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332037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Lucida Grande CE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Subgroups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Lucida Grande CE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Lucida Grande CE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legal systems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Lucida Grande CE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7890"/>
            <a:ext cx="2476500" cy="7504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 law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81300" y="2236390"/>
            <a:ext cx="1295400" cy="785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81300" y="3558381"/>
            <a:ext cx="1295400" cy="71596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800" y="1820891"/>
            <a:ext cx="3429000" cy="830997"/>
          </a:xfrm>
          <a:prstGeom prst="rect">
            <a:avLst/>
          </a:prstGeom>
          <a:solidFill>
            <a:srgbClr val="F2E28E"/>
          </a:solidFill>
          <a:ln w="508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00"/>
                </a:solidFill>
              </a:rPr>
              <a:t>branch of private law 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Občanské</a:t>
            </a:r>
            <a:r>
              <a:rPr lang="cs-CZ" sz="20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právo</a:t>
            </a:r>
            <a:r>
              <a:rPr lang="cs-CZ" sz="20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Czech)</a:t>
            </a:r>
            <a:endParaRPr 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4274343"/>
            <a:ext cx="3429000" cy="1107996"/>
          </a:xfrm>
          <a:prstGeom prst="rect">
            <a:avLst/>
          </a:prstGeom>
          <a:solidFill>
            <a:srgbClr val="F2E28E"/>
          </a:solidFill>
          <a:ln w="50800" cmpd="dbl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0000"/>
                </a:solidFill>
              </a:rPr>
              <a:t>system of law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(built on Roman 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law)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= Continental law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.jpg"/>
          <p:cNvPicPr>
            <a:picLocks noChangeAspect="1"/>
          </p:cNvPicPr>
          <p:nvPr/>
        </p:nvPicPr>
        <p:blipFill>
          <a:blip r:embed="rId2">
            <a:alphaModFix amt="13000"/>
            <a:grayscl/>
          </a:blip>
          <a:stretch>
            <a:fillRect/>
          </a:stretch>
        </p:blipFill>
        <p:spPr>
          <a:xfrm>
            <a:off x="0" y="-1"/>
            <a:ext cx="9144000" cy="685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 w="69850" cmpd="thickThin">
            <a:gradFill flip="none" rotWithShape="1">
              <a:gsLst>
                <a:gs pos="0">
                  <a:schemeClr val="tx1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63500">
              <a:schemeClr val="accent1">
                <a:alpha val="75000"/>
              </a:schemeClr>
            </a:glow>
            <a:outerShdw blurRad="50800" dist="38100" dir="2700000" algn="tl" rotWithShape="0">
              <a:schemeClr val="tx1">
                <a:lumMod val="65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 smtClean="0">
                <a:effectLst>
                  <a:outerShdw blurRad="50800" dist="88900" dir="20400000">
                    <a:schemeClr val="bg1">
                      <a:alpha val="43000"/>
                    </a:schemeClr>
                  </a:outerShdw>
                </a:effectLst>
              </a:rPr>
              <a:t>Basic</a:t>
            </a:r>
            <a:r>
              <a:rPr lang="cs-CZ" dirty="0" smtClean="0">
                <a:effectLst>
                  <a:outerShdw blurRad="50800" dist="88900" dir="20400000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88900" dir="20400000">
                    <a:schemeClr val="bg1">
                      <a:alpha val="43000"/>
                    </a:schemeClr>
                  </a:outerShdw>
                </a:effectLst>
              </a:rPr>
              <a:t>characters</a:t>
            </a:r>
            <a:endParaRPr lang="en-US" dirty="0">
              <a:effectLst>
                <a:outerShdw blurRad="50800" dist="88900" dir="2040000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990599"/>
          </a:xfrm>
        </p:spPr>
        <p:txBody>
          <a:bodyPr/>
          <a:lstStyle/>
          <a:p>
            <a:r>
              <a:rPr lang="en-US" dirty="0" smtClean="0"/>
              <a:t>Modern legal system based upon </a:t>
            </a:r>
            <a:r>
              <a:rPr lang="en-US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>Roman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74287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Arial"/>
              <a:buChar char="•"/>
            </a:pPr>
            <a:r>
              <a:rPr lang="cs-CZ" sz="32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>   </a:t>
            </a:r>
            <a:r>
              <a:rPr lang="en-US" sz="32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>Separation </a:t>
            </a:r>
            <a:r>
              <a:rPr lang="en-US" sz="3200" dirty="0"/>
              <a:t>of legislature and judiciary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00400"/>
            <a:ext cx="82296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written (=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alpha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codified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into collection,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determined by judges (as in common law)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.jpg"/>
          <p:cNvPicPr>
            <a:picLocks noChangeAspect="1"/>
          </p:cNvPicPr>
          <p:nvPr/>
        </p:nvPicPr>
        <p:blipFill>
          <a:blip r:embed="rId2">
            <a:alphaModFix amt="13000"/>
            <a:grayscl/>
          </a:blip>
          <a:stretch>
            <a:fillRect/>
          </a:stretch>
        </p:blipFill>
        <p:spPr>
          <a:xfrm>
            <a:off x="0" y="-1"/>
            <a:ext cx="9144000" cy="6853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F2E28E"/>
                </a:solidFill>
              </a:rPr>
              <a:t>Primary source of law</a:t>
            </a:r>
            <a:r>
              <a:rPr lang="en-US" i="1" dirty="0" smtClean="0">
                <a:solidFill>
                  <a:schemeClr val="tx1">
                    <a:lumMod val="85000"/>
                  </a:schemeClr>
                </a:solidFill>
              </a:rPr>
              <a:t>:</a:t>
            </a:r>
            <a:r>
              <a:rPr lang="en-US" sz="3600" b="1" u="sng" dirty="0" smtClean="0"/>
              <a:t>Legal code </a:t>
            </a:r>
            <a:r>
              <a:rPr lang="en-US" dirty="0" smtClean="0"/>
              <a:t>(compendium of statutes and legislations)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Legislators             Law codes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>
                <a:solidFill>
                  <a:srgbClr val="F2E28E"/>
                </a:solidFill>
              </a:rPr>
              <a:t>Judicial independence:</a:t>
            </a:r>
            <a:r>
              <a:rPr lang="en-US" sz="3600" b="1" u="sng" dirty="0"/>
              <a:t>High</a:t>
            </a:r>
            <a:r>
              <a:rPr lang="en-US" sz="3600" b="1" dirty="0"/>
              <a:t>, </a:t>
            </a:r>
            <a:r>
              <a:rPr lang="en-US" dirty="0"/>
              <a:t>separate from executive and legislative branches of government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3046412"/>
            <a:ext cx="60960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9850" cmpd="thinThick">
            <a:gradFill flip="none" rotWithShape="1">
              <a:gsLst>
                <a:gs pos="0">
                  <a:schemeClr val="tx1"/>
                </a:gs>
                <a:gs pos="100000">
                  <a:srgbClr val="000000"/>
                </a:gs>
              </a:gsLst>
              <a:lin ang="0" scaled="1"/>
              <a:tileRect/>
            </a:gradFill>
          </a:ln>
          <a:effectLst>
            <a:glow rad="63500">
              <a:schemeClr val="accent2">
                <a:alpha val="75000"/>
              </a:schemeClr>
            </a:glow>
          </a:effectLst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Picture 3" descr="p.jpg"/>
          <p:cNvPicPr>
            <a:picLocks noChangeAspect="1"/>
          </p:cNvPicPr>
          <p:nvPr/>
        </p:nvPicPr>
        <p:blipFill>
          <a:blip r:embed="rId2">
            <a:alphaModFix amt="13000"/>
            <a:grayscl/>
          </a:blip>
          <a:stretch>
            <a:fillRect/>
          </a:stretch>
        </p:blipFill>
        <p:spPr>
          <a:xfrm>
            <a:off x="0" y="-1"/>
            <a:ext cx="9144000" cy="6853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inspiration is Roman law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Codes produced in the 7</a:t>
            </a:r>
            <a:r>
              <a:rPr lang="en-US" baseline="30000" dirty="0" smtClean="0"/>
              <a:t>th</a:t>
            </a:r>
            <a:r>
              <a:rPr lang="en-US" dirty="0" smtClean="0"/>
              <a:t> century under direction of the Roman </a:t>
            </a:r>
            <a:r>
              <a:rPr lang="en-US" dirty="0"/>
              <a:t>E</a:t>
            </a:r>
            <a:r>
              <a:rPr lang="en-US" dirty="0" smtClean="0"/>
              <a:t>mperor Justinian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Model oh the canon law of the Roman Catholic Church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b.pn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0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9850" cmpd="thickThin">
            <a:gradFill flip="none" rotWithShape="1">
              <a:gsLst>
                <a:gs pos="0">
                  <a:schemeClr val="tx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glow rad="63500">
              <a:schemeClr val="accent4">
                <a:alpha val="75000"/>
              </a:schemeClr>
            </a:glow>
          </a:effectLst>
        </p:spPr>
        <p:txBody>
          <a:bodyPr/>
          <a:lstStyle/>
          <a:p>
            <a:r>
              <a:rPr lang="en-US" dirty="0" smtClean="0"/>
              <a:t>Subgroups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b="1" u="sng" dirty="0" smtClean="0"/>
              <a:t>Romanistic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(France, Belgium, Luxembourg, Quebec, Louisiana, Italy, Spain…)</a:t>
            </a:r>
          </a:p>
          <a:p>
            <a:pPr>
              <a:buNone/>
            </a:pPr>
            <a:endParaRPr lang="en-US" sz="24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u="sng" dirty="0" smtClean="0"/>
              <a:t>Germanic </a:t>
            </a:r>
            <a:r>
              <a:rPr lang="en-US" sz="2400" i="1" dirty="0">
                <a:solidFill>
                  <a:schemeClr val="tx1">
                    <a:lumMod val="85000"/>
                  </a:schemeClr>
                </a:solidFill>
              </a:rPr>
              <a:t>(Germany, Austria, Switzerland, Greece, Brazil, Portugal, Turkey, Japan, South Korea, Taiwan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>
              <a:buNone/>
            </a:pPr>
            <a:endParaRPr lang="en-US" sz="24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u="sng" dirty="0" smtClean="0"/>
              <a:t>Scandinavian </a:t>
            </a:r>
            <a:r>
              <a:rPr lang="en-US" sz="2400" i="1" dirty="0">
                <a:solidFill>
                  <a:schemeClr val="tx1">
                    <a:lumMod val="85000"/>
                  </a:schemeClr>
                </a:solidFill>
              </a:rPr>
              <a:t>(Denmark, Finland, Iceland, Norway, Sweden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>
              <a:buNone/>
            </a:pPr>
            <a:endParaRPr lang="en-US" sz="24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u="sng" dirty="0" smtClean="0"/>
              <a:t>Chinese </a:t>
            </a:r>
            <a:r>
              <a:rPr lang="en-US" sz="2400" i="1" dirty="0">
                <a:solidFill>
                  <a:schemeClr val="tx1">
                    <a:lumMod val="85000"/>
                  </a:schemeClr>
                </a:solidFill>
              </a:rPr>
              <a:t>(except Hong Kong)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9850" cmpd="thickThin">
            <a:gradFill flip="none" rotWithShape="1">
              <a:gsLst>
                <a:gs pos="0">
                  <a:schemeClr val="tx1"/>
                </a:gs>
                <a:gs pos="100000">
                  <a:srgbClr val="000000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63500">
              <a:schemeClr val="accent3">
                <a:alpha val="75000"/>
              </a:schemeClr>
            </a:glow>
          </a:effectLst>
        </p:spPr>
        <p:txBody>
          <a:bodyPr/>
          <a:lstStyle/>
          <a:p>
            <a:r>
              <a:rPr lang="en-US" dirty="0" smtClean="0"/>
              <a:t>Legal systems of the world</a:t>
            </a:r>
            <a:endParaRPr lang="en-US" dirty="0"/>
          </a:p>
        </p:txBody>
      </p:sp>
      <p:pic>
        <p:nvPicPr>
          <p:cNvPr id="4" name="Content Placeholder 3" descr="lawintheworl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6934200" cy="3110485"/>
          </a:xfrm>
        </p:spPr>
      </p:pic>
      <p:sp>
        <p:nvSpPr>
          <p:cNvPr id="6" name="TextBox 5"/>
          <p:cNvSpPr txBox="1"/>
          <p:nvPr/>
        </p:nvSpPr>
        <p:spPr>
          <a:xfrm>
            <a:off x="1143000" y="4977824"/>
            <a:ext cx="10668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Civil law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667345"/>
            <a:ext cx="16002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Common law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267235"/>
            <a:ext cx="990600" cy="400110"/>
          </a:xfrm>
          <a:prstGeom prst="rect">
            <a:avLst/>
          </a:prstGeom>
          <a:solidFill>
            <a:srgbClr val="DEB2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Shariah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977824"/>
            <a:ext cx="1447800" cy="400110"/>
          </a:xfrm>
          <a:prstGeom prst="rect">
            <a:avLst/>
          </a:prstGeom>
          <a:solidFill>
            <a:srgbClr val="7B4F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Bijuridical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5667345"/>
            <a:ext cx="19050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Customary law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0" cmpd="thickThin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Canon law</a:t>
            </a:r>
            <a:endParaRPr lang="cs-CZ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cs-CZ" dirty="0" smtClean="0"/>
              <a:t>Case law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Code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8288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Codified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Compend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Legislator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1772</TotalTime>
  <Words>232</Words>
  <Application>Microsoft Macintosh PowerPoint</Application>
  <PresentationFormat>Předvádění na obrazovce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Office Theme</vt:lpstr>
      <vt:lpstr>Codex</vt:lpstr>
      <vt:lpstr>Continental system</vt:lpstr>
      <vt:lpstr>Content</vt:lpstr>
      <vt:lpstr>Civil law</vt:lpstr>
      <vt:lpstr>Basic characters</vt:lpstr>
      <vt:lpstr>Snímek 5</vt:lpstr>
      <vt:lpstr>History</vt:lpstr>
      <vt:lpstr>Subgroups</vt:lpstr>
      <vt:lpstr>Legal systems of the world</vt:lpstr>
      <vt:lpstr>Vocabulary</vt:lpstr>
      <vt:lpstr>    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Káťa H</dc:creator>
  <cp:lastModifiedBy>Pája</cp:lastModifiedBy>
  <cp:revision>169</cp:revision>
  <dcterms:created xsi:type="dcterms:W3CDTF">2010-10-10T17:27:50Z</dcterms:created>
  <dcterms:modified xsi:type="dcterms:W3CDTF">2010-10-11T13:43:08Z</dcterms:modified>
</cp:coreProperties>
</file>