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8" r:id="rId10"/>
    <p:sldId id="264" r:id="rId11"/>
    <p:sldId id="263" r:id="rId12"/>
    <p:sldId id="269" r:id="rId13"/>
    <p:sldId id="267" r:id="rId14"/>
    <p:sldId id="265" r:id="rId15"/>
  </p:sldIdLst>
  <p:sldSz cx="9144000" cy="6858000" type="screen4x3"/>
  <p:notesSz cx="6858000" cy="994568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CD516B-D3E1-4983-A9E5-48BE6F4CA7C9}" type="datetimeFigureOut">
              <a:rPr lang="cs-CZ" smtClean="0"/>
              <a:pPr/>
              <a:t>18.10.2010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1118F6-016A-4683-A45B-7FA55426E0C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2153AE-2732-4858-B7A0-CC8DD1968BA7}" type="datetimeFigureOut">
              <a:rPr lang="cs-CZ" smtClean="0"/>
              <a:pPr/>
              <a:t>18.10.2010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9429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724400"/>
            <a:ext cx="5486400" cy="4475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9447213"/>
            <a:ext cx="29718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608132-9321-4A97-8B8F-94861B9FB49B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08132-9321-4A97-8B8F-94861B9FB49B}" type="slidenum">
              <a:rPr lang="cs-CZ" smtClean="0"/>
              <a:pPr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3608132-9321-4A97-8B8F-94861B9FB49B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0AFFF14-A85F-4AB4-9E3D-B23470D52657}" type="datetimeFigureOut">
              <a:rPr lang="cs-CZ" smtClean="0"/>
              <a:pPr/>
              <a:t>18.10.2010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1DC9E92-5952-4C40-9762-B4FA4A0807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FFF14-A85F-4AB4-9E3D-B23470D52657}" type="datetimeFigureOut">
              <a:rPr lang="cs-CZ" smtClean="0"/>
              <a:pPr/>
              <a:t>18.10.2010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DC9E92-5952-4C40-9762-B4FA4A0807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0AFFF14-A85F-4AB4-9E3D-B23470D52657}" type="datetimeFigureOut">
              <a:rPr lang="cs-CZ" smtClean="0"/>
              <a:pPr/>
              <a:t>18.10.2010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1DC9E92-5952-4C40-9762-B4FA4A0807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FFF14-A85F-4AB4-9E3D-B23470D52657}" type="datetimeFigureOut">
              <a:rPr lang="cs-CZ" smtClean="0"/>
              <a:pPr/>
              <a:t>18.10.2010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DC9E92-5952-4C40-9762-B4FA4A0807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0AFFF14-A85F-4AB4-9E3D-B23470D52657}" type="datetimeFigureOut">
              <a:rPr lang="cs-CZ" smtClean="0"/>
              <a:pPr/>
              <a:t>18.10.2010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81DC9E92-5952-4C40-9762-B4FA4A0807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FFF14-A85F-4AB4-9E3D-B23470D52657}" type="datetimeFigureOut">
              <a:rPr lang="cs-CZ" smtClean="0"/>
              <a:pPr/>
              <a:t>18.10.2010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DC9E92-5952-4C40-9762-B4FA4A0807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FFF14-A85F-4AB4-9E3D-B23470D52657}" type="datetimeFigureOut">
              <a:rPr lang="cs-CZ" smtClean="0"/>
              <a:pPr/>
              <a:t>18.10.2010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DC9E92-5952-4C40-9762-B4FA4A0807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FFF14-A85F-4AB4-9E3D-B23470D52657}" type="datetimeFigureOut">
              <a:rPr lang="cs-CZ" smtClean="0"/>
              <a:pPr/>
              <a:t>18.10.2010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DC9E92-5952-4C40-9762-B4FA4A0807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0AFFF14-A85F-4AB4-9E3D-B23470D52657}" type="datetimeFigureOut">
              <a:rPr lang="cs-CZ" smtClean="0"/>
              <a:pPr/>
              <a:t>18.10.2010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DC9E92-5952-4C40-9762-B4FA4A0807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FFF14-A85F-4AB4-9E3D-B23470D52657}" type="datetimeFigureOut">
              <a:rPr lang="cs-CZ" smtClean="0"/>
              <a:pPr/>
              <a:t>18.10.2010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DC9E92-5952-4C40-9762-B4FA4A0807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0AFFF14-A85F-4AB4-9E3D-B23470D52657}" type="datetimeFigureOut">
              <a:rPr lang="cs-CZ" smtClean="0"/>
              <a:pPr/>
              <a:t>18.10.2010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1DC9E92-5952-4C40-9762-B4FA4A0807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0AFFF14-A85F-4AB4-9E3D-B23470D52657}" type="datetimeFigureOut">
              <a:rPr lang="cs-CZ" smtClean="0"/>
              <a:pPr/>
              <a:t>18.10.2010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81DC9E92-5952-4C40-9762-B4FA4A08074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051720" y="1052736"/>
            <a:ext cx="6172200" cy="1894362"/>
          </a:xfrm>
        </p:spPr>
        <p:txBody>
          <a:bodyPr>
            <a:normAutofit/>
          </a:bodyPr>
          <a:lstStyle/>
          <a:p>
            <a:r>
              <a:rPr lang="cs-CZ" sz="4800" dirty="0" err="1" smtClean="0"/>
              <a:t>Czech</a:t>
            </a:r>
            <a:r>
              <a:rPr lang="cs-CZ" sz="4800" dirty="0" smtClean="0"/>
              <a:t> </a:t>
            </a:r>
            <a:r>
              <a:rPr lang="cs-CZ" sz="4800" dirty="0" err="1" smtClean="0"/>
              <a:t>government</a:t>
            </a:r>
            <a:endParaRPr lang="cs-CZ" sz="48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2123728" y="3356992"/>
            <a:ext cx="6172200" cy="2952328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(</a:t>
            </a:r>
            <a:r>
              <a:rPr lang="cs-CZ" sz="2800" dirty="0" err="1" smtClean="0"/>
              <a:t>legislative</a:t>
            </a:r>
            <a:r>
              <a:rPr lang="cs-CZ" dirty="0" smtClean="0"/>
              <a:t> </a:t>
            </a:r>
            <a:r>
              <a:rPr lang="cs-CZ" dirty="0" err="1" smtClean="0"/>
              <a:t>power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Czech</a:t>
            </a:r>
            <a:r>
              <a:rPr lang="cs-CZ" dirty="0" smtClean="0"/>
              <a:t> </a:t>
            </a:r>
            <a:r>
              <a:rPr lang="cs-CZ" dirty="0" err="1" smtClean="0"/>
              <a:t>republic</a:t>
            </a:r>
            <a:r>
              <a:rPr lang="cs-CZ" dirty="0" smtClean="0"/>
              <a:t>) 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				</a:t>
            </a:r>
            <a:r>
              <a:rPr lang="cs-CZ" sz="1400" dirty="0" smtClean="0"/>
              <a:t>(18.10.2010)</a:t>
            </a:r>
          </a:p>
          <a:p>
            <a:r>
              <a:rPr lang="cs-CZ" dirty="0" smtClean="0"/>
              <a:t>				</a:t>
            </a:r>
            <a:r>
              <a:rPr lang="cs-CZ" sz="1400" dirty="0" smtClean="0"/>
              <a:t>Monika </a:t>
            </a:r>
            <a:r>
              <a:rPr lang="cs-CZ" sz="1400" dirty="0" err="1" smtClean="0"/>
              <a:t>Tobolová</a:t>
            </a:r>
            <a:endParaRPr lang="cs-CZ" sz="1400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7467600" cy="4873752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P</a:t>
            </a:r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</a:rPr>
              <a:t>assed by the Chamber of Deputies 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=&gt; </a:t>
            </a:r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</a:rPr>
              <a:t>submitted to the 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S</a:t>
            </a:r>
            <a:r>
              <a:rPr lang="en-GB" sz="3200" dirty="0" err="1" smtClean="0">
                <a:solidFill>
                  <a:schemeClr val="accent2">
                    <a:lumMod val="50000"/>
                  </a:schemeClr>
                </a:solidFill>
              </a:rPr>
              <a:t>enate</a:t>
            </a:r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(30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days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T</a:t>
            </a:r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</a:rPr>
              <a:t>he process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of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vote</a:t>
            </a:r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</a:rPr>
              <a:t> begins anew</a:t>
            </a:r>
            <a:endParaRPr lang="cs-CZ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Senators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can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say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yes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, no,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or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making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amendment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and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sent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bill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to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Chambre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of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Deputies</a:t>
            </a:r>
            <a:endParaRPr lang="cs-CZ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It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</a:rPr>
              <a:t>must be signed by the head of the Chamber of Deputies, the prime minister, and the president</a:t>
            </a:r>
            <a:r>
              <a:rPr lang="en-GB" dirty="0" smtClean="0">
                <a:solidFill>
                  <a:schemeClr val="accent2">
                    <a:lumMod val="50000"/>
                  </a:schemeClr>
                </a:solidFill>
              </a:rPr>
              <a:t>.</a:t>
            </a:r>
            <a:endParaRPr lang="cs-CZ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 smtClean="0"/>
              <a:t>The</a:t>
            </a:r>
            <a:r>
              <a:rPr lang="cs-CZ" sz="4000" dirty="0" smtClean="0"/>
              <a:t> President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Head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of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state</a:t>
            </a:r>
            <a:endParaRPr lang="cs-CZ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Ellected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every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5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years</a:t>
            </a:r>
            <a:endParaRPr lang="cs-CZ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He (</a:t>
            </a:r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</a:rPr>
              <a:t>She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) has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veto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right</a:t>
            </a:r>
            <a:endParaRPr lang="cs-CZ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 (15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days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for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approve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bill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>
              <a:buNone/>
            </a:pP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  (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send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bill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back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to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Parliament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where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can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members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of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Chambre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od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Deputies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override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(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or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not)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presidential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decision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Presidential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assent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=&gt;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final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act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>
              <a:buNone/>
            </a:pP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	(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law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endParaRPr lang="cs-CZ" dirty="0" smtClean="0"/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4000" dirty="0" err="1" smtClean="0"/>
              <a:t>Statutes</a:t>
            </a:r>
            <a:r>
              <a:rPr lang="cs-CZ" sz="4000" dirty="0" smtClean="0"/>
              <a:t> are </a:t>
            </a:r>
            <a:r>
              <a:rPr lang="cs-CZ" sz="4000" dirty="0" err="1" smtClean="0"/>
              <a:t>oficially</a:t>
            </a:r>
            <a:r>
              <a:rPr lang="cs-CZ" sz="4000" dirty="0" smtClean="0"/>
              <a:t> </a:t>
            </a:r>
            <a:r>
              <a:rPr lang="cs-CZ" sz="4000" dirty="0" err="1" smtClean="0"/>
              <a:t>published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4248"/>
            <a:ext cx="7467600" cy="4873752"/>
          </a:xfrm>
        </p:spPr>
        <p:txBody>
          <a:bodyPr/>
          <a:lstStyle/>
          <a:p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Collection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of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laws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(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code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of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law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Collection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of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international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smtClean="0">
                <a:solidFill>
                  <a:schemeClr val="accent2">
                    <a:lumMod val="50000"/>
                  </a:schemeClr>
                </a:solidFill>
              </a:rPr>
              <a:t>treaties</a:t>
            </a:r>
            <a:endParaRPr lang="cs-CZ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Bulletin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of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regional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enactment</a:t>
            </a:r>
            <a:endParaRPr lang="cs-CZ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C</a:t>
            </a:r>
            <a:r>
              <a:rPr lang="en-US" sz="3200" dirty="0" err="1" smtClean="0">
                <a:solidFill>
                  <a:schemeClr val="accent2">
                    <a:lumMod val="50000"/>
                  </a:schemeClr>
                </a:solidFill>
              </a:rPr>
              <a:t>entral</a:t>
            </a:r>
            <a:r>
              <a:rPr lang="en-US" sz="3200" dirty="0" smtClean="0">
                <a:solidFill>
                  <a:schemeClr val="accent2">
                    <a:lumMod val="50000"/>
                  </a:schemeClr>
                </a:solidFill>
              </a:rPr>
              <a:t> board of the village</a:t>
            </a:r>
            <a:endParaRPr lang="cs-CZ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Bulletin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of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EU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 smtClean="0"/>
              <a:t>Sources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84248"/>
            <a:ext cx="7467600" cy="4873752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JUDr. Radim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Polčák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Ph.D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. ‘ s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lecture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  	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of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legal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theory</a:t>
            </a:r>
            <a:endParaRPr lang="cs-CZ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Teorie práva,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Harvánek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Jaromír a kol. 1.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vyd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. Plzeň : Aleš Čeněk, 2008</a:t>
            </a:r>
            <a:endParaRPr lang="cs-CZ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cs-CZ" sz="4400" dirty="0" smtClean="0"/>
          </a:p>
          <a:p>
            <a:endParaRPr lang="cs-CZ" sz="4400" dirty="0" smtClean="0"/>
          </a:p>
          <a:p>
            <a:r>
              <a:rPr lang="cs-CZ" sz="4400" dirty="0" smtClean="0">
                <a:solidFill>
                  <a:schemeClr val="accent2">
                    <a:lumMod val="50000"/>
                  </a:schemeClr>
                </a:solidFill>
              </a:rPr>
              <a:t>  </a:t>
            </a:r>
            <a:r>
              <a:rPr lang="cs-CZ" sz="4400" dirty="0" err="1" smtClean="0">
                <a:solidFill>
                  <a:schemeClr val="accent2">
                    <a:lumMod val="50000"/>
                  </a:schemeClr>
                </a:solidFill>
              </a:rPr>
              <a:t>Thank</a:t>
            </a:r>
            <a:r>
              <a:rPr lang="cs-CZ" sz="4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4400" dirty="0" err="1" smtClean="0">
                <a:solidFill>
                  <a:schemeClr val="accent2">
                    <a:lumMod val="50000"/>
                  </a:schemeClr>
                </a:solidFill>
              </a:rPr>
              <a:t>you</a:t>
            </a:r>
            <a:r>
              <a:rPr lang="cs-CZ" sz="4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4400" dirty="0" err="1" smtClean="0">
                <a:solidFill>
                  <a:schemeClr val="accent2">
                    <a:lumMod val="50000"/>
                  </a:schemeClr>
                </a:solidFill>
              </a:rPr>
              <a:t>for</a:t>
            </a:r>
            <a:r>
              <a:rPr lang="cs-CZ" sz="4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4400" dirty="0" err="1" smtClean="0">
                <a:solidFill>
                  <a:schemeClr val="accent2">
                    <a:lumMod val="50000"/>
                  </a:schemeClr>
                </a:solidFill>
              </a:rPr>
              <a:t>attention</a:t>
            </a:r>
            <a:r>
              <a:rPr lang="cs-CZ" sz="4400" dirty="0" smtClean="0">
                <a:solidFill>
                  <a:schemeClr val="accent2">
                    <a:lumMod val="50000"/>
                  </a:schemeClr>
                </a:solidFill>
              </a:rPr>
              <a:t> 			   </a:t>
            </a:r>
            <a:r>
              <a:rPr lang="cs-CZ" sz="4400" dirty="0" smtClean="0">
                <a:solidFill>
                  <a:schemeClr val="accent2">
                    <a:lumMod val="50000"/>
                  </a:schemeClr>
                </a:solidFill>
                <a:sym typeface="Wingdings" pitchFamily="2" charset="2"/>
              </a:rPr>
              <a:t></a:t>
            </a:r>
            <a:r>
              <a:rPr lang="cs-CZ" sz="4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cs-CZ" sz="44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err="1" smtClean="0"/>
              <a:t>Introduction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Main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fact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about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Czech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republic</a:t>
            </a:r>
            <a:endParaRPr lang="cs-CZ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legislative</a:t>
            </a:r>
            <a:endParaRPr lang="cs-CZ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parliament</a:t>
            </a:r>
            <a:endParaRPr lang="cs-CZ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Chambre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of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Deputies</a:t>
            </a:r>
            <a:endParaRPr lang="cs-CZ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Senate</a:t>
            </a:r>
            <a:endParaRPr lang="cs-CZ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Bills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become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acts</a:t>
            </a:r>
            <a:endParaRPr lang="cs-CZ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President</a:t>
            </a:r>
          </a:p>
          <a:p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Statutes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publishing</a:t>
            </a:r>
            <a:endParaRPr lang="cs-CZ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Sources</a:t>
            </a:r>
            <a:endParaRPr lang="cs-CZ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 smtClean="0"/>
              <a:t>Czech</a:t>
            </a:r>
            <a:r>
              <a:rPr lang="cs-CZ" sz="4000" dirty="0" smtClean="0"/>
              <a:t> </a:t>
            </a:r>
            <a:r>
              <a:rPr lang="cs-CZ" sz="4000" dirty="0" err="1" smtClean="0"/>
              <a:t>republic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4248"/>
            <a:ext cx="7467600" cy="4873752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</a:rPr>
              <a:t>sovereign, united and democratic state</a:t>
            </a:r>
            <a:endParaRPr lang="cs-CZ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</a:rPr>
              <a:t>government is divided into three branches</a:t>
            </a:r>
            <a:endParaRPr lang="cs-CZ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     		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-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legislative</a:t>
            </a:r>
            <a:endParaRPr lang="cs-CZ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			-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executive</a:t>
            </a:r>
            <a:endParaRPr lang="cs-CZ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			-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2">
                    <a:lumMod val="50000"/>
                  </a:schemeClr>
                </a:solidFill>
              </a:rPr>
              <a:t>judicia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l</a:t>
            </a:r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endParaRPr lang="cs-CZ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>
              <a:buNone/>
            </a:pPr>
            <a:r>
              <a:rPr lang="cs-CZ" sz="3200" dirty="0" smtClean="0"/>
              <a:t>				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 smtClean="0"/>
              <a:t>The</a:t>
            </a:r>
            <a:r>
              <a:rPr lang="cs-CZ" sz="4000" dirty="0" smtClean="0"/>
              <a:t> </a:t>
            </a:r>
            <a:r>
              <a:rPr lang="cs-CZ" sz="4000" dirty="0" err="1" smtClean="0"/>
              <a:t>legislative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4248"/>
            <a:ext cx="7467600" cy="4873752"/>
          </a:xfrm>
        </p:spPr>
        <p:txBody>
          <a:bodyPr/>
          <a:lstStyle/>
          <a:p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Make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laws</a:t>
            </a:r>
            <a:endParaRPr lang="cs-CZ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Represented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by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parliament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,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and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president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 smtClean="0"/>
              <a:t>The</a:t>
            </a:r>
            <a:r>
              <a:rPr lang="cs-CZ" sz="4000" dirty="0" smtClean="0"/>
              <a:t> </a:t>
            </a:r>
            <a:r>
              <a:rPr lang="cs-CZ" sz="4000" dirty="0" err="1" smtClean="0"/>
              <a:t>parliament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4248"/>
            <a:ext cx="7467600" cy="4873752"/>
          </a:xfrm>
        </p:spPr>
        <p:txBody>
          <a:bodyPr/>
          <a:lstStyle/>
          <a:p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Consist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of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two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chambres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pPr lvl="4"/>
            <a:r>
              <a:rPr lang="cs-CZ" sz="2400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accent2">
                    <a:lumMod val="50000"/>
                  </a:schemeClr>
                </a:solidFill>
              </a:rPr>
              <a:t>Chambre</a:t>
            </a: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accent2">
                    <a:lumMod val="50000"/>
                  </a:schemeClr>
                </a:solidFill>
              </a:rPr>
              <a:t>of</a:t>
            </a: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accent2">
                    <a:lumMod val="50000"/>
                  </a:schemeClr>
                </a:solidFill>
              </a:rPr>
              <a:t>Deputies</a:t>
            </a:r>
            <a:endParaRPr lang="cs-CZ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4"/>
            <a:r>
              <a:rPr lang="cs-CZ" sz="2400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cs-CZ" sz="2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2400" dirty="0" err="1" smtClean="0">
                <a:solidFill>
                  <a:schemeClr val="accent2">
                    <a:lumMod val="50000"/>
                  </a:schemeClr>
                </a:solidFill>
              </a:rPr>
              <a:t>Senate</a:t>
            </a:r>
            <a:endParaRPr lang="cs-CZ" sz="24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Law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-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making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body</a:t>
            </a:r>
          </a:p>
          <a:p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M</a:t>
            </a:r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</a:rPr>
              <a:t>ain task is to pass laws, ratify international treaties, and decide on sending troops abroad</a:t>
            </a:r>
            <a:endParaRPr lang="cs-CZ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cs-CZ" sz="3200" dirty="0" smtClean="0"/>
          </a:p>
          <a:p>
            <a:endParaRPr lang="cs-CZ" sz="3200" dirty="0" smtClean="0"/>
          </a:p>
          <a:p>
            <a:pPr lvl="4"/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 smtClean="0"/>
              <a:t>The</a:t>
            </a:r>
            <a:r>
              <a:rPr lang="cs-CZ" sz="4000" dirty="0" smtClean="0"/>
              <a:t> </a:t>
            </a:r>
            <a:r>
              <a:rPr lang="cs-CZ" sz="4000" dirty="0" err="1" smtClean="0"/>
              <a:t>Chambre</a:t>
            </a:r>
            <a:r>
              <a:rPr lang="cs-CZ" sz="4000" dirty="0" smtClean="0"/>
              <a:t> </a:t>
            </a:r>
            <a:r>
              <a:rPr lang="cs-CZ" sz="4000" dirty="0" err="1" smtClean="0"/>
              <a:t>of</a:t>
            </a:r>
            <a:r>
              <a:rPr lang="cs-CZ" sz="4000" dirty="0" smtClean="0"/>
              <a:t> </a:t>
            </a:r>
            <a:r>
              <a:rPr lang="cs-CZ" sz="4000" dirty="0" err="1" smtClean="0"/>
              <a:t>Deputies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39552" y="1984248"/>
            <a:ext cx="7467600" cy="4873752"/>
          </a:xfrm>
        </p:spPr>
        <p:txBody>
          <a:bodyPr>
            <a:normAutofit/>
          </a:bodyPr>
          <a:lstStyle/>
          <a:p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200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deputies</a:t>
            </a:r>
            <a:endParaRPr lang="cs-CZ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Ellection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take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place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every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4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years</a:t>
            </a:r>
            <a:endParaRPr lang="cs-CZ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err="1" smtClean="0"/>
              <a:t>The</a:t>
            </a:r>
            <a:r>
              <a:rPr lang="cs-CZ" sz="4000" dirty="0" smtClean="0"/>
              <a:t> </a:t>
            </a:r>
            <a:r>
              <a:rPr lang="cs-CZ" sz="4000" dirty="0" err="1" smtClean="0"/>
              <a:t>Senate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4248"/>
            <a:ext cx="7467600" cy="4873752"/>
          </a:xfrm>
        </p:spPr>
        <p:txBody>
          <a:bodyPr/>
          <a:lstStyle/>
          <a:p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81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senators</a:t>
            </a:r>
            <a:endParaRPr lang="cs-CZ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E</a:t>
            </a:r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</a:rPr>
              <a:t>very two years one third of the Senators is renewed </a:t>
            </a:r>
            <a:endParaRPr lang="cs-CZ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>
            <a:normAutofit/>
          </a:bodyPr>
          <a:lstStyle/>
          <a:p>
            <a:r>
              <a:rPr lang="cs-CZ" sz="4000" dirty="0" err="1" smtClean="0"/>
              <a:t>Bill</a:t>
            </a:r>
            <a:r>
              <a:rPr lang="cs-CZ" sz="4000" dirty="0" smtClean="0"/>
              <a:t> </a:t>
            </a:r>
            <a:r>
              <a:rPr lang="cs-CZ" sz="4000" dirty="0" err="1" smtClean="0"/>
              <a:t>become</a:t>
            </a:r>
            <a:r>
              <a:rPr lang="cs-CZ" sz="4000" dirty="0" smtClean="0"/>
              <a:t> </a:t>
            </a:r>
            <a:r>
              <a:rPr lang="cs-CZ" sz="4000" dirty="0" err="1" smtClean="0"/>
              <a:t>Act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84248"/>
            <a:ext cx="7467600" cy="4873752"/>
          </a:xfrm>
        </p:spPr>
        <p:txBody>
          <a:bodyPr/>
          <a:lstStyle/>
          <a:p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B</a:t>
            </a:r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</a:rPr>
              <a:t>ill can be proposed by a deputy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</a:rPr>
              <a:t> a group of deputies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,</a:t>
            </a:r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</a:rPr>
              <a:t> the Senate, the government, or higher-level (local) authorities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articulated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version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+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explanatory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report</a:t>
            </a:r>
          </a:p>
          <a:p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G</a:t>
            </a:r>
            <a:r>
              <a:rPr lang="en-GB" sz="3200" dirty="0" err="1" smtClean="0">
                <a:solidFill>
                  <a:schemeClr val="accent2">
                    <a:lumMod val="50000"/>
                  </a:schemeClr>
                </a:solidFill>
              </a:rPr>
              <a:t>oes</a:t>
            </a:r>
            <a:r>
              <a:rPr lang="en-GB" sz="3200" dirty="0" smtClean="0">
                <a:solidFill>
                  <a:schemeClr val="accent2">
                    <a:lumMod val="50000"/>
                  </a:schemeClr>
                </a:solidFill>
              </a:rPr>
              <a:t> to the Chamber of Deputies which debates and ultimately votes on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it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984248"/>
            <a:ext cx="7467600" cy="4873752"/>
          </a:xfrm>
        </p:spPr>
        <p:txBody>
          <a:bodyPr>
            <a:normAutofit/>
          </a:bodyPr>
          <a:lstStyle/>
          <a:p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First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reading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–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dealing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with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the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whole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				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bill</a:t>
            </a:r>
            <a:endParaRPr lang="cs-CZ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Second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reading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–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dealing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in detail 				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with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parties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of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bill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, 				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everyone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has a 				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right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for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making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				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amendment</a:t>
            </a:r>
            <a:endParaRPr lang="cs-CZ" sz="3200" dirty="0" smtClean="0">
              <a:solidFill>
                <a:schemeClr val="accent2">
                  <a:lumMod val="50000"/>
                </a:schemeClr>
              </a:solidFill>
            </a:endParaRPr>
          </a:p>
          <a:p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Third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reading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–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final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form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of</a:t>
            </a:r>
            <a:r>
              <a:rPr lang="cs-CZ" sz="32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2">
                    <a:lumMod val="50000"/>
                  </a:schemeClr>
                </a:solidFill>
              </a:rPr>
              <a:t>bill</a:t>
            </a:r>
            <a:endParaRPr lang="cs-CZ" sz="3200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1675</TotalTime>
  <Words>346</Words>
  <Application>Microsoft Office PowerPoint</Application>
  <PresentationFormat>Předvádění na obrazovce (4:3)</PresentationFormat>
  <Paragraphs>75</Paragraphs>
  <Slides>14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14</vt:i4>
      </vt:variant>
    </vt:vector>
  </HeadingPairs>
  <TitlesOfParts>
    <vt:vector size="15" baseType="lpstr">
      <vt:lpstr>Bohatý</vt:lpstr>
      <vt:lpstr>Czech government</vt:lpstr>
      <vt:lpstr>Introduction</vt:lpstr>
      <vt:lpstr>Czech republic</vt:lpstr>
      <vt:lpstr>The legislative</vt:lpstr>
      <vt:lpstr>The parliament</vt:lpstr>
      <vt:lpstr>The Chambre of Deputies</vt:lpstr>
      <vt:lpstr>The Senate</vt:lpstr>
      <vt:lpstr>Bill become Act</vt:lpstr>
      <vt:lpstr>Snímek 9</vt:lpstr>
      <vt:lpstr>Snímek 10</vt:lpstr>
      <vt:lpstr>The President</vt:lpstr>
      <vt:lpstr>Statutes are oficially published</vt:lpstr>
      <vt:lpstr>Sources</vt:lpstr>
      <vt:lpstr>Snímek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Czech government</dc:title>
  <dc:creator>Monia</dc:creator>
  <cp:lastModifiedBy>Monia</cp:lastModifiedBy>
  <cp:revision>92</cp:revision>
  <dcterms:created xsi:type="dcterms:W3CDTF">2010-10-12T08:54:38Z</dcterms:created>
  <dcterms:modified xsi:type="dcterms:W3CDTF">2010-10-18T15:00:15Z</dcterms:modified>
</cp:coreProperties>
</file>