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notesMasterIdLst>
    <p:notesMasterId r:id="rId17"/>
  </p:notesMasterIdLst>
  <p:sldIdLst>
    <p:sldId id="257" r:id="rId2"/>
    <p:sldId id="258" r:id="rId3"/>
    <p:sldId id="261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8E84DC-5F38-4496-9469-E6688B0F41DC}" type="datetimeFigureOut">
              <a:rPr lang="cs-CZ" smtClean="0"/>
              <a:pPr/>
              <a:t>18.10.2010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17BB80-65FC-4793-81BB-2AA03C6D466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7BB80-65FC-4793-81BB-2AA03C6D4662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7BB80-65FC-4793-81BB-2AA03C6D4662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7BB80-65FC-4793-81BB-2AA03C6D4662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7BB80-65FC-4793-81BB-2AA03C6D4662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7BB80-65FC-4793-81BB-2AA03C6D4662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7BB80-65FC-4793-81BB-2AA03C6D4662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7BB80-65FC-4793-81BB-2AA03C6D4662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7BB80-65FC-4793-81BB-2AA03C6D4662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7BB80-65FC-4793-81BB-2AA03C6D4662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7BB80-65FC-4793-81BB-2AA03C6D4662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7BB80-65FC-4793-81BB-2AA03C6D4662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7BB80-65FC-4793-81BB-2AA03C6D4662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7BB80-65FC-4793-81BB-2AA03C6D4662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E46405-43FD-4A32-8C48-8C07A1F00AF3}" type="datetimeFigureOut">
              <a:rPr lang="cs-CZ" smtClean="0"/>
              <a:pPr/>
              <a:t>18.10.2010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41A534-FADE-46CB-9CCF-3F96AD69413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E46405-43FD-4A32-8C48-8C07A1F00AF3}" type="datetimeFigureOut">
              <a:rPr lang="cs-CZ" smtClean="0"/>
              <a:pPr/>
              <a:t>18.10.2010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41A534-FADE-46CB-9CCF-3F96AD6941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E46405-43FD-4A32-8C48-8C07A1F00AF3}" type="datetimeFigureOut">
              <a:rPr lang="cs-CZ" smtClean="0"/>
              <a:pPr/>
              <a:t>18.10.2010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41A534-FADE-46CB-9CCF-3F96AD6941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E46405-43FD-4A32-8C48-8C07A1F00AF3}" type="datetimeFigureOut">
              <a:rPr lang="cs-CZ" smtClean="0"/>
              <a:pPr/>
              <a:t>18.10.2010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41A534-FADE-46CB-9CCF-3F96AD6941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E46405-43FD-4A32-8C48-8C07A1F00AF3}" type="datetimeFigureOut">
              <a:rPr lang="cs-CZ" smtClean="0"/>
              <a:pPr/>
              <a:t>18.10.2010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41A534-FADE-46CB-9CCF-3F96AD69413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E46405-43FD-4A32-8C48-8C07A1F00AF3}" type="datetimeFigureOut">
              <a:rPr lang="cs-CZ" smtClean="0"/>
              <a:pPr/>
              <a:t>18.10.2010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41A534-FADE-46CB-9CCF-3F96AD6941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E46405-43FD-4A32-8C48-8C07A1F00AF3}" type="datetimeFigureOut">
              <a:rPr lang="cs-CZ" smtClean="0"/>
              <a:pPr/>
              <a:t>18.10.2010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41A534-FADE-46CB-9CCF-3F96AD6941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E46405-43FD-4A32-8C48-8C07A1F00AF3}" type="datetimeFigureOut">
              <a:rPr lang="cs-CZ" smtClean="0"/>
              <a:pPr/>
              <a:t>18.10.2010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41A534-FADE-46CB-9CCF-3F96AD6941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E46405-43FD-4A32-8C48-8C07A1F00AF3}" type="datetimeFigureOut">
              <a:rPr lang="cs-CZ" smtClean="0"/>
              <a:pPr/>
              <a:t>18.10.2010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41A534-FADE-46CB-9CCF-3F96AD69413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E46405-43FD-4A32-8C48-8C07A1F00AF3}" type="datetimeFigureOut">
              <a:rPr lang="cs-CZ" smtClean="0"/>
              <a:pPr/>
              <a:t>18.10.2010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41A534-FADE-46CB-9CCF-3F96AD6941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E46405-43FD-4A32-8C48-8C07A1F00AF3}" type="datetimeFigureOut">
              <a:rPr lang="cs-CZ" smtClean="0"/>
              <a:pPr/>
              <a:t>18.10.2010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41A534-FADE-46CB-9CCF-3F96AD69413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0E46405-43FD-4A32-8C48-8C07A1F00AF3}" type="datetimeFigureOut">
              <a:rPr lang="cs-CZ" smtClean="0"/>
              <a:pPr/>
              <a:t>18.10.2010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641A534-FADE-46CB-9CCF-3F96AD69413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Law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n.wikipedia.org/wiki/Legislature" TargetMode="External"/><Relationship Id="rId4" Type="http://schemas.openxmlformats.org/officeDocument/2006/relationships/hyperlink" Target="http://en.wikipedia.org/wiki/Primary_legislation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Act_of_Parliament" TargetMode="External"/><Relationship Id="rId3" Type="http://schemas.openxmlformats.org/officeDocument/2006/relationships/hyperlink" Target="http://en.wikipedia.org/wiki/Legislation" TargetMode="External"/><Relationship Id="rId7" Type="http://schemas.openxmlformats.org/officeDocument/2006/relationships/hyperlink" Target="http://en.wikipedia.org/wiki/Commonwealth_of_Nation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United_Kingdom" TargetMode="External"/><Relationship Id="rId5" Type="http://schemas.openxmlformats.org/officeDocument/2006/relationships/hyperlink" Target="http://en.wikipedia.org/wiki/Government" TargetMode="External"/><Relationship Id="rId10" Type="http://schemas.openxmlformats.org/officeDocument/2006/relationships/hyperlink" Target="http://en.wikipedia.org/wiki/Act_of_Congress" TargetMode="External"/><Relationship Id="rId4" Type="http://schemas.openxmlformats.org/officeDocument/2006/relationships/hyperlink" Target="http://en.wikipedia.org/wiki/Legislative_branch" TargetMode="External"/><Relationship Id="rId9" Type="http://schemas.openxmlformats.org/officeDocument/2006/relationships/hyperlink" Target="http://en.wikipedia.org/wiki/United_States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282" y="1214422"/>
            <a:ext cx="8686800" cy="4071966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400" dirty="0" err="1" smtClean="0"/>
              <a:t>Primary</a:t>
            </a:r>
            <a:r>
              <a:rPr lang="cs-CZ" sz="4400" dirty="0" smtClean="0"/>
              <a:t> </a:t>
            </a:r>
            <a:r>
              <a:rPr lang="cs-CZ" sz="4400" dirty="0" err="1" smtClean="0"/>
              <a:t>and</a:t>
            </a:r>
            <a:r>
              <a:rPr lang="cs-CZ" sz="4400" dirty="0" smtClean="0"/>
              <a:t> </a:t>
            </a:r>
            <a:r>
              <a:rPr lang="cs-CZ" sz="4400" dirty="0" err="1" smtClean="0"/>
              <a:t>secondary</a:t>
            </a:r>
            <a:r>
              <a:rPr lang="cs-CZ" sz="4400" dirty="0" smtClean="0"/>
              <a:t> </a:t>
            </a:r>
            <a:r>
              <a:rPr lang="cs-CZ" sz="4400" dirty="0" err="1" smtClean="0"/>
              <a:t>legislation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H</a:t>
            </a:r>
            <a:r>
              <a:rPr lang="en-US" dirty="0" err="1" smtClean="0"/>
              <a:t>ierarchy</a:t>
            </a:r>
            <a:r>
              <a:rPr lang="en-US" dirty="0" smtClean="0"/>
              <a:t> of norms </a:t>
            </a:r>
            <a:r>
              <a:rPr lang="en-US" dirty="0" err="1" smtClean="0"/>
              <a:t>i</a:t>
            </a:r>
            <a:r>
              <a:rPr lang="cs-CZ" dirty="0" smtClean="0"/>
              <a:t>n CR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                                          </a:t>
            </a:r>
            <a:r>
              <a:rPr lang="cs-CZ" sz="1800" dirty="0" smtClean="0"/>
              <a:t>Veronika Mlčochová</a:t>
            </a:r>
            <a:endParaRPr lang="cs-CZ" sz="1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Secondary</a:t>
            </a:r>
            <a:r>
              <a:rPr lang="cs-CZ" dirty="0" smtClean="0"/>
              <a:t> </a:t>
            </a:r>
            <a:r>
              <a:rPr lang="cs-CZ" dirty="0" err="1" smtClean="0"/>
              <a:t>legislation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= </a:t>
            </a:r>
            <a:r>
              <a:rPr lang="en-US" b="1" dirty="0" smtClean="0"/>
              <a:t>Delegated legislation</a:t>
            </a:r>
            <a:r>
              <a:rPr lang="en-US" dirty="0" smtClean="0"/>
              <a:t> (also referred to as </a:t>
            </a:r>
            <a:r>
              <a:rPr lang="en-US" b="1" dirty="0" smtClean="0"/>
              <a:t>subordinate legislation</a:t>
            </a:r>
            <a:r>
              <a:rPr lang="en-US" dirty="0" smtClean="0"/>
              <a:t>) is </a:t>
            </a:r>
            <a:r>
              <a:rPr lang="en-US" dirty="0" smtClean="0">
                <a:hlinkClick r:id="rId3" tooltip="Law"/>
              </a:rPr>
              <a:t>law</a:t>
            </a:r>
            <a:r>
              <a:rPr lang="en-US" dirty="0" smtClean="0"/>
              <a:t> made by an executive authority under powers given to them by </a:t>
            </a:r>
            <a:r>
              <a:rPr lang="en-US" dirty="0" smtClean="0">
                <a:hlinkClick r:id="rId4" tooltip="Primary legislation"/>
              </a:rPr>
              <a:t>primary legislation</a:t>
            </a:r>
            <a:r>
              <a:rPr lang="en-US" dirty="0" smtClean="0"/>
              <a:t> in order to implement and administer the requirements of that primary legislation. </a:t>
            </a:r>
            <a:endParaRPr lang="cs-CZ" dirty="0" smtClean="0"/>
          </a:p>
          <a:p>
            <a:r>
              <a:rPr lang="en-US" dirty="0" smtClean="0"/>
              <a:t>It is law made by a person or body other than the </a:t>
            </a:r>
            <a:r>
              <a:rPr lang="en-US" dirty="0" smtClean="0">
                <a:hlinkClick r:id="rId5" tooltip="Legislature"/>
              </a:rPr>
              <a:t>legislature</a:t>
            </a:r>
            <a:r>
              <a:rPr lang="en-US" dirty="0" smtClean="0"/>
              <a:t> but with the legislature's authority.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</a:t>
            </a:r>
            <a:r>
              <a:rPr lang="en-US" dirty="0" err="1" smtClean="0"/>
              <a:t>ierarchy</a:t>
            </a:r>
            <a:r>
              <a:rPr lang="en-US" dirty="0" smtClean="0"/>
              <a:t> of norms </a:t>
            </a:r>
            <a:r>
              <a:rPr lang="en-US" dirty="0" err="1" smtClean="0"/>
              <a:t>i</a:t>
            </a:r>
            <a:r>
              <a:rPr lang="cs-CZ" dirty="0" smtClean="0"/>
              <a:t>n CR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Gradual</a:t>
            </a:r>
            <a:r>
              <a:rPr lang="cs-CZ" dirty="0" smtClean="0"/>
              <a:t> arrangement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 </a:t>
            </a:r>
            <a:r>
              <a:rPr lang="cs-CZ" dirty="0" err="1" smtClean="0"/>
              <a:t>according</a:t>
            </a:r>
            <a:r>
              <a:rPr lang="cs-CZ" dirty="0" smtClean="0"/>
              <a:t> to </a:t>
            </a:r>
            <a:r>
              <a:rPr lang="cs-CZ" dirty="0" err="1" smtClean="0"/>
              <a:t>importance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legislation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Statutory</a:t>
            </a:r>
            <a:r>
              <a:rPr lang="cs-CZ" dirty="0" smtClean="0"/>
              <a:t> </a:t>
            </a:r>
            <a:r>
              <a:rPr lang="cs-CZ" dirty="0" err="1" smtClean="0"/>
              <a:t>provisions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Constitution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constitutional</a:t>
            </a:r>
            <a:r>
              <a:rPr lang="cs-CZ" dirty="0" smtClean="0"/>
              <a:t> </a:t>
            </a:r>
            <a:r>
              <a:rPr lang="cs-CZ" dirty="0" err="1" smtClean="0"/>
              <a:t>laws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Laws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measures</a:t>
            </a:r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>
            <a:off x="4714876" y="221455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lů 4"/>
          <p:cNvSpPr/>
          <p:nvPr/>
        </p:nvSpPr>
        <p:spPr>
          <a:xfrm>
            <a:off x="4714876" y="457200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Subordinate</a:t>
            </a:r>
            <a:r>
              <a:rPr lang="cs-CZ" dirty="0" smtClean="0"/>
              <a:t> </a:t>
            </a:r>
            <a:r>
              <a:rPr lang="cs-CZ" dirty="0" err="1" smtClean="0"/>
              <a:t>legislation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Government</a:t>
            </a:r>
            <a:r>
              <a:rPr lang="cs-CZ" dirty="0" smtClean="0"/>
              <a:t> </a:t>
            </a:r>
            <a:r>
              <a:rPr lang="cs-CZ" dirty="0" err="1" smtClean="0"/>
              <a:t>Regulation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Ministerial</a:t>
            </a:r>
            <a:r>
              <a:rPr lang="cs-CZ" dirty="0" smtClean="0"/>
              <a:t> </a:t>
            </a:r>
            <a:r>
              <a:rPr lang="cs-CZ" dirty="0" err="1" smtClean="0"/>
              <a:t>Decrees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Decrees</a:t>
            </a:r>
            <a:r>
              <a:rPr lang="cs-CZ" dirty="0" smtClean="0"/>
              <a:t> </a:t>
            </a:r>
            <a:r>
              <a:rPr lang="cs-CZ" dirty="0" err="1" smtClean="0"/>
              <a:t>governing</a:t>
            </a:r>
            <a:r>
              <a:rPr lang="cs-CZ" dirty="0" smtClean="0"/>
              <a:t> </a:t>
            </a:r>
            <a:r>
              <a:rPr lang="cs-CZ" dirty="0" err="1" smtClean="0"/>
              <a:t>units</a:t>
            </a:r>
            <a:r>
              <a:rPr lang="cs-CZ" dirty="0" smtClean="0"/>
              <a:t> (</a:t>
            </a:r>
            <a:r>
              <a:rPr lang="cs-CZ" dirty="0" err="1" smtClean="0"/>
              <a:t>e.g</a:t>
            </a:r>
            <a:r>
              <a:rPr lang="cs-CZ" dirty="0" smtClean="0"/>
              <a:t>. </a:t>
            </a:r>
            <a:r>
              <a:rPr lang="cs-CZ" dirty="0" err="1" smtClean="0"/>
              <a:t>Community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>
            <a:off x="4143372" y="400050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lů 4"/>
          <p:cNvSpPr/>
          <p:nvPr/>
        </p:nvSpPr>
        <p:spPr>
          <a:xfrm>
            <a:off x="4143372" y="214311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Sources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Chromá Marta; New </a:t>
            </a:r>
            <a:r>
              <a:rPr lang="cs-CZ" dirty="0" err="1" smtClean="0"/>
              <a:t>introduction</a:t>
            </a:r>
            <a:r>
              <a:rPr lang="cs-CZ" dirty="0" smtClean="0"/>
              <a:t> to </a:t>
            </a:r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English</a:t>
            </a:r>
            <a:r>
              <a:rPr lang="cs-CZ" dirty="0" smtClean="0"/>
              <a:t>; Volume I</a:t>
            </a:r>
          </a:p>
          <a:p>
            <a:r>
              <a:rPr lang="cs-CZ" dirty="0" smtClean="0"/>
              <a:t>http://en.wikipedia.org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404664"/>
            <a:ext cx="7498080" cy="5843736"/>
          </a:xfrm>
        </p:spPr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4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Thank</a:t>
            </a:r>
            <a:r>
              <a:rPr lang="cs-CZ" sz="4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4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you</a:t>
            </a:r>
            <a:r>
              <a:rPr lang="cs-CZ" sz="4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4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for</a:t>
            </a:r>
            <a:r>
              <a:rPr lang="cs-CZ" sz="4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4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your</a:t>
            </a:r>
            <a:r>
              <a:rPr lang="cs-CZ" sz="4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4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attention</a:t>
            </a:r>
            <a:r>
              <a:rPr lang="cs-CZ" sz="4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endParaRPr lang="cs-CZ" sz="4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Structure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410200"/>
          </a:xfrm>
        </p:spPr>
        <p:txBody>
          <a:bodyPr/>
          <a:lstStyle/>
          <a:p>
            <a:r>
              <a:rPr lang="cs-CZ" dirty="0" err="1" smtClean="0"/>
              <a:t>Primary</a:t>
            </a:r>
            <a:r>
              <a:rPr lang="cs-CZ" dirty="0" smtClean="0"/>
              <a:t> </a:t>
            </a:r>
            <a:r>
              <a:rPr lang="cs-CZ" dirty="0" err="1" smtClean="0"/>
              <a:t>legislation</a:t>
            </a:r>
            <a:r>
              <a:rPr lang="cs-CZ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cs-CZ" dirty="0" err="1" smtClean="0"/>
              <a:t>General</a:t>
            </a:r>
            <a:r>
              <a:rPr lang="cs-CZ" dirty="0" smtClean="0"/>
              <a:t> </a:t>
            </a:r>
            <a:r>
              <a:rPr lang="cs-CZ" dirty="0" err="1" smtClean="0"/>
              <a:t>Acts</a:t>
            </a: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err="1" smtClean="0"/>
              <a:t>Personal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Local</a:t>
            </a:r>
            <a:r>
              <a:rPr lang="cs-CZ" dirty="0" smtClean="0"/>
              <a:t> </a:t>
            </a:r>
            <a:r>
              <a:rPr lang="cs-CZ" dirty="0" err="1" smtClean="0"/>
              <a:t>Acts</a:t>
            </a:r>
            <a:endParaRPr lang="cs-CZ" dirty="0" smtClean="0"/>
          </a:p>
          <a:p>
            <a:r>
              <a:rPr lang="cs-CZ" dirty="0" err="1" smtClean="0"/>
              <a:t>Secondary</a:t>
            </a:r>
            <a:r>
              <a:rPr lang="cs-CZ" dirty="0" smtClean="0"/>
              <a:t> </a:t>
            </a:r>
            <a:r>
              <a:rPr lang="cs-CZ" dirty="0" err="1" smtClean="0"/>
              <a:t>legislation</a:t>
            </a:r>
            <a:endParaRPr lang="cs-CZ" dirty="0" smtClean="0"/>
          </a:p>
          <a:p>
            <a:r>
              <a:rPr lang="cs-CZ" dirty="0" smtClean="0"/>
              <a:t>H</a:t>
            </a:r>
            <a:r>
              <a:rPr lang="en-US" dirty="0" err="1" smtClean="0"/>
              <a:t>ierarchy</a:t>
            </a:r>
            <a:r>
              <a:rPr lang="en-US" dirty="0" smtClean="0"/>
              <a:t> of norms in CR 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857232"/>
            <a:ext cx="7498080" cy="5786478"/>
          </a:xfrm>
        </p:spPr>
        <p:txBody>
          <a:bodyPr/>
          <a:lstStyle/>
          <a:p>
            <a:r>
              <a:rPr lang="cs-CZ" dirty="0" err="1" smtClean="0"/>
              <a:t>It</a:t>
            </a:r>
            <a:r>
              <a:rPr lang="cs-CZ" dirty="0" smtClean="0"/>
              <a:t>´s </a:t>
            </a:r>
            <a:r>
              <a:rPr lang="cs-CZ" dirty="0" err="1" smtClean="0"/>
              <a:t>very</a:t>
            </a:r>
            <a:r>
              <a:rPr lang="cs-CZ" dirty="0" smtClean="0"/>
              <a:t> </a:t>
            </a:r>
            <a:r>
              <a:rPr lang="cs-CZ" dirty="0" err="1" smtClean="0"/>
              <a:t>important</a:t>
            </a:r>
            <a:r>
              <a:rPr lang="cs-CZ" dirty="0" smtClean="0"/>
              <a:t> to </a:t>
            </a:r>
            <a:r>
              <a:rPr lang="cs-CZ" dirty="0" err="1" smtClean="0"/>
              <a:t>distinguish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various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legislation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legislation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which</a:t>
            </a:r>
            <a:r>
              <a:rPr lang="cs-CZ" dirty="0" smtClean="0"/>
              <a:t> most </a:t>
            </a:r>
            <a:r>
              <a:rPr lang="cs-CZ" dirty="0" err="1" smtClean="0"/>
              <a:t>people</a:t>
            </a:r>
            <a:r>
              <a:rPr lang="cs-CZ" dirty="0" smtClean="0"/>
              <a:t> are </a:t>
            </a:r>
            <a:r>
              <a:rPr lang="cs-CZ" dirty="0" err="1" smtClean="0"/>
              <a:t>familiar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i="1" dirty="0" smtClean="0">
                <a:solidFill>
                  <a:schemeClr val="accent4"/>
                </a:solidFill>
              </a:rPr>
              <a:t>statute </a:t>
            </a:r>
            <a:r>
              <a:rPr lang="cs-CZ" i="1" dirty="0" err="1" smtClean="0">
                <a:solidFill>
                  <a:schemeClr val="accent4"/>
                </a:solidFill>
              </a:rPr>
              <a:t>law</a:t>
            </a:r>
            <a:endParaRPr lang="cs-CZ" i="1" dirty="0" smtClean="0">
              <a:solidFill>
                <a:schemeClr val="accent4"/>
              </a:solidFill>
            </a:endParaRPr>
          </a:p>
          <a:p>
            <a:r>
              <a:rPr lang="cs-CZ" dirty="0" err="1" smtClean="0"/>
              <a:t>Bills</a:t>
            </a:r>
            <a:r>
              <a:rPr lang="cs-CZ" dirty="0" smtClean="0"/>
              <a:t> </a:t>
            </a:r>
            <a:r>
              <a:rPr lang="cs-CZ" dirty="0" err="1" smtClean="0"/>
              <a:t>proposed</a:t>
            </a:r>
            <a:r>
              <a:rPr lang="cs-CZ" dirty="0" smtClean="0"/>
              <a:t> in </a:t>
            </a:r>
            <a:r>
              <a:rPr lang="cs-CZ" dirty="0" err="1" smtClean="0"/>
              <a:t>Parliment</a:t>
            </a:r>
            <a:r>
              <a:rPr lang="cs-CZ" dirty="0" smtClean="0"/>
              <a:t> </a:t>
            </a:r>
            <a:r>
              <a:rPr lang="cs-CZ" dirty="0" err="1" smtClean="0"/>
              <a:t>become</a:t>
            </a:r>
            <a:r>
              <a:rPr lang="cs-CZ" dirty="0" smtClean="0"/>
              <a:t> </a:t>
            </a:r>
            <a:r>
              <a:rPr lang="cs-CZ" i="1" dirty="0" err="1" smtClean="0"/>
              <a:t>Acts</a:t>
            </a:r>
            <a:endParaRPr lang="cs-CZ" i="1" dirty="0" smtClean="0"/>
          </a:p>
          <a:p>
            <a:r>
              <a:rPr lang="cs-CZ" dirty="0" smtClean="0"/>
              <a:t>=&gt; these </a:t>
            </a:r>
            <a:r>
              <a:rPr lang="cs-CZ" dirty="0" err="1" smtClean="0"/>
              <a:t>acts</a:t>
            </a:r>
            <a:r>
              <a:rPr lang="cs-CZ" dirty="0" smtClean="0"/>
              <a:t> </a:t>
            </a:r>
            <a:r>
              <a:rPr lang="cs-CZ" dirty="0" err="1" smtClean="0"/>
              <a:t>may</a:t>
            </a:r>
            <a:r>
              <a:rPr lang="cs-CZ" dirty="0" smtClean="0"/>
              <a:t> </a:t>
            </a:r>
            <a:r>
              <a:rPr lang="cs-CZ" dirty="0" err="1" smtClean="0"/>
              <a:t>either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i="1" dirty="0" err="1" smtClean="0">
                <a:solidFill>
                  <a:schemeClr val="accent4"/>
                </a:solidFill>
              </a:rPr>
              <a:t>general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i="1" dirty="0" err="1" smtClean="0">
                <a:solidFill>
                  <a:schemeClr val="accent4"/>
                </a:solidFill>
              </a:rPr>
              <a:t>personal</a:t>
            </a:r>
            <a:r>
              <a:rPr lang="cs-CZ" i="1" dirty="0" smtClean="0"/>
              <a:t> </a:t>
            </a:r>
          </a:p>
          <a:p>
            <a:r>
              <a:rPr lang="cs-CZ" dirty="0" err="1" smtClean="0"/>
              <a:t>Both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these are </a:t>
            </a:r>
            <a:r>
              <a:rPr lang="cs-CZ" dirty="0" err="1" smtClean="0"/>
              <a:t>sometimes</a:t>
            </a:r>
            <a:r>
              <a:rPr lang="cs-CZ" dirty="0" smtClean="0"/>
              <a:t> </a:t>
            </a:r>
            <a:r>
              <a:rPr lang="cs-CZ" dirty="0" err="1" smtClean="0"/>
              <a:t>known</a:t>
            </a:r>
            <a:r>
              <a:rPr lang="cs-CZ" dirty="0" smtClean="0"/>
              <a:t> as</a:t>
            </a:r>
          </a:p>
          <a:p>
            <a:pPr>
              <a:buNone/>
            </a:pPr>
            <a:r>
              <a:rPr lang="cs-CZ" dirty="0" smtClean="0"/>
              <a:t>   </a:t>
            </a:r>
            <a:r>
              <a:rPr lang="cs-CZ" b="1" dirty="0" err="1" smtClean="0">
                <a:solidFill>
                  <a:schemeClr val="accent4"/>
                </a:solidFill>
              </a:rPr>
              <a:t>Primary</a:t>
            </a:r>
            <a:r>
              <a:rPr lang="cs-CZ" b="1" dirty="0" smtClean="0">
                <a:solidFill>
                  <a:schemeClr val="accent4"/>
                </a:solidFill>
              </a:rPr>
              <a:t> </a:t>
            </a:r>
            <a:r>
              <a:rPr lang="cs-CZ" b="1" dirty="0" err="1" smtClean="0">
                <a:solidFill>
                  <a:schemeClr val="accent4"/>
                </a:solidFill>
              </a:rPr>
              <a:t>legislation</a:t>
            </a:r>
            <a:r>
              <a:rPr lang="cs-CZ" b="1" dirty="0" smtClean="0">
                <a:solidFill>
                  <a:schemeClr val="accent4"/>
                </a:solidFill>
              </a:rPr>
              <a:t> </a:t>
            </a:r>
            <a:endParaRPr lang="cs-CZ" b="1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Primary</a:t>
            </a:r>
            <a:r>
              <a:rPr lang="cs-CZ" dirty="0" smtClean="0"/>
              <a:t> </a:t>
            </a:r>
            <a:r>
              <a:rPr lang="cs-CZ" dirty="0" err="1" smtClean="0"/>
              <a:t>legislation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</a:t>
            </a:r>
            <a:r>
              <a:rPr lang="en-US" dirty="0" smtClean="0">
                <a:hlinkClick r:id="rId3" tooltip="Legislation"/>
              </a:rPr>
              <a:t>legislation</a:t>
            </a:r>
            <a:r>
              <a:rPr lang="en-US" dirty="0" smtClean="0"/>
              <a:t> made by the </a:t>
            </a:r>
            <a:r>
              <a:rPr lang="en-US" dirty="0" smtClean="0">
                <a:hlinkClick r:id="rId4" tooltip="Legislative branch"/>
              </a:rPr>
              <a:t>legislative branch</a:t>
            </a:r>
            <a:r>
              <a:rPr lang="en-US" dirty="0" smtClean="0"/>
              <a:t> of </a:t>
            </a:r>
            <a:r>
              <a:rPr lang="en-US" dirty="0" smtClean="0">
                <a:hlinkClick r:id="rId5" tooltip="Government"/>
              </a:rPr>
              <a:t>government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en-US" dirty="0" smtClean="0"/>
              <a:t>In the </a:t>
            </a:r>
            <a:r>
              <a:rPr lang="en-US" dirty="0" smtClean="0">
                <a:hlinkClick r:id="rId6" tooltip="United Kingdom"/>
              </a:rPr>
              <a:t>United Kingdom</a:t>
            </a:r>
            <a:r>
              <a:rPr lang="en-US" dirty="0" smtClean="0"/>
              <a:t>, and other </a:t>
            </a:r>
            <a:r>
              <a:rPr lang="en-US" dirty="0" smtClean="0">
                <a:hlinkClick r:id="rId7" tooltip="Commonwealth of Nations"/>
              </a:rPr>
              <a:t>Commonwealth</a:t>
            </a:r>
            <a:r>
              <a:rPr lang="en-US" dirty="0" smtClean="0"/>
              <a:t> countries, primary legislation is known as an </a:t>
            </a:r>
            <a:r>
              <a:rPr lang="en-US" dirty="0" smtClean="0">
                <a:hlinkClick r:id="rId8" tooltip="Act of Parliament"/>
              </a:rPr>
              <a:t>Act of Parliament</a:t>
            </a:r>
            <a:r>
              <a:rPr lang="en-US" dirty="0" smtClean="0"/>
              <a:t>, and in the </a:t>
            </a:r>
            <a:r>
              <a:rPr lang="en-US" dirty="0" smtClean="0">
                <a:hlinkClick r:id="rId9" tooltip="United States"/>
              </a:rPr>
              <a:t>United States</a:t>
            </a:r>
            <a:r>
              <a:rPr lang="en-US" dirty="0" smtClean="0"/>
              <a:t>, it is (at federal level) an </a:t>
            </a:r>
            <a:r>
              <a:rPr lang="en-US" dirty="0" smtClean="0">
                <a:hlinkClick r:id="rId10" tooltip="Act of Congress"/>
              </a:rPr>
              <a:t>Act of Congress</a:t>
            </a:r>
            <a:r>
              <a:rPr lang="en-US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General</a:t>
            </a:r>
            <a:r>
              <a:rPr lang="cs-CZ" dirty="0" smtClean="0"/>
              <a:t> </a:t>
            </a:r>
            <a:r>
              <a:rPr lang="cs-CZ" dirty="0" err="1" smtClean="0"/>
              <a:t>Acts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Apply</a:t>
            </a:r>
            <a:r>
              <a:rPr lang="cs-CZ" dirty="0" smtClean="0"/>
              <a:t> to </a:t>
            </a:r>
            <a:r>
              <a:rPr lang="cs-CZ" dirty="0" err="1" smtClean="0"/>
              <a:t>everybody</a:t>
            </a:r>
            <a:r>
              <a:rPr lang="cs-CZ" dirty="0" smtClean="0"/>
              <a:t>, </a:t>
            </a:r>
            <a:r>
              <a:rPr lang="cs-CZ" dirty="0" err="1" smtClean="0"/>
              <a:t>everywhere</a:t>
            </a:r>
            <a:r>
              <a:rPr lang="cs-CZ" dirty="0" smtClean="0"/>
              <a:t> </a:t>
            </a:r>
            <a:r>
              <a:rPr lang="cs-CZ" dirty="0" err="1" smtClean="0"/>
              <a:t>wihin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endParaRPr lang="cs-CZ" dirty="0" smtClean="0"/>
          </a:p>
          <a:p>
            <a:r>
              <a:rPr lang="cs-CZ" dirty="0" err="1" smtClean="0"/>
              <a:t>There</a:t>
            </a:r>
            <a:r>
              <a:rPr lang="cs-CZ" dirty="0" smtClean="0"/>
              <a:t> are </a:t>
            </a:r>
            <a:r>
              <a:rPr lang="cs-CZ" dirty="0" err="1" smtClean="0"/>
              <a:t>several</a:t>
            </a:r>
            <a:r>
              <a:rPr lang="cs-CZ" dirty="0" smtClean="0"/>
              <a:t> </a:t>
            </a:r>
            <a:r>
              <a:rPr lang="cs-CZ" dirty="0" err="1" smtClean="0"/>
              <a:t>different</a:t>
            </a:r>
            <a:r>
              <a:rPr lang="cs-CZ" dirty="0" smtClean="0"/>
              <a:t> </a:t>
            </a:r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 </a:t>
            </a:r>
            <a:r>
              <a:rPr lang="cs-CZ" dirty="0" err="1" smtClean="0"/>
              <a:t>within</a:t>
            </a:r>
            <a:r>
              <a:rPr lang="cs-CZ" dirty="0" smtClean="0"/>
              <a:t> UK;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England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Wales,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Scotland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Northern</a:t>
            </a:r>
            <a:r>
              <a:rPr lang="cs-CZ" dirty="0" smtClean="0"/>
              <a:t> </a:t>
            </a:r>
            <a:r>
              <a:rPr lang="cs-CZ" dirty="0" err="1" smtClean="0"/>
              <a:t>Ireland</a:t>
            </a:r>
            <a:endParaRPr lang="cs-CZ" dirty="0" smtClean="0"/>
          </a:p>
          <a:p>
            <a:r>
              <a:rPr lang="cs-CZ" dirty="0" smtClean="0"/>
              <a:t>A </a:t>
            </a:r>
            <a:r>
              <a:rPr lang="cs-CZ" dirty="0" err="1" smtClean="0"/>
              <a:t>legal</a:t>
            </a:r>
            <a:r>
              <a:rPr lang="cs-CZ" dirty="0" smtClean="0"/>
              <a:t> rule in a statute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changed</a:t>
            </a:r>
            <a:r>
              <a:rPr lang="cs-CZ" dirty="0" smtClean="0"/>
              <a:t> by </a:t>
            </a:r>
            <a:r>
              <a:rPr lang="cs-CZ" dirty="0" err="1" smtClean="0"/>
              <a:t>another</a:t>
            </a:r>
            <a:r>
              <a:rPr lang="cs-CZ" dirty="0" smtClean="0"/>
              <a:t> statute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Personal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Local</a:t>
            </a:r>
            <a:r>
              <a:rPr lang="cs-CZ" dirty="0" smtClean="0"/>
              <a:t> </a:t>
            </a:r>
            <a:r>
              <a:rPr lang="cs-CZ" dirty="0" err="1" smtClean="0"/>
              <a:t>Acts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Apply</a:t>
            </a:r>
            <a:r>
              <a:rPr lang="cs-CZ" dirty="0" smtClean="0"/>
              <a:t> </a:t>
            </a:r>
            <a:r>
              <a:rPr lang="cs-CZ" dirty="0" err="1" smtClean="0"/>
              <a:t>either</a:t>
            </a:r>
            <a:r>
              <a:rPr lang="cs-CZ" dirty="0" smtClean="0"/>
              <a:t> to </a:t>
            </a:r>
            <a:r>
              <a:rPr lang="cs-CZ" dirty="0" err="1" smtClean="0"/>
              <a:t>particular</a:t>
            </a:r>
            <a:r>
              <a:rPr lang="cs-CZ" dirty="0" smtClean="0"/>
              <a:t> </a:t>
            </a:r>
            <a:r>
              <a:rPr lang="cs-CZ" dirty="0" err="1" smtClean="0"/>
              <a:t>individuals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(more </a:t>
            </a:r>
            <a:r>
              <a:rPr lang="cs-CZ" dirty="0" err="1" smtClean="0"/>
              <a:t>usually</a:t>
            </a:r>
            <a:r>
              <a:rPr lang="cs-CZ" dirty="0" smtClean="0"/>
              <a:t>) to </a:t>
            </a:r>
            <a:r>
              <a:rPr lang="cs-CZ" dirty="0" err="1" smtClean="0"/>
              <a:t>particular</a:t>
            </a:r>
            <a:r>
              <a:rPr lang="cs-CZ" dirty="0" smtClean="0"/>
              <a:t> </a:t>
            </a:r>
            <a:r>
              <a:rPr lang="cs-CZ" dirty="0" err="1" smtClean="0"/>
              <a:t>areas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most </a:t>
            </a:r>
            <a:r>
              <a:rPr lang="cs-CZ" dirty="0" err="1" smtClean="0"/>
              <a:t>common</a:t>
            </a:r>
            <a:r>
              <a:rPr lang="cs-CZ" dirty="0" smtClean="0"/>
              <a:t> </a:t>
            </a:r>
            <a:r>
              <a:rPr lang="cs-CZ" dirty="0" err="1" smtClean="0"/>
              <a:t>example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local</a:t>
            </a:r>
            <a:r>
              <a:rPr lang="cs-CZ" dirty="0" smtClean="0"/>
              <a:t> </a:t>
            </a:r>
            <a:r>
              <a:rPr lang="cs-CZ" dirty="0" err="1" smtClean="0"/>
              <a:t>legislation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applies</a:t>
            </a:r>
            <a:r>
              <a:rPr lang="cs-CZ" dirty="0" smtClean="0"/>
              <a:t> to </a:t>
            </a:r>
            <a:r>
              <a:rPr lang="cs-CZ" dirty="0" err="1" smtClean="0"/>
              <a:t>individual</a:t>
            </a:r>
            <a:r>
              <a:rPr lang="cs-CZ" dirty="0" smtClean="0"/>
              <a:t> </a:t>
            </a:r>
            <a:r>
              <a:rPr lang="cs-CZ" smtClean="0"/>
              <a:t>cities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214290"/>
            <a:ext cx="7498080" cy="6034110"/>
          </a:xfrm>
        </p:spPr>
        <p:txBody>
          <a:bodyPr/>
          <a:lstStyle/>
          <a:p>
            <a:r>
              <a:rPr lang="cs-CZ" dirty="0" err="1" smtClean="0"/>
              <a:t>Sometimes</a:t>
            </a:r>
            <a:r>
              <a:rPr lang="cs-CZ" dirty="0" smtClean="0"/>
              <a:t> </a:t>
            </a:r>
            <a:r>
              <a:rPr lang="cs-CZ" dirty="0" err="1" smtClean="0"/>
              <a:t>Parliament</a:t>
            </a:r>
            <a:r>
              <a:rPr lang="cs-CZ" dirty="0" smtClean="0"/>
              <a:t> </a:t>
            </a:r>
            <a:r>
              <a:rPr lang="cs-CZ" dirty="0" err="1" smtClean="0"/>
              <a:t>cannot</a:t>
            </a:r>
            <a:r>
              <a:rPr lang="cs-CZ" dirty="0" smtClean="0"/>
              <a:t> </a:t>
            </a:r>
            <a:r>
              <a:rPr lang="cs-CZ" dirty="0" err="1" smtClean="0"/>
              <a:t>decide</a:t>
            </a:r>
            <a:r>
              <a:rPr lang="cs-CZ" dirty="0" smtClean="0"/>
              <a:t> </a:t>
            </a:r>
            <a:r>
              <a:rPr lang="cs-CZ" dirty="0" err="1" smtClean="0"/>
              <a:t>exactly</a:t>
            </a:r>
            <a:r>
              <a:rPr lang="cs-CZ" dirty="0" smtClean="0"/>
              <a:t> </a:t>
            </a: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should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on a point</a:t>
            </a:r>
          </a:p>
          <a:p>
            <a:r>
              <a:rPr lang="cs-CZ" dirty="0" smtClean="0"/>
              <a:t>=&gt; in such </a:t>
            </a:r>
            <a:r>
              <a:rPr lang="cs-CZ" dirty="0" err="1" smtClean="0"/>
              <a:t>cases</a:t>
            </a:r>
            <a:r>
              <a:rPr lang="cs-CZ" dirty="0" smtClean="0"/>
              <a:t> </a:t>
            </a:r>
            <a:r>
              <a:rPr lang="cs-CZ" dirty="0" err="1" smtClean="0"/>
              <a:t>Parliament</a:t>
            </a:r>
            <a:r>
              <a:rPr lang="cs-CZ" dirty="0" smtClean="0"/>
              <a:t> </a:t>
            </a:r>
            <a:r>
              <a:rPr lang="cs-CZ" dirty="0" err="1" smtClean="0"/>
              <a:t>may</a:t>
            </a:r>
            <a:r>
              <a:rPr lang="cs-CZ" dirty="0" smtClean="0"/>
              <a:t> </a:t>
            </a:r>
            <a:r>
              <a:rPr lang="cs-CZ" dirty="0" err="1" smtClean="0"/>
              <a:t>pass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Act</a:t>
            </a:r>
            <a:r>
              <a:rPr lang="cs-CZ" dirty="0" smtClean="0"/>
              <a:t> </a:t>
            </a:r>
            <a:r>
              <a:rPr lang="cs-CZ" dirty="0" err="1" smtClean="0"/>
              <a:t>giving</a:t>
            </a:r>
            <a:r>
              <a:rPr lang="cs-CZ" dirty="0" smtClean="0"/>
              <a:t> </a:t>
            </a:r>
            <a:r>
              <a:rPr lang="cs-CZ" dirty="0" err="1" smtClean="0"/>
              <a:t>somebody</a:t>
            </a:r>
            <a:r>
              <a:rPr lang="cs-CZ" dirty="0" smtClean="0"/>
              <a:t> </a:t>
            </a:r>
            <a:r>
              <a:rPr lang="cs-CZ" dirty="0" err="1" smtClean="0"/>
              <a:t>else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power</a:t>
            </a:r>
            <a:r>
              <a:rPr lang="cs-CZ" dirty="0" smtClean="0"/>
              <a:t> to </a:t>
            </a:r>
            <a:r>
              <a:rPr lang="cs-CZ" dirty="0" err="1" smtClean="0"/>
              <a:t>make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appropriate</a:t>
            </a:r>
            <a:r>
              <a:rPr lang="cs-CZ" dirty="0" smtClean="0"/>
              <a:t> area</a:t>
            </a:r>
          </a:p>
          <a:p>
            <a:endParaRPr lang="cs-CZ" dirty="0" smtClean="0"/>
          </a:p>
          <a:p>
            <a:r>
              <a:rPr lang="cs-CZ" dirty="0" smtClean="0"/>
              <a:t>Such </a:t>
            </a:r>
            <a:r>
              <a:rPr lang="cs-CZ" dirty="0" err="1" smtClean="0"/>
              <a:t>power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often</a:t>
            </a:r>
            <a:r>
              <a:rPr lang="cs-CZ" dirty="0" smtClean="0"/>
              <a:t> </a:t>
            </a:r>
            <a:r>
              <a:rPr lang="cs-CZ" dirty="0" err="1" smtClean="0"/>
              <a:t>given</a:t>
            </a:r>
            <a:r>
              <a:rPr lang="cs-CZ" dirty="0" smtClean="0"/>
              <a:t> to </a:t>
            </a:r>
            <a:r>
              <a:rPr lang="cs-CZ" dirty="0" err="1" smtClean="0"/>
              <a:t>government</a:t>
            </a:r>
            <a:r>
              <a:rPr lang="cs-CZ" dirty="0" smtClean="0"/>
              <a:t> </a:t>
            </a:r>
            <a:r>
              <a:rPr lang="cs-CZ" dirty="0" err="1" smtClean="0"/>
              <a:t>ministers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local</a:t>
            </a:r>
            <a:r>
              <a:rPr lang="cs-CZ" dirty="0" smtClean="0"/>
              <a:t> </a:t>
            </a:r>
            <a:r>
              <a:rPr lang="cs-CZ" dirty="0" err="1" smtClean="0"/>
              <a:t>autorities</a:t>
            </a:r>
            <a:endParaRPr lang="cs-CZ" dirty="0" smtClean="0"/>
          </a:p>
          <a:p>
            <a:r>
              <a:rPr lang="cs-CZ" dirty="0" smtClean="0"/>
              <a:t>=&gt; </a:t>
            </a:r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most </a:t>
            </a:r>
            <a:r>
              <a:rPr lang="cs-CZ" dirty="0" err="1" smtClean="0"/>
              <a:t>common</a:t>
            </a:r>
            <a:r>
              <a:rPr lang="cs-CZ" dirty="0" smtClean="0"/>
              <a:t> </a:t>
            </a:r>
            <a:r>
              <a:rPr lang="cs-CZ" dirty="0" err="1" smtClean="0"/>
              <a:t>example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known</a:t>
            </a:r>
            <a:r>
              <a:rPr lang="cs-CZ" dirty="0" smtClean="0"/>
              <a:t> as </a:t>
            </a:r>
            <a:r>
              <a:rPr lang="cs-CZ" i="1" dirty="0" err="1" smtClean="0">
                <a:solidFill>
                  <a:schemeClr val="accent4"/>
                </a:solidFill>
              </a:rPr>
              <a:t>delegated</a:t>
            </a:r>
            <a:r>
              <a:rPr lang="cs-CZ" i="1" dirty="0" smtClean="0">
                <a:solidFill>
                  <a:schemeClr val="accent4"/>
                </a:solidFill>
              </a:rPr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i="1" dirty="0" err="1" smtClean="0">
                <a:solidFill>
                  <a:schemeClr val="accent4"/>
                </a:solidFill>
              </a:rPr>
              <a:t>secondary</a:t>
            </a:r>
            <a:r>
              <a:rPr lang="cs-CZ" i="1" dirty="0" smtClean="0">
                <a:solidFill>
                  <a:schemeClr val="accent4"/>
                </a:solidFill>
              </a:rPr>
              <a:t> </a:t>
            </a:r>
            <a:r>
              <a:rPr lang="cs-CZ" i="1" dirty="0" err="1" smtClean="0">
                <a:solidFill>
                  <a:schemeClr val="accent4"/>
                </a:solidFill>
              </a:rPr>
              <a:t>legislation</a:t>
            </a:r>
            <a:endParaRPr lang="cs-CZ" i="1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214290"/>
            <a:ext cx="7498080" cy="6034110"/>
          </a:xfrm>
        </p:spPr>
        <p:txBody>
          <a:bodyPr>
            <a:normAutofit/>
          </a:bodyPr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Act</a:t>
            </a:r>
            <a:r>
              <a:rPr lang="cs-CZ" dirty="0" smtClean="0"/>
              <a:t> (</a:t>
            </a:r>
            <a:r>
              <a:rPr lang="cs-CZ" dirty="0" err="1" smtClean="0"/>
              <a:t>sometimes</a:t>
            </a:r>
            <a:r>
              <a:rPr lang="cs-CZ" dirty="0" smtClean="0"/>
              <a:t> </a:t>
            </a:r>
            <a:r>
              <a:rPr lang="cs-CZ" dirty="0" err="1" smtClean="0"/>
              <a:t>called</a:t>
            </a:r>
            <a:r>
              <a:rPr lang="cs-CZ" dirty="0" smtClean="0"/>
              <a:t> </a:t>
            </a:r>
            <a:r>
              <a:rPr lang="cs-CZ" dirty="0" err="1" smtClean="0"/>
              <a:t>Parent</a:t>
            </a:r>
            <a:r>
              <a:rPr lang="cs-CZ" dirty="0" smtClean="0"/>
              <a:t> </a:t>
            </a:r>
            <a:r>
              <a:rPr lang="cs-CZ" dirty="0" err="1" smtClean="0"/>
              <a:t>Act</a:t>
            </a:r>
            <a:r>
              <a:rPr lang="cs-CZ" dirty="0" smtClean="0"/>
              <a:t>)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determine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area in 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made</a:t>
            </a:r>
            <a:r>
              <a:rPr lang="cs-CZ" dirty="0" smtClean="0"/>
              <a:t>,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may</a:t>
            </a:r>
            <a:r>
              <a:rPr lang="cs-CZ" dirty="0" smtClean="0"/>
              <a:t> </a:t>
            </a:r>
            <a:r>
              <a:rPr lang="cs-CZ" dirty="0" err="1" smtClean="0"/>
              <a:t>say</a:t>
            </a:r>
            <a:r>
              <a:rPr lang="cs-CZ" dirty="0" smtClean="0"/>
              <a:t> </a:t>
            </a:r>
            <a:r>
              <a:rPr lang="cs-CZ" dirty="0" err="1" smtClean="0"/>
              <a:t>something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content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 , </a:t>
            </a:r>
            <a:r>
              <a:rPr lang="cs-CZ" dirty="0" err="1" smtClean="0"/>
              <a:t>but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details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left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person </a:t>
            </a:r>
            <a:r>
              <a:rPr lang="cs-CZ" dirty="0" err="1" smtClean="0"/>
              <a:t>or</a:t>
            </a:r>
            <a:r>
              <a:rPr lang="cs-CZ" dirty="0" smtClean="0"/>
              <a:t> body to </a:t>
            </a:r>
            <a:r>
              <a:rPr lang="cs-CZ" dirty="0" err="1" smtClean="0"/>
              <a:t>whom</a:t>
            </a:r>
            <a:r>
              <a:rPr lang="cs-CZ" dirty="0" smtClean="0"/>
              <a:t> </a:t>
            </a:r>
            <a:r>
              <a:rPr lang="cs-CZ" dirty="0" err="1" smtClean="0"/>
              <a:t>legislative</a:t>
            </a:r>
            <a:r>
              <a:rPr lang="cs-CZ" dirty="0" smtClean="0"/>
              <a:t> </a:t>
            </a:r>
            <a:r>
              <a:rPr lang="cs-CZ" dirty="0" err="1" smtClean="0"/>
              <a:t>power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delegated</a:t>
            </a:r>
            <a:endParaRPr lang="cs-CZ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071546"/>
            <a:ext cx="7498080" cy="5176854"/>
          </a:xfrm>
        </p:spPr>
        <p:txBody>
          <a:bodyPr/>
          <a:lstStyle/>
          <a:p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may</a:t>
            </a:r>
            <a:r>
              <a:rPr lang="cs-CZ" dirty="0" smtClean="0"/>
              <a:t> </a:t>
            </a:r>
            <a:r>
              <a:rPr lang="cs-CZ" dirty="0" err="1" smtClean="0"/>
              <a:t>also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power</a:t>
            </a:r>
            <a:r>
              <a:rPr lang="cs-CZ" dirty="0" smtClean="0"/>
              <a:t> to </a:t>
            </a:r>
            <a:r>
              <a:rPr lang="cs-CZ" dirty="0" err="1" smtClean="0"/>
              <a:t>change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 to </a:t>
            </a:r>
            <a:r>
              <a:rPr lang="cs-CZ" dirty="0" err="1" smtClean="0"/>
              <a:t>time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Most </a:t>
            </a:r>
            <a:r>
              <a:rPr lang="cs-CZ" dirty="0" err="1" smtClean="0"/>
              <a:t>delegated</a:t>
            </a:r>
            <a:r>
              <a:rPr lang="cs-CZ" dirty="0" smtClean="0"/>
              <a:t> </a:t>
            </a:r>
            <a:r>
              <a:rPr lang="cs-CZ" dirty="0" err="1" smtClean="0"/>
              <a:t>legislation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published</a:t>
            </a:r>
            <a:r>
              <a:rPr lang="cs-CZ" dirty="0" smtClean="0"/>
              <a:t> as a </a:t>
            </a:r>
            <a:r>
              <a:rPr lang="cs-CZ" dirty="0" err="1" smtClean="0"/>
              <a:t>statutory</a:t>
            </a:r>
            <a:r>
              <a:rPr lang="cs-CZ" dirty="0" smtClean="0"/>
              <a:t> instrument </a:t>
            </a:r>
          </a:p>
          <a:p>
            <a:endParaRPr lang="cs-CZ" dirty="0" smtClean="0"/>
          </a:p>
          <a:p>
            <a:r>
              <a:rPr lang="cs-CZ" dirty="0" smtClean="0"/>
              <a:t>Most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security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based</a:t>
            </a:r>
            <a:r>
              <a:rPr lang="cs-CZ" dirty="0" smtClean="0"/>
              <a:t> on </a:t>
            </a:r>
            <a:r>
              <a:rPr lang="cs-CZ" dirty="0" err="1" smtClean="0"/>
              <a:t>delegated</a:t>
            </a:r>
            <a:r>
              <a:rPr lang="cs-CZ" dirty="0" smtClean="0"/>
              <a:t> </a:t>
            </a:r>
            <a:r>
              <a:rPr lang="cs-CZ" dirty="0" err="1" smtClean="0"/>
              <a:t>legislation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273</TotalTime>
  <Words>473</Words>
  <Application>Microsoft Office PowerPoint</Application>
  <PresentationFormat>Předvádění na obrazovce (4:3)</PresentationFormat>
  <Paragraphs>74</Paragraphs>
  <Slides>15</Slides>
  <Notes>13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Slunovrat</vt:lpstr>
      <vt:lpstr>Primary and secondary legislation  Hierarchy of norms in CR                                                 Veronika Mlčochová</vt:lpstr>
      <vt:lpstr>Structure</vt:lpstr>
      <vt:lpstr>Snímek 3</vt:lpstr>
      <vt:lpstr>Primary legislation</vt:lpstr>
      <vt:lpstr>General Acts</vt:lpstr>
      <vt:lpstr>Personal and Local Acts</vt:lpstr>
      <vt:lpstr>Snímek 7</vt:lpstr>
      <vt:lpstr>Snímek 8</vt:lpstr>
      <vt:lpstr>Snímek 9</vt:lpstr>
      <vt:lpstr>Secondary legislation</vt:lpstr>
      <vt:lpstr>Hierarchy of norms in CR</vt:lpstr>
      <vt:lpstr>Statutory provisions</vt:lpstr>
      <vt:lpstr>Subordinate legislation</vt:lpstr>
      <vt:lpstr>Sources</vt:lpstr>
      <vt:lpstr>Snímek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Primary and secondary legislation  Hierarchy of norms in CR                                                 Veronika Mlčochová</dc:title>
  <dc:creator>užiivatel</dc:creator>
  <cp:lastModifiedBy>Windows User</cp:lastModifiedBy>
  <cp:revision>30</cp:revision>
  <dcterms:created xsi:type="dcterms:W3CDTF">2010-10-14T14:01:34Z</dcterms:created>
  <dcterms:modified xsi:type="dcterms:W3CDTF">2010-10-18T11:27:18Z</dcterms:modified>
</cp:coreProperties>
</file>