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2"/>
  </p:sldMasterIdLst>
  <p:sldIdLst>
    <p:sldId id="256" r:id="rId3"/>
    <p:sldId id="258" r:id="rId4"/>
    <p:sldId id="259" r:id="rId5"/>
    <p:sldId id="260" r:id="rId6"/>
    <p:sldId id="261" r:id="rId7"/>
    <p:sldId id="262" r:id="rId8"/>
    <p:sldId id="263" r:id="rId9"/>
    <p:sldId id="264" r:id="rId10"/>
    <p:sldId id="265" r:id="rId11"/>
    <p:sldId id="267" r:id="rId12"/>
    <p:sldId id="266"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07/7/12/main" val="0"/>
    </p:ext>
    <p:ext uri="{D31A062A-798A-4329-ABDD-BBA856620510}">
      <p14:defaultImageDpi xmlns:p14="http://schemas.microsoft.com/office/powerpoint/2007/7/12/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55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xmlns:mc="http://schemas.openxmlformats.org/markup-compatibility/2006" xmlns:a14="http://schemas.microsoft.com/office/drawing/2007/7/7/main" val="000000" mc:Ignorable="">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xmlns:mc="http://schemas.openxmlformats.org/markup-compatibility/2006" xmlns:a14="http://schemas.microsoft.com/office/drawing/2007/7/7/main" val="FFFFFF" mc:Ignorable=""/>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xmlns:mc="http://schemas.openxmlformats.org/markup-compatibility/2006" xmlns:a14="http://schemas.microsoft.com/office/drawing/2007/7/7/main" val="FFFFFF" mc:Ignorable=""/>
                </a:solidFill>
              </a:defRPr>
            </a:lvl1pPr>
            <a:extLst/>
          </a:lstStyle>
          <a:p>
            <a:fld id="{529F1A4E-5550-4023-9873-B398BBF7A8C0}" type="datetimeFigureOut">
              <a:rPr lang="cs-CZ" smtClean="0"/>
              <a:t>18.10.2010</a:t>
            </a:fld>
            <a:endParaRPr lang="cs-CZ"/>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xmlns:mc="http://schemas.openxmlformats.org/markup-compatibility/2006" xmlns:a14="http://schemas.microsoft.com/office/drawing/2007/7/7/main" val="FFFFFF" mc:Ignorable=""/>
                </a:solidFill>
              </a:defRPr>
            </a:lvl1pPr>
            <a:extLst/>
          </a:lstStyle>
          <a:p>
            <a:endParaRPr lang="cs-CZ"/>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xmlns:mc="http://schemas.openxmlformats.org/markup-compatibility/2006" xmlns:a14="http://schemas.microsoft.com/office/drawing/2007/7/7/main" val="FFFFFF" mc:Ignorable=""/>
                </a:solidFill>
              </a:defRPr>
            </a:lvl1pPr>
            <a:extLst/>
          </a:lstStyle>
          <a:p>
            <a:fld id="{547A00BE-2627-4773-A39E-3215FED59176}" type="slidenum">
              <a:rPr lang="cs-CZ" smtClean="0"/>
              <a:t>‹#›</a:t>
            </a:fld>
            <a:endParaRPr lang="cs-CZ"/>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07/7/12/main">
    <mc:Choice Requires="p14">
      <p:transition spd="slow" p14:dur="800">
        <p14:flythrough/>
      </p:transition>
    </mc:Choice>
    <mc:Fallback xmlns="">
      <p:transition xmlns:p14="http://schemas.microsoft.com/office/powerpoint/2007/7/12/mai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29F1A4E-5550-4023-9873-B398BBF7A8C0}" type="datetimeFigureOut">
              <a:rPr lang="cs-CZ" smtClean="0"/>
              <a:t>18.10.2010</a:t>
            </a:fld>
            <a:endParaRPr lang="cs-CZ"/>
          </a:p>
        </p:txBody>
      </p:sp>
      <p:sp>
        <p:nvSpPr>
          <p:cNvPr id="5" name="Footer Placeholder 4"/>
          <p:cNvSpPr>
            <a:spLocks noGrp="1"/>
          </p:cNvSpPr>
          <p:nvPr>
            <p:ph type="ftr" sz="quarter" idx="11"/>
          </p:nvPr>
        </p:nvSpPr>
        <p:spPr/>
        <p:txBody>
          <a:bodyPr/>
          <a:lstStyle>
            <a:extLst/>
          </a:lstStyle>
          <a:p>
            <a:endParaRPr lang="cs-CZ"/>
          </a:p>
        </p:txBody>
      </p:sp>
      <p:sp>
        <p:nvSpPr>
          <p:cNvPr id="6" name="Slide Number Placeholder 5"/>
          <p:cNvSpPr>
            <a:spLocks noGrp="1"/>
          </p:cNvSpPr>
          <p:nvPr>
            <p:ph type="sldNum" sz="quarter" idx="12"/>
          </p:nvPr>
        </p:nvSpPr>
        <p:spPr/>
        <p:txBody>
          <a:bodyPr/>
          <a:lstStyle>
            <a:extLst/>
          </a:lstStyle>
          <a:p>
            <a:fld id="{547A00BE-2627-4773-A39E-3215FED59176}" type="slidenum">
              <a:rPr lang="cs-CZ" smtClean="0"/>
              <a:t>‹#›</a:t>
            </a:fld>
            <a:endParaRPr lang="cs-CZ"/>
          </a:p>
        </p:txBody>
      </p:sp>
    </p:spTree>
  </p:cSld>
  <p:clrMapOvr>
    <a:masterClrMapping/>
  </p:clrMapOvr>
  <mc:AlternateContent xmlns:mc="http://schemas.openxmlformats.org/markup-compatibility/2006" xmlns:p14="http://schemas.microsoft.com/office/powerpoint/2007/7/12/main">
    <mc:Choice Requires="p14">
      <p:transition spd="slow" p14:dur="800">
        <p14:flythrough/>
      </p:transition>
    </mc:Choice>
    <mc:Fallback xmlns="">
      <p:transition xmlns:p14="http://schemas.microsoft.com/office/powerpoint/2007/7/12/mai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529F1A4E-5550-4023-9873-B398BBF7A8C0}" type="datetimeFigureOut">
              <a:rPr lang="cs-CZ" smtClean="0"/>
              <a:t>18.10.2010</a:t>
            </a:fld>
            <a:endParaRPr lang="cs-CZ"/>
          </a:p>
        </p:txBody>
      </p:sp>
      <p:sp>
        <p:nvSpPr>
          <p:cNvPr id="5" name="Footer Placeholder 4"/>
          <p:cNvSpPr>
            <a:spLocks noGrp="1"/>
          </p:cNvSpPr>
          <p:nvPr>
            <p:ph type="ftr" sz="quarter" idx="11"/>
          </p:nvPr>
        </p:nvSpPr>
        <p:spPr>
          <a:xfrm>
            <a:off x="457200" y="6556248"/>
            <a:ext cx="3657600" cy="228600"/>
          </a:xfrm>
        </p:spPr>
        <p:txBody>
          <a:bodyPr/>
          <a:lstStyle>
            <a:extLst/>
          </a:lstStyle>
          <a:p>
            <a:endParaRPr lang="cs-CZ"/>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547A00BE-2627-4773-A39E-3215FED59176}" type="slidenum">
              <a:rPr lang="cs-CZ" smtClean="0"/>
              <a:t>‹#›</a:t>
            </a:fld>
            <a:endParaRPr lang="cs-CZ"/>
          </a:p>
        </p:txBody>
      </p:sp>
    </p:spTree>
  </p:cSld>
  <p:clrMapOvr>
    <a:masterClrMapping/>
  </p:clrMapOvr>
  <mc:AlternateContent xmlns:mc="http://schemas.openxmlformats.org/markup-compatibility/2006" xmlns:p14="http://schemas.microsoft.com/office/powerpoint/2007/7/12/main">
    <mc:Choice Requires="p14">
      <p:transition spd="slow" p14:dur="800">
        <p14:flythrough/>
      </p:transition>
    </mc:Choice>
    <mc:Fallback xmlns="">
      <p:transition xmlns:p14="http://schemas.microsoft.com/office/powerpoint/2007/7/12/mai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29F1A4E-5550-4023-9873-B398BBF7A8C0}" type="datetimeFigureOut">
              <a:rPr lang="cs-CZ" smtClean="0"/>
              <a:t>18.10.2010</a:t>
            </a:fld>
            <a:endParaRPr lang="cs-CZ"/>
          </a:p>
        </p:txBody>
      </p:sp>
      <p:sp>
        <p:nvSpPr>
          <p:cNvPr id="5" name="Footer Placeholder 4"/>
          <p:cNvSpPr>
            <a:spLocks noGrp="1"/>
          </p:cNvSpPr>
          <p:nvPr>
            <p:ph type="ftr" sz="quarter" idx="11"/>
          </p:nvPr>
        </p:nvSpPr>
        <p:spPr/>
        <p:txBody>
          <a:bodyPr/>
          <a:lstStyle>
            <a:extLst/>
          </a:lstStyle>
          <a:p>
            <a:endParaRPr lang="cs-CZ"/>
          </a:p>
        </p:txBody>
      </p:sp>
      <p:sp>
        <p:nvSpPr>
          <p:cNvPr id="6" name="Slide Number Placeholder 5"/>
          <p:cNvSpPr>
            <a:spLocks noGrp="1"/>
          </p:cNvSpPr>
          <p:nvPr>
            <p:ph type="sldNum" sz="quarter" idx="12"/>
          </p:nvPr>
        </p:nvSpPr>
        <p:spPr/>
        <p:txBody>
          <a:bodyPr/>
          <a:lstStyle>
            <a:extLst/>
          </a:lstStyle>
          <a:p>
            <a:fld id="{547A00BE-2627-4773-A39E-3215FED59176}" type="slidenum">
              <a:rPr lang="cs-CZ" smtClean="0"/>
              <a:t>‹#›</a:t>
            </a:fld>
            <a:endParaRPr lang="cs-CZ"/>
          </a:p>
        </p:txBody>
      </p:sp>
    </p:spTree>
  </p:cSld>
  <p:clrMapOvr>
    <a:masterClrMapping/>
  </p:clrMapOvr>
  <mc:AlternateContent xmlns:mc="http://schemas.openxmlformats.org/markup-compatibility/2006" xmlns:p14="http://schemas.microsoft.com/office/powerpoint/2007/7/12/main">
    <mc:Choice Requires="p14">
      <p:transition spd="slow" p14:dur="800">
        <p14:flythrough/>
      </p:transition>
    </mc:Choice>
    <mc:Fallback xmlns="">
      <p:transition xmlns:p14="http://schemas.microsoft.com/office/powerpoint/2007/7/12/mai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529F1A4E-5550-4023-9873-B398BBF7A8C0}" type="datetimeFigureOut">
              <a:rPr lang="cs-CZ" smtClean="0"/>
              <a:t>18.10.2010</a:t>
            </a:fld>
            <a:endParaRPr lang="cs-CZ"/>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cs-CZ"/>
          </a:p>
        </p:txBody>
      </p:sp>
      <p:sp>
        <p:nvSpPr>
          <p:cNvPr id="6" name="Slide Number Placeholder 5"/>
          <p:cNvSpPr>
            <a:spLocks noGrp="1"/>
          </p:cNvSpPr>
          <p:nvPr>
            <p:ph type="sldNum" sz="quarter" idx="12"/>
          </p:nvPr>
        </p:nvSpPr>
        <p:spPr>
          <a:xfrm>
            <a:off x="6733952" y="6555112"/>
            <a:ext cx="588336" cy="228600"/>
          </a:xfrm>
        </p:spPr>
        <p:txBody>
          <a:bodyPr/>
          <a:lstStyle>
            <a:extLst/>
          </a:lstStyle>
          <a:p>
            <a:fld id="{547A00BE-2627-4773-A39E-3215FED59176}" type="slidenum">
              <a:rPr lang="cs-CZ" smtClean="0"/>
              <a:t>‹#›</a:t>
            </a:fld>
            <a:endParaRPr lang="cs-CZ"/>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07/7/12/main">
    <mc:Choice Requires="p14">
      <p:transition spd="slow" p14:dur="800">
        <p14:flythrough/>
      </p:transition>
    </mc:Choice>
    <mc:Fallback xmlns="">
      <p:transition xmlns:p14="http://schemas.microsoft.com/office/powerpoint/2007/7/12/mai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29F1A4E-5550-4023-9873-B398BBF7A8C0}" type="datetimeFigureOut">
              <a:rPr lang="cs-CZ" smtClean="0"/>
              <a:t>18.10.2010</a:t>
            </a:fld>
            <a:endParaRPr lang="cs-CZ"/>
          </a:p>
        </p:txBody>
      </p:sp>
      <p:sp>
        <p:nvSpPr>
          <p:cNvPr id="6" name="Footer Placeholder 5"/>
          <p:cNvSpPr>
            <a:spLocks noGrp="1"/>
          </p:cNvSpPr>
          <p:nvPr>
            <p:ph type="ftr" sz="quarter" idx="11"/>
          </p:nvPr>
        </p:nvSpPr>
        <p:spPr/>
        <p:txBody>
          <a:bodyPr/>
          <a:lstStyle>
            <a:extLst/>
          </a:lstStyle>
          <a:p>
            <a:endParaRPr lang="cs-CZ"/>
          </a:p>
        </p:txBody>
      </p:sp>
      <p:sp>
        <p:nvSpPr>
          <p:cNvPr id="7" name="Slide Number Placeholder 6"/>
          <p:cNvSpPr>
            <a:spLocks noGrp="1"/>
          </p:cNvSpPr>
          <p:nvPr>
            <p:ph type="sldNum" sz="quarter" idx="12"/>
          </p:nvPr>
        </p:nvSpPr>
        <p:spPr/>
        <p:txBody>
          <a:bodyPr/>
          <a:lstStyle>
            <a:extLst/>
          </a:lstStyle>
          <a:p>
            <a:fld id="{547A00BE-2627-4773-A39E-3215FED59176}" type="slidenum">
              <a:rPr lang="cs-CZ" smtClean="0"/>
              <a:t>‹#›</a:t>
            </a:fld>
            <a:endParaRPr lang="cs-CZ"/>
          </a:p>
        </p:txBody>
      </p:sp>
    </p:spTree>
  </p:cSld>
  <p:clrMapOvr>
    <a:masterClrMapping/>
  </p:clrMapOvr>
  <mc:AlternateContent xmlns:mc="http://schemas.openxmlformats.org/markup-compatibility/2006" xmlns:p14="http://schemas.microsoft.com/office/powerpoint/2007/7/12/main">
    <mc:Choice Requires="p14">
      <p:transition spd="slow" p14:dur="800">
        <p14:flythrough/>
      </p:transition>
    </mc:Choice>
    <mc:Fallback xmlns="">
      <p:transition xmlns:p14="http://schemas.microsoft.com/office/powerpoint/2007/7/12/mai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29F1A4E-5550-4023-9873-B398BBF7A8C0}" type="datetimeFigureOut">
              <a:rPr lang="cs-CZ" smtClean="0"/>
              <a:t>18.10.2010</a:t>
            </a:fld>
            <a:endParaRPr lang="cs-CZ"/>
          </a:p>
        </p:txBody>
      </p:sp>
      <p:sp>
        <p:nvSpPr>
          <p:cNvPr id="8" name="Footer Placeholder 7"/>
          <p:cNvSpPr>
            <a:spLocks noGrp="1"/>
          </p:cNvSpPr>
          <p:nvPr>
            <p:ph type="ftr" sz="quarter" idx="11"/>
          </p:nvPr>
        </p:nvSpPr>
        <p:spPr/>
        <p:txBody>
          <a:bodyPr/>
          <a:lstStyle>
            <a:extLst/>
          </a:lstStyle>
          <a:p>
            <a:endParaRPr lang="cs-CZ"/>
          </a:p>
        </p:txBody>
      </p:sp>
      <p:sp>
        <p:nvSpPr>
          <p:cNvPr id="9" name="Slide Number Placeholder 8"/>
          <p:cNvSpPr>
            <a:spLocks noGrp="1"/>
          </p:cNvSpPr>
          <p:nvPr>
            <p:ph type="sldNum" sz="quarter" idx="12"/>
          </p:nvPr>
        </p:nvSpPr>
        <p:spPr/>
        <p:txBody>
          <a:bodyPr/>
          <a:lstStyle>
            <a:extLst/>
          </a:lstStyle>
          <a:p>
            <a:fld id="{547A00BE-2627-4773-A39E-3215FED59176}" type="slidenum">
              <a:rPr lang="cs-CZ" smtClean="0"/>
              <a:t>‹#›</a:t>
            </a:fld>
            <a:endParaRPr lang="cs-CZ"/>
          </a:p>
        </p:txBody>
      </p:sp>
    </p:spTree>
  </p:cSld>
  <p:clrMapOvr>
    <a:masterClrMapping/>
  </p:clrMapOvr>
  <mc:AlternateContent xmlns:mc="http://schemas.openxmlformats.org/markup-compatibility/2006" xmlns:p14="http://schemas.microsoft.com/office/powerpoint/2007/7/12/main">
    <mc:Choice Requires="p14">
      <p:transition spd="slow" p14:dur="800">
        <p14:flythrough/>
      </p:transition>
    </mc:Choice>
    <mc:Fallback xmlns="">
      <p:transition xmlns:p14="http://schemas.microsoft.com/office/powerpoint/2007/7/12/mai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529F1A4E-5550-4023-9873-B398BBF7A8C0}" type="datetimeFigureOut">
              <a:rPr lang="cs-CZ" smtClean="0"/>
              <a:t>18.10.2010</a:t>
            </a:fld>
            <a:endParaRPr lang="cs-CZ"/>
          </a:p>
        </p:txBody>
      </p:sp>
      <p:sp>
        <p:nvSpPr>
          <p:cNvPr id="4" name="Footer Placeholder 3"/>
          <p:cNvSpPr>
            <a:spLocks noGrp="1"/>
          </p:cNvSpPr>
          <p:nvPr>
            <p:ph type="ftr" sz="quarter" idx="11"/>
          </p:nvPr>
        </p:nvSpPr>
        <p:spPr/>
        <p:txBody>
          <a:bodyPr/>
          <a:lstStyle>
            <a:extLst/>
          </a:lstStyle>
          <a:p>
            <a:endParaRPr lang="cs-CZ"/>
          </a:p>
        </p:txBody>
      </p:sp>
      <p:sp>
        <p:nvSpPr>
          <p:cNvPr id="5" name="Slide Number Placeholder 4"/>
          <p:cNvSpPr>
            <a:spLocks noGrp="1"/>
          </p:cNvSpPr>
          <p:nvPr>
            <p:ph type="sldNum" sz="quarter" idx="12"/>
          </p:nvPr>
        </p:nvSpPr>
        <p:spPr/>
        <p:txBody>
          <a:bodyPr/>
          <a:lstStyle>
            <a:extLst/>
          </a:lstStyle>
          <a:p>
            <a:fld id="{547A00BE-2627-4773-A39E-3215FED59176}" type="slidenum">
              <a:rPr lang="cs-CZ" smtClean="0"/>
              <a:t>‹#›</a:t>
            </a:fld>
            <a:endParaRPr lang="cs-CZ"/>
          </a:p>
        </p:txBody>
      </p:sp>
    </p:spTree>
  </p:cSld>
  <p:clrMapOvr>
    <a:masterClrMapping/>
  </p:clrMapOvr>
  <mc:AlternateContent xmlns:mc="http://schemas.openxmlformats.org/markup-compatibility/2006" xmlns:p14="http://schemas.microsoft.com/office/powerpoint/2007/7/12/main">
    <mc:Choice Requires="p14">
      <p:transition spd="slow" p14:dur="800">
        <p14:flythrough/>
      </p:transition>
    </mc:Choice>
    <mc:Fallback xmlns="">
      <p:transition xmlns:p14="http://schemas.microsoft.com/office/powerpoint/2007/7/12/mai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529F1A4E-5550-4023-9873-B398BBF7A8C0}" type="datetimeFigureOut">
              <a:rPr lang="cs-CZ" smtClean="0"/>
              <a:t>18.10.2010</a:t>
            </a:fld>
            <a:endParaRPr lang="cs-CZ"/>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cs-CZ"/>
          </a:p>
        </p:txBody>
      </p:sp>
      <p:sp>
        <p:nvSpPr>
          <p:cNvPr id="4" name="Slide Number Placeholder 3"/>
          <p:cNvSpPr>
            <a:spLocks noGrp="1"/>
          </p:cNvSpPr>
          <p:nvPr>
            <p:ph type="sldNum" sz="quarter" idx="12"/>
          </p:nvPr>
        </p:nvSpPr>
        <p:spPr/>
        <p:txBody>
          <a:bodyPr/>
          <a:lstStyle>
            <a:extLst/>
          </a:lstStyle>
          <a:p>
            <a:fld id="{547A00BE-2627-4773-A39E-3215FED59176}" type="slidenum">
              <a:rPr lang="cs-CZ" smtClean="0"/>
              <a:t>‹#›</a:t>
            </a:fld>
            <a:endParaRPr lang="cs-CZ"/>
          </a:p>
        </p:txBody>
      </p:sp>
    </p:spTree>
  </p:cSld>
  <p:clrMapOvr>
    <a:masterClrMapping/>
  </p:clrMapOvr>
  <mc:AlternateContent xmlns:mc="http://schemas.openxmlformats.org/markup-compatibility/2006" xmlns:p14="http://schemas.microsoft.com/office/powerpoint/2007/7/12/main">
    <mc:Choice Requires="p14">
      <p:transition spd="slow" p14:dur="800">
        <p14:flythrough/>
      </p:transition>
    </mc:Choice>
    <mc:Fallback xmlns="">
      <p:transition xmlns:p14="http://schemas.microsoft.com/office/powerpoint/2007/7/12/mai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29F1A4E-5550-4023-9873-B398BBF7A8C0}" type="datetimeFigureOut">
              <a:rPr lang="cs-CZ" smtClean="0"/>
              <a:t>18.10.2010</a:t>
            </a:fld>
            <a:endParaRPr lang="cs-CZ"/>
          </a:p>
        </p:txBody>
      </p:sp>
      <p:sp>
        <p:nvSpPr>
          <p:cNvPr id="6" name="Footer Placeholder 5"/>
          <p:cNvSpPr>
            <a:spLocks noGrp="1"/>
          </p:cNvSpPr>
          <p:nvPr>
            <p:ph type="ftr" sz="quarter" idx="11"/>
          </p:nvPr>
        </p:nvSpPr>
        <p:spPr/>
        <p:txBody>
          <a:bodyPr/>
          <a:lstStyle>
            <a:extLst/>
          </a:lstStyle>
          <a:p>
            <a:endParaRPr lang="cs-CZ"/>
          </a:p>
        </p:txBody>
      </p:sp>
      <p:sp>
        <p:nvSpPr>
          <p:cNvPr id="7" name="Slide Number Placeholder 6"/>
          <p:cNvSpPr>
            <a:spLocks noGrp="1"/>
          </p:cNvSpPr>
          <p:nvPr>
            <p:ph type="sldNum" sz="quarter" idx="12"/>
          </p:nvPr>
        </p:nvSpPr>
        <p:spPr/>
        <p:txBody>
          <a:bodyPr/>
          <a:lstStyle>
            <a:extLst/>
          </a:lstStyle>
          <a:p>
            <a:fld id="{547A00BE-2627-4773-A39E-3215FED59176}" type="slidenum">
              <a:rPr lang="cs-CZ" smtClean="0"/>
              <a:t>‹#›</a:t>
            </a:fld>
            <a:endParaRPr lang="cs-CZ"/>
          </a:p>
        </p:txBody>
      </p:sp>
    </p:spTree>
  </p:cSld>
  <p:clrMapOvr>
    <a:masterClrMapping/>
  </p:clrMapOvr>
  <mc:AlternateContent xmlns:mc="http://schemas.openxmlformats.org/markup-compatibility/2006" xmlns:p14="http://schemas.microsoft.com/office/powerpoint/2007/7/12/main">
    <mc:Choice Requires="p14">
      <p:transition spd="slow" p14:dur="800">
        <p14:flythrough/>
      </p:transition>
    </mc:Choice>
    <mc:Fallback xmlns="">
      <p:transition xmlns:p14="http://schemas.microsoft.com/office/powerpoint/2007/7/12/mai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xmlns:mc="http://schemas.openxmlformats.org/markup-compatibility/2006" xmlns:a14="http://schemas.microsoft.com/office/drawing/2007/7/7/main" val="FAFAFA" mc:Ignorable=""/>
          </a:solidFill>
          <a:ln w="1270" cap="rnd" cmpd="sng" algn="ctr">
            <a:solidFill>
              <a:srgbClr xmlns:mc="http://schemas.openxmlformats.org/markup-compatibility/2006" xmlns:a14="http://schemas.microsoft.com/office/drawing/2007/7/7/main" val="EAEAEA" mc:Ignorable=""/>
            </a:solidFill>
            <a:prstDash val="solid"/>
          </a:ln>
          <a:effectLst>
            <a:outerShdw blurRad="25000" dist="12700" dir="5400000" algn="t" rotWithShape="0">
              <a:srgbClr xmlns:mc="http://schemas.openxmlformats.org/markup-compatibility/2006" xmlns:a14="http://schemas.microsoft.com/office/drawing/2007/7/7/main" val="000000" mc:Ignorable="">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xmlns:mc="http://schemas.openxmlformats.org/markup-compatibility/2006" xmlns:a14="http://schemas.microsoft.com/office/drawing/2007/7/7/main" val="FAFAFA" mc:Ignorable=""/>
          </a:solidFill>
          <a:ln w="1270" cap="rnd" cmpd="sng" algn="ctr">
            <a:solidFill>
              <a:srgbClr xmlns:mc="http://schemas.openxmlformats.org/markup-compatibility/2006" xmlns:a14="http://schemas.microsoft.com/office/drawing/2007/7/7/main" val="EAEAEA" mc:Ignorable=""/>
            </a:solidFill>
            <a:prstDash val="solid"/>
          </a:ln>
          <a:effectLst>
            <a:outerShdw blurRad="28000" dist="12700" dir="5400000" algn="tl" rotWithShape="0">
              <a:srgbClr xmlns:mc="http://schemas.openxmlformats.org/markup-compatibility/2006" xmlns:a14="http://schemas.microsoft.com/office/drawing/2007/7/7/main" val="000000" mc:Ignorable="">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529F1A4E-5550-4023-9873-B398BBF7A8C0}" type="datetimeFigureOut">
              <a:rPr lang="cs-CZ" smtClean="0"/>
              <a:t>18.10.2010</a:t>
            </a:fld>
            <a:endParaRPr lang="cs-CZ"/>
          </a:p>
        </p:txBody>
      </p:sp>
      <p:sp>
        <p:nvSpPr>
          <p:cNvPr id="6" name="Footer Placeholder 5"/>
          <p:cNvSpPr>
            <a:spLocks noGrp="1"/>
          </p:cNvSpPr>
          <p:nvPr>
            <p:ph type="ftr" sz="quarter" idx="11"/>
          </p:nvPr>
        </p:nvSpPr>
        <p:spPr/>
        <p:txBody>
          <a:bodyPr/>
          <a:lstStyle>
            <a:extLst/>
          </a:lstStyle>
          <a:p>
            <a:endParaRPr lang="cs-CZ"/>
          </a:p>
        </p:txBody>
      </p:sp>
      <p:sp>
        <p:nvSpPr>
          <p:cNvPr id="7" name="Slide Number Placeholder 6"/>
          <p:cNvSpPr>
            <a:spLocks noGrp="1"/>
          </p:cNvSpPr>
          <p:nvPr>
            <p:ph type="sldNum" sz="quarter" idx="12"/>
          </p:nvPr>
        </p:nvSpPr>
        <p:spPr/>
        <p:txBody>
          <a:bodyPr/>
          <a:lstStyle>
            <a:extLst/>
          </a:lstStyle>
          <a:p>
            <a:fld id="{547A00BE-2627-4773-A39E-3215FED59176}" type="slidenum">
              <a:rPr lang="cs-CZ" smtClean="0"/>
              <a:t>‹#›</a:t>
            </a:fld>
            <a:endParaRPr lang="cs-CZ"/>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xmlns:mc="http://schemas.openxmlformats.org/markup-compatibility/2006" xmlns:a14="http://schemas.microsoft.com/office/drawing/2007/7/7/main" val="FFFFFF" mc:Ignorable=""/>
            </a:solidFill>
            <a:miter lim="800000"/>
          </a:ln>
          <a:effectLst>
            <a:outerShdw blurRad="44450" dist="3810" dir="5400000" algn="tl" rotWithShape="0">
              <a:srgbClr xmlns:mc="http://schemas.openxmlformats.org/markup-compatibility/2006" xmlns:a14="http://schemas.microsoft.com/office/drawing/2007/7/7/main" val="000000" mc:Ignorable="">
                <a:alpha val="60000"/>
              </a:srgbClr>
            </a:outerShdw>
          </a:effectLst>
          <a:scene3d>
            <a:camera prst="orthographicFront"/>
            <a:lightRig rig="threePt" dir="t"/>
          </a:scene3d>
          <a:sp3d contourW="3810">
            <a:contourClr>
              <a:srgbClr xmlns:mc="http://schemas.openxmlformats.org/markup-compatibility/2006" xmlns:a14="http://schemas.microsoft.com/office/drawing/2007/7/7/main" val="969696" mc:Ignorable=""/>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07/7/12/main">
    <mc:Choice Requires="p14">
      <p:transition spd="slow" p14:dur="800">
        <p14:flythrough/>
      </p:transition>
    </mc:Choice>
    <mc:Fallback xmlns="">
      <p:transition xmlns:p14="http://schemas.microsoft.com/office/powerpoint/2007/7/12/mai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xmlns:mc="http://schemas.openxmlformats.org/markup-compatibility/2006" xmlns:a14="http://schemas.microsoft.com/office/drawing/2007/7/7/main" val="000000" mc:Ignorable="">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529F1A4E-5550-4023-9873-B398BBF7A8C0}" type="datetimeFigureOut">
              <a:rPr lang="cs-CZ" smtClean="0"/>
              <a:t>18.10.2010</a:t>
            </a:fld>
            <a:endParaRPr lang="cs-CZ"/>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cs-CZ"/>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547A00BE-2627-4773-A39E-3215FED59176}"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4="http://schemas.microsoft.com/office/powerpoint/2007/7/12/main">
    <mc:Choice Requires="p14">
      <p:transition spd="slow" p14:dur="800">
        <p14:flythrough/>
      </p:transition>
    </mc:Choice>
    <mc:Fallback xmlns="">
      <p:transition xmlns:p14="http://schemas.microsoft.com/office/powerpoint/2007/7/12/main" spd="slow">
        <p:fade/>
      </p:transition>
    </mc:Fallback>
  </mc:AlternateConten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cs-CZ" dirty="0" smtClean="0"/>
              <a:t>The legislation system in the U.S.</a:t>
            </a:r>
            <a:endParaRPr lang="cs-CZ" dirty="0"/>
          </a:p>
        </p:txBody>
      </p:sp>
      <p:sp>
        <p:nvSpPr>
          <p:cNvPr id="3" name="Subtitle 2"/>
          <p:cNvSpPr>
            <a:spLocks noGrp="1"/>
          </p:cNvSpPr>
          <p:nvPr>
            <p:ph type="subTitle" idx="1"/>
          </p:nvPr>
        </p:nvSpPr>
        <p:spPr/>
        <p:txBody>
          <a:bodyPr/>
          <a:lstStyle/>
          <a:p>
            <a:endParaRPr lang="cs-CZ" dirty="0"/>
          </a:p>
        </p:txBody>
      </p:sp>
    </p:spTree>
    <p:extLst>
      <p:ext uri="{BB962C8B-B14F-4D97-AF65-F5344CB8AC3E}">
        <p14:creationId xmlns:p14="http://schemas.microsoft.com/office/powerpoint/2007/7/12/main" val="1257207649"/>
      </p:ext>
    </p:extLst>
  </p:cSld>
  <p:clrMapOvr>
    <a:masterClrMapping/>
  </p:clrMapOvr>
  <mc:AlternateContent xmlns:mc="http://schemas.openxmlformats.org/markup-compatibility/2006" xmlns:p14="http://schemas.microsoft.com/office/powerpoint/2007/7/12/main">
    <mc:Choice Requires="p14">
      <p:transition spd="slow" p14:dur="800">
        <p14:flythrough/>
      </p:transition>
    </mc:Choice>
    <mc:Fallback xmlns="">
      <p:transition xmlns:p14="http://schemas.microsoft.com/office/powerpoint/2007/7/12/main" spd="slow">
        <p:fade/>
      </p:transition>
    </mc:Fallback>
  </mc:AlternateContent>
  <p:timing>
    <p:tnLst>
      <p:par>
        <p:cTn xmlns:p14="http://schemas.microsoft.com/office/powerpoint/2007/7/12/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Representatives</a:t>
            </a:r>
            <a:endParaRPr lang="cs-CZ" dirty="0"/>
          </a:p>
        </p:txBody>
      </p:sp>
      <p:sp>
        <p:nvSpPr>
          <p:cNvPr id="3" name="Content Placeholder 2"/>
          <p:cNvSpPr>
            <a:spLocks noGrp="1"/>
          </p:cNvSpPr>
          <p:nvPr>
            <p:ph idx="1"/>
          </p:nvPr>
        </p:nvSpPr>
        <p:spPr/>
        <p:txBody>
          <a:bodyPr/>
          <a:lstStyle/>
          <a:p>
            <a:r>
              <a:rPr lang="en-US" dirty="0"/>
              <a:t>E</a:t>
            </a:r>
            <a:r>
              <a:rPr lang="en-US" dirty="0" smtClean="0"/>
              <a:t>lected </a:t>
            </a:r>
            <a:r>
              <a:rPr lang="en-US" dirty="0"/>
              <a:t>for six-year </a:t>
            </a:r>
            <a:r>
              <a:rPr lang="en-US" dirty="0" smtClean="0"/>
              <a:t>terms</a:t>
            </a:r>
          </a:p>
          <a:p>
            <a:r>
              <a:rPr lang="en-US" dirty="0"/>
              <a:t>M</a:t>
            </a:r>
            <a:r>
              <a:rPr lang="en-US" dirty="0" smtClean="0"/>
              <a:t>ust </a:t>
            </a:r>
            <a:r>
              <a:rPr lang="en-US" dirty="0"/>
              <a:t>be 30 years </a:t>
            </a:r>
            <a:r>
              <a:rPr lang="en-US" dirty="0" smtClean="0"/>
              <a:t>old</a:t>
            </a:r>
          </a:p>
          <a:p>
            <a:r>
              <a:rPr lang="en-US" dirty="0" smtClean="0"/>
              <a:t>Citizen </a:t>
            </a:r>
            <a:r>
              <a:rPr lang="en-US" dirty="0"/>
              <a:t>for at least nine </a:t>
            </a:r>
            <a:r>
              <a:rPr lang="en-US" dirty="0" smtClean="0"/>
              <a:t>years</a:t>
            </a:r>
          </a:p>
          <a:p>
            <a:r>
              <a:rPr lang="en-US" dirty="0" smtClean="0"/>
              <a:t>Resident </a:t>
            </a:r>
            <a:r>
              <a:rPr lang="en-US" dirty="0"/>
              <a:t>of the state from which they are </a:t>
            </a:r>
            <a:r>
              <a:rPr lang="en-US" dirty="0" smtClean="0"/>
              <a:t>elected</a:t>
            </a:r>
            <a:endParaRPr lang="cs-CZ" dirty="0"/>
          </a:p>
        </p:txBody>
      </p:sp>
    </p:spTree>
    <p:extLst>
      <p:ext uri="{BB962C8B-B14F-4D97-AF65-F5344CB8AC3E}">
        <p14:creationId xmlns:p14="http://schemas.microsoft.com/office/powerpoint/2007/7/12/main" val="935389625"/>
      </p:ext>
    </p:extLst>
  </p:cSld>
  <p:clrMapOvr>
    <a:masterClrMapping/>
  </p:clrMapOvr>
  <mc:AlternateContent xmlns:mc="http://schemas.openxmlformats.org/markup-compatibility/2006" xmlns:p14="http://schemas.microsoft.com/office/powerpoint/2007/7/12/main">
    <mc:Choice Requires="p14">
      <p:transition spd="slow" p14:dur="800">
        <p14:flythrough/>
      </p:transition>
    </mc:Choice>
    <mc:Fallback xmlns="">
      <p:transition xmlns:p14="http://schemas.microsoft.com/office/powerpoint/2007/7/12/main" spd="slow">
        <p:fade/>
      </p:transition>
    </mc:Fallback>
  </mc:AlternateContent>
  <p:timing>
    <p:tnLst>
      <p:par>
        <p:cTn xmlns:p14="http://schemas.microsoft.com/office/powerpoint/2007/7/12/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united states congress</a:t>
            </a:r>
            <a:endParaRPr lang="cs-CZ" dirty="0"/>
          </a:p>
        </p:txBody>
      </p:sp>
      <p:sp>
        <p:nvSpPr>
          <p:cNvPr id="3" name="Content Placeholder 2"/>
          <p:cNvSpPr>
            <a:spLocks noGrp="1"/>
          </p:cNvSpPr>
          <p:nvPr>
            <p:ph idx="1"/>
          </p:nvPr>
        </p:nvSpPr>
        <p:spPr/>
        <p:txBody>
          <a:bodyPr/>
          <a:lstStyle/>
          <a:p>
            <a:r>
              <a:rPr lang="en-US" dirty="0" smtClean="0"/>
              <a:t>Is </a:t>
            </a:r>
            <a:r>
              <a:rPr lang="en-US" dirty="0"/>
              <a:t>charged with drafting, debating and sending bills to the president to be signed into </a:t>
            </a:r>
            <a:r>
              <a:rPr lang="en-US" dirty="0" smtClean="0"/>
              <a:t>law</a:t>
            </a:r>
          </a:p>
          <a:p>
            <a:r>
              <a:rPr lang="en-US" dirty="0" smtClean="0"/>
              <a:t>Each Congress has usually two sessions, one per each year, since members of the House of Representatives serve two-year terms </a:t>
            </a:r>
            <a:endParaRPr lang="cs-CZ" dirty="0"/>
          </a:p>
        </p:txBody>
      </p:sp>
    </p:spTree>
    <p:extLst>
      <p:ext uri="{BB962C8B-B14F-4D97-AF65-F5344CB8AC3E}">
        <p14:creationId xmlns:p14="http://schemas.microsoft.com/office/powerpoint/2007/7/12/main" val="3246281086"/>
      </p:ext>
    </p:extLst>
  </p:cSld>
  <p:clrMapOvr>
    <a:masterClrMapping/>
  </p:clrMapOvr>
  <mc:AlternateContent xmlns:mc="http://schemas.openxmlformats.org/markup-compatibility/2006" xmlns:p14="http://schemas.microsoft.com/office/powerpoint/2007/7/12/main">
    <mc:Choice Requires="p14">
      <p:transition spd="slow" p14:dur="800">
        <p14:flythrough/>
      </p:transition>
    </mc:Choice>
    <mc:Fallback xmlns="">
      <p:transition xmlns:p14="http://schemas.microsoft.com/office/powerpoint/2007/7/12/main" spd="slow">
        <p:fade/>
      </p:transition>
    </mc:Fallback>
  </mc:AlternateContent>
  <p:timing>
    <p:tnLst>
      <p:par>
        <p:cTn xmlns:p14="http://schemas.microsoft.com/office/powerpoint/2007/7/12/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Congress: Types of Session</a:t>
            </a:r>
            <a:endParaRPr lang="cs-CZ" dirty="0"/>
          </a:p>
        </p:txBody>
      </p:sp>
      <p:sp>
        <p:nvSpPr>
          <p:cNvPr id="3" name="Content Placeholder 2"/>
          <p:cNvSpPr>
            <a:spLocks noGrp="1"/>
          </p:cNvSpPr>
          <p:nvPr>
            <p:ph idx="1"/>
          </p:nvPr>
        </p:nvSpPr>
        <p:spPr/>
        <p:txBody>
          <a:bodyPr>
            <a:normAutofit lnSpcReduction="10000"/>
          </a:bodyPr>
          <a:lstStyle/>
          <a:p>
            <a:r>
              <a:rPr lang="en-US" dirty="0"/>
              <a:t>There are different types of sessions, during which either one or both chambers of Congress </a:t>
            </a:r>
            <a:r>
              <a:rPr lang="en-US" dirty="0" smtClean="0"/>
              <a:t>meet </a:t>
            </a:r>
          </a:p>
          <a:p>
            <a:r>
              <a:rPr lang="en-US" dirty="0" smtClean="0"/>
              <a:t>The </a:t>
            </a:r>
            <a:r>
              <a:rPr lang="en-US" dirty="0"/>
              <a:t>Constitution requires a quorum, or majority, to be present in order for the chambers to conduct </a:t>
            </a:r>
            <a:r>
              <a:rPr lang="en-US" dirty="0" smtClean="0"/>
              <a:t>business</a:t>
            </a:r>
          </a:p>
          <a:p>
            <a:r>
              <a:rPr lang="en-US" dirty="0" smtClean="0"/>
              <a:t>Types</a:t>
            </a:r>
            <a:r>
              <a:rPr lang="cs-CZ" dirty="0"/>
              <a:t>:</a:t>
            </a:r>
            <a:endParaRPr lang="en-US" dirty="0" smtClean="0"/>
          </a:p>
          <a:p>
            <a:pPr lvl="1"/>
            <a:r>
              <a:rPr lang="en-US" dirty="0" smtClean="0"/>
              <a:t>Regular session</a:t>
            </a:r>
          </a:p>
          <a:p>
            <a:pPr lvl="1"/>
            <a:r>
              <a:rPr lang="en-US" dirty="0" smtClean="0"/>
              <a:t>Closed session</a:t>
            </a:r>
          </a:p>
          <a:p>
            <a:pPr lvl="1"/>
            <a:r>
              <a:rPr lang="en-US" dirty="0" smtClean="0"/>
              <a:t>Joint session</a:t>
            </a:r>
          </a:p>
          <a:p>
            <a:pPr lvl="1"/>
            <a:r>
              <a:rPr lang="en-US" dirty="0" smtClean="0"/>
              <a:t>“Lame Duck” session</a:t>
            </a:r>
          </a:p>
          <a:p>
            <a:pPr lvl="1"/>
            <a:r>
              <a:rPr lang="en-US" dirty="0" smtClean="0"/>
              <a:t>Special session</a:t>
            </a:r>
            <a:endParaRPr lang="cs-CZ" dirty="0"/>
          </a:p>
        </p:txBody>
      </p:sp>
    </p:spTree>
    <p:extLst>
      <p:ext uri="{BB962C8B-B14F-4D97-AF65-F5344CB8AC3E}">
        <p14:creationId xmlns:p14="http://schemas.microsoft.com/office/powerpoint/2007/7/12/main" val="1535411638"/>
      </p:ext>
    </p:extLst>
  </p:cSld>
  <p:clrMapOvr>
    <a:masterClrMapping/>
  </p:clrMapOvr>
  <mc:AlternateContent xmlns:mc="http://schemas.openxmlformats.org/markup-compatibility/2006" xmlns:p14="http://schemas.microsoft.com/office/powerpoint/2007/7/12/main">
    <mc:Choice Requires="p14">
      <p:transition spd="slow" p14:dur="800">
        <p14:flythrough/>
      </p:transition>
    </mc:Choice>
    <mc:Fallback xmlns="">
      <p:transition xmlns:p14="http://schemas.microsoft.com/office/powerpoint/2007/7/12/main" spd="slow">
        <p:fade/>
      </p:transition>
    </mc:Fallback>
  </mc:AlternateContent>
  <p:timing>
    <p:tnLst>
      <p:par>
        <p:cTn xmlns:p14="http://schemas.microsoft.com/office/powerpoint/2007/7/12/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The Legislative Process</a:t>
            </a:r>
            <a:endParaRPr lang="cs-CZ" dirty="0"/>
          </a:p>
        </p:txBody>
      </p:sp>
      <p:sp>
        <p:nvSpPr>
          <p:cNvPr id="5" name="Text Placeholder 4"/>
          <p:cNvSpPr>
            <a:spLocks noGrp="1"/>
          </p:cNvSpPr>
          <p:nvPr>
            <p:ph type="body" idx="1"/>
          </p:nvPr>
        </p:nvSpPr>
        <p:spPr/>
        <p:txBody>
          <a:bodyPr/>
          <a:lstStyle/>
          <a:p>
            <a:endParaRPr lang="cs-CZ"/>
          </a:p>
        </p:txBody>
      </p:sp>
    </p:spTree>
    <p:extLst>
      <p:ext uri="{BB962C8B-B14F-4D97-AF65-F5344CB8AC3E}">
        <p14:creationId xmlns:p14="http://schemas.microsoft.com/office/powerpoint/2007/7/12/main" val="3708112510"/>
      </p:ext>
    </p:extLst>
  </p:cSld>
  <p:clrMapOvr>
    <a:masterClrMapping/>
  </p:clrMapOvr>
  <mc:AlternateContent xmlns:mc="http://schemas.openxmlformats.org/markup-compatibility/2006" xmlns:p14="http://schemas.microsoft.com/office/powerpoint/2007/7/12/main">
    <mc:Choice Requires="p14">
      <p:transition spd="slow" p14:dur="800">
        <p14:flythrough/>
      </p:transition>
    </mc:Choice>
    <mc:Fallback xmlns="">
      <p:transition xmlns:p14="http://schemas.microsoft.com/office/powerpoint/2007/7/12/main" spd="slow">
        <p:fade/>
      </p:transition>
    </mc:Fallback>
  </mc:AlternateContent>
  <p:timing>
    <p:tnLst>
      <p:par>
        <p:cTn xmlns:p14="http://schemas.microsoft.com/office/powerpoint/2007/7/12/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The legislative process</a:t>
            </a:r>
            <a:endParaRPr lang="cs-CZ" dirty="0"/>
          </a:p>
        </p:txBody>
      </p:sp>
      <p:sp>
        <p:nvSpPr>
          <p:cNvPr id="5" name="Content Placeholder 4"/>
          <p:cNvSpPr>
            <a:spLocks noGrp="1"/>
          </p:cNvSpPr>
          <p:nvPr>
            <p:ph idx="1"/>
          </p:nvPr>
        </p:nvSpPr>
        <p:spPr/>
        <p:txBody>
          <a:bodyPr>
            <a:normAutofit fontScale="92500" lnSpcReduction="10000"/>
          </a:bodyPr>
          <a:lstStyle/>
          <a:p>
            <a:r>
              <a:rPr lang="en-US" dirty="0" err="1" smtClean="0"/>
              <a:t>Intoduction</a:t>
            </a:r>
            <a:endParaRPr lang="en-US" dirty="0" smtClean="0"/>
          </a:p>
          <a:p>
            <a:pPr lvl="1"/>
            <a:r>
              <a:rPr lang="en-US" dirty="0" smtClean="0"/>
              <a:t>Only </a:t>
            </a:r>
            <a:r>
              <a:rPr lang="en-US" dirty="0"/>
              <a:t>a member of Congress (House or Senate) can introduce the bill for </a:t>
            </a:r>
            <a:r>
              <a:rPr lang="en-US" dirty="0" smtClean="0"/>
              <a:t>consideration</a:t>
            </a:r>
          </a:p>
          <a:p>
            <a:pPr lvl="1"/>
            <a:r>
              <a:rPr lang="en-US" dirty="0" smtClean="0"/>
              <a:t>The </a:t>
            </a:r>
            <a:r>
              <a:rPr lang="en-US" dirty="0"/>
              <a:t>Representative or Senator who introduces the bill becomes its "</a:t>
            </a:r>
            <a:r>
              <a:rPr lang="en-US" dirty="0" smtClean="0"/>
              <a:t>sponsor"</a:t>
            </a:r>
          </a:p>
          <a:p>
            <a:pPr lvl="1"/>
            <a:r>
              <a:rPr lang="en-US" dirty="0" smtClean="0"/>
              <a:t>Other </a:t>
            </a:r>
            <a:r>
              <a:rPr lang="en-US" dirty="0"/>
              <a:t>legislators who support the bill or work on its preparation can ask to be listed as "</a:t>
            </a:r>
            <a:r>
              <a:rPr lang="en-US" dirty="0" smtClean="0"/>
              <a:t>co-sponsors“</a:t>
            </a:r>
          </a:p>
          <a:p>
            <a:pPr lvl="1"/>
            <a:r>
              <a:rPr lang="en-US" dirty="0" smtClean="0"/>
              <a:t>Important </a:t>
            </a:r>
            <a:r>
              <a:rPr lang="en-US" dirty="0"/>
              <a:t>bills usually have several </a:t>
            </a:r>
            <a:r>
              <a:rPr lang="en-US" dirty="0" smtClean="0"/>
              <a:t>co-sponsors</a:t>
            </a:r>
          </a:p>
          <a:p>
            <a:pPr lvl="1"/>
            <a:r>
              <a:rPr lang="en-US" dirty="0" smtClean="0"/>
              <a:t>Co-sponsors are not required to sign the bill</a:t>
            </a:r>
          </a:p>
          <a:p>
            <a:pPr lvl="1"/>
            <a:r>
              <a:rPr lang="en-US" dirty="0"/>
              <a:t>A bill or resolution has officially been introduced when it has been assigned a number (H.R. # for House Bills or S. # for Senate Bills), and printed in the Congressional Record by the Government Printing </a:t>
            </a:r>
            <a:r>
              <a:rPr lang="en-US" dirty="0" smtClean="0"/>
              <a:t>Office</a:t>
            </a:r>
            <a:endParaRPr lang="en-US" dirty="0"/>
          </a:p>
        </p:txBody>
      </p:sp>
    </p:spTree>
    <p:extLst>
      <p:ext uri="{BB962C8B-B14F-4D97-AF65-F5344CB8AC3E}">
        <p14:creationId xmlns:p14="http://schemas.microsoft.com/office/powerpoint/2007/7/12/main" val="3729960371"/>
      </p:ext>
    </p:extLst>
  </p:cSld>
  <p:clrMapOvr>
    <a:masterClrMapping/>
  </p:clrMapOvr>
  <mc:AlternateContent xmlns:mc="http://schemas.openxmlformats.org/markup-compatibility/2006" xmlns:p14="http://schemas.microsoft.com/office/powerpoint/2007/7/12/main">
    <mc:Choice Requires="p14">
      <p:transition spd="slow" p14:dur="800">
        <p14:flythrough/>
      </p:transition>
    </mc:Choice>
    <mc:Fallback xmlns="">
      <p:transition xmlns:p14="http://schemas.microsoft.com/office/powerpoint/2007/7/12/main" spd="slow">
        <p:fade/>
      </p:transition>
    </mc:Fallback>
  </mc:AlternateContent>
  <p:timing>
    <p:tnLst>
      <p:par>
        <p:cTn xmlns:p14="http://schemas.microsoft.com/office/powerpoint/2007/7/12/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 calcmode="lin" valueType="num">
                                      <p:cBhvr additive="base">
                                        <p:cTn id="11"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 calcmode="lin" valueType="num">
                                      <p:cBhvr additive="base">
                                        <p:cTn id="15"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 calcmode="lin" valueType="num">
                                      <p:cBhvr additive="base">
                                        <p:cTn id="19"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anim calcmode="lin" valueType="num">
                                      <p:cBhvr additive="base">
                                        <p:cTn id="23"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 calcmode="lin" valueType="num">
                                      <p:cBhvr additive="base">
                                        <p:cTn id="27"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5">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anim calcmode="lin" valueType="num">
                                      <p:cBhvr additive="base">
                                        <p:cTn id="31"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legislative process</a:t>
            </a:r>
            <a:endParaRPr lang="cs-CZ" dirty="0"/>
          </a:p>
        </p:txBody>
      </p:sp>
      <p:sp>
        <p:nvSpPr>
          <p:cNvPr id="3" name="Content Placeholder 2"/>
          <p:cNvSpPr>
            <a:spLocks noGrp="1"/>
          </p:cNvSpPr>
          <p:nvPr>
            <p:ph idx="1"/>
          </p:nvPr>
        </p:nvSpPr>
        <p:spPr/>
        <p:txBody>
          <a:bodyPr>
            <a:normAutofit fontScale="92500" lnSpcReduction="10000"/>
          </a:bodyPr>
          <a:lstStyle/>
          <a:p>
            <a:r>
              <a:rPr lang="en-US" dirty="0" smtClean="0"/>
              <a:t>Committee Consideration</a:t>
            </a:r>
          </a:p>
          <a:p>
            <a:pPr lvl="1"/>
            <a:r>
              <a:rPr lang="en-US" dirty="0"/>
              <a:t>C</a:t>
            </a:r>
            <a:r>
              <a:rPr lang="cs-CZ" dirty="0" smtClean="0"/>
              <a:t>ommittee </a:t>
            </a:r>
            <a:r>
              <a:rPr lang="cs-CZ" dirty="0"/>
              <a:t>considers the bill in detail</a:t>
            </a:r>
          </a:p>
          <a:p>
            <a:r>
              <a:rPr lang="en-US" dirty="0" smtClean="0"/>
              <a:t>Committee Action</a:t>
            </a:r>
          </a:p>
          <a:p>
            <a:r>
              <a:rPr lang="en-US" dirty="0" smtClean="0"/>
              <a:t>Subcommittee Review</a:t>
            </a:r>
          </a:p>
          <a:p>
            <a:pPr lvl="1"/>
            <a:r>
              <a:rPr lang="cs-CZ" dirty="0"/>
              <a:t>The committee sends some bills to a subcommittee for further study and public hearings</a:t>
            </a:r>
            <a:endParaRPr lang="en-US" dirty="0" smtClean="0"/>
          </a:p>
          <a:p>
            <a:r>
              <a:rPr lang="en-US" dirty="0" smtClean="0"/>
              <a:t>Mark Up</a:t>
            </a:r>
          </a:p>
          <a:p>
            <a:pPr lvl="1"/>
            <a:r>
              <a:rPr lang="cs-CZ" dirty="0"/>
              <a:t>If the subcommittee decides to </a:t>
            </a:r>
            <a:r>
              <a:rPr lang="cs-CZ" dirty="0" smtClean="0"/>
              <a:t>report</a:t>
            </a:r>
            <a:r>
              <a:rPr lang="en-US" dirty="0" smtClean="0"/>
              <a:t> </a:t>
            </a:r>
            <a:r>
              <a:rPr lang="cs-CZ" dirty="0" smtClean="0"/>
              <a:t>a </a:t>
            </a:r>
            <a:r>
              <a:rPr lang="cs-CZ" dirty="0"/>
              <a:t>bill back to the full committee for approval, they may first make changes and amendments to </a:t>
            </a:r>
            <a:r>
              <a:rPr lang="cs-CZ" dirty="0" smtClean="0"/>
              <a:t>it</a:t>
            </a:r>
            <a:endParaRPr lang="en-US" dirty="0" smtClean="0"/>
          </a:p>
          <a:p>
            <a:r>
              <a:rPr lang="en-US" dirty="0" smtClean="0"/>
              <a:t>Committee Action – Reporting a Bill</a:t>
            </a:r>
          </a:p>
          <a:p>
            <a:pPr lvl="1"/>
            <a:r>
              <a:rPr lang="cs-CZ" dirty="0"/>
              <a:t>The full committee now reviews the deliberations and recommendations of the </a:t>
            </a:r>
            <a:r>
              <a:rPr lang="cs-CZ" dirty="0" smtClean="0"/>
              <a:t>subcommittee</a:t>
            </a:r>
            <a:endParaRPr lang="cs-CZ" dirty="0"/>
          </a:p>
        </p:txBody>
      </p:sp>
    </p:spTree>
    <p:extLst>
      <p:ext uri="{BB962C8B-B14F-4D97-AF65-F5344CB8AC3E}">
        <p14:creationId xmlns:p14="http://schemas.microsoft.com/office/powerpoint/2007/7/12/main" val="886894271"/>
      </p:ext>
    </p:extLst>
  </p:cSld>
  <p:clrMapOvr>
    <a:masterClrMapping/>
  </p:clrMapOvr>
  <mc:AlternateContent xmlns:mc="http://schemas.openxmlformats.org/markup-compatibility/2006" xmlns:p14="http://schemas.microsoft.com/office/powerpoint/2007/7/12/main">
    <mc:Choice Requires="p14">
      <p:transition spd="slow" p14:dur="800">
        <p14:flythrough/>
      </p:transition>
    </mc:Choice>
    <mc:Fallback xmlns="">
      <p:transition xmlns:p14="http://schemas.microsoft.com/office/powerpoint/2007/7/12/main" spd="slow">
        <p:fade/>
      </p:transition>
    </mc:Fallback>
  </mc:AlternateContent>
  <p:timing>
    <p:tnLst>
      <p:par>
        <p:cTn xmlns:p14="http://schemas.microsoft.com/office/powerpoint/2007/7/12/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 calcmode="lin" valueType="num">
                                      <p:cBhvr additive="base">
                                        <p:cTn id="4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legislative process</a:t>
            </a:r>
            <a:endParaRPr lang="cs-CZ" dirty="0"/>
          </a:p>
        </p:txBody>
      </p:sp>
      <p:sp>
        <p:nvSpPr>
          <p:cNvPr id="3" name="Content Placeholder 2"/>
          <p:cNvSpPr>
            <a:spLocks noGrp="1"/>
          </p:cNvSpPr>
          <p:nvPr>
            <p:ph idx="1"/>
          </p:nvPr>
        </p:nvSpPr>
        <p:spPr/>
        <p:txBody>
          <a:bodyPr>
            <a:normAutofit fontScale="92500" lnSpcReduction="20000"/>
          </a:bodyPr>
          <a:lstStyle/>
          <a:p>
            <a:r>
              <a:rPr lang="en-US" dirty="0"/>
              <a:t>Publication of Committee </a:t>
            </a:r>
            <a:r>
              <a:rPr lang="en-US" dirty="0" smtClean="0"/>
              <a:t>Report</a:t>
            </a:r>
          </a:p>
          <a:p>
            <a:pPr lvl="1"/>
            <a:r>
              <a:rPr lang="cs-CZ" dirty="0"/>
              <a:t>Once a bill has been </a:t>
            </a:r>
            <a:r>
              <a:rPr lang="cs-CZ" dirty="0" smtClean="0"/>
              <a:t>reported </a:t>
            </a:r>
            <a:r>
              <a:rPr lang="cs-CZ" dirty="0"/>
              <a:t>a report about the bill is written and published. The report will include the purpose of the </a:t>
            </a:r>
            <a:r>
              <a:rPr lang="cs-CZ" dirty="0" smtClean="0"/>
              <a:t>bill</a:t>
            </a:r>
            <a:r>
              <a:rPr lang="en-US" dirty="0"/>
              <a:t> </a:t>
            </a:r>
            <a:r>
              <a:rPr lang="en-US" dirty="0" smtClean="0"/>
              <a:t>and</a:t>
            </a:r>
            <a:r>
              <a:rPr lang="cs-CZ" dirty="0" smtClean="0"/>
              <a:t> </a:t>
            </a:r>
            <a:r>
              <a:rPr lang="cs-CZ" dirty="0"/>
              <a:t>its impact on existing </a:t>
            </a:r>
            <a:r>
              <a:rPr lang="cs-CZ" dirty="0" smtClean="0"/>
              <a:t>laws</a:t>
            </a:r>
            <a:endParaRPr lang="en-US" dirty="0" smtClean="0"/>
          </a:p>
          <a:p>
            <a:r>
              <a:rPr lang="en-US" dirty="0" smtClean="0"/>
              <a:t>Floor Action – Legislative Calendar</a:t>
            </a:r>
          </a:p>
          <a:p>
            <a:pPr lvl="1"/>
            <a:r>
              <a:rPr lang="cs-CZ" dirty="0"/>
              <a:t>The bill will now be placed on the legislative calendar of the House or </a:t>
            </a:r>
            <a:r>
              <a:rPr lang="cs-CZ" dirty="0" smtClean="0"/>
              <a:t>Senate</a:t>
            </a:r>
            <a:endParaRPr lang="en-US" dirty="0" smtClean="0"/>
          </a:p>
          <a:p>
            <a:r>
              <a:rPr lang="en-US" dirty="0" smtClean="0"/>
              <a:t>Debate</a:t>
            </a:r>
          </a:p>
          <a:p>
            <a:pPr lvl="1"/>
            <a:r>
              <a:rPr lang="cs-CZ" dirty="0" smtClean="0"/>
              <a:t>Debate </a:t>
            </a:r>
            <a:r>
              <a:rPr lang="cs-CZ" dirty="0"/>
              <a:t>for and against the bill proceeds before the full House and Senate according to strict rules of consideration and debate</a:t>
            </a:r>
            <a:endParaRPr lang="en-US" dirty="0" smtClean="0"/>
          </a:p>
          <a:p>
            <a:r>
              <a:rPr lang="en-US" dirty="0" smtClean="0"/>
              <a:t>Voting</a:t>
            </a:r>
          </a:p>
          <a:p>
            <a:pPr lvl="1"/>
            <a:r>
              <a:rPr lang="cs-CZ" dirty="0"/>
              <a:t>Once debate has ended and any amendments to the bill have been approved, the full membership will vote for or against the </a:t>
            </a:r>
            <a:r>
              <a:rPr lang="cs-CZ" dirty="0" smtClean="0"/>
              <a:t>bill</a:t>
            </a:r>
            <a:endParaRPr lang="cs-CZ" dirty="0"/>
          </a:p>
        </p:txBody>
      </p:sp>
    </p:spTree>
    <p:extLst>
      <p:ext uri="{BB962C8B-B14F-4D97-AF65-F5344CB8AC3E}">
        <p14:creationId xmlns:p14="http://schemas.microsoft.com/office/powerpoint/2007/7/12/main" val="2529816962"/>
      </p:ext>
    </p:extLst>
  </p:cSld>
  <p:clrMapOvr>
    <a:masterClrMapping/>
  </p:clrMapOvr>
  <mc:AlternateContent xmlns:mc="http://schemas.openxmlformats.org/markup-compatibility/2006" xmlns:p14="http://schemas.microsoft.com/office/powerpoint/2007/7/12/main">
    <mc:Choice Requires="p14">
      <p:transition spd="slow" p14:dur="800">
        <p14:flythrough/>
      </p:transition>
    </mc:Choice>
    <mc:Fallback xmlns="">
      <p:transition xmlns:p14="http://schemas.microsoft.com/office/powerpoint/2007/7/12/main" spd="slow">
        <p:fade/>
      </p:transition>
    </mc:Fallback>
  </mc:AlternateContent>
  <p:timing>
    <p:tnLst>
      <p:par>
        <p:cTn xmlns:p14="http://schemas.microsoft.com/office/powerpoint/2007/7/12/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legislative process</a:t>
            </a:r>
            <a:endParaRPr lang="cs-CZ" dirty="0"/>
          </a:p>
        </p:txBody>
      </p:sp>
      <p:sp>
        <p:nvSpPr>
          <p:cNvPr id="3" name="Content Placeholder 2"/>
          <p:cNvSpPr>
            <a:spLocks noGrp="1"/>
          </p:cNvSpPr>
          <p:nvPr>
            <p:ph idx="1"/>
          </p:nvPr>
        </p:nvSpPr>
        <p:spPr/>
        <p:txBody>
          <a:bodyPr>
            <a:normAutofit fontScale="77500" lnSpcReduction="20000"/>
          </a:bodyPr>
          <a:lstStyle/>
          <a:p>
            <a:r>
              <a:rPr lang="en-US" dirty="0"/>
              <a:t>Bill Referred to Other </a:t>
            </a:r>
            <a:r>
              <a:rPr lang="en-US" dirty="0" smtClean="0"/>
              <a:t>Chamber</a:t>
            </a:r>
          </a:p>
          <a:p>
            <a:pPr lvl="1"/>
            <a:r>
              <a:rPr lang="cs-CZ" dirty="0"/>
              <a:t>Bills approved by one chamber of Congress (House or Senate) are now sent to the other </a:t>
            </a:r>
            <a:r>
              <a:rPr lang="cs-CZ" dirty="0" smtClean="0"/>
              <a:t>chamber</a:t>
            </a:r>
            <a:r>
              <a:rPr lang="en-US" dirty="0" smtClean="0"/>
              <a:t>. </a:t>
            </a:r>
            <a:r>
              <a:rPr lang="cs-CZ" dirty="0" smtClean="0"/>
              <a:t>The </a:t>
            </a:r>
            <a:r>
              <a:rPr lang="cs-CZ" dirty="0"/>
              <a:t>other chamber may approve, reject, ignore, or amend the bill</a:t>
            </a:r>
            <a:r>
              <a:rPr lang="cs-CZ" dirty="0" smtClean="0"/>
              <a:t>.</a:t>
            </a:r>
            <a:endParaRPr lang="en-US" dirty="0"/>
          </a:p>
          <a:p>
            <a:r>
              <a:rPr lang="en-US" dirty="0"/>
              <a:t>Conference </a:t>
            </a:r>
            <a:r>
              <a:rPr lang="en-US" dirty="0" smtClean="0"/>
              <a:t>Committee</a:t>
            </a:r>
          </a:p>
          <a:p>
            <a:pPr lvl="1"/>
            <a:r>
              <a:rPr lang="cs-CZ" dirty="0"/>
              <a:t>If the </a:t>
            </a:r>
            <a:r>
              <a:rPr lang="en-US" dirty="0" smtClean="0"/>
              <a:t>bill is changed, </a:t>
            </a:r>
            <a:r>
              <a:rPr lang="cs-CZ" dirty="0" smtClean="0"/>
              <a:t>a conference committee </a:t>
            </a:r>
            <a:r>
              <a:rPr lang="cs-CZ" dirty="0"/>
              <a:t>made up of members of both chambers will be formed. The conference committee works to reconcile differences between the Senate and House versions of the </a:t>
            </a:r>
            <a:r>
              <a:rPr lang="cs-CZ" dirty="0" smtClean="0"/>
              <a:t>bill</a:t>
            </a:r>
            <a:r>
              <a:rPr lang="en-US" dirty="0" smtClean="0"/>
              <a:t>.</a:t>
            </a:r>
            <a:endParaRPr lang="en-US" dirty="0"/>
          </a:p>
          <a:p>
            <a:r>
              <a:rPr lang="en-US" dirty="0"/>
              <a:t>Final Action – </a:t>
            </a:r>
            <a:r>
              <a:rPr lang="en-US" dirty="0" smtClean="0"/>
              <a:t>Enrollment</a:t>
            </a:r>
          </a:p>
          <a:p>
            <a:pPr lvl="1"/>
            <a:r>
              <a:rPr lang="cs-CZ" dirty="0"/>
              <a:t>Once both the House and Senate have approved the bill in identical form, it becomes </a:t>
            </a:r>
            <a:r>
              <a:rPr lang="en-US" dirty="0" smtClean="0"/>
              <a:t>enrolled</a:t>
            </a:r>
            <a:r>
              <a:rPr lang="cs-CZ" dirty="0" smtClean="0"/>
              <a:t> </a:t>
            </a:r>
            <a:r>
              <a:rPr lang="cs-CZ" dirty="0"/>
              <a:t>and sent to the President of the United States. The President may sign the bill into law. The President can also take no action on the bill for ten days while Congress is in session and the bill will automatically become law. If the President is opposed to the bill, he can </a:t>
            </a:r>
            <a:r>
              <a:rPr lang="en-US" dirty="0" smtClean="0"/>
              <a:t>veto</a:t>
            </a:r>
            <a:r>
              <a:rPr lang="cs-CZ" dirty="0" smtClean="0"/>
              <a:t> </a:t>
            </a:r>
            <a:r>
              <a:rPr lang="cs-CZ" dirty="0"/>
              <a:t>it. If he takes no action on the bill for ten days after Congress has adjourned their second session, the bill dies. This action is called a "pocket veto</a:t>
            </a:r>
            <a:r>
              <a:rPr lang="cs-CZ" dirty="0" smtClean="0"/>
              <a:t>."</a:t>
            </a:r>
            <a:endParaRPr lang="en-US" dirty="0"/>
          </a:p>
        </p:txBody>
      </p:sp>
    </p:spTree>
    <p:extLst>
      <p:ext uri="{BB962C8B-B14F-4D97-AF65-F5344CB8AC3E}">
        <p14:creationId xmlns:p14="http://schemas.microsoft.com/office/powerpoint/2007/7/12/main" val="2557836145"/>
      </p:ext>
    </p:extLst>
  </p:cSld>
  <p:clrMapOvr>
    <a:masterClrMapping/>
  </p:clrMapOvr>
  <mc:AlternateContent xmlns:mc="http://schemas.openxmlformats.org/markup-compatibility/2006" xmlns:p14="http://schemas.microsoft.com/office/powerpoint/2007/7/12/main">
    <mc:Choice Requires="p14">
      <p:transition spd="slow" p14:dur="800">
        <p14:flythrough/>
      </p:transition>
    </mc:Choice>
    <mc:Fallback xmlns="">
      <p:transition xmlns:p14="http://schemas.microsoft.com/office/powerpoint/2007/7/12/main" spd="slow">
        <p:fade/>
      </p:transition>
    </mc:Fallback>
  </mc:AlternateContent>
  <p:timing>
    <p:tnLst>
      <p:par>
        <p:cTn xmlns:p14="http://schemas.microsoft.com/office/powerpoint/2007/7/12/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legislative process</a:t>
            </a:r>
            <a:endParaRPr lang="cs-CZ" dirty="0"/>
          </a:p>
        </p:txBody>
      </p:sp>
      <p:sp>
        <p:nvSpPr>
          <p:cNvPr id="3" name="Content Placeholder 2"/>
          <p:cNvSpPr>
            <a:spLocks noGrp="1"/>
          </p:cNvSpPr>
          <p:nvPr>
            <p:ph idx="1"/>
          </p:nvPr>
        </p:nvSpPr>
        <p:spPr/>
        <p:txBody>
          <a:bodyPr/>
          <a:lstStyle/>
          <a:p>
            <a:r>
              <a:rPr lang="en-US" dirty="0"/>
              <a:t>Overriding the Veto</a:t>
            </a:r>
          </a:p>
          <a:p>
            <a:pPr lvl="1"/>
            <a:r>
              <a:rPr lang="cs-CZ" dirty="0"/>
              <a:t>Congress can attempt to </a:t>
            </a:r>
            <a:r>
              <a:rPr lang="en-US" dirty="0"/>
              <a:t>override</a:t>
            </a:r>
            <a:r>
              <a:rPr lang="cs-CZ" dirty="0"/>
              <a:t> a</a:t>
            </a:r>
            <a:r>
              <a:rPr lang="en-US" dirty="0"/>
              <a:t> presidential veto</a:t>
            </a:r>
            <a:r>
              <a:rPr lang="cs-CZ" dirty="0"/>
              <a:t> of a bill and force it into law, but doing so requires a 2/3 vote by a quorum of members in both the House and Senate.</a:t>
            </a:r>
          </a:p>
          <a:p>
            <a:endParaRPr lang="cs-CZ" dirty="0"/>
          </a:p>
        </p:txBody>
      </p:sp>
    </p:spTree>
    <p:extLst>
      <p:ext uri="{BB962C8B-B14F-4D97-AF65-F5344CB8AC3E}">
        <p14:creationId xmlns:p14="http://schemas.microsoft.com/office/powerpoint/2007/7/12/main" val="3350092408"/>
      </p:ext>
    </p:extLst>
  </p:cSld>
  <p:clrMapOvr>
    <a:masterClrMapping/>
  </p:clrMapOvr>
  <mc:AlternateContent xmlns:mc="http://schemas.openxmlformats.org/markup-compatibility/2006" xmlns:p14="http://schemas.microsoft.com/office/powerpoint/2007/7/12/main">
    <mc:Choice Requires="p14">
      <p:transition spd="slow" p14:dur="800">
        <p14:flythrough/>
      </p:transition>
    </mc:Choice>
    <mc:Fallback xmlns="">
      <p:transition xmlns:p14="http://schemas.microsoft.com/office/powerpoint/2007/7/12/main" spd="slow">
        <p:fade/>
      </p:transition>
    </mc:Fallback>
  </mc:AlternateContent>
  <p:timing>
    <p:tnLst>
      <p:par>
        <p:cTn xmlns:p14="http://schemas.microsoft.com/office/powerpoint/2007/7/12/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Vocabulary</a:t>
            </a:r>
            <a:endParaRPr lang="cs-CZ" dirty="0"/>
          </a:p>
        </p:txBody>
      </p:sp>
      <p:sp>
        <p:nvSpPr>
          <p:cNvPr id="6" name="Content Placeholder 5"/>
          <p:cNvSpPr>
            <a:spLocks noGrp="1"/>
          </p:cNvSpPr>
          <p:nvPr>
            <p:ph idx="1"/>
          </p:nvPr>
        </p:nvSpPr>
        <p:spPr/>
        <p:txBody>
          <a:bodyPr/>
          <a:lstStyle/>
          <a:p>
            <a:r>
              <a:rPr lang="cs-CZ" dirty="0" smtClean="0"/>
              <a:t>Bicameral - </a:t>
            </a:r>
            <a:r>
              <a:rPr lang="cs-CZ" dirty="0"/>
              <a:t>consisting of two chambers</a:t>
            </a:r>
            <a:endParaRPr lang="cs-CZ" dirty="0" smtClean="0"/>
          </a:p>
          <a:p>
            <a:r>
              <a:rPr lang="cs-CZ" dirty="0" smtClean="0"/>
              <a:t>Bill - </a:t>
            </a:r>
            <a:r>
              <a:rPr lang="en-US" dirty="0"/>
              <a:t>a form or draft of a proposed statute presented to a legislature, but not yet enacted or passed and made law</a:t>
            </a:r>
            <a:endParaRPr lang="cs-CZ" dirty="0" smtClean="0"/>
          </a:p>
          <a:p>
            <a:r>
              <a:rPr lang="cs-CZ" dirty="0"/>
              <a:t>Amendment - an addition, alteration, or improvement to a motion, document, </a:t>
            </a:r>
            <a:r>
              <a:rPr lang="cs-CZ" dirty="0" smtClean="0"/>
              <a:t>etc.</a:t>
            </a:r>
          </a:p>
          <a:p>
            <a:r>
              <a:rPr lang="cs-CZ" dirty="0" smtClean="0"/>
              <a:t>Reconcile - </a:t>
            </a:r>
            <a:r>
              <a:rPr lang="en-US" dirty="0"/>
              <a:t>to bring into agreement or </a:t>
            </a:r>
            <a:r>
              <a:rPr lang="en-US" dirty="0" smtClean="0"/>
              <a:t>harmony</a:t>
            </a:r>
            <a:endParaRPr lang="cs-CZ" dirty="0" smtClean="0"/>
          </a:p>
          <a:p>
            <a:r>
              <a:rPr lang="cs-CZ" dirty="0" smtClean="0"/>
              <a:t>Adjourned - </a:t>
            </a:r>
            <a:r>
              <a:rPr lang="en-US" dirty="0"/>
              <a:t>to suspend a session or meeting till another time or indefinitely</a:t>
            </a:r>
            <a:endParaRPr lang="cs-CZ" dirty="0"/>
          </a:p>
        </p:txBody>
      </p:sp>
    </p:spTree>
    <p:extLst>
      <p:ext uri="{BB962C8B-B14F-4D97-AF65-F5344CB8AC3E}">
        <p14:creationId xmlns:p14="http://schemas.microsoft.com/office/powerpoint/2007/7/12/main" val="4260006944"/>
      </p:ext>
    </p:extLst>
  </p:cSld>
  <p:clrMapOvr>
    <a:masterClrMapping/>
  </p:clrMapOvr>
  <mc:AlternateContent xmlns:mc="http://schemas.openxmlformats.org/markup-compatibility/2006" xmlns:p14="http://schemas.microsoft.com/office/powerpoint/2007/7/12/main">
    <mc:Choice Requires="p14">
      <p:transition spd="slow" p14:dur="800">
        <p14:flythrough/>
      </p:transition>
    </mc:Choice>
    <mc:Fallback xmlns="">
      <p:transition xmlns:p14="http://schemas.microsoft.com/office/powerpoint/2007/7/12/main" spd="slow">
        <p:fade/>
      </p:transition>
    </mc:Fallback>
  </mc:AlternateContent>
  <p:timing>
    <p:tnLst>
      <p:par>
        <p:cTn xmlns:p14="http://schemas.microsoft.com/office/powerpoint/2007/7/12/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The united states congress</a:t>
            </a:r>
            <a:endParaRPr lang="cs-CZ"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07/7/7/main" val="0"/>
              </a:ext>
            </a:extLst>
          </a:blip>
          <a:stretch>
            <a:fillRect/>
          </a:stretch>
        </p:blipFill>
        <p:spPr>
          <a:xfrm rot="20295959">
            <a:off x="329348" y="2005399"/>
            <a:ext cx="3187705" cy="2390779"/>
          </a:xfrm>
          <a:prstGeom prst="rect">
            <a:avLst/>
          </a:prstGeom>
          <a:ln w="38100" cap="sq">
            <a:solidFill>
              <a:srgbClr xmlns:mc="http://schemas.openxmlformats.org/markup-compatibility/2006" xmlns:a14="http://schemas.microsoft.com/office/drawing/2007/7/7/main" val="000000" mc:Ignorable=""/>
            </a:solidFill>
            <a:prstDash val="solid"/>
            <a:miter lim="800000"/>
          </a:ln>
          <a:effectLst>
            <a:outerShdw blurRad="50800" dist="38100" dir="2700000" algn="tl" rotWithShape="0">
              <a:srgbClr xmlns:mc="http://schemas.openxmlformats.org/markup-compatibility/2006" xmlns:a14="http://schemas.microsoft.com/office/drawing/2007/7/7/main" val="000000" mc:Ignorable="">
                <a:alpha val="43000"/>
              </a:srgbClr>
            </a:outerShdw>
          </a:effectLst>
        </p:spPr>
      </p:pic>
      <p:pic>
        <p:nvPicPr>
          <p:cNvPr id="1026" name="Picture 2" descr="http://pinoytutorial.com/lifebytes/wp-content/uploads/2010/03/us-congress.jpeg"/>
          <p:cNvPicPr>
            <a:picLocks noChangeAspect="1" noChangeArrowheads="1"/>
          </p:cNvPicPr>
          <p:nvPr/>
        </p:nvPicPr>
        <p:blipFill>
          <a:blip r:embed="rId3">
            <a:extLst>
              <a:ext uri="28A0092B-C50C-407e-A947-70E740481C1C">
                <a14:useLocalDpi xmlns:a14="http://schemas.microsoft.com/office/drawing/2007/7/7/main" val="0"/>
              </a:ext>
            </a:extLst>
          </a:blip>
          <a:srcRect/>
          <a:stretch>
            <a:fillRect/>
          </a:stretch>
        </p:blipFill>
        <p:spPr bwMode="auto">
          <a:xfrm rot="912036">
            <a:off x="4037345" y="2514885"/>
            <a:ext cx="3702235" cy="2409819"/>
          </a:xfrm>
          <a:prstGeom prst="rect">
            <a:avLst/>
          </a:prstGeom>
          <a:ln w="190500" cap="sq">
            <a:solidFill>
              <a:srgbClr xmlns:mc="http://schemas.openxmlformats.org/markup-compatibility/2006" xmlns:a14="http://schemas.microsoft.com/office/drawing/2007/7/7/main" val="C8C6BD" mc:Ignorable=""/>
            </a:solidFill>
            <a:prstDash val="solid"/>
            <a:miter lim="800000"/>
          </a:ln>
          <a:effectLst>
            <a:outerShdw blurRad="254000" algn="bl" rotWithShape="0">
              <a:srgbClr xmlns:mc="http://schemas.openxmlformats.org/markup-compatibility/2006" xmlns:a14="http://schemas.microsoft.com/office/drawing/2007/7/7/main" val="000000" mc:Ignorable="">
                <a:alpha val="43000"/>
              </a:srgbClr>
            </a:outerShdw>
          </a:effectLst>
          <a:scene3d>
            <a:camera prst="perspectiveFront" fov="5400000"/>
            <a:lightRig rig="threePt" dir="t">
              <a:rot lat="0" lon="0" rev="2100000"/>
            </a:lightRig>
          </a:scene3d>
          <a:sp3d extrusionH="25400">
            <a:bevelT w="304800" h="152400" prst="hardEdge"/>
            <a:extrusionClr>
              <a:srgbClr xmlns:mc="http://schemas.openxmlformats.org/markup-compatibility/2006" xmlns:a14="http://schemas.microsoft.com/office/drawing/2007/7/7/main" val="000000" mc:Ignorable=""/>
            </a:extrusionClr>
          </a:sp3d>
          <a:extLst>
            <a:ext uri="{909E8E84-426E-40dd-AFC4-6F175D3DCCD1}">
              <a14:hiddenFill xmlns:a14="http://schemas.microsoft.com/office/drawing/2007/7/7/main">
                <a:solidFill>
                  <a:srgbClr xmlns:mc="http://schemas.openxmlformats.org/markup-compatibility/2006" val="FFFFFF" mc:Ignorable=""/>
                </a:solidFill>
              </a14:hiddenFill>
            </a:ext>
          </a:extLst>
        </p:spPr>
      </p:pic>
      <p:pic>
        <p:nvPicPr>
          <p:cNvPr id="1028" name="Picture 4" descr="http://interkulti.eu/Junglelaw/images/stories/us-congress.jpg"/>
          <p:cNvPicPr>
            <a:picLocks noChangeAspect="1" noChangeArrowheads="1"/>
          </p:cNvPicPr>
          <p:nvPr/>
        </p:nvPicPr>
        <p:blipFill>
          <a:blip r:embed="rId4">
            <a:extLst>
              <a:ext uri="28A0092B-C50C-407e-A947-70E740481C1C">
                <a14:useLocalDpi xmlns:a14="http://schemas.microsoft.com/office/drawing/2007/7/7/main" val="0"/>
              </a:ext>
            </a:extLst>
          </a:blip>
          <a:srcRect/>
          <a:stretch>
            <a:fillRect/>
          </a:stretch>
        </p:blipFill>
        <p:spPr bwMode="auto">
          <a:xfrm>
            <a:off x="1785918" y="4429132"/>
            <a:ext cx="2254303" cy="2271712"/>
          </a:xfrm>
          <a:prstGeom prst="ellipse">
            <a:avLst/>
          </a:prstGeom>
          <a:ln w="190500" cap="rnd">
            <a:solidFill>
              <a:srgbClr xmlns:mc="http://schemas.openxmlformats.org/markup-compatibility/2006" xmlns:a14="http://schemas.microsoft.com/office/drawing/2007/7/7/main" val="C8C6BD" mc:Ignorable=""/>
            </a:solidFill>
            <a:prstDash val="solid"/>
          </a:ln>
          <a:effectLst>
            <a:outerShdw blurRad="127000" algn="bl" rotWithShape="0">
              <a:srgbClr xmlns:mc="http://schemas.openxmlformats.org/markup-compatibility/2006" xmlns:a14="http://schemas.microsoft.com/office/drawing/2007/7/7/main" val="000000" mc:Ignorable=""/>
            </a:outerShdw>
          </a:effectLst>
          <a:scene3d>
            <a:camera prst="perspectiveFront" fov="5400000"/>
            <a:lightRig rig="threePt" dir="t">
              <a:rot lat="0" lon="0" rev="19200000"/>
            </a:lightRig>
          </a:scene3d>
          <a:sp3d extrusionH="25400">
            <a:bevelT w="304800" h="152400" prst="hardEdge"/>
            <a:extrusionClr>
              <a:srgbClr xmlns:mc="http://schemas.openxmlformats.org/markup-compatibility/2006" xmlns:a14="http://schemas.microsoft.com/office/drawing/2007/7/7/main" val="000000" mc:Ignorable=""/>
            </a:extrusionClr>
          </a:sp3d>
          <a:extLst>
            <a:ext uri="{909E8E84-426E-40dd-AFC4-6F175D3DCCD1}">
              <a14:hiddenFill xmlns:a14="http://schemas.microsoft.com/office/drawing/2007/7/7/main">
                <a:solidFill>
                  <a:srgbClr xmlns:mc="http://schemas.openxmlformats.org/markup-compatibility/2006" val="FFFFFF" mc:Ignorable=""/>
                </a:solidFill>
              </a14:hiddenFill>
            </a:ext>
          </a:extLst>
        </p:spPr>
      </p:pic>
    </p:spTree>
    <p:extLst>
      <p:ext uri="{BB962C8B-B14F-4D97-AF65-F5344CB8AC3E}">
        <p14:creationId xmlns:p14="http://schemas.microsoft.com/office/powerpoint/2007/7/12/main" val="2743944388"/>
      </p:ext>
    </p:extLst>
  </p:cSld>
  <p:clrMapOvr>
    <a:masterClrMapping/>
  </p:clrMapOvr>
  <mc:AlternateContent xmlns:mc="http://schemas.openxmlformats.org/markup-compatibility/2006" xmlns:p14="http://schemas.microsoft.com/office/powerpoint/2007/7/12/main">
    <mc:Choice Requires="p14">
      <p:transition spd="slow" p14:dur="800">
        <p14:flythrough/>
      </p:transition>
    </mc:Choice>
    <mc:Fallback xmlns="">
      <p:transition xmlns:p14="http://schemas.microsoft.com/office/powerpoint/2007/7/12/main" spd="slow">
        <p:fade/>
      </p:transition>
    </mc:Fallback>
  </mc:AlternateContent>
  <p:timing>
    <p:tnLst>
      <p:par>
        <p:cTn xmlns:p14="http://schemas.microsoft.com/office/powerpoint/2007/7/12/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50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14" presetClass="entr" presetSubtype="10" fill="hold" nodeType="afterEffect">
                                  <p:stCondLst>
                                    <p:cond delay="500"/>
                                  </p:stCondLst>
                                  <p:childTnLst>
                                    <p:set>
                                      <p:cBhvr>
                                        <p:cTn id="11" dur="1" fill="hold">
                                          <p:stCondLst>
                                            <p:cond delay="0"/>
                                          </p:stCondLst>
                                        </p:cTn>
                                        <p:tgtEl>
                                          <p:spTgt spid="1026"/>
                                        </p:tgtEl>
                                        <p:attrNameLst>
                                          <p:attrName>style.visibility</p:attrName>
                                        </p:attrNameLst>
                                      </p:cBhvr>
                                      <p:to>
                                        <p:strVal val="visible"/>
                                      </p:to>
                                    </p:set>
                                    <p:animEffect transition="in" filter="randombar(horizontal)">
                                      <p:cBhvr>
                                        <p:cTn id="12" dur="500"/>
                                        <p:tgtEl>
                                          <p:spTgt spid="1026"/>
                                        </p:tgtEl>
                                      </p:cBhvr>
                                    </p:animEffect>
                                  </p:childTnLst>
                                </p:cTn>
                              </p:par>
                            </p:childTnLst>
                          </p:cTn>
                        </p:par>
                        <p:par>
                          <p:cTn id="13" fill="hold">
                            <p:stCondLst>
                              <p:cond delay="2000"/>
                            </p:stCondLst>
                            <p:childTnLst>
                              <p:par>
                                <p:cTn id="14" presetID="6" presetClass="entr" presetSubtype="16" fill="hold" nodeType="afterEffect">
                                  <p:stCondLst>
                                    <p:cond delay="500"/>
                                  </p:stCondLst>
                                  <p:childTnLst>
                                    <p:set>
                                      <p:cBhvr>
                                        <p:cTn id="15" dur="1" fill="hold">
                                          <p:stCondLst>
                                            <p:cond delay="0"/>
                                          </p:stCondLst>
                                        </p:cTn>
                                        <p:tgtEl>
                                          <p:spTgt spid="1028"/>
                                        </p:tgtEl>
                                        <p:attrNameLst>
                                          <p:attrName>style.visibility</p:attrName>
                                        </p:attrNameLst>
                                      </p:cBhvr>
                                      <p:to>
                                        <p:strVal val="visible"/>
                                      </p:to>
                                    </p:set>
                                    <p:animEffect transition="in" filter="circle(in)">
                                      <p:cBhvr>
                                        <p:cTn id="16" dur="2000"/>
                                        <p:tgtEl>
                                          <p:spTgt spid="1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00034" y="1928802"/>
            <a:ext cx="7215238" cy="1569660"/>
          </a:xfrm>
          <a:prstGeom prst="rect">
            <a:avLst/>
          </a:prstGeom>
          <a:noFill/>
        </p:spPr>
        <p:txBody>
          <a:bodyPr wrap="square" rtlCol="0">
            <a:spAutoFit/>
          </a:bodyPr>
          <a:lstStyle/>
          <a:p>
            <a:pPr algn="ctr"/>
            <a:r>
              <a:rPr lang="cs-CZ" sz="9600" dirty="0" smtClean="0"/>
              <a:t>Thank You!</a:t>
            </a:r>
            <a:endParaRPr lang="cs-CZ" dirty="0"/>
          </a:p>
        </p:txBody>
      </p:sp>
    </p:spTree>
    <p:extLst>
      <p:ext uri="{BB962C8B-B14F-4D97-AF65-F5344CB8AC3E}">
        <p14:creationId xmlns:p14="http://schemas.microsoft.com/office/powerpoint/2007/7/12/main" val="2740252522"/>
      </p:ext>
    </p:extLst>
  </p:cSld>
  <p:clrMapOvr>
    <a:masterClrMapping/>
  </p:clrMapOvr>
  <mc:AlternateContent xmlns:mc="http://schemas.openxmlformats.org/markup-compatibility/2006" xmlns:p14="http://schemas.microsoft.com/office/powerpoint/2007/7/12/main">
    <mc:Choice Requires="p14">
      <p:transition spd="slow" p14:dur="800">
        <p14:flythrough/>
      </p:transition>
    </mc:Choice>
    <mc:Fallback xmlns="">
      <p:transition xmlns:p14="http://schemas.microsoft.com/office/powerpoint/2007/7/12/main" spd="slow">
        <p:fade/>
      </p:transition>
    </mc:Fallback>
  </mc:AlternateContent>
  <p:timing>
    <p:tnLst>
      <p:par>
        <p:cTn xmlns:p14="http://schemas.microsoft.com/office/powerpoint/2007/7/12/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The united states congress</a:t>
            </a:r>
          </a:p>
        </p:txBody>
      </p:sp>
      <p:sp>
        <p:nvSpPr>
          <p:cNvPr id="3" name="Content Placeholder 2"/>
          <p:cNvSpPr>
            <a:spLocks noGrp="1"/>
          </p:cNvSpPr>
          <p:nvPr>
            <p:ph idx="1"/>
          </p:nvPr>
        </p:nvSpPr>
        <p:spPr/>
        <p:txBody>
          <a:bodyPr/>
          <a:lstStyle/>
          <a:p>
            <a:r>
              <a:rPr lang="cs-CZ" dirty="0" smtClean="0"/>
              <a:t>R</a:t>
            </a:r>
            <a:r>
              <a:rPr lang="en-US" dirty="0" err="1" smtClean="0"/>
              <a:t>epresents</a:t>
            </a:r>
            <a:r>
              <a:rPr lang="en-US" dirty="0" smtClean="0"/>
              <a:t> </a:t>
            </a:r>
            <a:r>
              <a:rPr lang="en-US" dirty="0"/>
              <a:t>the legislative branch of </a:t>
            </a:r>
            <a:r>
              <a:rPr lang="en-US" dirty="0" smtClean="0"/>
              <a:t>government</a:t>
            </a:r>
            <a:endParaRPr lang="cs-CZ" dirty="0" smtClean="0"/>
          </a:p>
          <a:p>
            <a:pPr marL="269875" indent="-269875">
              <a:tabLst>
                <a:tab pos="4219575" algn="l"/>
              </a:tabLst>
            </a:pPr>
            <a:r>
              <a:rPr lang="cs-CZ" dirty="0" smtClean="0"/>
              <a:t>I</a:t>
            </a:r>
            <a:r>
              <a:rPr lang="en-US" dirty="0" smtClean="0"/>
              <a:t>s </a:t>
            </a:r>
            <a:r>
              <a:rPr lang="en-US" dirty="0"/>
              <a:t>made up of two </a:t>
            </a:r>
            <a:r>
              <a:rPr lang="en-US" dirty="0" smtClean="0"/>
              <a:t>house</a:t>
            </a:r>
            <a:r>
              <a:rPr lang="cs-CZ" dirty="0" smtClean="0"/>
              <a:t>s: - </a:t>
            </a:r>
            <a:r>
              <a:rPr lang="en-US" dirty="0" smtClean="0"/>
              <a:t>House </a:t>
            </a:r>
            <a:r>
              <a:rPr lang="en-US" dirty="0"/>
              <a:t>of </a:t>
            </a:r>
            <a:r>
              <a:rPr lang="cs-CZ" dirty="0" smtClean="0"/>
              <a:t>	</a:t>
            </a:r>
            <a:r>
              <a:rPr lang="en-US" dirty="0" smtClean="0"/>
              <a:t>Representatives</a:t>
            </a:r>
            <a:r>
              <a:rPr lang="cs-CZ" dirty="0" smtClean="0"/>
              <a:t>	- </a:t>
            </a:r>
            <a:r>
              <a:rPr lang="en-US" dirty="0" smtClean="0"/>
              <a:t>Senate</a:t>
            </a:r>
            <a:endParaRPr lang="cs-CZ" dirty="0" smtClean="0"/>
          </a:p>
          <a:p>
            <a:pPr marL="269875" indent="-269875">
              <a:tabLst>
                <a:tab pos="4219575" algn="l"/>
              </a:tabLst>
            </a:pPr>
            <a:r>
              <a:rPr lang="en-US" dirty="0"/>
              <a:t>This two house system is known as a bicameral </a:t>
            </a:r>
            <a:r>
              <a:rPr lang="en-US" dirty="0" smtClean="0"/>
              <a:t>legislature</a:t>
            </a:r>
            <a:endParaRPr lang="cs-CZ" dirty="0" smtClean="0"/>
          </a:p>
          <a:p>
            <a:pPr marL="269875" indent="-269875">
              <a:tabLst>
                <a:tab pos="4219575" algn="l"/>
              </a:tabLst>
            </a:pPr>
            <a:r>
              <a:rPr lang="en-US" dirty="0"/>
              <a:t>The primary duty of Congress is to write, debate, and pass bills, which are then passed on to the president for approval</a:t>
            </a:r>
            <a:endParaRPr lang="cs-CZ" dirty="0"/>
          </a:p>
        </p:txBody>
      </p:sp>
    </p:spTree>
    <p:extLst>
      <p:ext uri="{BB962C8B-B14F-4D97-AF65-F5344CB8AC3E}">
        <p14:creationId xmlns:p14="http://schemas.microsoft.com/office/powerpoint/2007/7/12/main" val="157763183"/>
      </p:ext>
    </p:extLst>
  </p:cSld>
  <p:clrMapOvr>
    <a:masterClrMapping/>
  </p:clrMapOvr>
  <mc:AlternateContent xmlns:mc="http://schemas.openxmlformats.org/markup-compatibility/2006" xmlns:p14="http://schemas.microsoft.com/office/powerpoint/2007/7/12/main">
    <mc:Choice Requires="p14">
      <p:transition spd="slow" p14:dur="800">
        <p14:flythrough/>
      </p:transition>
    </mc:Choice>
    <mc:Fallback xmlns="">
      <p:transition xmlns:p14="http://schemas.microsoft.com/office/powerpoint/2007/7/12/main" spd="slow">
        <p:fade/>
      </p:transition>
    </mc:Fallback>
  </mc:AlternateContent>
  <p:timing>
    <p:tnLst>
      <p:par>
        <p:cTn xmlns:p14="http://schemas.microsoft.com/office/powerpoint/2007/7/12/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The united states congress</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07/7/7/main" val="0"/>
              </a:ext>
            </a:extLst>
          </a:blip>
          <a:stretch>
            <a:fillRect/>
          </a:stretch>
        </p:blipFill>
        <p:spPr>
          <a:xfrm>
            <a:off x="142843" y="2143116"/>
            <a:ext cx="7936531" cy="3000396"/>
          </a:xfrm>
        </p:spPr>
      </p:pic>
    </p:spTree>
    <p:extLst>
      <p:ext uri="{BB962C8B-B14F-4D97-AF65-F5344CB8AC3E}">
        <p14:creationId xmlns:p14="http://schemas.microsoft.com/office/powerpoint/2007/7/12/main" val="3139370327"/>
      </p:ext>
    </p:extLst>
  </p:cSld>
  <p:clrMapOvr>
    <a:masterClrMapping/>
  </p:clrMapOvr>
  <mc:AlternateContent xmlns:mc="http://schemas.openxmlformats.org/markup-compatibility/2006" xmlns:p14="http://schemas.microsoft.com/office/powerpoint/2007/7/12/main">
    <mc:Choice Requires="p14">
      <p:transition spd="slow" p14:dur="800">
        <p14:flythrough/>
      </p:transition>
    </mc:Choice>
    <mc:Fallback xmlns="">
      <p:transition xmlns:p14="http://schemas.microsoft.com/office/powerpoint/2007/7/12/main" spd="slow">
        <p:fade/>
      </p:transition>
    </mc:Fallback>
  </mc:AlternateContent>
  <p:timing>
    <p:tnLst>
      <p:par>
        <p:cTn xmlns:p14="http://schemas.microsoft.com/office/powerpoint/2007/7/12/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a:t>The </a:t>
            </a:r>
            <a:r>
              <a:rPr lang="cs-CZ" dirty="0" smtClean="0"/>
              <a:t>House of representatives</a:t>
            </a:r>
            <a:endParaRPr lang="cs-CZ" dirty="0"/>
          </a:p>
        </p:txBody>
      </p:sp>
      <p:sp>
        <p:nvSpPr>
          <p:cNvPr id="3" name="Content Placeholder 2"/>
          <p:cNvSpPr>
            <a:spLocks noGrp="1"/>
          </p:cNvSpPr>
          <p:nvPr>
            <p:ph idx="1"/>
          </p:nvPr>
        </p:nvSpPr>
        <p:spPr/>
        <p:txBody>
          <a:bodyPr>
            <a:normAutofit fontScale="92500" lnSpcReduction="10000"/>
          </a:bodyPr>
          <a:lstStyle/>
          <a:p>
            <a:r>
              <a:rPr lang="cs-CZ" dirty="0" smtClean="0"/>
              <a:t>Lower of the two legislative bodies</a:t>
            </a:r>
          </a:p>
          <a:p>
            <a:r>
              <a:rPr lang="cs-CZ" dirty="0" smtClean="0"/>
              <a:t>435 members – every two years voters get to choose </a:t>
            </a:r>
            <a:r>
              <a:rPr lang="cs-CZ" u="sng" dirty="0" smtClean="0"/>
              <a:t>all</a:t>
            </a:r>
            <a:r>
              <a:rPr lang="cs-CZ" dirty="0" smtClean="0"/>
              <a:t> of them</a:t>
            </a:r>
          </a:p>
          <a:p>
            <a:r>
              <a:rPr lang="cs-CZ" dirty="0" smtClean="0"/>
              <a:t>Number of representatives per state depend upon that state</a:t>
            </a:r>
            <a:r>
              <a:rPr lang="en-US" dirty="0" smtClean="0"/>
              <a:t>’s population</a:t>
            </a:r>
          </a:p>
          <a:p>
            <a:r>
              <a:rPr lang="en-US" dirty="0" smtClean="0"/>
              <a:t>Each </a:t>
            </a:r>
            <a:r>
              <a:rPr lang="en-US" dirty="0"/>
              <a:t>member represents an area of a state, known as a congressional </a:t>
            </a:r>
            <a:r>
              <a:rPr lang="en-US" dirty="0" smtClean="0"/>
              <a:t>district</a:t>
            </a:r>
          </a:p>
          <a:p>
            <a:r>
              <a:rPr lang="en-US" dirty="0"/>
              <a:t>The number of representatives is based on the number of districts in a </a:t>
            </a:r>
            <a:r>
              <a:rPr lang="en-US" dirty="0" smtClean="0"/>
              <a:t>state </a:t>
            </a:r>
          </a:p>
          <a:p>
            <a:r>
              <a:rPr lang="en-US" dirty="0" smtClean="0"/>
              <a:t>Each </a:t>
            </a:r>
            <a:r>
              <a:rPr lang="en-US" dirty="0"/>
              <a:t>state is guaranteed one </a:t>
            </a:r>
            <a:r>
              <a:rPr lang="en-US" dirty="0" smtClean="0"/>
              <a:t>seat </a:t>
            </a:r>
          </a:p>
          <a:p>
            <a:r>
              <a:rPr lang="en-US" dirty="0" smtClean="0"/>
              <a:t>Every </a:t>
            </a:r>
            <a:r>
              <a:rPr lang="en-US" dirty="0"/>
              <a:t>ten years, the U.S. Census Bureau counts the population of the states to determine the number of districts in each </a:t>
            </a:r>
            <a:r>
              <a:rPr lang="en-US" dirty="0" smtClean="0"/>
              <a:t>state</a:t>
            </a:r>
            <a:endParaRPr lang="cs-CZ" dirty="0"/>
          </a:p>
        </p:txBody>
      </p:sp>
    </p:spTree>
    <p:extLst>
      <p:ext uri="{BB962C8B-B14F-4D97-AF65-F5344CB8AC3E}">
        <p14:creationId xmlns:p14="http://schemas.microsoft.com/office/powerpoint/2007/7/12/main" val="126592021"/>
      </p:ext>
    </p:extLst>
  </p:cSld>
  <p:clrMapOvr>
    <a:masterClrMapping/>
  </p:clrMapOvr>
  <mc:AlternateContent xmlns:mc="http://schemas.openxmlformats.org/markup-compatibility/2006" xmlns:p14="http://schemas.microsoft.com/office/powerpoint/2007/7/12/main">
    <mc:Choice Requires="p14">
      <p:transition spd="slow" p14:dur="800">
        <p14:flythrough/>
      </p:transition>
    </mc:Choice>
    <mc:Fallback xmlns="">
      <p:transition xmlns:p14="http://schemas.microsoft.com/office/powerpoint/2007/7/12/main" spd="slow">
        <p:fade/>
      </p:transition>
    </mc:Fallback>
  </mc:AlternateContent>
  <p:timing>
    <p:tnLst>
      <p:par>
        <p:cTn xmlns:p14="http://schemas.microsoft.com/office/powerpoint/2007/7/12/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a:t>The House of representatives</a:t>
            </a:r>
          </a:p>
        </p:txBody>
      </p:sp>
      <p:pic>
        <p:nvPicPr>
          <p:cNvPr id="22" name="Content Placeholder 21"/>
          <p:cNvPicPr>
            <a:picLocks noGrp="1" noChangeAspect="1"/>
          </p:cNvPicPr>
          <p:nvPr>
            <p:ph sz="half" idx="1"/>
          </p:nvPr>
        </p:nvPicPr>
        <p:blipFill>
          <a:blip r:embed="rId2">
            <a:extLst>
              <a:ext uri="28A0092B-C50C-407e-A947-70E740481C1C">
                <a14:useLocalDpi xmlns:a14="http://schemas.microsoft.com/office/drawing/2007/7/7/main" val="0"/>
              </a:ext>
            </a:extLst>
          </a:blip>
          <a:stretch>
            <a:fillRect/>
          </a:stretch>
        </p:blipFill>
        <p:spPr>
          <a:xfrm>
            <a:off x="457200" y="2593957"/>
            <a:ext cx="3521075" cy="2538449"/>
          </a:xfrm>
        </p:spPr>
      </p:pic>
      <p:sp>
        <p:nvSpPr>
          <p:cNvPr id="21" name="Content Placeholder 20"/>
          <p:cNvSpPr>
            <a:spLocks noGrp="1"/>
          </p:cNvSpPr>
          <p:nvPr>
            <p:ph sz="half" idx="2"/>
          </p:nvPr>
        </p:nvSpPr>
        <p:spPr/>
        <p:txBody>
          <a:bodyPr>
            <a:normAutofit lnSpcReduction="10000"/>
          </a:bodyPr>
          <a:lstStyle/>
          <a:p>
            <a:r>
              <a:rPr lang="en-US" dirty="0" smtClean="0"/>
              <a:t>Alaska, North Dakota, South Dakota Montana and Wyoming are sparsely populated states -&gt; 1 representative</a:t>
            </a:r>
          </a:p>
          <a:p>
            <a:r>
              <a:rPr lang="en-US" dirty="0" smtClean="0"/>
              <a:t>California: 53</a:t>
            </a:r>
          </a:p>
          <a:p>
            <a:r>
              <a:rPr lang="en-US" dirty="0" smtClean="0"/>
              <a:t>Texas: 32</a:t>
            </a:r>
          </a:p>
          <a:p>
            <a:r>
              <a:rPr lang="en-US" dirty="0" smtClean="0"/>
              <a:t>New York: 29</a:t>
            </a:r>
            <a:endParaRPr lang="cs-CZ" dirty="0"/>
          </a:p>
        </p:txBody>
      </p:sp>
    </p:spTree>
    <p:extLst>
      <p:ext uri="{BB962C8B-B14F-4D97-AF65-F5344CB8AC3E}">
        <p14:creationId xmlns:p14="http://schemas.microsoft.com/office/powerpoint/2007/7/12/main" val="1233402760"/>
      </p:ext>
    </p:extLst>
  </p:cSld>
  <p:clrMapOvr>
    <a:masterClrMapping/>
  </p:clrMapOvr>
  <mc:AlternateContent xmlns:mc="http://schemas.openxmlformats.org/markup-compatibility/2006" xmlns:p14="http://schemas.microsoft.com/office/powerpoint/2007/7/12/main">
    <mc:Choice Requires="p14">
      <p:transition spd="slow" p14:dur="800">
        <p14:flythrough/>
      </p:transition>
    </mc:Choice>
    <mc:Fallback xmlns="">
      <p:transition xmlns:p14="http://schemas.microsoft.com/office/powerpoint/2007/7/12/main" spd="slow">
        <p:fade/>
      </p:transition>
    </mc:Fallback>
  </mc:AlternateContent>
  <p:timing>
    <p:tnLst>
      <p:par>
        <p:cTn xmlns:p14="http://schemas.microsoft.com/office/powerpoint/2007/7/12/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randombar(horizontal)">
                                      <p:cBhvr>
                                        <p:cTn id="7" dur="5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1">
                                            <p:txEl>
                                              <p:pRg st="0" end="0"/>
                                            </p:txEl>
                                          </p:spTgt>
                                        </p:tgtEl>
                                        <p:attrNameLst>
                                          <p:attrName>style.visibility</p:attrName>
                                        </p:attrNameLst>
                                      </p:cBhvr>
                                      <p:to>
                                        <p:strVal val="visible"/>
                                      </p:to>
                                    </p:set>
                                    <p:anim calcmode="lin" valueType="num">
                                      <p:cBhvr additive="base">
                                        <p:cTn id="12" dur="500" fill="hold"/>
                                        <p:tgtEl>
                                          <p:spTgt spid="21">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21">
                                            <p:txEl>
                                              <p:pRg st="1" end="1"/>
                                            </p:txEl>
                                          </p:spTgt>
                                        </p:tgtEl>
                                        <p:attrNameLst>
                                          <p:attrName>style.visibility</p:attrName>
                                        </p:attrNameLst>
                                      </p:cBhvr>
                                      <p:to>
                                        <p:strVal val="visible"/>
                                      </p:to>
                                    </p:set>
                                    <p:anim calcmode="lin" valueType="num">
                                      <p:cBhvr additive="base">
                                        <p:cTn id="18" dur="500" fill="hold"/>
                                        <p:tgtEl>
                                          <p:spTgt spid="21">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2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21">
                                            <p:txEl>
                                              <p:pRg st="2" end="2"/>
                                            </p:txEl>
                                          </p:spTgt>
                                        </p:tgtEl>
                                        <p:attrNameLst>
                                          <p:attrName>style.visibility</p:attrName>
                                        </p:attrNameLst>
                                      </p:cBhvr>
                                      <p:to>
                                        <p:strVal val="visible"/>
                                      </p:to>
                                    </p:set>
                                    <p:anim calcmode="lin" valueType="num">
                                      <p:cBhvr additive="base">
                                        <p:cTn id="24" dur="500" fill="hold"/>
                                        <p:tgtEl>
                                          <p:spTgt spid="21">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2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21">
                                            <p:txEl>
                                              <p:pRg st="3" end="3"/>
                                            </p:txEl>
                                          </p:spTgt>
                                        </p:tgtEl>
                                        <p:attrNameLst>
                                          <p:attrName>style.visibility</p:attrName>
                                        </p:attrNameLst>
                                      </p:cBhvr>
                                      <p:to>
                                        <p:strVal val="visible"/>
                                      </p:to>
                                    </p:set>
                                    <p:anim calcmode="lin" valueType="num">
                                      <p:cBhvr additive="base">
                                        <p:cTn id="30" dur="500" fill="hold"/>
                                        <p:tgtEl>
                                          <p:spTgt spid="21">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21">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Representatives</a:t>
            </a:r>
            <a:endParaRPr lang="cs-CZ" dirty="0"/>
          </a:p>
        </p:txBody>
      </p:sp>
      <p:sp>
        <p:nvSpPr>
          <p:cNvPr id="3" name="Content Placeholder 2"/>
          <p:cNvSpPr>
            <a:spLocks noGrp="1"/>
          </p:cNvSpPr>
          <p:nvPr>
            <p:ph idx="1"/>
          </p:nvPr>
        </p:nvSpPr>
        <p:spPr/>
        <p:txBody>
          <a:bodyPr/>
          <a:lstStyle/>
          <a:p>
            <a:r>
              <a:rPr lang="en-US" dirty="0" smtClean="0"/>
              <a:t>Elected </a:t>
            </a:r>
            <a:r>
              <a:rPr lang="en-US" dirty="0"/>
              <a:t>for two-year </a:t>
            </a:r>
            <a:r>
              <a:rPr lang="en-US" dirty="0" smtClean="0"/>
              <a:t>terms </a:t>
            </a:r>
          </a:p>
          <a:p>
            <a:r>
              <a:rPr lang="en-US" dirty="0" smtClean="0"/>
              <a:t>Must </a:t>
            </a:r>
            <a:r>
              <a:rPr lang="en-US" dirty="0"/>
              <a:t>be 25 years </a:t>
            </a:r>
            <a:r>
              <a:rPr lang="en-US" dirty="0" smtClean="0"/>
              <a:t>old </a:t>
            </a:r>
          </a:p>
          <a:p>
            <a:r>
              <a:rPr lang="en-US" dirty="0"/>
              <a:t>C</a:t>
            </a:r>
            <a:r>
              <a:rPr lang="en-US" dirty="0" smtClean="0"/>
              <a:t>itizen </a:t>
            </a:r>
            <a:r>
              <a:rPr lang="en-US" dirty="0"/>
              <a:t>for at least seven </a:t>
            </a:r>
            <a:r>
              <a:rPr lang="en-US" dirty="0" smtClean="0"/>
              <a:t>years</a:t>
            </a:r>
          </a:p>
          <a:p>
            <a:r>
              <a:rPr lang="en-US" dirty="0"/>
              <a:t>R</a:t>
            </a:r>
            <a:r>
              <a:rPr lang="en-US" dirty="0" smtClean="0"/>
              <a:t>esident </a:t>
            </a:r>
            <a:r>
              <a:rPr lang="en-US" dirty="0"/>
              <a:t>of the state from which they are </a:t>
            </a:r>
            <a:r>
              <a:rPr lang="en-US" dirty="0" smtClean="0"/>
              <a:t>elected</a:t>
            </a:r>
          </a:p>
          <a:p>
            <a:r>
              <a:rPr lang="en-US" dirty="0" smtClean="0"/>
              <a:t>Five </a:t>
            </a:r>
            <a:r>
              <a:rPr lang="en-US" dirty="0"/>
              <a:t>additional </a:t>
            </a:r>
            <a:r>
              <a:rPr lang="en-US" dirty="0" smtClean="0"/>
              <a:t>members from </a:t>
            </a:r>
            <a:r>
              <a:rPr lang="en-US" dirty="0"/>
              <a:t>Puerto Rico, Guam, American Samoa, the Virgin Islands, and the District of </a:t>
            </a:r>
            <a:r>
              <a:rPr lang="en-US" dirty="0" smtClean="0"/>
              <a:t>Columbia represent </a:t>
            </a:r>
            <a:r>
              <a:rPr lang="en-US" dirty="0"/>
              <a:t>their constituencies in the House. While they may participate in the debates, they cannot vote.</a:t>
            </a:r>
            <a:endParaRPr lang="cs-CZ" dirty="0"/>
          </a:p>
        </p:txBody>
      </p:sp>
    </p:spTree>
    <p:extLst>
      <p:ext uri="{BB962C8B-B14F-4D97-AF65-F5344CB8AC3E}">
        <p14:creationId xmlns:p14="http://schemas.microsoft.com/office/powerpoint/2007/7/12/main" val="199976319"/>
      </p:ext>
    </p:extLst>
  </p:cSld>
  <p:clrMapOvr>
    <a:masterClrMapping/>
  </p:clrMapOvr>
  <mc:AlternateContent xmlns:mc="http://schemas.openxmlformats.org/markup-compatibility/2006" xmlns:p14="http://schemas.microsoft.com/office/powerpoint/2007/7/12/main">
    <mc:Choice Requires="p14">
      <p:transition spd="slow" p14:dur="800">
        <p14:flythrough/>
      </p:transition>
    </mc:Choice>
    <mc:Fallback xmlns="">
      <p:transition xmlns:p14="http://schemas.microsoft.com/office/powerpoint/2007/7/12/main" spd="slow">
        <p:fade/>
      </p:transition>
    </mc:Fallback>
  </mc:AlternateContent>
  <p:timing>
    <p:tnLst>
      <p:par>
        <p:cTn xmlns:p14="http://schemas.microsoft.com/office/powerpoint/2007/7/12/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Senate</a:t>
            </a:r>
            <a:endParaRPr lang="cs-CZ" dirty="0"/>
          </a:p>
        </p:txBody>
      </p:sp>
      <p:sp>
        <p:nvSpPr>
          <p:cNvPr id="3" name="Content Placeholder 2"/>
          <p:cNvSpPr>
            <a:spLocks noGrp="1"/>
          </p:cNvSpPr>
          <p:nvPr>
            <p:ph idx="1"/>
          </p:nvPr>
        </p:nvSpPr>
        <p:spPr/>
        <p:txBody>
          <a:bodyPr/>
          <a:lstStyle/>
          <a:p>
            <a:r>
              <a:rPr lang="en-US" dirty="0" smtClean="0"/>
              <a:t>Upper legislative chamber in the federal government</a:t>
            </a:r>
          </a:p>
          <a:p>
            <a:r>
              <a:rPr lang="en-US" dirty="0" smtClean="0"/>
              <a:t>100 members – each state is granted 2 senators who represent the state</a:t>
            </a:r>
          </a:p>
          <a:p>
            <a:r>
              <a:rPr lang="en-US" dirty="0" smtClean="0"/>
              <a:t>Voters get to choose one third every two years</a:t>
            </a:r>
          </a:p>
          <a:p>
            <a:r>
              <a:rPr lang="en-US" dirty="0" smtClean="0"/>
              <a:t>More powerful body</a:t>
            </a:r>
            <a:endParaRPr lang="cs-CZ" dirty="0"/>
          </a:p>
        </p:txBody>
      </p:sp>
    </p:spTree>
    <p:extLst>
      <p:ext uri="{BB962C8B-B14F-4D97-AF65-F5344CB8AC3E}">
        <p14:creationId xmlns:p14="http://schemas.microsoft.com/office/powerpoint/2007/7/12/main" val="3056679899"/>
      </p:ext>
    </p:extLst>
  </p:cSld>
  <p:clrMapOvr>
    <a:masterClrMapping/>
  </p:clrMapOvr>
  <mc:AlternateContent xmlns:mc="http://schemas.openxmlformats.org/markup-compatibility/2006" xmlns:p14="http://schemas.microsoft.com/office/powerpoint/2007/7/12/main">
    <mc:Choice Requires="p14">
      <p:transition spd="slow" p14:dur="800">
        <p14:flythrough/>
      </p:transition>
    </mc:Choice>
    <mc:Fallback xmlns="">
      <p:transition xmlns:p14="http://schemas.microsoft.com/office/powerpoint/2007/7/12/main" spd="slow">
        <p:fade/>
      </p:transition>
    </mc:Fallback>
  </mc:AlternateContent>
  <p:timing>
    <p:tnLst>
      <p:par>
        <p:cTn xmlns:p14="http://schemas.microsoft.com/office/powerpoint/2007/7/12/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senate</a:t>
            </a:r>
            <a:endParaRPr lang="cs-CZ"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07/7/7/main" val="0"/>
              </a:ext>
            </a:extLst>
          </a:blip>
          <a:stretch>
            <a:fillRect/>
          </a:stretch>
        </p:blipFill>
        <p:spPr>
          <a:xfrm>
            <a:off x="2171700" y="2655094"/>
            <a:ext cx="3810000" cy="2755900"/>
          </a:xfrm>
        </p:spPr>
      </p:pic>
    </p:spTree>
    <p:extLst>
      <p:ext uri="{BB962C8B-B14F-4D97-AF65-F5344CB8AC3E}">
        <p14:creationId xmlns:p14="http://schemas.microsoft.com/office/powerpoint/2007/7/12/main" val="3117232530"/>
      </p:ext>
    </p:extLst>
  </p:cSld>
  <p:clrMapOvr>
    <a:masterClrMapping/>
  </p:clrMapOvr>
  <mc:AlternateContent xmlns:mc="http://schemas.openxmlformats.org/markup-compatibility/2006" xmlns:p14="http://schemas.microsoft.com/office/powerpoint/2007/7/12/main">
    <mc:Choice Requires="p14">
      <p:transition spd="slow" p14:dur="800">
        <p14:flythrough/>
      </p:transition>
    </mc:Choice>
    <mc:Fallback xmlns="">
      <p:transition xmlns:p14="http://schemas.microsoft.com/office/powerpoint/2007/7/12/main" spd="slow">
        <p:fade/>
      </p:transition>
    </mc:Fallback>
  </mc:AlternateContent>
  <p:timing>
    <p:tnLst>
      <p:par>
        <p:cTn xmlns:p14="http://schemas.microsoft.com/office/powerpoint/2007/7/12/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iterate type="lt">
                                    <p:tmPct val="5000"/>
                                  </p:iterate>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Metro">
      <a:dk1>
        <a:sysClr val="windowText" lastClr="000000"/>
      </a:dk1>
      <a:lt1>
        <a:sysClr val="window" lastClr="FFFFFF"/>
      </a:lt1>
      <a:dk2>
        <a:srgbClr xmlns:mc="http://schemas.openxmlformats.org/markup-compatibility/2006" xmlns:a14="http://schemas.microsoft.com/office/drawing/2007/7/7/main" val="4E5B6F" mc:Ignorable=""/>
      </a:dk2>
      <a:lt2>
        <a:srgbClr xmlns:mc="http://schemas.openxmlformats.org/markup-compatibility/2006" xmlns:a14="http://schemas.microsoft.com/office/drawing/2007/7/7/main" val="D6ECFF" mc:Ignorable=""/>
      </a:lt2>
      <a:accent1>
        <a:srgbClr xmlns:mc="http://schemas.openxmlformats.org/markup-compatibility/2006" xmlns:a14="http://schemas.microsoft.com/office/drawing/2007/7/7/main" val="7FD13B" mc:Ignorable=""/>
      </a:accent1>
      <a:accent2>
        <a:srgbClr xmlns:mc="http://schemas.openxmlformats.org/markup-compatibility/2006" xmlns:a14="http://schemas.microsoft.com/office/drawing/2007/7/7/main" val="EA157A" mc:Ignorable=""/>
      </a:accent2>
      <a:accent3>
        <a:srgbClr xmlns:mc="http://schemas.openxmlformats.org/markup-compatibility/2006" xmlns:a14="http://schemas.microsoft.com/office/drawing/2007/7/7/main" val="FEB80A" mc:Ignorable=""/>
      </a:accent3>
      <a:accent4>
        <a:srgbClr xmlns:mc="http://schemas.openxmlformats.org/markup-compatibility/2006" xmlns:a14="http://schemas.microsoft.com/office/drawing/2007/7/7/main" val="00ADDC" mc:Ignorable=""/>
      </a:accent4>
      <a:accent5>
        <a:srgbClr xmlns:mc="http://schemas.openxmlformats.org/markup-compatibility/2006" xmlns:a14="http://schemas.microsoft.com/office/drawing/2007/7/7/main" val="738AC8" mc:Ignorable=""/>
      </a:accent5>
      <a:accent6>
        <a:srgbClr xmlns:mc="http://schemas.openxmlformats.org/markup-compatibility/2006" xmlns:a14="http://schemas.microsoft.com/office/drawing/2007/7/7/main" val="1AB39F" mc:Ignorable=""/>
      </a:accent6>
      <a:hlink>
        <a:srgbClr xmlns:mc="http://schemas.openxmlformats.org/markup-compatibility/2006" xmlns:a14="http://schemas.microsoft.com/office/drawing/2007/7/7/main" val="EB8803" mc:Ignorable=""/>
      </a:hlink>
      <a:folHlink>
        <a:srgbClr xmlns:mc="http://schemas.openxmlformats.org/markup-compatibility/2006" xmlns:a14="http://schemas.microsoft.com/office/drawing/2007/7/7/main" val="5F7791" mc:Ignorable=""/>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outs:outSpaceData xmlns:outs="http://schemas.microsoft.com/office/2009/outspace/metadata">
  <outs:relatedDates>
    <outs:relatedDate>
      <outs:type>3</outs:type>
      <outs:displayName>Last Modified</outs:displayName>
      <outs:dateTime>2010-10-18T12:26:36Z</outs:dateTime>
      <outs:isPinned>true</outs:isPinned>
    </outs:relatedDate>
    <outs:relatedDate>
      <outs:type>2</outs:type>
      <outs:displayName>Created</outs:displayName>
      <outs:dateTime>2010-10-17T09:46:56Z</outs:dateTime>
      <outs:isPinned>true</outs:isPinned>
    </outs:relatedDate>
    <outs:relatedDate>
      <outs:type>4</outs:type>
      <outs:displayName>Last Printed</outs:displayName>
      <outs:dateTime/>
      <outs:isPinned>true</outs:isPinned>
    </outs:relatedDate>
  </outs:relatedDates>
  <outs:relatedDocuments>
    <outs:relatedDocument>
      <outs:type>2</outs:type>
      <outs:displayName>Other documents in current folder</outs:displayName>
      <outs:uri/>
      <outs:isPinned>true</outs:isPinned>
    </outs:relatedDocument>
  </outs:relatedDocuments>
  <outs:relatedPeople>
    <outs:relatedPeopleItem>
      <outs:category>Author</outs:category>
      <outs:people>
        <outs:relatedPerson>
          <outs:displayName>Matyas</outs:displayName>
          <outs:accountName/>
        </outs:relatedPerson>
      </outs:people>
      <outs:source>0</outs:source>
      <outs:isPinned>true</outs:isPinned>
    </outs:relatedPeopleItem>
    <outs:relatedPeopleItem>
      <outs:category>Last modified by</outs:category>
      <outs:people>
        <outs:relatedPerson>
          <outs:displayName>Matyas</outs:displayName>
          <outs:accountName/>
        </outs:relatedPerson>
      </outs:people>
      <outs:source>0</outs:source>
      <outs:isPinned>true</outs:isPinned>
    </outs:relatedPeopleItem>
    <outs:relatedPeopleItem>
      <outs:category>Manager</outs:category>
      <outs:people/>
      <outs:source>0</outs:source>
      <outs:isPinned>false</outs:isPinned>
    </outs:relatedPeopleItem>
  </outs:relatedPeople>
  <propertyMetadataList xmlns="http://schemas.microsoft.com/office/2009/outspace/metadata">
    <propertyMetadata>
      <type>0</type>
      <propertyId>2228224</propertyId>
      <propertyName/>
      <isPinned>true</isPinned>
    </propertyMetadata>
    <propertyMetadata>
      <type>0</type>
      <propertyId>1114115</propertyId>
      <propertyName/>
      <isPinned>true</isPinned>
    </propertyMetadata>
    <propertyMetadata>
      <type>0</type>
      <propertyId>1114117</propertyId>
      <propertyName/>
      <isPinned>true</isPinned>
    </propertyMetadata>
    <propertyMetadata>
      <type>0</type>
      <propertyId>589825</propertyId>
      <propertyName/>
      <isPinned>false</isPinned>
    </propertyMetadata>
    <propertyMetadata>
      <type>0</type>
      <propertyId>1114116</propertyId>
      <propertyName/>
      <isPinned>false</isPinned>
    </propertyMetadata>
    <propertyMetadata>
      <type>0</type>
      <propertyId>14</propertyId>
      <propertyName/>
      <isPinned>true</isPinned>
    </propertyMetadata>
    <propertyMetadata>
      <type>0</type>
      <propertyId>8</propertyId>
      <propertyName/>
      <isPinned>true</isPinned>
    </propertyMetadata>
    <propertyMetadata>
      <type>0</type>
      <propertyId>6</propertyId>
      <propertyName/>
      <isPinned>false</isPinned>
    </propertyMetadata>
    <propertyMetadata>
      <type>0</type>
      <propertyId>1114118</propertyId>
      <propertyName/>
      <isPinned>false</isPinned>
    </propertyMetadata>
    <propertyMetadata>
      <type>0</type>
      <propertyId>1179649</propertyId>
      <propertyName/>
      <isPinned>false</isPinned>
    </propertyMetadata>
    <propertyMetadata>
      <type>0</type>
      <propertyId>655365</propertyId>
      <propertyName/>
      <isPinned>false</isPinned>
    </propertyMetadata>
    <propertyMetadata>
      <type>0</type>
      <propertyId>1</propertyId>
      <propertyName/>
      <isPinned>false</isPinned>
    </propertyMetadata>
    <propertyMetadata>
      <type>0</type>
      <propertyId>0</propertyId>
      <propertyName/>
      <isPinned>true</isPinned>
    </propertyMetadata>
    <propertyMetadata>
      <type>0</type>
      <propertyId>13</propertyId>
      <propertyName/>
      <isPinned>false</isPinned>
    </propertyMetadata>
    <propertyMetadata>
      <type>0</type>
      <propertyId>1179653</propertyId>
      <propertyName/>
      <isPinned>false</isPinned>
    </propertyMetadata>
    <propertyMetadata>
      <type>0</type>
      <propertyId>22</propertyId>
      <propertyName/>
      <isPinned>false</isPinned>
    </propertyMetadata>
  </propertyMetadataList>
  <outs:corruptMetadataWasLost/>
</outs:outSpaceData>
</file>

<file path=customXml/itemProps1.xml><?xml version="1.0" encoding="utf-8"?>
<ds:datastoreItem xmlns:ds="http://schemas.openxmlformats.org/officeDocument/2006/customXml" ds:itemID="{28404BD5-15B3-42BB-BA30-3803F693936C}">
  <ds:schemaRefs>
    <ds:schemaRef ds:uri="http://schemas.microsoft.com/office/2009/outspace/metadata"/>
  </ds:schemaRefs>
</ds:datastoreItem>
</file>

<file path=docProps/app.xml><?xml version="1.0" encoding="utf-8"?>
<Properties xmlns="http://schemas.openxmlformats.org/officeDocument/2006/extended-properties" xmlns:vt="http://schemas.openxmlformats.org/officeDocument/2006/docPropsVTypes">
  <Template>Opulent</Template>
  <TotalTime>796</TotalTime>
  <Words>894</Words>
  <Application>Microsoft Office PowerPoint</Application>
  <PresentationFormat>On-screen Show (4:3)</PresentationFormat>
  <Paragraphs>95</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Opulent</vt:lpstr>
      <vt:lpstr>The legislation system in the U.S.</vt:lpstr>
      <vt:lpstr>The united states congress</vt:lpstr>
      <vt:lpstr>The united states congress</vt:lpstr>
      <vt:lpstr>The united states congress</vt:lpstr>
      <vt:lpstr>The House of representatives</vt:lpstr>
      <vt:lpstr>The House of representatives</vt:lpstr>
      <vt:lpstr>Representatives</vt:lpstr>
      <vt:lpstr>The Senate</vt:lpstr>
      <vt:lpstr>The senate</vt:lpstr>
      <vt:lpstr>Representatives</vt:lpstr>
      <vt:lpstr>The united states congress</vt:lpstr>
      <vt:lpstr>The Congress: Types of Session</vt:lpstr>
      <vt:lpstr>The Legislative Process</vt:lpstr>
      <vt:lpstr>The legislative process</vt:lpstr>
      <vt:lpstr>The legislative process</vt:lpstr>
      <vt:lpstr>The legislative process</vt:lpstr>
      <vt:lpstr>The legislative process</vt:lpstr>
      <vt:lpstr>The legislative process</vt:lpstr>
      <vt:lpstr>Vocabulary</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legislation system in the U.S.</dc:title>
  <dc:creator>Matyas</dc:creator>
  <cp:lastModifiedBy>Matyas</cp:lastModifiedBy>
  <cp:revision>29</cp:revision>
  <cp:lastPrinted>2010-10-18T15:03:27Z</cp:lastPrinted>
  <dcterms:created xsi:type="dcterms:W3CDTF">2010-10-17T09:46:56Z</dcterms:created>
  <dcterms:modified xsi:type="dcterms:W3CDTF">2010-10-18T15:30:06Z</dcterms:modified>
</cp:coreProperties>
</file>