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3" r:id="rId8"/>
    <p:sldId id="262" r:id="rId9"/>
    <p:sldId id="272" r:id="rId10"/>
    <p:sldId id="264" r:id="rId11"/>
    <p:sldId id="265" r:id="rId12"/>
    <p:sldId id="266" r:id="rId13"/>
    <p:sldId id="267" r:id="rId14"/>
    <p:sldId id="269" r:id="rId15"/>
    <p:sldId id="271" r:id="rId16"/>
    <p:sldId id="270"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60" autoAdjust="0"/>
  </p:normalViewPr>
  <p:slideViewPr>
    <p:cSldViewPr>
      <p:cViewPr varScale="1">
        <p:scale>
          <a:sx n="106" d="100"/>
          <a:sy n="106" d="100"/>
        </p:scale>
        <p:origin x="-1116" y="-90"/>
      </p:cViewPr>
      <p:guideLst>
        <p:guide orient="horz" pos="2160"/>
        <p:guide pos="2880"/>
      </p:guideLst>
    </p:cSldViewPr>
  </p:slideViewPr>
  <p:outlineViewPr>
    <p:cViewPr>
      <p:scale>
        <a:sx n="33" d="100"/>
        <a:sy n="33" d="100"/>
      </p:scale>
      <p:origin x="0" y="211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437CCD2B-636E-41E6-9D32-41A1C0C8539E}" type="datetimeFigureOut">
              <a:rPr lang="cs-CZ" smtClean="0"/>
              <a:pPr/>
              <a:t>24.10.2010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96CD81-FB36-4036-8CD5-2872F95D7887}"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37CCD2B-636E-41E6-9D32-41A1C0C8539E}" type="datetimeFigureOut">
              <a:rPr lang="cs-CZ" smtClean="0"/>
              <a:pPr/>
              <a:t>24.10.2010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96CD81-FB36-4036-8CD5-2872F95D7887}"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37CCD2B-636E-41E6-9D32-41A1C0C8539E}" type="datetimeFigureOut">
              <a:rPr lang="cs-CZ" smtClean="0"/>
              <a:pPr/>
              <a:t>24.10.2010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96CD81-FB36-4036-8CD5-2872F95D7887}"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37CCD2B-636E-41E6-9D32-41A1C0C8539E}" type="datetimeFigureOut">
              <a:rPr lang="cs-CZ" smtClean="0"/>
              <a:pPr/>
              <a:t>24.10.2010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96CD81-FB36-4036-8CD5-2872F95D7887}"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437CCD2B-636E-41E6-9D32-41A1C0C8539E}" type="datetimeFigureOut">
              <a:rPr lang="cs-CZ" smtClean="0"/>
              <a:pPr/>
              <a:t>24.10.2010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96CD81-FB36-4036-8CD5-2872F95D7887}"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37CCD2B-636E-41E6-9D32-41A1C0C8539E}" type="datetimeFigureOut">
              <a:rPr lang="cs-CZ" smtClean="0"/>
              <a:pPr/>
              <a:t>24.10.2010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96CD81-FB36-4036-8CD5-2872F95D7887}"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37CCD2B-636E-41E6-9D32-41A1C0C8539E}" type="datetimeFigureOut">
              <a:rPr lang="cs-CZ" smtClean="0"/>
              <a:pPr/>
              <a:t>24.10.2010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196CD81-FB36-4036-8CD5-2872F95D7887}"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37CCD2B-636E-41E6-9D32-41A1C0C8539E}" type="datetimeFigureOut">
              <a:rPr lang="cs-CZ" smtClean="0"/>
              <a:pPr/>
              <a:t>24.10.2010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196CD81-FB36-4036-8CD5-2872F95D7887}"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37CCD2B-636E-41E6-9D32-41A1C0C8539E}" type="datetimeFigureOut">
              <a:rPr lang="cs-CZ" smtClean="0"/>
              <a:pPr/>
              <a:t>24.10.2010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196CD81-FB36-4036-8CD5-2872F95D7887}"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37CCD2B-636E-41E6-9D32-41A1C0C8539E}" type="datetimeFigureOut">
              <a:rPr lang="cs-CZ" smtClean="0"/>
              <a:pPr/>
              <a:t>24.10.2010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96CD81-FB36-4036-8CD5-2872F95D7887}"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37CCD2B-636E-41E6-9D32-41A1C0C8539E}" type="datetimeFigureOut">
              <a:rPr lang="cs-CZ" smtClean="0"/>
              <a:pPr/>
              <a:t>24.10.2010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96CD81-FB36-4036-8CD5-2872F95D7887}"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gs>
            <a:gs pos="100000">
              <a:schemeClr val="tx1">
                <a:alpha val="95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7CCD2B-636E-41E6-9D32-41A1C0C8539E}" type="datetimeFigureOut">
              <a:rPr lang="cs-CZ" smtClean="0"/>
              <a:pPr/>
              <a:t>24.10.2010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96CD81-FB36-4036-8CD5-2872F95D7887}"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solidFill>
                  <a:schemeClr val="bg1"/>
                </a:solidFill>
              </a:rPr>
              <a:t>L</a:t>
            </a:r>
            <a:r>
              <a:rPr lang="en-US" dirty="0" err="1" smtClean="0">
                <a:solidFill>
                  <a:schemeClr val="bg1"/>
                </a:solidFill>
              </a:rPr>
              <a:t>egislation</a:t>
            </a:r>
            <a:r>
              <a:rPr lang="en-US" dirty="0" smtClean="0">
                <a:solidFill>
                  <a:schemeClr val="bg1"/>
                </a:solidFill>
              </a:rPr>
              <a:t> </a:t>
            </a:r>
            <a:r>
              <a:rPr lang="en-US" dirty="0">
                <a:solidFill>
                  <a:schemeClr val="bg1"/>
                </a:solidFill>
              </a:rPr>
              <a:t>system in the </a:t>
            </a:r>
            <a:r>
              <a:rPr lang="cs-CZ" dirty="0" smtClean="0">
                <a:solidFill>
                  <a:schemeClr val="bg1"/>
                </a:solidFill>
              </a:rPr>
              <a:t>USA</a:t>
            </a:r>
            <a:endParaRPr lang="cs-CZ" dirty="0">
              <a:solidFill>
                <a:schemeClr val="bg1"/>
              </a:solidFill>
            </a:endParaRPr>
          </a:p>
        </p:txBody>
      </p:sp>
      <p:sp>
        <p:nvSpPr>
          <p:cNvPr id="3" name="Podnadpis 2"/>
          <p:cNvSpPr>
            <a:spLocks noGrp="1"/>
          </p:cNvSpPr>
          <p:nvPr>
            <p:ph type="subTitle" idx="1"/>
          </p:nvPr>
        </p:nvSpPr>
        <p:spPr/>
        <p:txBody>
          <a:bodyPr/>
          <a:lstStyle/>
          <a:p>
            <a:r>
              <a:rPr lang="cs-CZ" dirty="0" smtClean="0"/>
              <a:t>Jan </a:t>
            </a:r>
            <a:r>
              <a:rPr lang="cs-CZ" dirty="0" err="1" smtClean="0"/>
              <a:t>Groborz</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1143000"/>
          </a:xfrm>
        </p:spPr>
        <p:txBody>
          <a:bodyPr/>
          <a:lstStyle/>
          <a:p>
            <a:r>
              <a:rPr lang="en-US" dirty="0">
                <a:solidFill>
                  <a:schemeClr val="bg1"/>
                </a:solidFill>
              </a:rPr>
              <a:t>How a Bill Becomes Law</a:t>
            </a:r>
            <a:endParaRPr lang="cs-CZ" dirty="0">
              <a:solidFill>
                <a:schemeClr val="bg1"/>
              </a:solidFill>
            </a:endParaRPr>
          </a:p>
        </p:txBody>
      </p:sp>
      <p:sp>
        <p:nvSpPr>
          <p:cNvPr id="3" name="Zástupný symbol pro obsah 2"/>
          <p:cNvSpPr>
            <a:spLocks noGrp="1"/>
          </p:cNvSpPr>
          <p:nvPr>
            <p:ph idx="1"/>
          </p:nvPr>
        </p:nvSpPr>
        <p:spPr>
          <a:xfrm>
            <a:off x="457200" y="1340768"/>
            <a:ext cx="8229600" cy="4824536"/>
          </a:xfrm>
        </p:spPr>
        <p:txBody>
          <a:bodyPr>
            <a:normAutofit fontScale="92500" lnSpcReduction="10000"/>
          </a:bodyPr>
          <a:lstStyle/>
          <a:p>
            <a:pPr>
              <a:buNone/>
            </a:pPr>
            <a:r>
              <a:rPr lang="cs-CZ" dirty="0" smtClean="0">
                <a:solidFill>
                  <a:schemeClr val="bg1"/>
                </a:solidFill>
              </a:rPr>
              <a:t>1)</a:t>
            </a:r>
            <a:r>
              <a:rPr lang="cs-CZ" b="1" dirty="0">
                <a:solidFill>
                  <a:schemeClr val="bg1"/>
                </a:solidFill>
              </a:rPr>
              <a:t> </a:t>
            </a:r>
            <a:r>
              <a:rPr lang="cs-CZ" b="1" dirty="0" err="1">
                <a:solidFill>
                  <a:schemeClr val="bg1"/>
                </a:solidFill>
              </a:rPr>
              <a:t>Legislation</a:t>
            </a:r>
            <a:r>
              <a:rPr lang="cs-CZ" b="1" dirty="0">
                <a:solidFill>
                  <a:schemeClr val="bg1"/>
                </a:solidFill>
              </a:rPr>
              <a:t> </a:t>
            </a:r>
            <a:r>
              <a:rPr lang="cs-CZ" b="1" dirty="0" err="1">
                <a:solidFill>
                  <a:schemeClr val="bg1"/>
                </a:solidFill>
              </a:rPr>
              <a:t>is</a:t>
            </a:r>
            <a:r>
              <a:rPr lang="cs-CZ" b="1" dirty="0">
                <a:solidFill>
                  <a:schemeClr val="bg1"/>
                </a:solidFill>
              </a:rPr>
              <a:t> </a:t>
            </a:r>
            <a:r>
              <a:rPr lang="cs-CZ" b="1" dirty="0" err="1">
                <a:solidFill>
                  <a:schemeClr val="bg1"/>
                </a:solidFill>
              </a:rPr>
              <a:t>Introduced</a:t>
            </a:r>
            <a:r>
              <a:rPr lang="cs-CZ" dirty="0">
                <a:solidFill>
                  <a:schemeClr val="bg1"/>
                </a:solidFill>
              </a:rPr>
              <a:t> </a:t>
            </a:r>
            <a:endParaRPr lang="cs-CZ" dirty="0" smtClean="0">
              <a:solidFill>
                <a:schemeClr val="bg1"/>
              </a:solidFill>
            </a:endParaRPr>
          </a:p>
          <a:p>
            <a:r>
              <a:rPr lang="en-US" dirty="0">
                <a:solidFill>
                  <a:schemeClr val="bg1"/>
                </a:solidFill>
              </a:rPr>
              <a:t>The bill is assigned a number. (e.g. HR 1 or S 1)</a:t>
            </a:r>
          </a:p>
          <a:p>
            <a:r>
              <a:rPr lang="en-US" dirty="0">
                <a:solidFill>
                  <a:schemeClr val="bg1"/>
                </a:solidFill>
              </a:rPr>
              <a:t>The bill is labeled with the sponsor's name.</a:t>
            </a:r>
          </a:p>
          <a:p>
            <a:r>
              <a:rPr lang="en-US" dirty="0">
                <a:solidFill>
                  <a:schemeClr val="bg1"/>
                </a:solidFill>
              </a:rPr>
              <a:t>The bill is sent to the Government Printing Office (GPO) and copies are made</a:t>
            </a:r>
            <a:r>
              <a:rPr lang="en-US" dirty="0" smtClean="0">
                <a:solidFill>
                  <a:schemeClr val="bg1"/>
                </a:solidFill>
              </a:rPr>
              <a:t>.</a:t>
            </a:r>
            <a:endParaRPr lang="cs-CZ" dirty="0" smtClean="0">
              <a:solidFill>
                <a:schemeClr val="bg1"/>
              </a:solidFill>
            </a:endParaRPr>
          </a:p>
          <a:p>
            <a:pPr>
              <a:buNone/>
            </a:pPr>
            <a:r>
              <a:rPr lang="cs-CZ" dirty="0" smtClean="0">
                <a:solidFill>
                  <a:schemeClr val="bg1"/>
                </a:solidFill>
              </a:rPr>
              <a:t>2)</a:t>
            </a:r>
            <a:r>
              <a:rPr lang="cs-CZ" b="1" dirty="0" smtClean="0">
                <a:solidFill>
                  <a:schemeClr val="bg1"/>
                </a:solidFill>
              </a:rPr>
              <a:t> </a:t>
            </a:r>
            <a:r>
              <a:rPr lang="cs-CZ" b="1" dirty="0" err="1" smtClean="0">
                <a:solidFill>
                  <a:schemeClr val="bg1"/>
                </a:solidFill>
              </a:rPr>
              <a:t>Committee</a:t>
            </a:r>
            <a:r>
              <a:rPr lang="cs-CZ" b="1" dirty="0" smtClean="0">
                <a:solidFill>
                  <a:schemeClr val="bg1"/>
                </a:solidFill>
              </a:rPr>
              <a:t> </a:t>
            </a:r>
            <a:r>
              <a:rPr lang="cs-CZ" b="1" dirty="0" err="1" smtClean="0">
                <a:solidFill>
                  <a:schemeClr val="bg1"/>
                </a:solidFill>
              </a:rPr>
              <a:t>Action</a:t>
            </a:r>
            <a:endParaRPr lang="cs-CZ" dirty="0" smtClean="0">
              <a:solidFill>
                <a:schemeClr val="bg1"/>
              </a:solidFill>
            </a:endParaRPr>
          </a:p>
          <a:p>
            <a:r>
              <a:rPr lang="en-US" dirty="0" smtClean="0">
                <a:solidFill>
                  <a:schemeClr val="bg1"/>
                </a:solidFill>
              </a:rPr>
              <a:t>The bill is referred to the appropriate committee by the Speaker of the House or the presiding officer in the Senate. Most often, the actual referral decision is made by the House or </a:t>
            </a:r>
            <a:r>
              <a:rPr lang="en-US" dirty="0" err="1" smtClean="0">
                <a:solidFill>
                  <a:schemeClr val="bg1"/>
                </a:solidFill>
              </a:rPr>
              <a:t>Senat</a:t>
            </a:r>
            <a:r>
              <a:rPr lang="cs-CZ" dirty="0" err="1" smtClean="0">
                <a:solidFill>
                  <a:schemeClr val="bg1"/>
                </a:solidFill>
              </a:rPr>
              <a:t>e</a:t>
            </a:r>
            <a:r>
              <a:rPr lang="cs-CZ" dirty="0" smtClean="0">
                <a:solidFill>
                  <a:schemeClr val="bg1"/>
                </a:solidFill>
              </a:rPr>
              <a:t>.</a:t>
            </a:r>
            <a:endParaRPr lang="en-US" dirty="0" smtClean="0">
              <a:solidFill>
                <a:schemeClr val="bg1"/>
              </a:solidFill>
            </a:endParaRPr>
          </a:p>
          <a:p>
            <a:endParaRPr lang="cs-CZ" dirty="0" smtClean="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832648"/>
          </a:xfrm>
        </p:spPr>
        <p:txBody>
          <a:bodyPr>
            <a:normAutofit lnSpcReduction="10000"/>
          </a:bodyPr>
          <a:lstStyle/>
          <a:p>
            <a:pPr>
              <a:buNone/>
            </a:pPr>
            <a:r>
              <a:rPr lang="cs-CZ" dirty="0" smtClean="0">
                <a:solidFill>
                  <a:schemeClr val="bg1"/>
                </a:solidFill>
              </a:rPr>
              <a:t>3)</a:t>
            </a:r>
            <a:r>
              <a:rPr lang="cs-CZ" b="1" dirty="0">
                <a:solidFill>
                  <a:schemeClr val="bg1"/>
                </a:solidFill>
              </a:rPr>
              <a:t> </a:t>
            </a:r>
            <a:r>
              <a:rPr lang="cs-CZ" sz="3000" b="1" dirty="0" err="1">
                <a:solidFill>
                  <a:schemeClr val="bg1"/>
                </a:solidFill>
              </a:rPr>
              <a:t>Floor</a:t>
            </a:r>
            <a:r>
              <a:rPr lang="cs-CZ" sz="3000" b="1" dirty="0">
                <a:solidFill>
                  <a:schemeClr val="bg1"/>
                </a:solidFill>
              </a:rPr>
              <a:t> </a:t>
            </a:r>
            <a:r>
              <a:rPr lang="cs-CZ" sz="3000" b="1" dirty="0" err="1">
                <a:solidFill>
                  <a:schemeClr val="bg1"/>
                </a:solidFill>
              </a:rPr>
              <a:t>Action</a:t>
            </a:r>
            <a:endParaRPr lang="cs-CZ" sz="3000" dirty="0">
              <a:solidFill>
                <a:schemeClr val="bg1"/>
              </a:solidFill>
            </a:endParaRPr>
          </a:p>
          <a:p>
            <a:pPr lvl="1"/>
            <a:r>
              <a:rPr lang="cs-CZ" dirty="0" smtClean="0">
                <a:solidFill>
                  <a:schemeClr val="bg1"/>
                </a:solidFill>
              </a:rPr>
              <a:t>A)</a:t>
            </a:r>
            <a:r>
              <a:rPr lang="en-US" dirty="0">
                <a:solidFill>
                  <a:schemeClr val="bg1"/>
                </a:solidFill>
              </a:rPr>
              <a:t> Legislation is placed on the </a:t>
            </a:r>
            <a:r>
              <a:rPr lang="en-US" dirty="0" smtClean="0">
                <a:solidFill>
                  <a:schemeClr val="bg1"/>
                </a:solidFill>
              </a:rPr>
              <a:t>Calendar</a:t>
            </a:r>
            <a:endParaRPr lang="cs-CZ" dirty="0" smtClean="0">
              <a:solidFill>
                <a:schemeClr val="bg1"/>
              </a:solidFill>
            </a:endParaRPr>
          </a:p>
          <a:p>
            <a:pPr lvl="1"/>
            <a:r>
              <a:rPr lang="cs-CZ" dirty="0" smtClean="0">
                <a:solidFill>
                  <a:schemeClr val="bg1"/>
                </a:solidFill>
              </a:rPr>
              <a:t>B)</a:t>
            </a:r>
            <a:r>
              <a:rPr lang="cs-CZ" dirty="0">
                <a:solidFill>
                  <a:schemeClr val="bg1"/>
                </a:solidFill>
              </a:rPr>
              <a:t> </a:t>
            </a:r>
            <a:r>
              <a:rPr lang="cs-CZ" dirty="0" err="1" smtClean="0">
                <a:solidFill>
                  <a:schemeClr val="bg1"/>
                </a:solidFill>
              </a:rPr>
              <a:t>Debate</a:t>
            </a:r>
            <a:endParaRPr lang="cs-CZ" dirty="0" smtClean="0">
              <a:solidFill>
                <a:schemeClr val="bg1"/>
              </a:solidFill>
            </a:endParaRPr>
          </a:p>
          <a:p>
            <a:pPr lvl="1"/>
            <a:r>
              <a:rPr lang="cs-CZ" dirty="0" smtClean="0">
                <a:solidFill>
                  <a:schemeClr val="bg1"/>
                </a:solidFill>
              </a:rPr>
              <a:t>C)</a:t>
            </a:r>
            <a:r>
              <a:rPr lang="en-US" dirty="0">
                <a:solidFill>
                  <a:schemeClr val="bg1"/>
                </a:solidFill>
              </a:rPr>
              <a:t> Vote </a:t>
            </a:r>
            <a:endParaRPr lang="cs-CZ" dirty="0" smtClean="0">
              <a:solidFill>
                <a:schemeClr val="bg1"/>
              </a:solidFill>
            </a:endParaRPr>
          </a:p>
          <a:p>
            <a:pPr lvl="2"/>
            <a:r>
              <a:rPr lang="en-US" dirty="0" smtClean="0">
                <a:solidFill>
                  <a:schemeClr val="bg1"/>
                </a:solidFill>
              </a:rPr>
              <a:t> </a:t>
            </a:r>
            <a:r>
              <a:rPr lang="en-US" dirty="0">
                <a:solidFill>
                  <a:schemeClr val="bg1"/>
                </a:solidFill>
              </a:rPr>
              <a:t>the bill is voted </a:t>
            </a:r>
            <a:r>
              <a:rPr lang="en-US" dirty="0" smtClean="0">
                <a:solidFill>
                  <a:schemeClr val="bg1"/>
                </a:solidFill>
              </a:rPr>
              <a:t>on</a:t>
            </a:r>
            <a:endParaRPr lang="cs-CZ" dirty="0">
              <a:solidFill>
                <a:schemeClr val="bg1"/>
              </a:solidFill>
            </a:endParaRPr>
          </a:p>
          <a:p>
            <a:pPr lvl="2"/>
            <a:r>
              <a:rPr lang="en-US" dirty="0" smtClean="0">
                <a:solidFill>
                  <a:schemeClr val="bg1"/>
                </a:solidFill>
              </a:rPr>
              <a:t>If </a:t>
            </a:r>
            <a:r>
              <a:rPr lang="en-US" dirty="0">
                <a:solidFill>
                  <a:schemeClr val="bg1"/>
                </a:solidFill>
              </a:rPr>
              <a:t>either chamber does not pass the bill then it </a:t>
            </a:r>
            <a:r>
              <a:rPr lang="en-US" dirty="0" smtClean="0">
                <a:solidFill>
                  <a:schemeClr val="bg1"/>
                </a:solidFill>
              </a:rPr>
              <a:t>dies</a:t>
            </a:r>
            <a:endParaRPr lang="cs-CZ" dirty="0" smtClean="0">
              <a:solidFill>
                <a:schemeClr val="bg1"/>
              </a:solidFill>
            </a:endParaRPr>
          </a:p>
          <a:p>
            <a:pPr>
              <a:buNone/>
            </a:pPr>
            <a:r>
              <a:rPr lang="cs-CZ" sz="3000" dirty="0" smtClean="0">
                <a:solidFill>
                  <a:schemeClr val="bg1"/>
                </a:solidFill>
              </a:rPr>
              <a:t>4)</a:t>
            </a:r>
            <a:r>
              <a:rPr lang="cs-CZ" sz="3000" b="1" dirty="0" err="1" smtClean="0">
                <a:solidFill>
                  <a:schemeClr val="bg1"/>
                </a:solidFill>
              </a:rPr>
              <a:t>Conference</a:t>
            </a:r>
            <a:r>
              <a:rPr lang="cs-CZ" sz="3000" b="1" dirty="0" smtClean="0">
                <a:solidFill>
                  <a:schemeClr val="bg1"/>
                </a:solidFill>
              </a:rPr>
              <a:t> </a:t>
            </a:r>
            <a:r>
              <a:rPr lang="cs-CZ" sz="3000" b="1" dirty="0" err="1" smtClean="0">
                <a:solidFill>
                  <a:schemeClr val="bg1"/>
                </a:solidFill>
              </a:rPr>
              <a:t>Committee</a:t>
            </a:r>
            <a:endParaRPr lang="cs-CZ" sz="3000" dirty="0" smtClean="0">
              <a:solidFill>
                <a:schemeClr val="bg1"/>
              </a:solidFill>
            </a:endParaRPr>
          </a:p>
          <a:p>
            <a:pPr>
              <a:buNone/>
            </a:pPr>
            <a:r>
              <a:rPr lang="cs-CZ" dirty="0" smtClean="0">
                <a:solidFill>
                  <a:schemeClr val="bg1"/>
                </a:solidFill>
              </a:rPr>
              <a:t>	</a:t>
            </a:r>
            <a:r>
              <a:rPr lang="cs-CZ" sz="3000" dirty="0" smtClean="0">
                <a:solidFill>
                  <a:schemeClr val="bg1"/>
                </a:solidFill>
              </a:rPr>
              <a:t>A) </a:t>
            </a:r>
            <a:r>
              <a:rPr lang="en-US" sz="3000" dirty="0" smtClean="0">
                <a:solidFill>
                  <a:schemeClr val="bg1"/>
                </a:solidFill>
              </a:rPr>
              <a:t>Members </a:t>
            </a:r>
            <a:r>
              <a:rPr lang="en-US" sz="3000" dirty="0">
                <a:solidFill>
                  <a:schemeClr val="bg1"/>
                </a:solidFill>
              </a:rPr>
              <a:t>from each house form a conference </a:t>
            </a:r>
            <a:r>
              <a:rPr lang="en-US" sz="3000" dirty="0" smtClean="0">
                <a:solidFill>
                  <a:schemeClr val="bg1"/>
                </a:solidFill>
              </a:rPr>
              <a:t>committee </a:t>
            </a:r>
            <a:r>
              <a:rPr lang="en-US" sz="3000" dirty="0">
                <a:solidFill>
                  <a:schemeClr val="bg1"/>
                </a:solidFill>
              </a:rPr>
              <a:t>and meet to work out the differences</a:t>
            </a:r>
            <a:r>
              <a:rPr lang="en-US" sz="3000" dirty="0" smtClean="0">
                <a:solidFill>
                  <a:schemeClr val="bg1"/>
                </a:solidFill>
              </a:rPr>
              <a:t>.</a:t>
            </a:r>
            <a:endParaRPr lang="cs-CZ" sz="3000" dirty="0" smtClean="0">
              <a:solidFill>
                <a:schemeClr val="bg1"/>
              </a:solidFill>
            </a:endParaRPr>
          </a:p>
          <a:p>
            <a:pPr>
              <a:buNone/>
            </a:pPr>
            <a:r>
              <a:rPr lang="cs-CZ" sz="3000" dirty="0" smtClean="0">
                <a:solidFill>
                  <a:schemeClr val="bg1"/>
                </a:solidFill>
              </a:rPr>
              <a:t>	B) I</a:t>
            </a:r>
            <a:r>
              <a:rPr lang="en-US" sz="3000" dirty="0" smtClean="0">
                <a:solidFill>
                  <a:schemeClr val="bg1"/>
                </a:solidFill>
              </a:rPr>
              <a:t>f </a:t>
            </a:r>
            <a:r>
              <a:rPr lang="en-US" sz="3000" dirty="0">
                <a:solidFill>
                  <a:schemeClr val="bg1"/>
                </a:solidFill>
              </a:rPr>
              <a:t>the Conference Committee reaches a compromise, it prepares a written conference report, which is submitted to each chamber.</a:t>
            </a:r>
            <a:endParaRPr lang="cs-CZ" sz="3000" dirty="0" smtClean="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pPr>
              <a:buNone/>
            </a:pPr>
            <a:r>
              <a:rPr lang="cs-CZ" dirty="0" smtClean="0">
                <a:solidFill>
                  <a:schemeClr val="bg1"/>
                </a:solidFill>
              </a:rPr>
              <a:t>	C)</a:t>
            </a:r>
            <a:r>
              <a:rPr lang="en-US" dirty="0">
                <a:solidFill>
                  <a:schemeClr val="bg1"/>
                </a:solidFill>
              </a:rPr>
              <a:t> </a:t>
            </a:r>
            <a:r>
              <a:rPr lang="en-US" sz="3000" dirty="0">
                <a:solidFill>
                  <a:schemeClr val="bg1"/>
                </a:solidFill>
              </a:rPr>
              <a:t>The conference report must be approved by both the House and the Senate</a:t>
            </a:r>
            <a:r>
              <a:rPr lang="en-US" sz="3000" dirty="0" smtClean="0">
                <a:solidFill>
                  <a:schemeClr val="bg1"/>
                </a:solidFill>
              </a:rPr>
              <a:t>.</a:t>
            </a:r>
            <a:endParaRPr lang="cs-CZ" sz="3000" dirty="0" smtClean="0">
              <a:solidFill>
                <a:schemeClr val="bg1"/>
              </a:solidFill>
            </a:endParaRPr>
          </a:p>
          <a:p>
            <a:pPr>
              <a:buNone/>
            </a:pPr>
            <a:r>
              <a:rPr lang="cs-CZ" sz="2800" dirty="0" smtClean="0">
                <a:solidFill>
                  <a:schemeClr val="bg1"/>
                </a:solidFill>
              </a:rPr>
              <a:t>5)</a:t>
            </a:r>
            <a:r>
              <a:rPr lang="cs-CZ" sz="2800" b="1" dirty="0" err="1" smtClean="0">
                <a:solidFill>
                  <a:schemeClr val="bg1"/>
                </a:solidFill>
              </a:rPr>
              <a:t>The</a:t>
            </a:r>
            <a:r>
              <a:rPr lang="cs-CZ" sz="2800" b="1" dirty="0" smtClean="0">
                <a:solidFill>
                  <a:schemeClr val="bg1"/>
                </a:solidFill>
              </a:rPr>
              <a:t> President</a:t>
            </a:r>
          </a:p>
          <a:p>
            <a:pPr>
              <a:buNone/>
            </a:pPr>
            <a:r>
              <a:rPr lang="cs-CZ" sz="2800" dirty="0">
                <a:solidFill>
                  <a:schemeClr val="bg1"/>
                </a:solidFill>
              </a:rPr>
              <a:t>	</a:t>
            </a:r>
            <a:r>
              <a:rPr lang="en-US" sz="2800" dirty="0" smtClean="0">
                <a:solidFill>
                  <a:schemeClr val="bg1"/>
                </a:solidFill>
              </a:rPr>
              <a:t>A</a:t>
            </a:r>
            <a:r>
              <a:rPr lang="cs-CZ" sz="2800" dirty="0" smtClean="0">
                <a:solidFill>
                  <a:schemeClr val="bg1"/>
                </a:solidFill>
              </a:rPr>
              <a:t>)</a:t>
            </a:r>
            <a:r>
              <a:rPr lang="en-US" sz="2800" dirty="0" smtClean="0">
                <a:solidFill>
                  <a:schemeClr val="bg1"/>
                </a:solidFill>
              </a:rPr>
              <a:t> </a:t>
            </a:r>
            <a:r>
              <a:rPr lang="en-US" sz="2800" dirty="0">
                <a:solidFill>
                  <a:schemeClr val="bg1"/>
                </a:solidFill>
              </a:rPr>
              <a:t>bill becomes law if signed by the President or if not signed within 10 days and Congress is in session</a:t>
            </a:r>
            <a:r>
              <a:rPr lang="en-US" sz="2800" dirty="0" smtClean="0">
                <a:solidFill>
                  <a:schemeClr val="bg1"/>
                </a:solidFill>
              </a:rPr>
              <a:t>.</a:t>
            </a:r>
            <a:endParaRPr lang="cs-CZ" sz="2800" dirty="0" smtClean="0">
              <a:solidFill>
                <a:schemeClr val="bg1"/>
              </a:solidFill>
            </a:endParaRPr>
          </a:p>
          <a:p>
            <a:pPr>
              <a:buNone/>
            </a:pPr>
            <a:r>
              <a:rPr lang="cs-CZ" sz="2800" dirty="0" smtClean="0">
                <a:solidFill>
                  <a:schemeClr val="bg1"/>
                </a:solidFill>
              </a:rPr>
              <a:t>	B)</a:t>
            </a:r>
            <a:r>
              <a:rPr lang="en-US" sz="2800" dirty="0" smtClean="0">
                <a:solidFill>
                  <a:schemeClr val="bg1"/>
                </a:solidFill>
              </a:rPr>
              <a:t>If </a:t>
            </a:r>
            <a:r>
              <a:rPr lang="en-US" sz="2800" dirty="0">
                <a:solidFill>
                  <a:schemeClr val="bg1"/>
                </a:solidFill>
              </a:rPr>
              <a:t>the President vetoes the bill it is sent back to Congress with a note listing </a:t>
            </a:r>
            <a:r>
              <a:rPr lang="en-US" sz="2800" dirty="0" smtClean="0">
                <a:solidFill>
                  <a:schemeClr val="bg1"/>
                </a:solidFill>
              </a:rPr>
              <a:t>his reasons</a:t>
            </a:r>
            <a:r>
              <a:rPr lang="cs-CZ" sz="2800" dirty="0" smtClean="0">
                <a:solidFill>
                  <a:schemeClr val="bg1"/>
                </a:solidFill>
              </a:rPr>
              <a:t>.</a:t>
            </a:r>
          </a:p>
          <a:p>
            <a:pPr>
              <a:buNone/>
            </a:pPr>
            <a:r>
              <a:rPr lang="cs-CZ" sz="2800" dirty="0" smtClean="0">
                <a:solidFill>
                  <a:schemeClr val="bg1"/>
                </a:solidFill>
              </a:rPr>
              <a:t>6)</a:t>
            </a:r>
            <a:r>
              <a:rPr lang="en-US" sz="2800" b="1" dirty="0" smtClean="0">
                <a:solidFill>
                  <a:schemeClr val="bg1"/>
                </a:solidFill>
              </a:rPr>
              <a:t>The </a:t>
            </a:r>
            <a:r>
              <a:rPr lang="en-US" sz="2800" b="1" dirty="0">
                <a:solidFill>
                  <a:schemeClr val="bg1"/>
                </a:solidFill>
              </a:rPr>
              <a:t>Bill Becomes A Law</a:t>
            </a:r>
            <a:endParaRPr lang="cs-CZ" sz="30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chemeClr val="bg1"/>
                </a:solidFill>
              </a:rPr>
              <a:t>Precedents</a:t>
            </a:r>
            <a:endParaRPr lang="cs-CZ" dirty="0">
              <a:solidFill>
                <a:schemeClr val="bg1"/>
              </a:solidFill>
            </a:endParaRPr>
          </a:p>
        </p:txBody>
      </p:sp>
      <p:sp>
        <p:nvSpPr>
          <p:cNvPr id="3" name="Zástupný symbol pro obsah 2"/>
          <p:cNvSpPr>
            <a:spLocks noGrp="1"/>
          </p:cNvSpPr>
          <p:nvPr>
            <p:ph idx="1"/>
          </p:nvPr>
        </p:nvSpPr>
        <p:spPr/>
        <p:txBody>
          <a:bodyPr>
            <a:normAutofit/>
          </a:bodyPr>
          <a:lstStyle/>
          <a:p>
            <a:r>
              <a:rPr lang="en-US" dirty="0" smtClean="0">
                <a:solidFill>
                  <a:schemeClr val="bg1"/>
                </a:solidFill>
              </a:rPr>
              <a:t>In common law legal systems, a precedent is a legal case establishing a principle or rule that a court or other judicial body may utilize when deciding subsequent cases with similar issues or facts</a:t>
            </a:r>
            <a:r>
              <a:rPr lang="cs-CZ" dirty="0" smtClean="0">
                <a:solidFill>
                  <a:schemeClr val="bg1"/>
                </a:solidFill>
              </a:rPr>
              <a:t>. </a:t>
            </a:r>
            <a:r>
              <a:rPr lang="cs-CZ" dirty="0" err="1" smtClean="0">
                <a:solidFill>
                  <a:schemeClr val="bg1"/>
                </a:solidFill>
              </a:rPr>
              <a:t>There</a:t>
            </a:r>
            <a:r>
              <a:rPr lang="cs-CZ" dirty="0" smtClean="0">
                <a:solidFill>
                  <a:schemeClr val="bg1"/>
                </a:solidFill>
              </a:rPr>
              <a:t> are </a:t>
            </a:r>
            <a:r>
              <a:rPr lang="cs-CZ" dirty="0" err="1" smtClean="0">
                <a:solidFill>
                  <a:schemeClr val="bg1"/>
                </a:solidFill>
              </a:rPr>
              <a:t>two</a:t>
            </a:r>
            <a:r>
              <a:rPr lang="cs-CZ" dirty="0">
                <a:solidFill>
                  <a:schemeClr val="bg1"/>
                </a:solidFill>
              </a:rPr>
              <a:t> </a:t>
            </a:r>
            <a:r>
              <a:rPr lang="cs-CZ" dirty="0" err="1" smtClean="0">
                <a:solidFill>
                  <a:schemeClr val="bg1"/>
                </a:solidFill>
              </a:rPr>
              <a:t>types</a:t>
            </a:r>
            <a:r>
              <a:rPr lang="cs-CZ" dirty="0" smtClean="0">
                <a:solidFill>
                  <a:schemeClr val="bg1"/>
                </a:solidFill>
              </a:rPr>
              <a:t> </a:t>
            </a:r>
            <a:r>
              <a:rPr lang="cs-CZ" dirty="0" err="1" smtClean="0">
                <a:solidFill>
                  <a:schemeClr val="bg1"/>
                </a:solidFill>
              </a:rPr>
              <a:t>of</a:t>
            </a:r>
            <a:r>
              <a:rPr lang="cs-CZ" dirty="0" smtClean="0">
                <a:solidFill>
                  <a:schemeClr val="bg1"/>
                </a:solidFill>
              </a:rPr>
              <a:t> </a:t>
            </a:r>
            <a:r>
              <a:rPr lang="cs-CZ" dirty="0" err="1" smtClean="0">
                <a:solidFill>
                  <a:schemeClr val="bg1"/>
                </a:solidFill>
              </a:rPr>
              <a:t>precedents</a:t>
            </a:r>
            <a:r>
              <a:rPr lang="cs-CZ" dirty="0" smtClean="0">
                <a:solidFill>
                  <a:schemeClr val="bg1"/>
                </a:solidFill>
              </a:rPr>
              <a:t> :</a:t>
            </a:r>
            <a:r>
              <a:rPr lang="cs-CZ" b="1" dirty="0">
                <a:solidFill>
                  <a:schemeClr val="bg1"/>
                </a:solidFill>
              </a:rPr>
              <a:t> </a:t>
            </a:r>
            <a:endParaRPr lang="cs-CZ" b="1" dirty="0" smtClean="0">
              <a:solidFill>
                <a:schemeClr val="bg1"/>
              </a:solidFill>
            </a:endParaRPr>
          </a:p>
          <a:p>
            <a:pPr lvl="1"/>
            <a:r>
              <a:rPr lang="cs-CZ" b="1" dirty="0" err="1" smtClean="0">
                <a:solidFill>
                  <a:schemeClr val="bg1"/>
                </a:solidFill>
              </a:rPr>
              <a:t>Binding</a:t>
            </a:r>
            <a:r>
              <a:rPr lang="cs-CZ" b="1" dirty="0" smtClean="0">
                <a:solidFill>
                  <a:schemeClr val="bg1"/>
                </a:solidFill>
              </a:rPr>
              <a:t> precedent</a:t>
            </a:r>
          </a:p>
          <a:p>
            <a:pPr lvl="1"/>
            <a:r>
              <a:rPr lang="cs-CZ" b="1" dirty="0" err="1">
                <a:solidFill>
                  <a:schemeClr val="bg1"/>
                </a:solidFill>
              </a:rPr>
              <a:t>Persuasive</a:t>
            </a:r>
            <a:r>
              <a:rPr lang="cs-CZ" b="1" dirty="0">
                <a:solidFill>
                  <a:schemeClr val="bg1"/>
                </a:solidFill>
              </a:rPr>
              <a:t> precedent</a:t>
            </a:r>
          </a:p>
          <a:p>
            <a:endParaRPr lang="cs-CZ" b="1" dirty="0">
              <a:solidFill>
                <a:schemeClr val="bg1"/>
              </a:solidFill>
            </a:endParaRPr>
          </a:p>
          <a:p>
            <a:endParaRPr lang="cs-CZ"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chemeClr val="bg1"/>
                </a:solidFill>
              </a:rPr>
              <a:t>Summary</a:t>
            </a:r>
            <a:endParaRPr lang="cs-CZ" dirty="0">
              <a:solidFill>
                <a:schemeClr val="bg1"/>
              </a:solidFill>
            </a:endParaRPr>
          </a:p>
        </p:txBody>
      </p:sp>
      <p:sp>
        <p:nvSpPr>
          <p:cNvPr id="3" name="Zástupný symbol pro obsah 2"/>
          <p:cNvSpPr>
            <a:spLocks noGrp="1"/>
          </p:cNvSpPr>
          <p:nvPr>
            <p:ph idx="1"/>
          </p:nvPr>
        </p:nvSpPr>
        <p:spPr/>
        <p:txBody>
          <a:bodyPr/>
          <a:lstStyle/>
          <a:p>
            <a:r>
              <a:rPr lang="cs-CZ" dirty="0" err="1" smtClean="0">
                <a:solidFill>
                  <a:schemeClr val="bg1"/>
                </a:solidFill>
              </a:rPr>
              <a:t>Senate</a:t>
            </a:r>
            <a:r>
              <a:rPr lang="cs-CZ" dirty="0" smtClean="0">
                <a:solidFill>
                  <a:schemeClr val="bg1"/>
                </a:solidFill>
              </a:rPr>
              <a:t> </a:t>
            </a:r>
            <a:r>
              <a:rPr lang="cs-CZ" dirty="0" err="1" smtClean="0">
                <a:solidFill>
                  <a:schemeClr val="bg1"/>
                </a:solidFill>
              </a:rPr>
              <a:t>and</a:t>
            </a:r>
            <a:r>
              <a:rPr lang="cs-CZ" dirty="0" smtClean="0">
                <a:solidFill>
                  <a:schemeClr val="bg1"/>
                </a:solidFill>
              </a:rPr>
              <a:t> house </a:t>
            </a:r>
            <a:r>
              <a:rPr lang="cs-CZ" dirty="0" err="1" smtClean="0">
                <a:solidFill>
                  <a:schemeClr val="bg1"/>
                </a:solidFill>
              </a:rPr>
              <a:t>of</a:t>
            </a:r>
            <a:r>
              <a:rPr lang="cs-CZ" dirty="0" smtClean="0">
                <a:solidFill>
                  <a:schemeClr val="bg1"/>
                </a:solidFill>
              </a:rPr>
              <a:t> </a:t>
            </a:r>
            <a:r>
              <a:rPr lang="cs-CZ" dirty="0" err="1" smtClean="0">
                <a:solidFill>
                  <a:schemeClr val="bg1"/>
                </a:solidFill>
              </a:rPr>
              <a:t>representatives</a:t>
            </a:r>
            <a:r>
              <a:rPr lang="cs-CZ" dirty="0" smtClean="0">
                <a:solidFill>
                  <a:schemeClr val="bg1"/>
                </a:solidFill>
              </a:rPr>
              <a:t> </a:t>
            </a:r>
            <a:r>
              <a:rPr lang="cs-CZ" dirty="0" err="1" smtClean="0">
                <a:solidFill>
                  <a:schemeClr val="bg1"/>
                </a:solidFill>
              </a:rPr>
              <a:t>equal</a:t>
            </a:r>
            <a:r>
              <a:rPr lang="cs-CZ" dirty="0" smtClean="0">
                <a:solidFill>
                  <a:schemeClr val="bg1"/>
                </a:solidFill>
              </a:rPr>
              <a:t> </a:t>
            </a:r>
            <a:r>
              <a:rPr lang="cs-CZ" dirty="0" err="1" smtClean="0">
                <a:solidFill>
                  <a:schemeClr val="bg1"/>
                </a:solidFill>
              </a:rPr>
              <a:t>legislative</a:t>
            </a:r>
            <a:r>
              <a:rPr lang="cs-CZ" dirty="0" smtClean="0">
                <a:solidFill>
                  <a:schemeClr val="bg1"/>
                </a:solidFill>
              </a:rPr>
              <a:t> </a:t>
            </a:r>
            <a:r>
              <a:rPr lang="cs-CZ" dirty="0" err="1" smtClean="0">
                <a:solidFill>
                  <a:schemeClr val="bg1"/>
                </a:solidFill>
              </a:rPr>
              <a:t>powers</a:t>
            </a:r>
            <a:r>
              <a:rPr lang="cs-CZ" dirty="0" smtClean="0">
                <a:solidFill>
                  <a:schemeClr val="bg1"/>
                </a:solidFill>
              </a:rPr>
              <a:t>.</a:t>
            </a:r>
          </a:p>
          <a:p>
            <a:r>
              <a:rPr lang="cs-CZ" dirty="0" smtClean="0">
                <a:solidFill>
                  <a:srgbClr val="FFFF00"/>
                </a:solidFill>
              </a:rPr>
              <a:t>5 </a:t>
            </a:r>
            <a:r>
              <a:rPr lang="cs-CZ" dirty="0" err="1" smtClean="0">
                <a:solidFill>
                  <a:srgbClr val="FFFF00"/>
                </a:solidFill>
              </a:rPr>
              <a:t>phases</a:t>
            </a:r>
            <a:r>
              <a:rPr lang="cs-CZ" dirty="0" smtClean="0">
                <a:solidFill>
                  <a:schemeClr val="bg1"/>
                </a:solidFill>
              </a:rPr>
              <a:t> </a:t>
            </a:r>
            <a:r>
              <a:rPr lang="cs-CZ" dirty="0" err="1" smtClean="0">
                <a:solidFill>
                  <a:schemeClr val="bg1"/>
                </a:solidFill>
              </a:rPr>
              <a:t>of</a:t>
            </a:r>
            <a:r>
              <a:rPr lang="cs-CZ" dirty="0" smtClean="0">
                <a:solidFill>
                  <a:schemeClr val="bg1"/>
                </a:solidFill>
              </a:rPr>
              <a:t> </a:t>
            </a:r>
            <a:r>
              <a:rPr lang="cs-CZ" dirty="0" err="1" smtClean="0">
                <a:solidFill>
                  <a:schemeClr val="bg1"/>
                </a:solidFill>
              </a:rPr>
              <a:t>making</a:t>
            </a:r>
            <a:r>
              <a:rPr lang="cs-CZ" dirty="0" smtClean="0">
                <a:solidFill>
                  <a:schemeClr val="bg1"/>
                </a:solidFill>
              </a:rPr>
              <a:t> </a:t>
            </a:r>
            <a:r>
              <a:rPr lang="cs-CZ" dirty="0" err="1" smtClean="0">
                <a:solidFill>
                  <a:schemeClr val="bg1"/>
                </a:solidFill>
              </a:rPr>
              <a:t>law</a:t>
            </a:r>
            <a:r>
              <a:rPr lang="cs-CZ" dirty="0" smtClean="0">
                <a:solidFill>
                  <a:schemeClr val="bg1"/>
                </a:solidFill>
              </a:rPr>
              <a:t> : </a:t>
            </a:r>
            <a:r>
              <a:rPr lang="cs-CZ" dirty="0" err="1" smtClean="0">
                <a:solidFill>
                  <a:schemeClr val="bg1"/>
                </a:solidFill>
              </a:rPr>
              <a:t>Legislation</a:t>
            </a:r>
            <a:r>
              <a:rPr lang="cs-CZ" dirty="0" smtClean="0">
                <a:solidFill>
                  <a:schemeClr val="bg1"/>
                </a:solidFill>
              </a:rPr>
              <a:t> </a:t>
            </a:r>
            <a:r>
              <a:rPr lang="cs-CZ" dirty="0" err="1" smtClean="0">
                <a:solidFill>
                  <a:schemeClr val="bg1"/>
                </a:solidFill>
              </a:rPr>
              <a:t>is</a:t>
            </a:r>
            <a:r>
              <a:rPr lang="cs-CZ" dirty="0" smtClean="0">
                <a:solidFill>
                  <a:schemeClr val="bg1"/>
                </a:solidFill>
              </a:rPr>
              <a:t> </a:t>
            </a:r>
            <a:r>
              <a:rPr lang="cs-CZ" dirty="0" err="1" smtClean="0">
                <a:solidFill>
                  <a:schemeClr val="bg1"/>
                </a:solidFill>
              </a:rPr>
              <a:t>Introduced</a:t>
            </a:r>
            <a:r>
              <a:rPr lang="cs-CZ" dirty="0" smtClean="0">
                <a:solidFill>
                  <a:schemeClr val="bg1"/>
                </a:solidFill>
              </a:rPr>
              <a:t>, </a:t>
            </a:r>
            <a:r>
              <a:rPr lang="cs-CZ" dirty="0" err="1" smtClean="0">
                <a:solidFill>
                  <a:schemeClr val="bg1"/>
                </a:solidFill>
              </a:rPr>
              <a:t>Committee</a:t>
            </a:r>
            <a:r>
              <a:rPr lang="cs-CZ" dirty="0" smtClean="0">
                <a:solidFill>
                  <a:schemeClr val="bg1"/>
                </a:solidFill>
              </a:rPr>
              <a:t> </a:t>
            </a:r>
            <a:r>
              <a:rPr lang="cs-CZ" dirty="0" err="1" smtClean="0">
                <a:solidFill>
                  <a:schemeClr val="bg1"/>
                </a:solidFill>
              </a:rPr>
              <a:t>Action</a:t>
            </a:r>
            <a:r>
              <a:rPr lang="cs-CZ" dirty="0" smtClean="0">
                <a:solidFill>
                  <a:schemeClr val="bg1"/>
                </a:solidFill>
              </a:rPr>
              <a:t>, </a:t>
            </a:r>
            <a:r>
              <a:rPr lang="cs-CZ" dirty="0" err="1" smtClean="0">
                <a:solidFill>
                  <a:schemeClr val="bg1"/>
                </a:solidFill>
              </a:rPr>
              <a:t>Floor</a:t>
            </a:r>
            <a:r>
              <a:rPr lang="cs-CZ" dirty="0" smtClean="0">
                <a:solidFill>
                  <a:schemeClr val="bg1"/>
                </a:solidFill>
              </a:rPr>
              <a:t> </a:t>
            </a:r>
            <a:r>
              <a:rPr lang="cs-CZ" dirty="0" err="1" smtClean="0">
                <a:solidFill>
                  <a:schemeClr val="bg1"/>
                </a:solidFill>
              </a:rPr>
              <a:t>Action</a:t>
            </a:r>
            <a:r>
              <a:rPr lang="cs-CZ" dirty="0" smtClean="0">
                <a:solidFill>
                  <a:schemeClr val="bg1"/>
                </a:solidFill>
              </a:rPr>
              <a:t>, </a:t>
            </a:r>
            <a:r>
              <a:rPr lang="cs-CZ" dirty="0" err="1" smtClean="0">
                <a:solidFill>
                  <a:schemeClr val="bg1"/>
                </a:solidFill>
              </a:rPr>
              <a:t>Conference</a:t>
            </a:r>
            <a:r>
              <a:rPr lang="cs-CZ" dirty="0" smtClean="0">
                <a:solidFill>
                  <a:schemeClr val="bg1"/>
                </a:solidFill>
              </a:rPr>
              <a:t> </a:t>
            </a:r>
            <a:r>
              <a:rPr lang="cs-CZ" dirty="0" err="1" smtClean="0">
                <a:solidFill>
                  <a:schemeClr val="bg1"/>
                </a:solidFill>
              </a:rPr>
              <a:t>Committee</a:t>
            </a:r>
            <a:r>
              <a:rPr lang="cs-CZ" dirty="0" smtClean="0">
                <a:solidFill>
                  <a:schemeClr val="bg1"/>
                </a:solidFill>
              </a:rPr>
              <a:t>, </a:t>
            </a:r>
            <a:r>
              <a:rPr lang="cs-CZ" dirty="0" err="1" smtClean="0">
                <a:solidFill>
                  <a:schemeClr val="bg1"/>
                </a:solidFill>
              </a:rPr>
              <a:t>The</a:t>
            </a:r>
            <a:r>
              <a:rPr lang="cs-CZ" dirty="0" smtClean="0">
                <a:solidFill>
                  <a:schemeClr val="bg1"/>
                </a:solidFill>
              </a:rPr>
              <a:t> President</a:t>
            </a:r>
          </a:p>
          <a:p>
            <a:r>
              <a:rPr lang="cs-CZ" dirty="0" err="1" smtClean="0">
                <a:solidFill>
                  <a:schemeClr val="bg1"/>
                </a:solidFill>
              </a:rPr>
              <a:t>Precedental</a:t>
            </a:r>
            <a:r>
              <a:rPr lang="cs-CZ" dirty="0" smtClean="0">
                <a:solidFill>
                  <a:schemeClr val="bg1"/>
                </a:solidFill>
              </a:rPr>
              <a:t> </a:t>
            </a:r>
            <a:r>
              <a:rPr lang="cs-CZ" dirty="0" err="1" smtClean="0">
                <a:solidFill>
                  <a:schemeClr val="bg1"/>
                </a:solidFill>
              </a:rPr>
              <a:t>legislature</a:t>
            </a:r>
            <a:r>
              <a:rPr lang="cs-CZ" dirty="0" smtClean="0">
                <a:solidFill>
                  <a:schemeClr val="bg1"/>
                </a:solidFill>
              </a:rPr>
              <a:t>, </a:t>
            </a:r>
            <a:r>
              <a:rPr lang="cs-CZ" dirty="0" err="1" smtClean="0">
                <a:solidFill>
                  <a:schemeClr val="bg1"/>
                </a:solidFill>
              </a:rPr>
              <a:t>and</a:t>
            </a:r>
            <a:r>
              <a:rPr lang="cs-CZ" dirty="0" smtClean="0">
                <a:solidFill>
                  <a:schemeClr val="bg1"/>
                </a:solidFill>
              </a:rPr>
              <a:t> </a:t>
            </a:r>
            <a:r>
              <a:rPr lang="cs-CZ" dirty="0" smtClean="0">
                <a:solidFill>
                  <a:srgbClr val="FFFF00"/>
                </a:solidFill>
              </a:rPr>
              <a:t>2 </a:t>
            </a:r>
            <a:r>
              <a:rPr lang="cs-CZ" dirty="0" err="1" smtClean="0">
                <a:solidFill>
                  <a:srgbClr val="FFFF00"/>
                </a:solidFill>
              </a:rPr>
              <a:t>types</a:t>
            </a:r>
            <a:r>
              <a:rPr lang="cs-CZ" dirty="0" smtClean="0">
                <a:solidFill>
                  <a:srgbClr val="FFFF00"/>
                </a:solidFill>
              </a:rPr>
              <a:t> </a:t>
            </a:r>
            <a:r>
              <a:rPr lang="cs-CZ" dirty="0" err="1" smtClean="0">
                <a:solidFill>
                  <a:srgbClr val="FFFF00"/>
                </a:solidFill>
              </a:rPr>
              <a:t>of</a:t>
            </a:r>
            <a:r>
              <a:rPr lang="cs-CZ" dirty="0" smtClean="0">
                <a:solidFill>
                  <a:srgbClr val="FFFF00"/>
                </a:solidFill>
              </a:rPr>
              <a:t> </a:t>
            </a:r>
            <a:r>
              <a:rPr lang="cs-CZ" dirty="0" err="1" smtClean="0">
                <a:solidFill>
                  <a:srgbClr val="FFFF00"/>
                </a:solidFill>
              </a:rPr>
              <a:t>precedents</a:t>
            </a:r>
            <a:r>
              <a:rPr lang="cs-CZ" dirty="0" smtClean="0">
                <a:solidFill>
                  <a:schemeClr val="bg1"/>
                </a:solidFill>
              </a:rPr>
              <a:t> :	</a:t>
            </a:r>
            <a:r>
              <a:rPr lang="cs-CZ" dirty="0" err="1" smtClean="0">
                <a:solidFill>
                  <a:schemeClr val="bg1"/>
                </a:solidFill>
              </a:rPr>
              <a:t>Binding</a:t>
            </a:r>
            <a:r>
              <a:rPr lang="cs-CZ" dirty="0" smtClean="0">
                <a:solidFill>
                  <a:schemeClr val="bg1"/>
                </a:solidFill>
              </a:rPr>
              <a:t> precedent</a:t>
            </a:r>
          </a:p>
          <a:p>
            <a:pPr lvl="1">
              <a:buNone/>
            </a:pPr>
            <a:r>
              <a:rPr lang="cs-CZ" dirty="0" smtClean="0">
                <a:solidFill>
                  <a:schemeClr val="bg1"/>
                </a:solidFill>
              </a:rPr>
              <a:t>				</a:t>
            </a:r>
            <a:r>
              <a:rPr lang="cs-CZ" dirty="0" err="1" smtClean="0">
                <a:solidFill>
                  <a:schemeClr val="bg1"/>
                </a:solidFill>
              </a:rPr>
              <a:t>Persuasive</a:t>
            </a:r>
            <a:r>
              <a:rPr lang="cs-CZ" dirty="0" smtClean="0">
                <a:solidFill>
                  <a:schemeClr val="bg1"/>
                </a:solidFill>
              </a:rPr>
              <a:t> precedent</a:t>
            </a:r>
            <a:endParaRPr lang="cs-CZ"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chemeClr val="bg1"/>
                </a:solidFill>
              </a:rPr>
              <a:t>Questions</a:t>
            </a:r>
            <a:r>
              <a:rPr lang="cs-CZ" dirty="0" smtClean="0">
                <a:solidFill>
                  <a:schemeClr val="bg1"/>
                </a:solidFill>
              </a:rPr>
              <a:t> ?</a:t>
            </a:r>
            <a:endParaRPr lang="cs-CZ" dirty="0">
              <a:solidFill>
                <a:schemeClr val="bg1"/>
              </a:solidFill>
            </a:endParaRPr>
          </a:p>
        </p:txBody>
      </p:sp>
      <p:sp>
        <p:nvSpPr>
          <p:cNvPr id="3" name="Zástupný symbol pro obsah 2"/>
          <p:cNvSpPr>
            <a:spLocks noGrp="1"/>
          </p:cNvSpPr>
          <p:nvPr>
            <p:ph idx="1"/>
          </p:nvPr>
        </p:nvSpPr>
        <p:spPr/>
        <p:txBody>
          <a:bodyPr/>
          <a:lstStyle/>
          <a:p>
            <a:pPr algn="ctr">
              <a:buNone/>
            </a:pPr>
            <a:r>
              <a:rPr lang="cs-CZ" dirty="0" err="1" smtClean="0">
                <a:solidFill>
                  <a:schemeClr val="bg1"/>
                </a:solidFill>
              </a:rPr>
              <a:t>Feel</a:t>
            </a:r>
            <a:r>
              <a:rPr lang="cs-CZ" dirty="0" smtClean="0">
                <a:solidFill>
                  <a:schemeClr val="bg1"/>
                </a:solidFill>
              </a:rPr>
              <a:t> free to </a:t>
            </a:r>
            <a:r>
              <a:rPr lang="cs-CZ" dirty="0" err="1" smtClean="0">
                <a:solidFill>
                  <a:schemeClr val="bg1"/>
                </a:solidFill>
              </a:rPr>
              <a:t>ask</a:t>
            </a:r>
            <a:r>
              <a:rPr lang="cs-CZ" dirty="0" smtClean="0">
                <a:solidFill>
                  <a:schemeClr val="bg1"/>
                </a:solidFill>
              </a:rPr>
              <a:t> in case </a:t>
            </a:r>
            <a:r>
              <a:rPr lang="cs-CZ" dirty="0" err="1" smtClean="0">
                <a:solidFill>
                  <a:schemeClr val="bg1"/>
                </a:solidFill>
              </a:rPr>
              <a:t>you</a:t>
            </a:r>
            <a:r>
              <a:rPr lang="cs-CZ" dirty="0" smtClean="0">
                <a:solidFill>
                  <a:schemeClr val="bg1"/>
                </a:solidFill>
              </a:rPr>
              <a:t> </a:t>
            </a:r>
            <a:r>
              <a:rPr lang="cs-CZ" dirty="0" err="1" smtClean="0">
                <a:solidFill>
                  <a:schemeClr val="bg1"/>
                </a:solidFill>
              </a:rPr>
              <a:t>got</a:t>
            </a:r>
            <a:r>
              <a:rPr lang="cs-CZ" dirty="0" smtClean="0">
                <a:solidFill>
                  <a:schemeClr val="bg1"/>
                </a:solidFill>
              </a:rPr>
              <a:t> </a:t>
            </a:r>
            <a:r>
              <a:rPr lang="cs-CZ" smtClean="0">
                <a:solidFill>
                  <a:schemeClr val="bg1"/>
                </a:solidFill>
              </a:rPr>
              <a:t>any.</a:t>
            </a:r>
            <a:endParaRPr lang="cs-CZ"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algn="ctr">
              <a:buNone/>
            </a:pPr>
            <a:endParaRPr lang="cs-CZ" dirty="0" smtClean="0">
              <a:solidFill>
                <a:schemeClr val="bg1"/>
              </a:solidFill>
            </a:endParaRPr>
          </a:p>
          <a:p>
            <a:pPr algn="ctr">
              <a:buNone/>
            </a:pPr>
            <a:endParaRPr lang="cs-CZ" dirty="0" smtClean="0">
              <a:solidFill>
                <a:schemeClr val="bg1"/>
              </a:solidFill>
            </a:endParaRPr>
          </a:p>
          <a:p>
            <a:pPr algn="ctr">
              <a:buNone/>
            </a:pPr>
            <a:r>
              <a:rPr lang="cs-CZ" dirty="0" err="1" smtClean="0">
                <a:solidFill>
                  <a:schemeClr val="bg1"/>
                </a:solidFill>
              </a:rPr>
              <a:t>Thanks</a:t>
            </a:r>
            <a:r>
              <a:rPr lang="cs-CZ" dirty="0" smtClean="0">
                <a:solidFill>
                  <a:schemeClr val="bg1"/>
                </a:solidFill>
              </a:rPr>
              <a:t> </a:t>
            </a:r>
            <a:r>
              <a:rPr lang="cs-CZ" dirty="0" err="1" smtClean="0">
                <a:solidFill>
                  <a:schemeClr val="bg1"/>
                </a:solidFill>
              </a:rPr>
              <a:t>for</a:t>
            </a:r>
            <a:r>
              <a:rPr lang="cs-CZ" dirty="0" smtClean="0">
                <a:solidFill>
                  <a:schemeClr val="bg1"/>
                </a:solidFill>
              </a:rPr>
              <a:t> </a:t>
            </a:r>
            <a:r>
              <a:rPr lang="cs-CZ" dirty="0" err="1" smtClean="0">
                <a:solidFill>
                  <a:schemeClr val="bg1"/>
                </a:solidFill>
              </a:rPr>
              <a:t>your</a:t>
            </a:r>
            <a:r>
              <a:rPr lang="cs-CZ" dirty="0" smtClean="0">
                <a:solidFill>
                  <a:schemeClr val="bg1"/>
                </a:solidFill>
              </a:rPr>
              <a:t> </a:t>
            </a:r>
            <a:r>
              <a:rPr lang="cs-CZ" dirty="0" err="1" smtClean="0">
                <a:solidFill>
                  <a:schemeClr val="bg1"/>
                </a:solidFill>
              </a:rPr>
              <a:t>attention</a:t>
            </a:r>
            <a:r>
              <a:rPr lang="cs-CZ" dirty="0" smtClean="0">
                <a:solidFill>
                  <a:schemeClr val="bg1"/>
                </a:solidFill>
              </a:rPr>
              <a:t>.</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chemeClr val="bg1"/>
                </a:solidFill>
              </a:rPr>
              <a:t>Vocabulary</a:t>
            </a:r>
            <a:endParaRPr lang="cs-CZ" dirty="0">
              <a:solidFill>
                <a:schemeClr val="bg1"/>
              </a:solidFill>
            </a:endParaRPr>
          </a:p>
        </p:txBody>
      </p:sp>
      <p:sp>
        <p:nvSpPr>
          <p:cNvPr id="3" name="Zástupný symbol pro obsah 2"/>
          <p:cNvSpPr>
            <a:spLocks noGrp="1"/>
          </p:cNvSpPr>
          <p:nvPr>
            <p:ph idx="1"/>
          </p:nvPr>
        </p:nvSpPr>
        <p:spPr>
          <a:xfrm>
            <a:off x="457200" y="1340768"/>
            <a:ext cx="8229600" cy="4785395"/>
          </a:xfrm>
        </p:spPr>
        <p:txBody>
          <a:bodyPr/>
          <a:lstStyle/>
          <a:p>
            <a:r>
              <a:rPr lang="cs-CZ" dirty="0" err="1">
                <a:solidFill>
                  <a:schemeClr val="bg1"/>
                </a:solidFill>
              </a:rPr>
              <a:t>b</a:t>
            </a:r>
            <a:r>
              <a:rPr lang="cs-CZ" dirty="0" err="1" smtClean="0">
                <a:solidFill>
                  <a:schemeClr val="bg1"/>
                </a:solidFill>
              </a:rPr>
              <a:t>icameral</a:t>
            </a:r>
            <a:r>
              <a:rPr lang="cs-CZ" dirty="0" smtClean="0">
                <a:solidFill>
                  <a:schemeClr val="bg1"/>
                </a:solidFill>
              </a:rPr>
              <a:t> – dvoukomorový</a:t>
            </a:r>
          </a:p>
          <a:p>
            <a:r>
              <a:rPr lang="en-US" dirty="0" smtClean="0">
                <a:solidFill>
                  <a:schemeClr val="bg1"/>
                </a:solidFill>
              </a:rPr>
              <a:t>impeach officials</a:t>
            </a:r>
            <a:r>
              <a:rPr lang="cs-CZ" dirty="0" smtClean="0">
                <a:solidFill>
                  <a:schemeClr val="bg1"/>
                </a:solidFill>
              </a:rPr>
              <a:t> – </a:t>
            </a:r>
            <a:r>
              <a:rPr lang="cs-CZ" dirty="0" err="1" smtClean="0">
                <a:solidFill>
                  <a:schemeClr val="bg1"/>
                </a:solidFill>
              </a:rPr>
              <a:t>znevěryhodnit</a:t>
            </a:r>
            <a:r>
              <a:rPr lang="cs-CZ" dirty="0" smtClean="0">
                <a:solidFill>
                  <a:schemeClr val="bg1"/>
                </a:solidFill>
              </a:rPr>
              <a:t> vysoké úředníky</a:t>
            </a:r>
          </a:p>
          <a:p>
            <a:r>
              <a:rPr lang="cs-CZ" dirty="0" err="1">
                <a:solidFill>
                  <a:schemeClr val="bg1"/>
                </a:solidFill>
              </a:rPr>
              <a:t>c</a:t>
            </a:r>
            <a:r>
              <a:rPr lang="cs-CZ" dirty="0" err="1" smtClean="0">
                <a:solidFill>
                  <a:schemeClr val="bg1"/>
                </a:solidFill>
              </a:rPr>
              <a:t>loture</a:t>
            </a:r>
            <a:r>
              <a:rPr lang="cs-CZ" dirty="0" smtClean="0">
                <a:solidFill>
                  <a:schemeClr val="bg1"/>
                </a:solidFill>
              </a:rPr>
              <a:t> – ukončení neshody hlasováním – potřeba alespoň 3/5 senátu</a:t>
            </a:r>
          </a:p>
          <a:p>
            <a:r>
              <a:rPr lang="cs-CZ" dirty="0" err="1">
                <a:solidFill>
                  <a:schemeClr val="bg1"/>
                </a:solidFill>
              </a:rPr>
              <a:t>c</a:t>
            </a:r>
            <a:r>
              <a:rPr lang="cs-CZ" dirty="0" err="1" smtClean="0">
                <a:solidFill>
                  <a:schemeClr val="bg1"/>
                </a:solidFill>
              </a:rPr>
              <a:t>ommittee</a:t>
            </a:r>
            <a:r>
              <a:rPr lang="cs-CZ" dirty="0" smtClean="0">
                <a:solidFill>
                  <a:schemeClr val="bg1"/>
                </a:solidFill>
              </a:rPr>
              <a:t> – komise, výbor</a:t>
            </a:r>
          </a:p>
          <a:p>
            <a:r>
              <a:rPr lang="cs-CZ" dirty="0" err="1" smtClean="0">
                <a:solidFill>
                  <a:schemeClr val="bg1"/>
                </a:solidFill>
              </a:rPr>
              <a:t>revenue</a:t>
            </a:r>
            <a:r>
              <a:rPr lang="cs-CZ" dirty="0" smtClean="0">
                <a:solidFill>
                  <a:schemeClr val="bg1"/>
                </a:solidFill>
              </a:rPr>
              <a:t> </a:t>
            </a:r>
            <a:r>
              <a:rPr lang="cs-CZ" dirty="0" err="1" smtClean="0">
                <a:solidFill>
                  <a:schemeClr val="bg1"/>
                </a:solidFill>
              </a:rPr>
              <a:t>bills</a:t>
            </a:r>
            <a:r>
              <a:rPr lang="cs-CZ" dirty="0" smtClean="0">
                <a:solidFill>
                  <a:schemeClr val="bg1"/>
                </a:solidFill>
              </a:rPr>
              <a:t> – daňové zákony</a:t>
            </a:r>
          </a:p>
          <a:p>
            <a:r>
              <a:rPr lang="cs-CZ" dirty="0" err="1" smtClean="0">
                <a:solidFill>
                  <a:schemeClr val="bg1"/>
                </a:solidFill>
              </a:rPr>
              <a:t>c</a:t>
            </a:r>
            <a:r>
              <a:rPr lang="cs-CZ" smtClean="0">
                <a:solidFill>
                  <a:schemeClr val="bg1"/>
                </a:solidFill>
              </a:rPr>
              <a:t>onsent</a:t>
            </a:r>
            <a:r>
              <a:rPr lang="cs-CZ" dirty="0" smtClean="0">
                <a:solidFill>
                  <a:schemeClr val="bg1"/>
                </a:solidFill>
              </a:rPr>
              <a:t> </a:t>
            </a:r>
            <a:r>
              <a:rPr lang="cs-CZ" dirty="0" smtClean="0">
                <a:solidFill>
                  <a:schemeClr val="bg1"/>
                </a:solidFill>
              </a:rPr>
              <a:t>– souhlas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normAutofit lnSpcReduction="10000"/>
          </a:bodyPr>
          <a:lstStyle/>
          <a:p>
            <a:r>
              <a:rPr lang="en-US" dirty="0" smtClean="0">
                <a:solidFill>
                  <a:schemeClr val="bg1"/>
                </a:solidFill>
              </a:rPr>
              <a:t>The law of the United States consists of many levels of codified and </a:t>
            </a:r>
            <a:r>
              <a:rPr lang="en-US" dirty="0" err="1" smtClean="0">
                <a:solidFill>
                  <a:schemeClr val="bg1"/>
                </a:solidFill>
              </a:rPr>
              <a:t>uncodified</a:t>
            </a:r>
            <a:r>
              <a:rPr lang="en-US" dirty="0" smtClean="0">
                <a:solidFill>
                  <a:schemeClr val="bg1"/>
                </a:solidFill>
              </a:rPr>
              <a:t> forms of law, of which the most important is the United States </a:t>
            </a:r>
            <a:r>
              <a:rPr lang="en-US" dirty="0" smtClean="0">
                <a:solidFill>
                  <a:srgbClr val="FFFF00"/>
                </a:solidFill>
              </a:rPr>
              <a:t>Constitution</a:t>
            </a:r>
            <a:r>
              <a:rPr lang="en-US" dirty="0" smtClean="0">
                <a:solidFill>
                  <a:schemeClr val="bg1"/>
                </a:solidFill>
              </a:rPr>
              <a:t>, the foundation of the federal government of the United States. The Constitution sets out the boundaries of federal law, which consists of constitutional acts of Congress, constitutional treaties ratified by Congress, constitutional regulations promulgated by the executive branch, and case law originating from the federal judiciary.</a:t>
            </a:r>
          </a:p>
          <a:p>
            <a:endParaRPr lang="cs-CZ"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chemeClr val="bg1"/>
                </a:solidFill>
              </a:rPr>
              <a:t>Sources</a:t>
            </a:r>
            <a:r>
              <a:rPr lang="cs-CZ" dirty="0" smtClean="0">
                <a:solidFill>
                  <a:schemeClr val="bg1"/>
                </a:solidFill>
              </a:rPr>
              <a:t> </a:t>
            </a:r>
            <a:r>
              <a:rPr lang="cs-CZ" dirty="0" err="1" smtClean="0">
                <a:solidFill>
                  <a:schemeClr val="bg1"/>
                </a:solidFill>
              </a:rPr>
              <a:t>of</a:t>
            </a:r>
            <a:r>
              <a:rPr lang="cs-CZ" dirty="0" smtClean="0">
                <a:solidFill>
                  <a:schemeClr val="bg1"/>
                </a:solidFill>
              </a:rPr>
              <a:t> </a:t>
            </a:r>
            <a:r>
              <a:rPr lang="cs-CZ" dirty="0" err="1" smtClean="0">
                <a:solidFill>
                  <a:schemeClr val="bg1"/>
                </a:solidFill>
              </a:rPr>
              <a:t>law</a:t>
            </a:r>
            <a:endParaRPr lang="cs-CZ" dirty="0">
              <a:solidFill>
                <a:schemeClr val="bg1"/>
              </a:solidFill>
            </a:endParaRPr>
          </a:p>
        </p:txBody>
      </p:sp>
      <p:sp>
        <p:nvSpPr>
          <p:cNvPr id="3" name="Zástupný symbol pro obsah 2"/>
          <p:cNvSpPr>
            <a:spLocks noGrp="1"/>
          </p:cNvSpPr>
          <p:nvPr>
            <p:ph idx="1"/>
          </p:nvPr>
        </p:nvSpPr>
        <p:spPr/>
        <p:txBody>
          <a:bodyPr/>
          <a:lstStyle/>
          <a:p>
            <a:r>
              <a:rPr lang="en-US" dirty="0" smtClean="0">
                <a:solidFill>
                  <a:schemeClr val="bg1"/>
                </a:solidFill>
              </a:rPr>
              <a:t>In the United States, the law is derived from </a:t>
            </a:r>
            <a:r>
              <a:rPr lang="en-US" dirty="0" smtClean="0">
                <a:solidFill>
                  <a:srgbClr val="FFFF00"/>
                </a:solidFill>
              </a:rPr>
              <a:t>four sources</a:t>
            </a:r>
            <a:r>
              <a:rPr lang="en-US" dirty="0" smtClean="0">
                <a:solidFill>
                  <a:schemeClr val="bg1"/>
                </a:solidFill>
              </a:rPr>
              <a:t>. These four sources are constitutional law, statutory law, administrative regulations, and the common law (which includes case law). The most important source of law is the United States Constitution. All other law falls under and is subordinate to that document. No law may contradict the Constitution.</a:t>
            </a:r>
            <a:endParaRPr lang="cs-CZ"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chemeClr val="bg1"/>
                </a:solidFill>
              </a:rPr>
              <a:t>The</a:t>
            </a:r>
            <a:r>
              <a:rPr lang="cs-CZ" dirty="0">
                <a:solidFill>
                  <a:schemeClr val="bg1"/>
                </a:solidFill>
              </a:rPr>
              <a:t> </a:t>
            </a:r>
            <a:r>
              <a:rPr lang="cs-CZ" dirty="0" err="1">
                <a:solidFill>
                  <a:schemeClr val="bg1"/>
                </a:solidFill>
              </a:rPr>
              <a:t>Legislative</a:t>
            </a:r>
            <a:r>
              <a:rPr lang="cs-CZ" dirty="0">
                <a:solidFill>
                  <a:schemeClr val="bg1"/>
                </a:solidFill>
              </a:rPr>
              <a:t> </a:t>
            </a:r>
            <a:r>
              <a:rPr lang="cs-CZ" dirty="0" err="1">
                <a:solidFill>
                  <a:schemeClr val="bg1"/>
                </a:solidFill>
              </a:rPr>
              <a:t>Branch</a:t>
            </a:r>
            <a:endParaRPr lang="cs-CZ" dirty="0">
              <a:solidFill>
                <a:schemeClr val="bg1"/>
              </a:solidFill>
            </a:endParaRPr>
          </a:p>
        </p:txBody>
      </p:sp>
      <p:sp>
        <p:nvSpPr>
          <p:cNvPr id="3" name="Zástupný symbol pro obsah 2"/>
          <p:cNvSpPr>
            <a:spLocks noGrp="1"/>
          </p:cNvSpPr>
          <p:nvPr>
            <p:ph idx="1"/>
          </p:nvPr>
        </p:nvSpPr>
        <p:spPr/>
        <p:txBody>
          <a:bodyPr/>
          <a:lstStyle/>
          <a:p>
            <a:r>
              <a:rPr lang="cs-CZ" dirty="0" err="1">
                <a:solidFill>
                  <a:schemeClr val="bg1"/>
                </a:solidFill>
              </a:rPr>
              <a:t>The</a:t>
            </a:r>
            <a:r>
              <a:rPr lang="cs-CZ" dirty="0">
                <a:solidFill>
                  <a:schemeClr val="bg1"/>
                </a:solidFill>
              </a:rPr>
              <a:t> </a:t>
            </a:r>
            <a:r>
              <a:rPr lang="cs-CZ" dirty="0" err="1">
                <a:solidFill>
                  <a:schemeClr val="bg1"/>
                </a:solidFill>
              </a:rPr>
              <a:t>United</a:t>
            </a:r>
            <a:r>
              <a:rPr lang="cs-CZ" dirty="0">
                <a:solidFill>
                  <a:schemeClr val="bg1"/>
                </a:solidFill>
              </a:rPr>
              <a:t> </a:t>
            </a:r>
            <a:r>
              <a:rPr lang="cs-CZ" dirty="0" err="1">
                <a:solidFill>
                  <a:schemeClr val="bg1"/>
                </a:solidFill>
              </a:rPr>
              <a:t>States</a:t>
            </a:r>
            <a:r>
              <a:rPr lang="cs-CZ" dirty="0">
                <a:solidFill>
                  <a:schemeClr val="bg1"/>
                </a:solidFill>
              </a:rPr>
              <a:t> </a:t>
            </a:r>
            <a:r>
              <a:rPr lang="cs-CZ" dirty="0" err="1">
                <a:solidFill>
                  <a:schemeClr val="bg1"/>
                </a:solidFill>
              </a:rPr>
              <a:t>Congress</a:t>
            </a:r>
            <a:r>
              <a:rPr lang="cs-CZ" dirty="0">
                <a:solidFill>
                  <a:schemeClr val="bg1"/>
                </a:solidFill>
              </a:rPr>
              <a:t> </a:t>
            </a:r>
            <a:r>
              <a:rPr lang="cs-CZ" dirty="0" err="1">
                <a:solidFill>
                  <a:schemeClr val="bg1"/>
                </a:solidFill>
              </a:rPr>
              <a:t>is</a:t>
            </a:r>
            <a:r>
              <a:rPr lang="cs-CZ" dirty="0">
                <a:solidFill>
                  <a:schemeClr val="bg1"/>
                </a:solidFill>
              </a:rPr>
              <a:t> </a:t>
            </a:r>
            <a:r>
              <a:rPr lang="cs-CZ" dirty="0" err="1">
                <a:solidFill>
                  <a:schemeClr val="bg1"/>
                </a:solidFill>
              </a:rPr>
              <a:t>the</a:t>
            </a:r>
            <a:r>
              <a:rPr lang="cs-CZ" dirty="0">
                <a:solidFill>
                  <a:schemeClr val="bg1"/>
                </a:solidFill>
              </a:rPr>
              <a:t> </a:t>
            </a:r>
            <a:r>
              <a:rPr lang="cs-CZ" dirty="0" err="1">
                <a:solidFill>
                  <a:schemeClr val="bg1"/>
                </a:solidFill>
              </a:rPr>
              <a:t>legislative</a:t>
            </a:r>
            <a:r>
              <a:rPr lang="cs-CZ" dirty="0">
                <a:solidFill>
                  <a:schemeClr val="bg1"/>
                </a:solidFill>
              </a:rPr>
              <a:t> </a:t>
            </a:r>
            <a:r>
              <a:rPr lang="cs-CZ" dirty="0" err="1">
                <a:solidFill>
                  <a:schemeClr val="bg1"/>
                </a:solidFill>
              </a:rPr>
              <a:t>branch</a:t>
            </a:r>
            <a:r>
              <a:rPr lang="cs-CZ" dirty="0">
                <a:solidFill>
                  <a:schemeClr val="bg1"/>
                </a:solidFill>
              </a:rPr>
              <a:t> </a:t>
            </a:r>
            <a:r>
              <a:rPr lang="cs-CZ" dirty="0" err="1">
                <a:solidFill>
                  <a:schemeClr val="bg1"/>
                </a:solidFill>
              </a:rPr>
              <a:t>of</a:t>
            </a:r>
            <a:r>
              <a:rPr lang="cs-CZ" dirty="0">
                <a:solidFill>
                  <a:schemeClr val="bg1"/>
                </a:solidFill>
              </a:rPr>
              <a:t> </a:t>
            </a:r>
            <a:r>
              <a:rPr lang="cs-CZ" dirty="0" err="1">
                <a:solidFill>
                  <a:schemeClr val="bg1"/>
                </a:solidFill>
              </a:rPr>
              <a:t>the</a:t>
            </a:r>
            <a:r>
              <a:rPr lang="cs-CZ" dirty="0">
                <a:solidFill>
                  <a:schemeClr val="bg1"/>
                </a:solidFill>
              </a:rPr>
              <a:t> </a:t>
            </a:r>
            <a:r>
              <a:rPr lang="cs-CZ" dirty="0" err="1">
                <a:solidFill>
                  <a:schemeClr val="bg1"/>
                </a:solidFill>
              </a:rPr>
              <a:t>Federal</a:t>
            </a:r>
            <a:r>
              <a:rPr lang="cs-CZ" dirty="0">
                <a:solidFill>
                  <a:schemeClr val="bg1"/>
                </a:solidFill>
              </a:rPr>
              <a:t> </a:t>
            </a:r>
            <a:r>
              <a:rPr lang="cs-CZ" dirty="0" err="1">
                <a:solidFill>
                  <a:schemeClr val="bg1"/>
                </a:solidFill>
              </a:rPr>
              <a:t>Government</a:t>
            </a:r>
            <a:r>
              <a:rPr lang="cs-CZ" dirty="0">
                <a:solidFill>
                  <a:schemeClr val="bg1"/>
                </a:solidFill>
              </a:rPr>
              <a:t>. </a:t>
            </a:r>
            <a:r>
              <a:rPr lang="cs-CZ" dirty="0" err="1">
                <a:solidFill>
                  <a:schemeClr val="bg1"/>
                </a:solidFill>
              </a:rPr>
              <a:t>It</a:t>
            </a:r>
            <a:r>
              <a:rPr lang="cs-CZ" dirty="0">
                <a:solidFill>
                  <a:schemeClr val="bg1"/>
                </a:solidFill>
              </a:rPr>
              <a:t> </a:t>
            </a:r>
            <a:r>
              <a:rPr lang="cs-CZ" dirty="0" err="1">
                <a:solidFill>
                  <a:schemeClr val="bg1"/>
                </a:solidFill>
              </a:rPr>
              <a:t>is</a:t>
            </a:r>
            <a:r>
              <a:rPr lang="cs-CZ" dirty="0">
                <a:solidFill>
                  <a:schemeClr val="bg1"/>
                </a:solidFill>
              </a:rPr>
              <a:t> </a:t>
            </a:r>
            <a:r>
              <a:rPr lang="cs-CZ" dirty="0" err="1">
                <a:solidFill>
                  <a:schemeClr val="bg1"/>
                </a:solidFill>
              </a:rPr>
              <a:t>bicameral</a:t>
            </a:r>
            <a:r>
              <a:rPr lang="cs-CZ" dirty="0">
                <a:solidFill>
                  <a:schemeClr val="bg1"/>
                </a:solidFill>
              </a:rPr>
              <a:t>, </a:t>
            </a:r>
            <a:r>
              <a:rPr lang="cs-CZ" dirty="0" err="1">
                <a:solidFill>
                  <a:schemeClr val="bg1"/>
                </a:solidFill>
              </a:rPr>
              <a:t>comprising</a:t>
            </a:r>
            <a:r>
              <a:rPr lang="cs-CZ" dirty="0">
                <a:solidFill>
                  <a:schemeClr val="bg1"/>
                </a:solidFill>
              </a:rPr>
              <a:t> </a:t>
            </a:r>
            <a:r>
              <a:rPr lang="cs-CZ" dirty="0" err="1">
                <a:solidFill>
                  <a:schemeClr val="bg1"/>
                </a:solidFill>
              </a:rPr>
              <a:t>the</a:t>
            </a:r>
            <a:r>
              <a:rPr lang="cs-CZ" dirty="0">
                <a:solidFill>
                  <a:schemeClr val="bg1"/>
                </a:solidFill>
              </a:rPr>
              <a:t> House </a:t>
            </a:r>
            <a:r>
              <a:rPr lang="cs-CZ" dirty="0" err="1">
                <a:solidFill>
                  <a:schemeClr val="bg1"/>
                </a:solidFill>
              </a:rPr>
              <a:t>of</a:t>
            </a:r>
            <a:r>
              <a:rPr lang="cs-CZ" dirty="0">
                <a:solidFill>
                  <a:schemeClr val="bg1"/>
                </a:solidFill>
              </a:rPr>
              <a:t> </a:t>
            </a:r>
            <a:r>
              <a:rPr lang="cs-CZ" dirty="0" err="1">
                <a:solidFill>
                  <a:schemeClr val="bg1"/>
                </a:solidFill>
              </a:rPr>
              <a:t>Representatives</a:t>
            </a:r>
            <a:r>
              <a:rPr lang="cs-CZ" dirty="0">
                <a:solidFill>
                  <a:schemeClr val="bg1"/>
                </a:solidFill>
              </a:rPr>
              <a:t> </a:t>
            </a:r>
            <a:r>
              <a:rPr lang="cs-CZ" dirty="0" err="1">
                <a:solidFill>
                  <a:schemeClr val="bg1"/>
                </a:solidFill>
              </a:rPr>
              <a:t>and</a:t>
            </a:r>
            <a:r>
              <a:rPr lang="cs-CZ" dirty="0">
                <a:solidFill>
                  <a:schemeClr val="bg1"/>
                </a:solidFill>
              </a:rPr>
              <a:t> </a:t>
            </a:r>
            <a:r>
              <a:rPr lang="cs-CZ" dirty="0" err="1">
                <a:solidFill>
                  <a:schemeClr val="bg1"/>
                </a:solidFill>
              </a:rPr>
              <a:t>the</a:t>
            </a:r>
            <a:r>
              <a:rPr lang="cs-CZ" dirty="0">
                <a:solidFill>
                  <a:schemeClr val="bg1"/>
                </a:solidFill>
              </a:rPr>
              <a:t> </a:t>
            </a:r>
            <a:r>
              <a:rPr lang="cs-CZ" dirty="0" err="1">
                <a:solidFill>
                  <a:schemeClr val="bg1"/>
                </a:solidFill>
              </a:rPr>
              <a:t>Senate</a:t>
            </a:r>
            <a:r>
              <a:rPr lang="cs-CZ" dirty="0">
                <a:solidFill>
                  <a:schemeClr val="bg1"/>
                </a:solidFill>
              </a:rPr>
              <a:t>. </a:t>
            </a:r>
            <a:r>
              <a:rPr lang="cs-CZ" dirty="0" smtClean="0">
                <a:solidFill>
                  <a:schemeClr val="bg1"/>
                </a:solidFill>
              </a:rPr>
              <a:t>House </a:t>
            </a:r>
            <a:r>
              <a:rPr lang="cs-CZ" dirty="0" err="1" smtClean="0">
                <a:solidFill>
                  <a:schemeClr val="bg1"/>
                </a:solidFill>
              </a:rPr>
              <a:t>of</a:t>
            </a:r>
            <a:r>
              <a:rPr lang="cs-CZ" dirty="0" smtClean="0">
                <a:solidFill>
                  <a:schemeClr val="bg1"/>
                </a:solidFill>
              </a:rPr>
              <a:t> </a:t>
            </a:r>
            <a:r>
              <a:rPr lang="cs-CZ" dirty="0" err="1" smtClean="0">
                <a:solidFill>
                  <a:schemeClr val="bg1"/>
                </a:solidFill>
              </a:rPr>
              <a:t>Representatives</a:t>
            </a:r>
            <a:r>
              <a:rPr lang="cs-CZ" dirty="0" smtClean="0">
                <a:solidFill>
                  <a:schemeClr val="bg1"/>
                </a:solidFill>
              </a:rPr>
              <a:t> </a:t>
            </a:r>
            <a:r>
              <a:rPr lang="cs-CZ" dirty="0" err="1" smtClean="0">
                <a:solidFill>
                  <a:schemeClr val="bg1"/>
                </a:solidFill>
              </a:rPr>
              <a:t>is</a:t>
            </a:r>
            <a:r>
              <a:rPr lang="cs-CZ" dirty="0" smtClean="0">
                <a:solidFill>
                  <a:schemeClr val="bg1"/>
                </a:solidFill>
              </a:rPr>
              <a:t> </a:t>
            </a:r>
            <a:r>
              <a:rPr lang="cs-CZ" dirty="0" err="1" smtClean="0">
                <a:solidFill>
                  <a:schemeClr val="bg1"/>
                </a:solidFill>
              </a:rPr>
              <a:t>called</a:t>
            </a:r>
            <a:r>
              <a:rPr lang="cs-CZ" dirty="0" smtClean="0">
                <a:solidFill>
                  <a:schemeClr val="bg1"/>
                </a:solidFill>
              </a:rPr>
              <a:t> </a:t>
            </a:r>
            <a:r>
              <a:rPr lang="cs-CZ" dirty="0" err="1" smtClean="0">
                <a:solidFill>
                  <a:schemeClr val="bg1"/>
                </a:solidFill>
              </a:rPr>
              <a:t>the</a:t>
            </a:r>
            <a:r>
              <a:rPr lang="cs-CZ" dirty="0" smtClean="0">
                <a:solidFill>
                  <a:schemeClr val="bg1"/>
                </a:solidFill>
              </a:rPr>
              <a:t> </a:t>
            </a:r>
            <a:r>
              <a:rPr lang="cs-CZ" dirty="0" err="1" smtClean="0">
                <a:solidFill>
                  <a:schemeClr val="bg1"/>
                </a:solidFill>
              </a:rPr>
              <a:t>lower</a:t>
            </a:r>
            <a:r>
              <a:rPr lang="cs-CZ" dirty="0" smtClean="0">
                <a:solidFill>
                  <a:schemeClr val="bg1"/>
                </a:solidFill>
              </a:rPr>
              <a:t> house, </a:t>
            </a:r>
            <a:r>
              <a:rPr lang="cs-CZ" dirty="0" err="1" smtClean="0">
                <a:solidFill>
                  <a:schemeClr val="bg1"/>
                </a:solidFill>
              </a:rPr>
              <a:t>and</a:t>
            </a:r>
            <a:r>
              <a:rPr lang="cs-CZ" dirty="0" smtClean="0">
                <a:solidFill>
                  <a:schemeClr val="bg1"/>
                </a:solidFill>
              </a:rPr>
              <a:t> </a:t>
            </a:r>
            <a:r>
              <a:rPr lang="cs-CZ" dirty="0" err="1" smtClean="0">
                <a:solidFill>
                  <a:schemeClr val="bg1"/>
                </a:solidFill>
              </a:rPr>
              <a:t>Senate</a:t>
            </a:r>
            <a:r>
              <a:rPr lang="cs-CZ" dirty="0" smtClean="0">
                <a:solidFill>
                  <a:schemeClr val="bg1"/>
                </a:solidFill>
              </a:rPr>
              <a:t> </a:t>
            </a:r>
            <a:r>
              <a:rPr lang="cs-CZ" dirty="0" err="1" smtClean="0">
                <a:solidFill>
                  <a:schemeClr val="bg1"/>
                </a:solidFill>
              </a:rPr>
              <a:t>the</a:t>
            </a:r>
            <a:r>
              <a:rPr lang="cs-CZ" dirty="0" smtClean="0">
                <a:solidFill>
                  <a:schemeClr val="bg1"/>
                </a:solidFill>
              </a:rPr>
              <a:t> </a:t>
            </a:r>
            <a:r>
              <a:rPr lang="cs-CZ" dirty="0" err="1" smtClean="0">
                <a:solidFill>
                  <a:schemeClr val="bg1"/>
                </a:solidFill>
              </a:rPr>
              <a:t>upper</a:t>
            </a:r>
            <a:r>
              <a:rPr lang="cs-CZ" dirty="0" smtClean="0">
                <a:solidFill>
                  <a:schemeClr val="bg1"/>
                </a:solidFill>
              </a:rPr>
              <a:t> house. </a:t>
            </a:r>
            <a:r>
              <a:rPr lang="cs-CZ" dirty="0" err="1" smtClean="0">
                <a:solidFill>
                  <a:schemeClr val="bg1"/>
                </a:solidFill>
              </a:rPr>
              <a:t>Other</a:t>
            </a:r>
            <a:r>
              <a:rPr lang="cs-CZ" dirty="0" smtClean="0">
                <a:solidFill>
                  <a:schemeClr val="bg1"/>
                </a:solidFill>
              </a:rPr>
              <a:t> </a:t>
            </a:r>
            <a:r>
              <a:rPr lang="cs-CZ" dirty="0" err="1" smtClean="0">
                <a:solidFill>
                  <a:schemeClr val="bg1"/>
                </a:solidFill>
              </a:rPr>
              <a:t>law</a:t>
            </a:r>
            <a:r>
              <a:rPr lang="cs-CZ" dirty="0" smtClean="0">
                <a:solidFill>
                  <a:schemeClr val="bg1"/>
                </a:solidFill>
              </a:rPr>
              <a:t> </a:t>
            </a:r>
            <a:r>
              <a:rPr lang="cs-CZ" dirty="0" err="1" smtClean="0">
                <a:solidFill>
                  <a:schemeClr val="bg1"/>
                </a:solidFill>
              </a:rPr>
              <a:t>comes</a:t>
            </a:r>
            <a:r>
              <a:rPr lang="cs-CZ" dirty="0" smtClean="0">
                <a:solidFill>
                  <a:schemeClr val="bg1"/>
                </a:solidFill>
              </a:rPr>
              <a:t> </a:t>
            </a:r>
            <a:r>
              <a:rPr lang="cs-CZ" dirty="0" err="1" smtClean="0">
                <a:solidFill>
                  <a:schemeClr val="bg1"/>
                </a:solidFill>
              </a:rPr>
              <a:t>from</a:t>
            </a:r>
            <a:r>
              <a:rPr lang="cs-CZ" dirty="0" smtClean="0">
                <a:solidFill>
                  <a:schemeClr val="bg1"/>
                </a:solidFill>
              </a:rPr>
              <a:t> </a:t>
            </a:r>
            <a:r>
              <a:rPr lang="cs-CZ" dirty="0" err="1" smtClean="0">
                <a:solidFill>
                  <a:schemeClr val="bg1"/>
                </a:solidFill>
              </a:rPr>
              <a:t>federal</a:t>
            </a:r>
            <a:r>
              <a:rPr lang="cs-CZ" dirty="0" smtClean="0">
                <a:solidFill>
                  <a:schemeClr val="bg1"/>
                </a:solidFill>
              </a:rPr>
              <a:t> </a:t>
            </a:r>
            <a:r>
              <a:rPr lang="cs-CZ" dirty="0" err="1" smtClean="0">
                <a:solidFill>
                  <a:schemeClr val="bg1"/>
                </a:solidFill>
              </a:rPr>
              <a:t>courts</a:t>
            </a:r>
            <a:r>
              <a:rPr lang="cs-CZ" dirty="0" smtClean="0">
                <a:solidFill>
                  <a:schemeClr val="bg1"/>
                </a:solidFill>
              </a:rPr>
              <a:t> </a:t>
            </a:r>
            <a:r>
              <a:rPr lang="cs-CZ" dirty="0" err="1" smtClean="0">
                <a:solidFill>
                  <a:schemeClr val="bg1"/>
                </a:solidFill>
              </a:rPr>
              <a:t>throught</a:t>
            </a:r>
            <a:r>
              <a:rPr lang="cs-CZ" dirty="0" smtClean="0">
                <a:solidFill>
                  <a:schemeClr val="bg1"/>
                </a:solidFill>
              </a:rPr>
              <a:t> </a:t>
            </a:r>
            <a:r>
              <a:rPr lang="cs-CZ" dirty="0" err="1" smtClean="0">
                <a:solidFill>
                  <a:schemeClr val="bg1"/>
                </a:solidFill>
              </a:rPr>
              <a:t>precedents</a:t>
            </a:r>
            <a:r>
              <a:rPr lang="cs-CZ" dirty="0" smtClean="0">
                <a:solidFill>
                  <a:schemeClr val="bg1"/>
                </a:solidFill>
              </a:rPr>
              <a:t>.</a:t>
            </a:r>
            <a:endParaRPr lang="cs-CZ"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bg1"/>
                </a:solidFill>
              </a:rPr>
              <a:t>House </a:t>
            </a:r>
            <a:r>
              <a:rPr lang="cs-CZ" dirty="0" err="1">
                <a:solidFill>
                  <a:schemeClr val="bg1"/>
                </a:solidFill>
              </a:rPr>
              <a:t>of</a:t>
            </a:r>
            <a:r>
              <a:rPr lang="cs-CZ" dirty="0">
                <a:solidFill>
                  <a:schemeClr val="bg1"/>
                </a:solidFill>
              </a:rPr>
              <a:t> </a:t>
            </a:r>
            <a:r>
              <a:rPr lang="cs-CZ" dirty="0" err="1" smtClean="0">
                <a:solidFill>
                  <a:schemeClr val="bg1"/>
                </a:solidFill>
              </a:rPr>
              <a:t>Representatives</a:t>
            </a:r>
            <a:endParaRPr lang="cs-CZ" dirty="0">
              <a:solidFill>
                <a:schemeClr val="bg1"/>
              </a:solidFill>
            </a:endParaRPr>
          </a:p>
        </p:txBody>
      </p:sp>
      <p:sp>
        <p:nvSpPr>
          <p:cNvPr id="3" name="Zástupný symbol pro obsah 2"/>
          <p:cNvSpPr>
            <a:spLocks noGrp="1"/>
          </p:cNvSpPr>
          <p:nvPr>
            <p:ph idx="1"/>
          </p:nvPr>
        </p:nvSpPr>
        <p:spPr/>
        <p:txBody>
          <a:bodyPr>
            <a:normAutofit fontScale="92500" lnSpcReduction="20000"/>
          </a:bodyPr>
          <a:lstStyle/>
          <a:p>
            <a:r>
              <a:rPr lang="en-US" dirty="0" smtClean="0">
                <a:solidFill>
                  <a:schemeClr val="bg1"/>
                </a:solidFill>
              </a:rPr>
              <a:t>Each state receives representation in the House in proportion to its population but is entitled to at least one Representative. The most populous state, California, currently has 53 representatives. The total number of voting </a:t>
            </a:r>
            <a:r>
              <a:rPr lang="cs-CZ" dirty="0" smtClean="0">
                <a:solidFill>
                  <a:schemeClr val="bg1"/>
                </a:solidFill>
              </a:rPr>
              <a:t>r</a:t>
            </a:r>
            <a:r>
              <a:rPr lang="en-US" dirty="0" err="1" smtClean="0">
                <a:solidFill>
                  <a:schemeClr val="bg1"/>
                </a:solidFill>
              </a:rPr>
              <a:t>epresentatives</a:t>
            </a:r>
            <a:r>
              <a:rPr lang="en-US" dirty="0" smtClean="0">
                <a:solidFill>
                  <a:schemeClr val="bg1"/>
                </a:solidFill>
              </a:rPr>
              <a:t> is fixed by law at </a:t>
            </a:r>
            <a:r>
              <a:rPr lang="en-US" dirty="0" smtClean="0">
                <a:solidFill>
                  <a:srgbClr val="FFFF00"/>
                </a:solidFill>
              </a:rPr>
              <a:t>435</a:t>
            </a:r>
            <a:r>
              <a:rPr lang="en-US" dirty="0" smtClean="0">
                <a:solidFill>
                  <a:schemeClr val="bg1"/>
                </a:solidFill>
              </a:rPr>
              <a:t>. Each representative serves for a two-year term. </a:t>
            </a:r>
            <a:endParaRPr lang="cs-CZ" dirty="0" smtClean="0">
              <a:solidFill>
                <a:schemeClr val="bg1"/>
              </a:solidFill>
            </a:endParaRPr>
          </a:p>
          <a:p>
            <a:r>
              <a:rPr lang="en-US" dirty="0" smtClean="0">
                <a:solidFill>
                  <a:schemeClr val="bg1"/>
                </a:solidFill>
              </a:rPr>
              <a:t>The Constitution grants the House several exclusive powers: the power to initiate revenue bills, to impeach officials, and to elect the President in case of an Electoral College deadlock.</a:t>
            </a:r>
          </a:p>
          <a:p>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File:Obama Health Care Speech to Joint Session of Congress.jpg"/>
          <p:cNvPicPr>
            <a:picLocks noChangeAspect="1" noChangeArrowheads="1"/>
          </p:cNvPicPr>
          <p:nvPr/>
        </p:nvPicPr>
        <p:blipFill>
          <a:blip r:embed="rId2" cstate="print"/>
          <a:srcRect/>
          <a:stretch>
            <a:fillRect/>
          </a:stretch>
        </p:blipFill>
        <p:spPr bwMode="auto">
          <a:xfrm>
            <a:off x="395536" y="620688"/>
            <a:ext cx="8280920" cy="551716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1143000"/>
          </a:xfrm>
        </p:spPr>
        <p:txBody>
          <a:bodyPr/>
          <a:lstStyle/>
          <a:p>
            <a:r>
              <a:rPr lang="cs-CZ" dirty="0" err="1" smtClean="0">
                <a:solidFill>
                  <a:schemeClr val="bg1"/>
                </a:solidFill>
              </a:rPr>
              <a:t>Senate</a:t>
            </a:r>
            <a:endParaRPr lang="cs-CZ" dirty="0">
              <a:solidFill>
                <a:schemeClr val="bg1"/>
              </a:solidFill>
            </a:endParaRPr>
          </a:p>
        </p:txBody>
      </p:sp>
      <p:sp>
        <p:nvSpPr>
          <p:cNvPr id="3" name="Zástupný symbol pro obsah 2"/>
          <p:cNvSpPr>
            <a:spLocks noGrp="1"/>
          </p:cNvSpPr>
          <p:nvPr>
            <p:ph idx="1"/>
          </p:nvPr>
        </p:nvSpPr>
        <p:spPr>
          <a:xfrm>
            <a:off x="457200" y="1340768"/>
            <a:ext cx="8229600" cy="4785395"/>
          </a:xfrm>
        </p:spPr>
        <p:txBody>
          <a:bodyPr>
            <a:normAutofit fontScale="92500"/>
          </a:bodyPr>
          <a:lstStyle/>
          <a:p>
            <a:r>
              <a:rPr lang="en-US" dirty="0" smtClean="0">
                <a:solidFill>
                  <a:schemeClr val="bg1"/>
                </a:solidFill>
              </a:rPr>
              <a:t>Each U.S. state is represented by two senators, regardless of population.</a:t>
            </a:r>
            <a:r>
              <a:rPr lang="cs-CZ" dirty="0" smtClean="0">
                <a:solidFill>
                  <a:schemeClr val="bg1"/>
                </a:solidFill>
              </a:rPr>
              <a:t> </a:t>
            </a:r>
            <a:r>
              <a:rPr lang="cs-CZ" dirty="0" err="1" smtClean="0">
                <a:solidFill>
                  <a:schemeClr val="bg1"/>
                </a:solidFill>
              </a:rPr>
              <a:t>Making</a:t>
            </a:r>
            <a:r>
              <a:rPr lang="cs-CZ" dirty="0" smtClean="0">
                <a:solidFill>
                  <a:schemeClr val="bg1"/>
                </a:solidFill>
              </a:rPr>
              <a:t> </a:t>
            </a:r>
            <a:r>
              <a:rPr lang="cs-CZ" dirty="0" err="1" smtClean="0">
                <a:solidFill>
                  <a:schemeClr val="bg1"/>
                </a:solidFill>
              </a:rPr>
              <a:t>it</a:t>
            </a:r>
            <a:r>
              <a:rPr lang="cs-CZ" dirty="0" smtClean="0">
                <a:solidFill>
                  <a:schemeClr val="bg1"/>
                </a:solidFill>
              </a:rPr>
              <a:t> </a:t>
            </a:r>
            <a:r>
              <a:rPr lang="cs-CZ" dirty="0" smtClean="0">
                <a:solidFill>
                  <a:srgbClr val="FFFF00"/>
                </a:solidFill>
              </a:rPr>
              <a:t>100</a:t>
            </a:r>
            <a:r>
              <a:rPr lang="cs-CZ" dirty="0" smtClean="0">
                <a:solidFill>
                  <a:schemeClr val="bg1"/>
                </a:solidFill>
              </a:rPr>
              <a:t> </a:t>
            </a:r>
            <a:r>
              <a:rPr lang="cs-CZ" dirty="0" err="1" smtClean="0">
                <a:solidFill>
                  <a:schemeClr val="bg1"/>
                </a:solidFill>
              </a:rPr>
              <a:t>chairs</a:t>
            </a:r>
            <a:r>
              <a:rPr lang="cs-CZ" dirty="0" smtClean="0">
                <a:solidFill>
                  <a:schemeClr val="bg1"/>
                </a:solidFill>
              </a:rPr>
              <a:t>.</a:t>
            </a:r>
            <a:r>
              <a:rPr lang="en-US" dirty="0" smtClean="0">
                <a:solidFill>
                  <a:schemeClr val="bg1"/>
                </a:solidFill>
              </a:rPr>
              <a:t> Senators serve staggered six-year terms. </a:t>
            </a:r>
          </a:p>
          <a:p>
            <a:r>
              <a:rPr lang="en-US" dirty="0" smtClean="0">
                <a:solidFill>
                  <a:schemeClr val="bg1"/>
                </a:solidFill>
              </a:rPr>
              <a:t>The Senate has several exclusive powers not granted to the House, including consenting to treaties as a precondition to their ratification</a:t>
            </a:r>
            <a:r>
              <a:rPr lang="cs-CZ" dirty="0" smtClean="0">
                <a:solidFill>
                  <a:schemeClr val="bg1"/>
                </a:solidFill>
              </a:rPr>
              <a:t> </a:t>
            </a:r>
            <a:r>
              <a:rPr lang="en-US" dirty="0" smtClean="0">
                <a:solidFill>
                  <a:schemeClr val="bg1"/>
                </a:solidFill>
              </a:rPr>
              <a:t>and consenting or confirmation of appointments of Cabinet secretaries, federal judges, other federal executive officials, military officers, regulatory officials, ambassadors.</a:t>
            </a:r>
          </a:p>
          <a:p>
            <a:endParaRPr lang="cs-CZ"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ile:110th US Senate class photo.jpg"/>
          <p:cNvPicPr>
            <a:picLocks noChangeAspect="1" noChangeArrowheads="1"/>
          </p:cNvPicPr>
          <p:nvPr/>
        </p:nvPicPr>
        <p:blipFill>
          <a:blip r:embed="rId2" cstate="print"/>
          <a:srcRect/>
          <a:stretch>
            <a:fillRect/>
          </a:stretch>
        </p:blipFill>
        <p:spPr bwMode="auto">
          <a:xfrm>
            <a:off x="611560" y="620688"/>
            <a:ext cx="7920880" cy="5760640"/>
          </a:xfrm>
          <a:prstGeom prst="rect">
            <a:avLst/>
          </a:prstGeom>
          <a:noFill/>
        </p:spPr>
      </p:pic>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625</TotalTime>
  <Words>323</Words>
  <Application>Microsoft Office PowerPoint</Application>
  <PresentationFormat>Předvádění na obrazovce (4:3)</PresentationFormat>
  <Paragraphs>55</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Motiv sady Office</vt:lpstr>
      <vt:lpstr>Legislation system in the USA</vt:lpstr>
      <vt:lpstr>Vocabulary</vt:lpstr>
      <vt:lpstr>Snímek 3</vt:lpstr>
      <vt:lpstr>Sources of law</vt:lpstr>
      <vt:lpstr>The Legislative Branch</vt:lpstr>
      <vt:lpstr>House of Representatives</vt:lpstr>
      <vt:lpstr>Snímek 7</vt:lpstr>
      <vt:lpstr>Senate</vt:lpstr>
      <vt:lpstr>Snímek 9</vt:lpstr>
      <vt:lpstr>How a Bill Becomes Law</vt:lpstr>
      <vt:lpstr>Snímek 11</vt:lpstr>
      <vt:lpstr>Snímek 12</vt:lpstr>
      <vt:lpstr>Precedents</vt:lpstr>
      <vt:lpstr>Summary</vt:lpstr>
      <vt:lpstr>Questions ?</vt:lpstr>
      <vt:lpstr>Snímek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Legislation system in the USA</dc:title>
  <dc:creator>darknezz</dc:creator>
  <cp:lastModifiedBy>honzik</cp:lastModifiedBy>
  <cp:revision>65</cp:revision>
  <dcterms:created xsi:type="dcterms:W3CDTF">2010-10-22T09:54:07Z</dcterms:created>
  <dcterms:modified xsi:type="dcterms:W3CDTF">2010-10-24T20:30:33Z</dcterms:modified>
</cp:coreProperties>
</file>