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58" r:id="rId3"/>
    <p:sldId id="262" r:id="rId4"/>
    <p:sldId id="259" r:id="rId5"/>
    <p:sldId id="263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3DEB8-23EE-4441-9562-A977AD3F4F03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E724E-04D9-49FF-8651-46EAEE651BBD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D1908F0-EF67-4D4A-B16E-7FEC18DCB7BE}" type="datetimeFigureOut">
              <a:rPr lang="cs-CZ" smtClean="0"/>
              <a:pPr/>
              <a:t>25.10.2010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5BAB86D-9BF2-4276-86F3-8338A87D6D5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420888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SUBSTANTIVE LAW</a:t>
            </a:r>
            <a:br>
              <a:rPr lang="cs-CZ" dirty="0" smtClean="0"/>
            </a:br>
            <a:r>
              <a:rPr lang="cs-CZ" dirty="0" smtClean="0"/>
              <a:t>PROCEDURAL LAW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CRIMINAL PROCEDURE</a:t>
            </a:r>
            <a:br>
              <a:rPr lang="cs-CZ" dirty="0" smtClean="0"/>
            </a:br>
            <a:r>
              <a:rPr lang="cs-CZ" dirty="0" smtClean="0"/>
              <a:t>CIVIL PROCEDURE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630932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Eliška Charvátová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pPr algn="ctr"/>
            <a:r>
              <a:rPr lang="cs-CZ" sz="7200" dirty="0" err="1" smtClean="0"/>
              <a:t>Punishment</a:t>
            </a:r>
            <a:endParaRPr lang="cs-CZ" sz="7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err="1" smtClean="0"/>
              <a:t>Conditional</a:t>
            </a:r>
            <a:r>
              <a:rPr lang="cs-CZ" dirty="0" smtClean="0"/>
              <a:t> </a:t>
            </a:r>
            <a:r>
              <a:rPr lang="cs-CZ" dirty="0" smtClean="0">
                <a:sym typeface="Wingdings 2"/>
              </a:rPr>
              <a:t> </a:t>
            </a:r>
            <a:r>
              <a:rPr lang="cs-CZ" dirty="0" err="1" smtClean="0">
                <a:sym typeface="Wingdings 2"/>
              </a:rPr>
              <a:t>Unconditional</a:t>
            </a:r>
            <a:r>
              <a:rPr lang="cs-CZ" dirty="0" smtClean="0">
                <a:sym typeface="Wingdings 2"/>
              </a:rPr>
              <a:t> sentence</a:t>
            </a:r>
          </a:p>
          <a:p>
            <a:endParaRPr lang="cs-CZ" dirty="0" smtClean="0">
              <a:sym typeface="Wingdings 2"/>
            </a:endParaRPr>
          </a:p>
          <a:p>
            <a:r>
              <a:rPr lang="en-US" dirty="0" smtClean="0"/>
              <a:t>Imprisonment</a:t>
            </a:r>
            <a:endParaRPr lang="cs-CZ" dirty="0" smtClean="0"/>
          </a:p>
          <a:p>
            <a:r>
              <a:rPr lang="cs-CZ" dirty="0" smtClean="0"/>
              <a:t>L</a:t>
            </a:r>
            <a:r>
              <a:rPr lang="en-US" dirty="0" err="1" smtClean="0"/>
              <a:t>oss</a:t>
            </a:r>
            <a:r>
              <a:rPr lang="en-US" dirty="0" smtClean="0"/>
              <a:t> of honorary degrees and awards</a:t>
            </a:r>
            <a:endParaRPr lang="cs-CZ" dirty="0" smtClean="0"/>
          </a:p>
          <a:p>
            <a:r>
              <a:rPr lang="cs-CZ" dirty="0" smtClean="0"/>
              <a:t>C</a:t>
            </a:r>
            <a:r>
              <a:rPr lang="en-US" dirty="0" err="1" smtClean="0"/>
              <a:t>ommunity</a:t>
            </a:r>
            <a:r>
              <a:rPr lang="en-US" dirty="0" smtClean="0"/>
              <a:t> service</a:t>
            </a:r>
            <a:endParaRPr lang="cs-CZ" dirty="0" smtClean="0"/>
          </a:p>
          <a:p>
            <a:r>
              <a:rPr lang="cs-CZ" dirty="0" smtClean="0"/>
              <a:t>L</a:t>
            </a:r>
            <a:r>
              <a:rPr lang="en-US" dirty="0" err="1" smtClean="0"/>
              <a:t>oss</a:t>
            </a:r>
            <a:r>
              <a:rPr lang="en-US" dirty="0" smtClean="0"/>
              <a:t> of military rank</a:t>
            </a:r>
            <a:endParaRPr lang="cs-CZ" dirty="0" smtClean="0"/>
          </a:p>
          <a:p>
            <a:r>
              <a:rPr lang="cs-CZ" dirty="0" err="1" smtClean="0"/>
              <a:t>Ban</a:t>
            </a:r>
            <a:r>
              <a:rPr lang="cs-CZ" dirty="0" smtClean="0"/>
              <a:t> on </a:t>
            </a:r>
            <a:r>
              <a:rPr lang="cs-CZ" dirty="0" err="1" smtClean="0"/>
              <a:t>work</a:t>
            </a:r>
            <a:endParaRPr lang="cs-CZ" dirty="0" smtClean="0"/>
          </a:p>
          <a:p>
            <a:r>
              <a:rPr lang="en-US" dirty="0" smtClean="0"/>
              <a:t>Forfeiture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endParaRPr lang="cs-CZ" dirty="0" smtClean="0"/>
          </a:p>
          <a:p>
            <a:r>
              <a:rPr lang="en-US" dirty="0" smtClean="0"/>
              <a:t>Fine</a:t>
            </a:r>
            <a:endParaRPr lang="cs-CZ" dirty="0" smtClean="0"/>
          </a:p>
          <a:p>
            <a:r>
              <a:rPr lang="cs-CZ" dirty="0" err="1" smtClean="0"/>
              <a:t>Deportation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en-US" dirty="0" smtClean="0"/>
              <a:t>an on residence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cs-CZ" sz="5400" dirty="0" err="1" smtClean="0"/>
              <a:t>Protective</a:t>
            </a:r>
            <a:r>
              <a:rPr lang="cs-CZ" sz="5400" dirty="0" smtClean="0"/>
              <a:t> </a:t>
            </a:r>
            <a:r>
              <a:rPr lang="cs-CZ" sz="5400" dirty="0" err="1" smtClean="0"/>
              <a:t>measure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28803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sz="3800" dirty="0" err="1" smtClean="0"/>
              <a:t>Protective</a:t>
            </a:r>
            <a:r>
              <a:rPr lang="cs-CZ" sz="3800" dirty="0" smtClean="0"/>
              <a:t> </a:t>
            </a:r>
            <a:r>
              <a:rPr lang="cs-CZ" sz="3800" dirty="0" err="1" smtClean="0"/>
              <a:t>treatment</a:t>
            </a:r>
            <a:endParaRPr lang="cs-CZ" sz="38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offender is not criminally responsible due to insanity</a:t>
            </a:r>
          </a:p>
          <a:p>
            <a:pPr>
              <a:buNone/>
            </a:pPr>
            <a:endParaRPr lang="cs-CZ" dirty="0" smtClean="0"/>
          </a:p>
          <a:p>
            <a:r>
              <a:rPr lang="cs-CZ" sz="3800" dirty="0" err="1" smtClean="0"/>
              <a:t>Protective</a:t>
            </a:r>
            <a:r>
              <a:rPr lang="cs-CZ" sz="3800" dirty="0" smtClean="0"/>
              <a:t> </a:t>
            </a:r>
            <a:r>
              <a:rPr lang="cs-CZ" sz="3800" dirty="0" err="1" smtClean="0"/>
              <a:t>education</a:t>
            </a:r>
            <a:endParaRPr lang="cs-CZ" sz="3800" dirty="0" smtClean="0"/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offender</a:t>
            </a:r>
            <a:r>
              <a:rPr lang="cs-CZ" dirty="0" smtClean="0"/>
              <a:t> </a:t>
            </a:r>
            <a:r>
              <a:rPr lang="cs-CZ" dirty="0" err="1" smtClean="0"/>
              <a:t>younger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15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4653136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ym typeface="Wingdings 2"/>
              </a:rPr>
              <a:t> </a:t>
            </a:r>
            <a:r>
              <a:rPr lang="cs-CZ" sz="3200" dirty="0" err="1" smtClean="0"/>
              <a:t>Head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state</a:t>
            </a:r>
            <a:r>
              <a:rPr lang="cs-CZ" sz="3200" dirty="0" smtClean="0"/>
              <a:t> has a </a:t>
            </a:r>
            <a:r>
              <a:rPr lang="cs-CZ" sz="3200" dirty="0" err="1" smtClean="0"/>
              <a:t>right</a:t>
            </a:r>
            <a:r>
              <a:rPr lang="cs-CZ" sz="3200" dirty="0" smtClean="0"/>
              <a:t> to grant a pardon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amnesty</a:t>
            </a:r>
            <a:r>
              <a:rPr lang="cs-CZ" sz="3200" dirty="0" smtClean="0"/>
              <a:t> (</a:t>
            </a:r>
            <a:r>
              <a:rPr lang="cs-CZ" sz="3200" dirty="0" err="1" smtClean="0"/>
              <a:t>general</a:t>
            </a:r>
            <a:r>
              <a:rPr lang="cs-CZ" sz="3200" dirty="0" smtClean="0"/>
              <a:t> pardon) </a:t>
            </a:r>
            <a:r>
              <a:rPr lang="cs-CZ" sz="3200" dirty="0" err="1" smtClean="0"/>
              <a:t>during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criminal</a:t>
            </a:r>
            <a:r>
              <a:rPr lang="cs-CZ" sz="3200" dirty="0" smtClean="0"/>
              <a:t> </a:t>
            </a:r>
            <a:r>
              <a:rPr lang="cs-CZ" sz="3200" dirty="0" err="1" smtClean="0"/>
              <a:t>procedure</a:t>
            </a:r>
            <a:r>
              <a:rPr lang="cs-CZ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 smtClean="0"/>
              <a:t>CIVIL PROCEDURE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600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basic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r>
              <a:rPr lang="cs-CZ" dirty="0" smtClean="0"/>
              <a:t> (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Procedure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-</a:t>
            </a:r>
            <a:r>
              <a:rPr lang="cs-CZ" dirty="0" err="1" smtClean="0"/>
              <a:t>making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r>
              <a:rPr lang="cs-CZ" dirty="0" smtClean="0"/>
              <a:t> (</a:t>
            </a:r>
            <a:r>
              <a:rPr lang="cs-CZ" dirty="0" err="1" smtClean="0"/>
              <a:t>court</a:t>
            </a:r>
            <a:r>
              <a:rPr lang="cs-CZ" dirty="0" smtClean="0"/>
              <a:t>), </a:t>
            </a:r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participant</a:t>
            </a:r>
            <a:r>
              <a:rPr lang="cs-CZ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in discussing and deciding private disputes and other legal matters</a:t>
            </a:r>
            <a:endParaRPr lang="cs-CZ" dirty="0" smtClean="0"/>
          </a:p>
          <a:p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Kinds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civil </a:t>
            </a:r>
            <a:r>
              <a:rPr lang="cs-CZ" dirty="0" err="1" smtClean="0"/>
              <a:t>procedure</a:t>
            </a:r>
            <a:endParaRPr lang="cs-CZ" dirty="0" smtClean="0"/>
          </a:p>
          <a:p>
            <a:r>
              <a:rPr lang="cs-CZ" dirty="0" err="1" smtClean="0"/>
              <a:t>Principles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cs-CZ" dirty="0" err="1" smtClean="0"/>
              <a:t>Kinds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civil </a:t>
            </a:r>
            <a:r>
              <a:rPr lang="cs-CZ" dirty="0" err="1" smtClean="0"/>
              <a:t>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 err="1" smtClean="0"/>
              <a:t>Discover</a:t>
            </a:r>
            <a:r>
              <a:rPr lang="cs-CZ" dirty="0" smtClean="0"/>
              <a:t> </a:t>
            </a:r>
            <a:r>
              <a:rPr lang="cs-CZ" dirty="0" err="1" smtClean="0"/>
              <a:t>proceedings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Enforcement</a:t>
            </a:r>
            <a:r>
              <a:rPr lang="cs-CZ" dirty="0" smtClean="0"/>
              <a:t> </a:t>
            </a:r>
            <a:r>
              <a:rPr lang="cs-CZ" dirty="0" err="1" smtClean="0"/>
              <a:t>proceedings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Insolvency</a:t>
            </a:r>
            <a:r>
              <a:rPr lang="cs-CZ" dirty="0" smtClean="0"/>
              <a:t> </a:t>
            </a:r>
            <a:r>
              <a:rPr lang="cs-CZ" dirty="0" err="1" smtClean="0"/>
              <a:t>proceedings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Arbitration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Hedging</a:t>
            </a:r>
            <a:r>
              <a:rPr lang="cs-CZ" dirty="0" smtClean="0"/>
              <a:t> </a:t>
            </a:r>
            <a:r>
              <a:rPr lang="cs-CZ" dirty="0" err="1" smtClean="0"/>
              <a:t>proceedings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err="1" smtClean="0"/>
              <a:t>Principles</a:t>
            </a:r>
            <a:r>
              <a:rPr lang="cs-CZ" sz="4400" dirty="0" smtClean="0"/>
              <a:t> </a:t>
            </a:r>
            <a:r>
              <a:rPr lang="cs-CZ" sz="4400" dirty="0" err="1" smtClean="0"/>
              <a:t>of</a:t>
            </a:r>
            <a:r>
              <a:rPr lang="cs-CZ" sz="4400" dirty="0" smtClean="0"/>
              <a:t> civil </a:t>
            </a:r>
            <a:r>
              <a:rPr lang="cs-CZ" sz="4400" dirty="0" err="1" smtClean="0"/>
              <a:t>procedure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764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cs-CZ" sz="1800" dirty="0" smtClean="0"/>
          </a:p>
          <a:p>
            <a:r>
              <a:rPr lang="cs-CZ" dirty="0" err="1" smtClean="0"/>
              <a:t>Disposition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hearing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equality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court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oral </a:t>
            </a:r>
            <a:r>
              <a:rPr lang="cs-CZ" dirty="0" err="1" smtClean="0"/>
              <a:t>proceedings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free </a:t>
            </a:r>
            <a:r>
              <a:rPr lang="cs-CZ" dirty="0" err="1" smtClean="0"/>
              <a:t>evaluation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evidence</a:t>
            </a:r>
          </a:p>
          <a:p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041826"/>
          </a:xfrm>
        </p:spPr>
        <p:txBody>
          <a:bodyPr>
            <a:normAutofit/>
          </a:bodyPr>
          <a:lstStyle/>
          <a:p>
            <a:r>
              <a:rPr lang="cs-CZ" sz="7200" dirty="0" err="1" smtClean="0"/>
              <a:t>Can</a:t>
            </a:r>
            <a:r>
              <a:rPr lang="cs-CZ" sz="7200" dirty="0" smtClean="0"/>
              <a:t> </a:t>
            </a:r>
            <a:r>
              <a:rPr lang="cs-CZ" sz="7200" dirty="0" err="1" smtClean="0"/>
              <a:t>you</a:t>
            </a:r>
            <a:r>
              <a:rPr lang="cs-CZ" sz="7200" dirty="0" smtClean="0"/>
              <a:t> tell </a:t>
            </a:r>
            <a:r>
              <a:rPr lang="cs-CZ" sz="7200" dirty="0" err="1" smtClean="0"/>
              <a:t>me</a:t>
            </a:r>
            <a:r>
              <a:rPr lang="cs-CZ" sz="7200" dirty="0" smtClean="0"/>
              <a:t> </a:t>
            </a:r>
            <a:r>
              <a:rPr lang="cs-CZ" sz="7200" dirty="0" err="1" smtClean="0"/>
              <a:t>some</a:t>
            </a:r>
            <a:r>
              <a:rPr lang="cs-CZ" sz="7200" dirty="0" smtClean="0"/>
              <a:t> </a:t>
            </a:r>
            <a:r>
              <a:rPr lang="cs-CZ" sz="7200" dirty="0" err="1" smtClean="0"/>
              <a:t>examples</a:t>
            </a:r>
            <a:r>
              <a:rPr lang="cs-CZ" sz="7200" dirty="0" smtClean="0"/>
              <a:t> </a:t>
            </a:r>
            <a:r>
              <a:rPr lang="cs-CZ" sz="7200" dirty="0" err="1" smtClean="0"/>
              <a:t>of</a:t>
            </a:r>
            <a:r>
              <a:rPr lang="cs-CZ" sz="7200" dirty="0" smtClean="0"/>
              <a:t> </a:t>
            </a:r>
            <a:r>
              <a:rPr lang="cs-CZ" sz="7200" dirty="0" err="1" smtClean="0"/>
              <a:t>criminal</a:t>
            </a:r>
            <a:r>
              <a:rPr lang="cs-CZ" sz="7200" dirty="0" smtClean="0"/>
              <a:t> </a:t>
            </a:r>
            <a:r>
              <a:rPr lang="cs-CZ" sz="7200" dirty="0" err="1" smtClean="0"/>
              <a:t>and</a:t>
            </a:r>
            <a:r>
              <a:rPr lang="cs-CZ" sz="7200" dirty="0" smtClean="0"/>
              <a:t> civil </a:t>
            </a:r>
            <a:r>
              <a:rPr lang="cs-CZ" sz="7200" dirty="0" err="1" smtClean="0"/>
              <a:t>procedures</a:t>
            </a:r>
            <a:r>
              <a:rPr lang="cs-CZ" sz="7200" dirty="0" smtClean="0"/>
              <a:t>?</a:t>
            </a:r>
            <a:endParaRPr lang="cs-CZ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3754760" cy="1399032"/>
          </a:xfrm>
        </p:spPr>
        <p:txBody>
          <a:bodyPr/>
          <a:lstStyle/>
          <a:p>
            <a:pPr algn="ctr"/>
            <a:r>
              <a:rPr lang="cs-CZ" dirty="0" smtClean="0"/>
              <a:t>Civil </a:t>
            </a:r>
            <a:r>
              <a:rPr lang="cs-CZ" dirty="0" err="1" smtClean="0"/>
              <a:t>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4114800" cy="2698320"/>
          </a:xfrm>
        </p:spPr>
        <p:txBody>
          <a:bodyPr/>
          <a:lstStyle/>
          <a:p>
            <a:r>
              <a:rPr lang="en-US" dirty="0" smtClean="0"/>
              <a:t>The debtor and the creditor</a:t>
            </a:r>
          </a:p>
          <a:p>
            <a:r>
              <a:rPr lang="cs-CZ" dirty="0" err="1" smtClean="0"/>
              <a:t>Divorce</a:t>
            </a:r>
            <a:endParaRPr lang="cs-CZ" dirty="0" smtClean="0"/>
          </a:p>
          <a:p>
            <a:r>
              <a:rPr lang="cs-CZ" dirty="0" err="1" smtClean="0"/>
              <a:t>Property</a:t>
            </a:r>
            <a:r>
              <a:rPr lang="cs-CZ" dirty="0" smtClean="0"/>
              <a:t> </a:t>
            </a:r>
            <a:r>
              <a:rPr lang="cs-CZ" dirty="0" err="1" smtClean="0"/>
              <a:t>disputes</a:t>
            </a:r>
            <a:endParaRPr lang="cs-CZ" dirty="0" smtClean="0"/>
          </a:p>
          <a:p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44008" y="332656"/>
            <a:ext cx="375476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Criminal</a:t>
            </a:r>
            <a:r>
              <a:rPr kumimoji="0" lang="cs-CZ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procedure</a:t>
            </a:r>
            <a:endParaRPr kumimoji="0" lang="cs-CZ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788024" y="2492896"/>
            <a:ext cx="4114800" cy="266429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cs-CZ" sz="3000" dirty="0" err="1" smtClean="0"/>
              <a:t>Murder</a:t>
            </a:r>
            <a:endParaRPr lang="cs-CZ" sz="3000" dirty="0" smtClean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cs-CZ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Robbery</a:t>
            </a:r>
            <a:endParaRPr kumimoji="0" lang="cs-CZ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cs-CZ" sz="3000" dirty="0" err="1" smtClean="0"/>
              <a:t>Selling</a:t>
            </a:r>
            <a:r>
              <a:rPr lang="cs-CZ" sz="3000" dirty="0" smtClean="0"/>
              <a:t> </a:t>
            </a:r>
            <a:r>
              <a:rPr lang="cs-CZ" sz="3000" dirty="0" err="1" smtClean="0"/>
              <a:t>drugs</a:t>
            </a:r>
            <a:endParaRPr lang="cs-CZ" sz="3000" dirty="0" smtClean="0"/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cs-CZ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Etc</a:t>
            </a:r>
            <a:r>
              <a:rPr kumimoji="0" lang="cs-CZ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cs-CZ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Sources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Introduction</a:t>
            </a:r>
            <a:r>
              <a:rPr lang="cs-CZ" dirty="0" smtClean="0"/>
              <a:t> to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English</a:t>
            </a:r>
            <a:r>
              <a:rPr lang="cs-CZ" dirty="0" smtClean="0"/>
              <a:t>, Marta Chromá</a:t>
            </a:r>
          </a:p>
          <a:p>
            <a:r>
              <a:rPr lang="cs-CZ" dirty="0" smtClean="0"/>
              <a:t>Teorie práva, Jaromír </a:t>
            </a:r>
            <a:r>
              <a:rPr lang="cs-CZ" dirty="0" err="1" smtClean="0"/>
              <a:t>Harvánek</a:t>
            </a:r>
            <a:r>
              <a:rPr lang="cs-CZ" dirty="0" smtClean="0"/>
              <a:t> a kolektiv</a:t>
            </a:r>
          </a:p>
          <a:p>
            <a:r>
              <a:rPr lang="cs-CZ" dirty="0" err="1" smtClean="0"/>
              <a:t>Websites</a:t>
            </a:r>
            <a:endParaRPr lang="cs-CZ" dirty="0" smtClean="0"/>
          </a:p>
          <a:p>
            <a:r>
              <a:rPr lang="cs-CZ" dirty="0" smtClean="0"/>
              <a:t>My notes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lessons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4601666"/>
          </a:xfrm>
        </p:spPr>
        <p:txBody>
          <a:bodyPr>
            <a:normAutofit/>
          </a:bodyPr>
          <a:lstStyle/>
          <a:p>
            <a:r>
              <a:rPr lang="cs-CZ" sz="7200" dirty="0" err="1" smtClean="0"/>
              <a:t>Thank</a:t>
            </a:r>
            <a:r>
              <a:rPr lang="cs-CZ" sz="7200" dirty="0" smtClean="0"/>
              <a:t> </a:t>
            </a:r>
            <a:r>
              <a:rPr lang="cs-CZ" sz="7200" dirty="0" err="1" smtClean="0"/>
              <a:t>you</a:t>
            </a:r>
            <a:r>
              <a:rPr lang="cs-CZ" sz="7200" dirty="0" smtClean="0"/>
              <a:t> </a:t>
            </a:r>
            <a:r>
              <a:rPr lang="cs-CZ" sz="7200" dirty="0" err="1" smtClean="0"/>
              <a:t>for</a:t>
            </a:r>
            <a:r>
              <a:rPr lang="cs-CZ" sz="7200" dirty="0" smtClean="0"/>
              <a:t> </a:t>
            </a:r>
            <a:r>
              <a:rPr lang="cs-CZ" sz="7200" dirty="0" err="1" smtClean="0"/>
              <a:t>your</a:t>
            </a:r>
            <a:r>
              <a:rPr lang="cs-CZ" sz="7200" dirty="0" smtClean="0"/>
              <a:t> </a:t>
            </a:r>
            <a:r>
              <a:rPr lang="cs-CZ" sz="7200" dirty="0" err="1" smtClean="0"/>
              <a:t>attention</a:t>
            </a:r>
            <a:r>
              <a:rPr lang="cs-CZ" sz="7200" dirty="0" smtClean="0"/>
              <a:t> </a:t>
            </a:r>
            <a:r>
              <a:rPr lang="cs-CZ" sz="7200" dirty="0" err="1" smtClean="0"/>
              <a:t>and</a:t>
            </a:r>
            <a:r>
              <a:rPr lang="cs-CZ" sz="7200" dirty="0" smtClean="0"/>
              <a:t> </a:t>
            </a:r>
            <a:r>
              <a:rPr lang="cs-CZ" sz="7200" dirty="0" err="1" smtClean="0"/>
              <a:t>have</a:t>
            </a:r>
            <a:r>
              <a:rPr lang="cs-CZ" sz="7200" dirty="0" smtClean="0"/>
              <a:t> a nice</a:t>
            </a:r>
            <a:br>
              <a:rPr lang="cs-CZ" sz="7200" dirty="0" smtClean="0"/>
            </a:br>
            <a:r>
              <a:rPr lang="cs-CZ" sz="7200" dirty="0" err="1" smtClean="0"/>
              <a:t>evening</a:t>
            </a:r>
            <a:r>
              <a:rPr lang="cs-CZ" sz="7200" dirty="0" smtClean="0"/>
              <a:t>!    </a:t>
            </a:r>
            <a:r>
              <a:rPr lang="cs-CZ" sz="7200" dirty="0" smtClean="0">
                <a:sym typeface="Wingdings" pitchFamily="2" charset="2"/>
              </a:rPr>
              <a:t></a:t>
            </a:r>
            <a:endParaRPr lang="cs-CZ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 err="1" smtClean="0"/>
              <a:t>Substantive</a:t>
            </a:r>
            <a:r>
              <a:rPr lang="cs-CZ" sz="5400" dirty="0" smtClean="0"/>
              <a:t> </a:t>
            </a:r>
            <a:r>
              <a:rPr lang="cs-CZ" sz="5400" dirty="0" err="1" smtClean="0"/>
              <a:t>law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E</a:t>
            </a:r>
            <a:r>
              <a:rPr lang="en-US" dirty="0" err="1" smtClean="0"/>
              <a:t>stablishes</a:t>
            </a:r>
            <a:r>
              <a:rPr lang="en-US" dirty="0" smtClean="0"/>
              <a:t> rules of conduct and penalties</a:t>
            </a:r>
            <a:endParaRPr lang="cs-CZ" dirty="0" smtClean="0"/>
          </a:p>
          <a:p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creates</a:t>
            </a:r>
            <a:r>
              <a:rPr lang="cs-CZ" dirty="0" smtClean="0"/>
              <a:t>, </a:t>
            </a:r>
            <a:r>
              <a:rPr lang="cs-CZ" dirty="0" err="1" smtClean="0"/>
              <a:t>defines</a:t>
            </a:r>
            <a:r>
              <a:rPr lang="cs-CZ" dirty="0" smtClean="0"/>
              <a:t>,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regulates</a:t>
            </a:r>
            <a:r>
              <a:rPr lang="en-US" dirty="0" smtClean="0"/>
              <a:t> rights and obligations</a:t>
            </a:r>
            <a:endParaRPr lang="cs-CZ" dirty="0" smtClean="0"/>
          </a:p>
          <a:p>
            <a:r>
              <a:rPr lang="cs-CZ" dirty="0" smtClean="0"/>
              <a:t>D</a:t>
            </a:r>
            <a:r>
              <a:rPr lang="en-US" dirty="0" err="1" smtClean="0"/>
              <a:t>efines</a:t>
            </a:r>
            <a:r>
              <a:rPr lang="en-US" dirty="0" smtClean="0"/>
              <a:t> the legal relationship of people with other people or between them and the state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en-US" dirty="0" err="1" smtClean="0"/>
              <a:t>tands</a:t>
            </a:r>
            <a:r>
              <a:rPr lang="en-US" dirty="0" smtClean="0"/>
              <a:t> in contrast to procedural l</a:t>
            </a:r>
            <a:r>
              <a:rPr lang="cs-CZ" dirty="0" err="1" smtClean="0"/>
              <a:t>aw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8800" dirty="0" smtClean="0"/>
              <a:t>Civil </a:t>
            </a:r>
            <a:r>
              <a:rPr lang="cs-CZ" sz="8800" dirty="0" err="1" smtClean="0"/>
              <a:t>Code</a:t>
            </a:r>
            <a:endParaRPr lang="cs-CZ" sz="8800" dirty="0"/>
          </a:p>
        </p:txBody>
      </p:sp>
      <p:pic>
        <p:nvPicPr>
          <p:cNvPr id="4" name="Obrázek 3" descr="img_260217_ma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212976"/>
            <a:ext cx="2095500" cy="3314700"/>
          </a:xfrm>
          <a:prstGeom prst="rect">
            <a:avLst/>
          </a:prstGeom>
        </p:spPr>
      </p:pic>
      <p:pic>
        <p:nvPicPr>
          <p:cNvPr id="5" name="Obrázek 4" descr="Codecivil-gro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293096"/>
            <a:ext cx="1428750" cy="1838325"/>
          </a:xfrm>
          <a:prstGeom prst="rect">
            <a:avLst/>
          </a:prstGeom>
        </p:spPr>
      </p:pic>
      <p:pic>
        <p:nvPicPr>
          <p:cNvPr id="6" name="Obrázek 5" descr="code_civ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1988840"/>
            <a:ext cx="4686300" cy="3238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cs-CZ" sz="5400" dirty="0" err="1" smtClean="0"/>
              <a:t>Procedural</a:t>
            </a:r>
            <a:r>
              <a:rPr lang="cs-CZ" sz="6000" dirty="0" smtClean="0"/>
              <a:t> </a:t>
            </a:r>
            <a:r>
              <a:rPr lang="cs-CZ" sz="6000" dirty="0" err="1" smtClean="0"/>
              <a:t>law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5624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dirty="0" smtClean="0"/>
              <a:t>= </a:t>
            </a:r>
            <a:r>
              <a:rPr lang="cs-CZ" sz="3200" dirty="0" err="1" smtClean="0"/>
              <a:t>adjective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remedial</a:t>
            </a:r>
            <a:r>
              <a:rPr lang="cs-CZ" sz="3200" dirty="0" smtClean="0"/>
              <a:t> </a:t>
            </a:r>
            <a:r>
              <a:rPr lang="cs-CZ" sz="3200" dirty="0" err="1" smtClean="0"/>
              <a:t>law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err="1" smtClean="0"/>
              <a:t>Prescribes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method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enforcing</a:t>
            </a:r>
            <a:r>
              <a:rPr lang="cs-CZ" sz="3200" dirty="0" smtClean="0"/>
              <a:t> </a:t>
            </a:r>
            <a:r>
              <a:rPr lang="cs-CZ" sz="3200" dirty="0" err="1" smtClean="0"/>
              <a:t>rights</a:t>
            </a:r>
            <a:r>
              <a:rPr lang="cs-CZ" sz="3200" dirty="0" smtClean="0"/>
              <a:t> </a:t>
            </a:r>
            <a:r>
              <a:rPr lang="cs-CZ" sz="3200" dirty="0" err="1" smtClean="0"/>
              <a:t>or</a:t>
            </a:r>
            <a:r>
              <a:rPr lang="cs-CZ" sz="3200" dirty="0" smtClean="0"/>
              <a:t> </a:t>
            </a:r>
            <a:r>
              <a:rPr lang="cs-CZ" sz="3200" dirty="0" err="1" smtClean="0"/>
              <a:t>obtaining</a:t>
            </a:r>
            <a:r>
              <a:rPr lang="cs-CZ" sz="3200" dirty="0" smtClean="0"/>
              <a:t> </a:t>
            </a:r>
            <a:r>
              <a:rPr lang="cs-CZ" sz="3200" dirty="0" err="1" smtClean="0"/>
              <a:t>redress</a:t>
            </a:r>
            <a:endParaRPr lang="cs-CZ" sz="3200" dirty="0" smtClean="0"/>
          </a:p>
          <a:p>
            <a:endParaRPr lang="cs-CZ" sz="3200" dirty="0" smtClean="0"/>
          </a:p>
          <a:p>
            <a:r>
              <a:rPr lang="cs-CZ" sz="3200" dirty="0" smtClean="0"/>
              <a:t>P</a:t>
            </a:r>
            <a:r>
              <a:rPr lang="en-US" sz="3200" dirty="0" err="1" smtClean="0"/>
              <a:t>rescribes</a:t>
            </a:r>
            <a:r>
              <a:rPr lang="en-US" sz="3200" dirty="0" smtClean="0"/>
              <a:t> how to proceed in court</a:t>
            </a:r>
            <a:endParaRPr lang="cs-CZ" sz="3200" dirty="0" smtClean="0"/>
          </a:p>
          <a:p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 smtClean="0"/>
              <a:t>Civil </a:t>
            </a:r>
            <a:r>
              <a:rPr lang="cs-CZ" sz="6000" dirty="0" err="1" smtClean="0"/>
              <a:t>procedure</a:t>
            </a:r>
            <a:r>
              <a:rPr lang="cs-CZ" sz="6000" dirty="0" smtClean="0"/>
              <a:t> </a:t>
            </a:r>
            <a:r>
              <a:rPr lang="cs-CZ" sz="6000" dirty="0" err="1" smtClean="0"/>
              <a:t>Code</a:t>
            </a:r>
            <a:endParaRPr lang="cs-CZ" sz="6000" dirty="0"/>
          </a:p>
        </p:txBody>
      </p:sp>
      <p:pic>
        <p:nvPicPr>
          <p:cNvPr id="4" name="Obrázek 3" descr="95228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852936"/>
            <a:ext cx="2520280" cy="3095837"/>
          </a:xfrm>
          <a:prstGeom prst="rect">
            <a:avLst/>
          </a:prstGeom>
        </p:spPr>
      </p:pic>
      <p:pic>
        <p:nvPicPr>
          <p:cNvPr id="5" name="Obrázek 4" descr="60120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2852936"/>
            <a:ext cx="2523480" cy="3121811"/>
          </a:xfrm>
          <a:prstGeom prst="rect">
            <a:avLst/>
          </a:prstGeom>
        </p:spPr>
      </p:pic>
      <p:pic>
        <p:nvPicPr>
          <p:cNvPr id="6" name="Zástupný symbol pro obsah 5" descr="UZ_714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6372200" y="2852936"/>
            <a:ext cx="2232248" cy="3096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CRIMINAL 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Procedure</a:t>
            </a:r>
            <a:r>
              <a:rPr lang="cs-CZ" dirty="0" smtClean="0"/>
              <a:t> by </a:t>
            </a:r>
            <a:r>
              <a:rPr lang="en-US" dirty="0" smtClean="0"/>
              <a:t>which are detected crimes and their perpetrators, and ensure their fair punishment</a:t>
            </a:r>
            <a:endParaRPr lang="cs-CZ" dirty="0" smtClean="0"/>
          </a:p>
          <a:p>
            <a:r>
              <a:rPr lang="cs-CZ" dirty="0" smtClean="0"/>
              <a:t>Public </a:t>
            </a:r>
            <a:r>
              <a:rPr lang="cs-CZ" dirty="0" err="1" smtClean="0"/>
              <a:t>Law</a:t>
            </a:r>
            <a:endParaRPr lang="cs-CZ" dirty="0" smtClean="0"/>
          </a:p>
          <a:p>
            <a:r>
              <a:rPr lang="cs-CZ" dirty="0" err="1" smtClean="0"/>
              <a:t>Parties</a:t>
            </a:r>
            <a:endParaRPr lang="cs-CZ" dirty="0" smtClean="0"/>
          </a:p>
          <a:p>
            <a:r>
              <a:rPr lang="cs-CZ" dirty="0" err="1" smtClean="0"/>
              <a:t>Stages</a:t>
            </a:r>
            <a:endParaRPr lang="cs-CZ" dirty="0" smtClean="0"/>
          </a:p>
          <a:p>
            <a:r>
              <a:rPr lang="cs-CZ" dirty="0" err="1" smtClean="0"/>
              <a:t>Principles</a:t>
            </a:r>
            <a:endParaRPr lang="cs-CZ" dirty="0" smtClean="0"/>
          </a:p>
          <a:p>
            <a:r>
              <a:rPr lang="cs-CZ" dirty="0" err="1" smtClean="0"/>
              <a:t>Punishments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Parties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210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B</a:t>
            </a:r>
            <a:r>
              <a:rPr lang="en-US" dirty="0" err="1" smtClean="0"/>
              <a:t>odies</a:t>
            </a:r>
            <a:r>
              <a:rPr lang="en-US" dirty="0" smtClean="0"/>
              <a:t> active in criminal proceedings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			1) </a:t>
            </a:r>
            <a:r>
              <a:rPr lang="cs-CZ" dirty="0" err="1" smtClean="0"/>
              <a:t>court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2) </a:t>
            </a:r>
            <a:r>
              <a:rPr lang="cs-CZ" dirty="0" err="1" smtClean="0"/>
              <a:t>prosecuting</a:t>
            </a:r>
            <a:r>
              <a:rPr lang="cs-CZ" dirty="0" smtClean="0"/>
              <a:t> </a:t>
            </a:r>
            <a:r>
              <a:rPr lang="cs-CZ" dirty="0" err="1" smtClean="0"/>
              <a:t>authority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		3) </a:t>
            </a:r>
            <a:r>
              <a:rPr lang="cs-CZ" dirty="0" err="1" smtClean="0"/>
              <a:t>investigators</a:t>
            </a:r>
            <a:r>
              <a:rPr lang="cs-CZ" dirty="0" smtClean="0"/>
              <a:t> (police)</a:t>
            </a:r>
          </a:p>
          <a:p>
            <a:r>
              <a:rPr lang="cs-CZ" dirty="0" err="1" smtClean="0"/>
              <a:t>Accused</a:t>
            </a:r>
            <a:r>
              <a:rPr lang="cs-CZ" dirty="0" smtClean="0"/>
              <a:t>       </a:t>
            </a:r>
            <a:r>
              <a:rPr lang="cs-CZ" dirty="0" err="1" smtClean="0"/>
              <a:t>defendant</a:t>
            </a:r>
            <a:r>
              <a:rPr lang="cs-CZ" dirty="0" smtClean="0"/>
              <a:t>      </a:t>
            </a:r>
            <a:r>
              <a:rPr lang="cs-CZ" dirty="0" err="1" smtClean="0"/>
              <a:t>convicted</a:t>
            </a:r>
            <a:endParaRPr lang="cs-CZ" dirty="0" smtClean="0"/>
          </a:p>
          <a:p>
            <a:r>
              <a:rPr lang="cs-CZ" dirty="0" err="1" smtClean="0"/>
              <a:t>Injured</a:t>
            </a:r>
            <a:endParaRPr lang="cs-CZ" dirty="0" smtClean="0"/>
          </a:p>
          <a:p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participant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4" name="Šipka doprava 3"/>
          <p:cNvSpPr/>
          <p:nvPr/>
        </p:nvSpPr>
        <p:spPr>
          <a:xfrm>
            <a:off x="2843808" y="4293096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508104" y="4293096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Stages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criminal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cs-CZ" dirty="0" err="1" smtClean="0"/>
          </a:p>
          <a:p>
            <a:r>
              <a:rPr lang="cs-CZ" dirty="0" err="1" smtClean="0"/>
              <a:t>Preliminary</a:t>
            </a:r>
            <a:r>
              <a:rPr lang="cs-CZ" dirty="0" smtClean="0"/>
              <a:t> </a:t>
            </a:r>
            <a:r>
              <a:rPr lang="cs-CZ" dirty="0" err="1" smtClean="0"/>
              <a:t>proceedings</a:t>
            </a:r>
            <a:endParaRPr lang="cs-CZ" dirty="0" smtClean="0"/>
          </a:p>
          <a:p>
            <a:r>
              <a:rPr lang="cs-CZ" dirty="0" err="1" smtClean="0"/>
              <a:t>Preliminary</a:t>
            </a:r>
            <a:r>
              <a:rPr lang="cs-CZ" dirty="0" smtClean="0"/>
              <a:t> </a:t>
            </a:r>
            <a:r>
              <a:rPr lang="cs-CZ" dirty="0" err="1" smtClean="0"/>
              <a:t>hearing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indictment</a:t>
            </a:r>
            <a:endParaRPr lang="cs-CZ" dirty="0" smtClean="0"/>
          </a:p>
          <a:p>
            <a:r>
              <a:rPr lang="cs-CZ" dirty="0" smtClean="0"/>
              <a:t>Trial</a:t>
            </a:r>
          </a:p>
          <a:p>
            <a:r>
              <a:rPr lang="cs-CZ" dirty="0" smtClean="0"/>
              <a:t>Appeal</a:t>
            </a:r>
          </a:p>
          <a:p>
            <a:r>
              <a:rPr lang="cs-CZ" dirty="0" err="1" smtClean="0"/>
              <a:t>Enforcement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judgment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err="1" smtClean="0"/>
              <a:t>Principles</a:t>
            </a:r>
            <a:r>
              <a:rPr lang="cs-CZ" sz="3800" dirty="0" smtClean="0"/>
              <a:t> </a:t>
            </a:r>
            <a:r>
              <a:rPr lang="cs-CZ" sz="3800" dirty="0" err="1" smtClean="0"/>
              <a:t>of</a:t>
            </a:r>
            <a:r>
              <a:rPr lang="cs-CZ" sz="3800" dirty="0" smtClean="0"/>
              <a:t> </a:t>
            </a:r>
            <a:r>
              <a:rPr lang="cs-CZ" sz="3800" dirty="0" err="1" smtClean="0"/>
              <a:t>criminal</a:t>
            </a:r>
            <a:r>
              <a:rPr lang="cs-CZ" sz="3800" dirty="0" smtClean="0"/>
              <a:t> </a:t>
            </a:r>
            <a:r>
              <a:rPr lang="cs-CZ" sz="3800" dirty="0" err="1" smtClean="0"/>
              <a:t>procedure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</a:t>
            </a:r>
            <a:r>
              <a:rPr lang="en-US" dirty="0" err="1" smtClean="0"/>
              <a:t>rinciple</a:t>
            </a:r>
            <a:r>
              <a:rPr lang="en-US" dirty="0" smtClean="0"/>
              <a:t> of a prosecution on legal</a:t>
            </a:r>
            <a:r>
              <a:rPr lang="cs-CZ" dirty="0" smtClean="0"/>
              <a:t> g</a:t>
            </a:r>
            <a:r>
              <a:rPr lang="en-US" dirty="0" smtClean="0"/>
              <a:t>rounds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en-US" dirty="0" smtClean="0"/>
              <a:t> </a:t>
            </a:r>
            <a:r>
              <a:rPr lang="en-US" dirty="0" err="1" smtClean="0"/>
              <a:t>officiality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rinciple</a:t>
            </a:r>
            <a:r>
              <a:rPr lang="en-US" dirty="0" smtClean="0"/>
              <a:t> of legality</a:t>
            </a:r>
            <a:endParaRPr lang="cs-CZ" dirty="0" smtClean="0"/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public </a:t>
            </a:r>
            <a:r>
              <a:rPr lang="cs-CZ" dirty="0" err="1" smtClean="0"/>
              <a:t>hearing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rinciple</a:t>
            </a:r>
            <a:r>
              <a:rPr lang="en-US" dirty="0" smtClean="0"/>
              <a:t> of oral proceedings</a:t>
            </a:r>
            <a:endParaRPr lang="cs-CZ" dirty="0" smtClean="0"/>
          </a:p>
          <a:p>
            <a:r>
              <a:rPr lang="cs-CZ" dirty="0" smtClean="0"/>
              <a:t>T</a:t>
            </a:r>
            <a:r>
              <a:rPr lang="en-US" dirty="0" smtClean="0"/>
              <a:t>he presumption of innocence</a:t>
            </a:r>
            <a:endParaRPr lang="cs-CZ" dirty="0" smtClean="0"/>
          </a:p>
          <a:p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801</TotalTime>
  <Words>388</Words>
  <Application>Microsoft Office PowerPoint</Application>
  <PresentationFormat>Předvádění na obrazovce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Talent</vt:lpstr>
      <vt:lpstr>SUBSTANTIVE LAW PROCEDURAL LAW  CRIMINAL PROCEDURE CIVIL PROCEDURE</vt:lpstr>
      <vt:lpstr>Substantive law</vt:lpstr>
      <vt:lpstr>Civil Code</vt:lpstr>
      <vt:lpstr>Procedural law</vt:lpstr>
      <vt:lpstr>Civil procedure Code</vt:lpstr>
      <vt:lpstr>CRIMINAL PROCEDURE</vt:lpstr>
      <vt:lpstr>Parties of criminal procedure</vt:lpstr>
      <vt:lpstr>Stages of criminal procedure</vt:lpstr>
      <vt:lpstr>Principles of criminal procedure</vt:lpstr>
      <vt:lpstr>Punishment</vt:lpstr>
      <vt:lpstr>Protective measure</vt:lpstr>
      <vt:lpstr>CIVIL PROCEDURE</vt:lpstr>
      <vt:lpstr>Kinds of civil procedure</vt:lpstr>
      <vt:lpstr>Principles of civil procedure</vt:lpstr>
      <vt:lpstr>Can you tell me some examples of criminal and civil procedures?</vt:lpstr>
      <vt:lpstr>Civil procedure</vt:lpstr>
      <vt:lpstr>Sources:</vt:lpstr>
      <vt:lpstr>Thank you for your attention and have a nice evening!   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SUBSTANTIVE LAW PROCEDURAL LAW  CRIMINAL PROCEDURE CIVIL PROCEDURE</dc:title>
  <dc:creator>Eliška</dc:creator>
  <cp:lastModifiedBy>Eliška</cp:lastModifiedBy>
  <cp:revision>64</cp:revision>
  <dcterms:created xsi:type="dcterms:W3CDTF">2010-10-21T10:53:18Z</dcterms:created>
  <dcterms:modified xsi:type="dcterms:W3CDTF">2010-10-25T10:22:31Z</dcterms:modified>
</cp:coreProperties>
</file>