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62" r:id="rId4"/>
    <p:sldId id="259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3DEB8-23EE-4441-9562-A977AD3F4F03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E724E-04D9-49FF-8651-46EAEE651BB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1908F0-EF67-4D4A-B16E-7FEC18DCB7BE}" type="datetimeFigureOut">
              <a:rPr lang="cs-CZ" smtClean="0"/>
              <a:pPr/>
              <a:t>25.10.2010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BAB86D-9BF2-4276-86F3-8338A87D6D5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SUBSTANTIVE LAW</a:t>
            </a:r>
            <a:br>
              <a:rPr lang="cs-CZ" dirty="0" smtClean="0"/>
            </a:br>
            <a:r>
              <a:rPr lang="cs-CZ" dirty="0" smtClean="0"/>
              <a:t>PROCEDURAL LAW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CRIMINAL PROCEDURE</a:t>
            </a:r>
            <a:br>
              <a:rPr lang="cs-CZ" dirty="0" smtClean="0"/>
            </a:br>
            <a:r>
              <a:rPr lang="cs-CZ" dirty="0" smtClean="0"/>
              <a:t>CIVIL PROCEDURE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630932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Eliška Charvátová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cs-CZ" sz="7200" dirty="0" err="1" smtClean="0"/>
              <a:t>Punishment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smtClean="0">
                <a:sym typeface="Wingdings 2"/>
              </a:rPr>
              <a:t> </a:t>
            </a:r>
            <a:r>
              <a:rPr lang="cs-CZ" dirty="0" err="1" smtClean="0">
                <a:sym typeface="Wingdings 2"/>
              </a:rPr>
              <a:t>Unconditional</a:t>
            </a:r>
            <a:r>
              <a:rPr lang="cs-CZ" dirty="0" smtClean="0">
                <a:sym typeface="Wingdings 2"/>
              </a:rPr>
              <a:t> sentence</a:t>
            </a:r>
          </a:p>
          <a:p>
            <a:endParaRPr lang="cs-CZ" dirty="0" smtClean="0">
              <a:sym typeface="Wingdings 2"/>
            </a:endParaRPr>
          </a:p>
          <a:p>
            <a:r>
              <a:rPr lang="en-US" dirty="0" smtClean="0"/>
              <a:t>Imprisonment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en-US" dirty="0" err="1" smtClean="0"/>
              <a:t>oss</a:t>
            </a:r>
            <a:r>
              <a:rPr lang="en-US" dirty="0" smtClean="0"/>
              <a:t> of honorary degrees and awards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en-US" dirty="0" err="1" smtClean="0"/>
              <a:t>ommunity</a:t>
            </a:r>
            <a:r>
              <a:rPr lang="en-US" dirty="0" smtClean="0"/>
              <a:t> service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en-US" dirty="0" err="1" smtClean="0"/>
              <a:t>oss</a:t>
            </a:r>
            <a:r>
              <a:rPr lang="en-US" dirty="0" smtClean="0"/>
              <a:t> of military rank</a:t>
            </a:r>
            <a:endParaRPr lang="cs-CZ" dirty="0" smtClean="0"/>
          </a:p>
          <a:p>
            <a:r>
              <a:rPr lang="cs-CZ" dirty="0" err="1" smtClean="0"/>
              <a:t>Ban</a:t>
            </a:r>
            <a:r>
              <a:rPr lang="cs-CZ" dirty="0" smtClean="0"/>
              <a:t> on </a:t>
            </a:r>
            <a:r>
              <a:rPr lang="cs-CZ" dirty="0" err="1" smtClean="0"/>
              <a:t>work</a:t>
            </a:r>
            <a:endParaRPr lang="cs-CZ" dirty="0" smtClean="0"/>
          </a:p>
          <a:p>
            <a:r>
              <a:rPr lang="en-US" dirty="0" smtClean="0"/>
              <a:t>Forfeiture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endParaRPr lang="cs-CZ" dirty="0" smtClean="0"/>
          </a:p>
          <a:p>
            <a:r>
              <a:rPr lang="en-US" dirty="0" smtClean="0"/>
              <a:t>Fine</a:t>
            </a:r>
            <a:endParaRPr lang="cs-CZ" dirty="0" smtClean="0"/>
          </a:p>
          <a:p>
            <a:r>
              <a:rPr lang="cs-CZ" dirty="0" err="1" smtClean="0"/>
              <a:t>Deportation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en-US" dirty="0" smtClean="0"/>
              <a:t>an on residence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5400" dirty="0" err="1" smtClean="0"/>
              <a:t>Protective</a:t>
            </a:r>
            <a:r>
              <a:rPr lang="cs-CZ" sz="5400" dirty="0" smtClean="0"/>
              <a:t> </a:t>
            </a:r>
            <a:r>
              <a:rPr lang="cs-CZ" sz="5400" dirty="0" err="1" smtClean="0"/>
              <a:t>measure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2880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3800" dirty="0" err="1" smtClean="0"/>
              <a:t>Protective</a:t>
            </a:r>
            <a:r>
              <a:rPr lang="cs-CZ" sz="3800" dirty="0" smtClean="0"/>
              <a:t> </a:t>
            </a:r>
            <a:r>
              <a:rPr lang="cs-CZ" sz="3800" dirty="0" err="1" smtClean="0"/>
              <a:t>treatment</a:t>
            </a:r>
            <a:endParaRPr lang="cs-CZ" sz="38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offender is not criminally responsible due to insanity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800" dirty="0" err="1" smtClean="0"/>
              <a:t>Protective</a:t>
            </a:r>
            <a:r>
              <a:rPr lang="cs-CZ" sz="3800" dirty="0" smtClean="0"/>
              <a:t> </a:t>
            </a:r>
            <a:r>
              <a:rPr lang="cs-CZ" sz="3800" dirty="0" err="1" smtClean="0"/>
              <a:t>education</a:t>
            </a:r>
            <a:endParaRPr lang="cs-CZ" sz="3800" dirty="0" smtClean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offender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15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65313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ym typeface="Wingdings 2"/>
              </a:rPr>
              <a:t> </a:t>
            </a:r>
            <a:r>
              <a:rPr lang="cs-CZ" sz="3200" dirty="0" err="1" smtClean="0"/>
              <a:t>Head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state</a:t>
            </a:r>
            <a:r>
              <a:rPr lang="cs-CZ" sz="3200" dirty="0" smtClean="0"/>
              <a:t> has a </a:t>
            </a:r>
            <a:r>
              <a:rPr lang="cs-CZ" sz="3200" dirty="0" err="1" smtClean="0"/>
              <a:t>right</a:t>
            </a:r>
            <a:r>
              <a:rPr lang="cs-CZ" sz="3200" dirty="0" smtClean="0"/>
              <a:t> to grant a pardon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amnesty</a:t>
            </a:r>
            <a:r>
              <a:rPr lang="cs-CZ" sz="3200" dirty="0" smtClean="0"/>
              <a:t> (</a:t>
            </a:r>
            <a:r>
              <a:rPr lang="cs-CZ" sz="3200" dirty="0" err="1" smtClean="0"/>
              <a:t>general</a:t>
            </a:r>
            <a:r>
              <a:rPr lang="cs-CZ" sz="3200" dirty="0" smtClean="0"/>
              <a:t> pardon) </a:t>
            </a:r>
            <a:r>
              <a:rPr lang="cs-CZ" sz="3200" dirty="0" err="1" smtClean="0"/>
              <a:t>during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criminal</a:t>
            </a:r>
            <a:r>
              <a:rPr lang="cs-CZ" sz="3200" dirty="0" smtClean="0"/>
              <a:t> </a:t>
            </a:r>
            <a:r>
              <a:rPr lang="cs-CZ" sz="3200" dirty="0" err="1" smtClean="0"/>
              <a:t>procedure</a:t>
            </a:r>
            <a:r>
              <a:rPr lang="cs-CZ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CIVIL PROCEDURE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60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basic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 (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-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(</a:t>
            </a:r>
            <a:r>
              <a:rPr lang="cs-CZ" dirty="0" err="1" smtClean="0"/>
              <a:t>court</a:t>
            </a:r>
            <a:r>
              <a:rPr lang="cs-CZ" dirty="0" smtClean="0"/>
              <a:t>),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participant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in discussing and deciding private disputes and other legal matters</a:t>
            </a:r>
            <a:endParaRPr lang="cs-CZ" dirty="0" smtClean="0"/>
          </a:p>
          <a:p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civil </a:t>
            </a:r>
            <a:r>
              <a:rPr lang="cs-CZ" dirty="0" err="1" smtClean="0"/>
              <a:t>procedure</a:t>
            </a:r>
            <a:endParaRPr lang="cs-CZ" dirty="0" smtClean="0"/>
          </a:p>
          <a:p>
            <a:r>
              <a:rPr lang="cs-CZ" dirty="0" err="1" smtClean="0"/>
              <a:t>Principles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err="1" smtClean="0"/>
              <a:t>Kinds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civil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err="1" smtClean="0"/>
              <a:t>Discover</a:t>
            </a:r>
            <a:r>
              <a:rPr lang="cs-CZ" dirty="0" smtClean="0"/>
              <a:t>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Enforcement</a:t>
            </a:r>
            <a:r>
              <a:rPr lang="cs-CZ" dirty="0" smtClean="0"/>
              <a:t>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Insolvency</a:t>
            </a:r>
            <a:r>
              <a:rPr lang="cs-CZ" dirty="0" smtClean="0"/>
              <a:t>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Arbitration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Hedging</a:t>
            </a:r>
            <a:r>
              <a:rPr lang="cs-CZ" dirty="0" smtClean="0"/>
              <a:t>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civil </a:t>
            </a:r>
            <a:r>
              <a:rPr lang="cs-CZ" sz="4400" dirty="0" err="1" smtClean="0"/>
              <a:t>procedure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764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1800" dirty="0" smtClean="0"/>
          </a:p>
          <a:p>
            <a:r>
              <a:rPr lang="cs-CZ" dirty="0" err="1" smtClean="0"/>
              <a:t>Disposition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hearing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equality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oral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free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evidence</a:t>
            </a:r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>
            <a:normAutofit/>
          </a:bodyPr>
          <a:lstStyle/>
          <a:p>
            <a:r>
              <a:rPr lang="cs-CZ" sz="7200" dirty="0" err="1" smtClean="0"/>
              <a:t>Can</a:t>
            </a:r>
            <a:r>
              <a:rPr lang="cs-CZ" sz="7200" dirty="0" smtClean="0"/>
              <a:t> </a:t>
            </a:r>
            <a:r>
              <a:rPr lang="cs-CZ" sz="7200" dirty="0" err="1" smtClean="0"/>
              <a:t>you</a:t>
            </a:r>
            <a:r>
              <a:rPr lang="cs-CZ" sz="7200" dirty="0" smtClean="0"/>
              <a:t> tell </a:t>
            </a:r>
            <a:r>
              <a:rPr lang="cs-CZ" sz="7200" dirty="0" err="1" smtClean="0"/>
              <a:t>me</a:t>
            </a:r>
            <a:r>
              <a:rPr lang="cs-CZ" sz="7200" dirty="0" smtClean="0"/>
              <a:t> </a:t>
            </a:r>
            <a:r>
              <a:rPr lang="cs-CZ" sz="7200" dirty="0" err="1" smtClean="0"/>
              <a:t>some</a:t>
            </a:r>
            <a:r>
              <a:rPr lang="cs-CZ" sz="7200" dirty="0" smtClean="0"/>
              <a:t> </a:t>
            </a:r>
            <a:r>
              <a:rPr lang="cs-CZ" sz="7200" dirty="0" err="1" smtClean="0"/>
              <a:t>examples</a:t>
            </a:r>
            <a:r>
              <a:rPr lang="cs-CZ" sz="7200" dirty="0" smtClean="0"/>
              <a:t> </a:t>
            </a:r>
            <a:r>
              <a:rPr lang="cs-CZ" sz="7200" dirty="0" err="1" smtClean="0"/>
              <a:t>of</a:t>
            </a:r>
            <a:r>
              <a:rPr lang="cs-CZ" sz="7200" dirty="0" smtClean="0"/>
              <a:t> </a:t>
            </a:r>
            <a:r>
              <a:rPr lang="cs-CZ" sz="7200" dirty="0" err="1" smtClean="0"/>
              <a:t>criminal</a:t>
            </a:r>
            <a:r>
              <a:rPr lang="cs-CZ" sz="7200" dirty="0" smtClean="0"/>
              <a:t> </a:t>
            </a:r>
            <a:r>
              <a:rPr lang="cs-CZ" sz="7200" dirty="0" err="1" smtClean="0"/>
              <a:t>and</a:t>
            </a:r>
            <a:r>
              <a:rPr lang="cs-CZ" sz="7200" dirty="0" smtClean="0"/>
              <a:t> civil </a:t>
            </a:r>
            <a:r>
              <a:rPr lang="cs-CZ" sz="7200" dirty="0" err="1" smtClean="0"/>
              <a:t>procedures</a:t>
            </a:r>
            <a:r>
              <a:rPr lang="cs-CZ" sz="7200" dirty="0" smtClean="0"/>
              <a:t>?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754760" cy="1399032"/>
          </a:xfrm>
        </p:spPr>
        <p:txBody>
          <a:bodyPr/>
          <a:lstStyle/>
          <a:p>
            <a:pPr algn="ctr"/>
            <a:r>
              <a:rPr lang="cs-CZ" dirty="0" smtClean="0"/>
              <a:t>Civil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4114800" cy="2698320"/>
          </a:xfrm>
        </p:spPr>
        <p:txBody>
          <a:bodyPr/>
          <a:lstStyle/>
          <a:p>
            <a:r>
              <a:rPr lang="en-US" dirty="0" smtClean="0"/>
              <a:t>The debtor and the creditor</a:t>
            </a:r>
          </a:p>
          <a:p>
            <a:r>
              <a:rPr lang="cs-CZ" dirty="0" err="1" smtClean="0"/>
              <a:t>Divorce</a:t>
            </a:r>
            <a:endParaRPr lang="cs-CZ" dirty="0" smtClean="0"/>
          </a:p>
          <a:p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endParaRPr lang="cs-CZ" dirty="0" smtClean="0"/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44008" y="332656"/>
            <a:ext cx="375476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Criminal</a:t>
            </a:r>
            <a:r>
              <a:rPr kumimoji="0" lang="cs-CZ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200" b="0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procedure</a:t>
            </a:r>
            <a:endParaRPr kumimoji="0" lang="cs-CZ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88024" y="2492896"/>
            <a:ext cx="4114800" cy="266429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cs-CZ" sz="3000" dirty="0" err="1" smtClean="0"/>
              <a:t>Murder</a:t>
            </a:r>
            <a:endParaRPr lang="cs-CZ" sz="3000" dirty="0" smtClean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Robbery</a:t>
            </a: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cs-CZ" sz="3000" dirty="0" err="1" smtClean="0"/>
              <a:t>Selling</a:t>
            </a:r>
            <a:r>
              <a:rPr lang="cs-CZ" sz="3000" dirty="0" smtClean="0"/>
              <a:t> </a:t>
            </a:r>
            <a:r>
              <a:rPr lang="cs-CZ" sz="3000" dirty="0" err="1" smtClean="0"/>
              <a:t>drugs</a:t>
            </a:r>
            <a:endParaRPr lang="cs-CZ" sz="3000" dirty="0" smtClean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, Marta Chromá</a:t>
            </a:r>
          </a:p>
          <a:p>
            <a:r>
              <a:rPr lang="cs-CZ" dirty="0" smtClean="0"/>
              <a:t>Teorie práva, Jaromír </a:t>
            </a:r>
            <a:r>
              <a:rPr lang="cs-CZ" dirty="0" err="1" smtClean="0"/>
              <a:t>Harvánek</a:t>
            </a:r>
            <a:r>
              <a:rPr lang="cs-CZ" dirty="0" smtClean="0"/>
              <a:t> a kolektiv</a:t>
            </a:r>
          </a:p>
          <a:p>
            <a:r>
              <a:rPr lang="cs-CZ" dirty="0" err="1" smtClean="0"/>
              <a:t>Websites</a:t>
            </a:r>
            <a:endParaRPr lang="cs-CZ" dirty="0" smtClean="0"/>
          </a:p>
          <a:p>
            <a:r>
              <a:rPr lang="cs-CZ" dirty="0" smtClean="0"/>
              <a:t>My notes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lessons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601666"/>
          </a:xfrm>
        </p:spPr>
        <p:txBody>
          <a:bodyPr>
            <a:normAutofit/>
          </a:bodyPr>
          <a:lstStyle/>
          <a:p>
            <a:r>
              <a:rPr lang="cs-CZ" sz="7200" dirty="0" err="1" smtClean="0"/>
              <a:t>Thank</a:t>
            </a:r>
            <a:r>
              <a:rPr lang="cs-CZ" sz="7200" dirty="0" smtClean="0"/>
              <a:t> </a:t>
            </a:r>
            <a:r>
              <a:rPr lang="cs-CZ" sz="7200" dirty="0" err="1" smtClean="0"/>
              <a:t>you</a:t>
            </a:r>
            <a:r>
              <a:rPr lang="cs-CZ" sz="7200" dirty="0" smtClean="0"/>
              <a:t> </a:t>
            </a:r>
            <a:r>
              <a:rPr lang="cs-CZ" sz="7200" dirty="0" err="1" smtClean="0"/>
              <a:t>for</a:t>
            </a:r>
            <a:r>
              <a:rPr lang="cs-CZ" sz="7200" dirty="0" smtClean="0"/>
              <a:t> </a:t>
            </a:r>
            <a:r>
              <a:rPr lang="cs-CZ" sz="7200" dirty="0" err="1" smtClean="0"/>
              <a:t>your</a:t>
            </a:r>
            <a:r>
              <a:rPr lang="cs-CZ" sz="7200" dirty="0" smtClean="0"/>
              <a:t> </a:t>
            </a:r>
            <a:r>
              <a:rPr lang="cs-CZ" sz="7200" dirty="0" err="1" smtClean="0"/>
              <a:t>attention</a:t>
            </a:r>
            <a:r>
              <a:rPr lang="cs-CZ" sz="7200" dirty="0" smtClean="0"/>
              <a:t> </a:t>
            </a:r>
            <a:r>
              <a:rPr lang="cs-CZ" sz="7200" dirty="0" err="1" smtClean="0"/>
              <a:t>and</a:t>
            </a:r>
            <a:r>
              <a:rPr lang="cs-CZ" sz="7200" dirty="0" smtClean="0"/>
              <a:t> </a:t>
            </a:r>
            <a:r>
              <a:rPr lang="cs-CZ" sz="7200" dirty="0" err="1" smtClean="0"/>
              <a:t>have</a:t>
            </a:r>
            <a:r>
              <a:rPr lang="cs-CZ" sz="7200" dirty="0" smtClean="0"/>
              <a:t> a nice</a:t>
            </a:r>
            <a:br>
              <a:rPr lang="cs-CZ" sz="7200" dirty="0" smtClean="0"/>
            </a:br>
            <a:r>
              <a:rPr lang="cs-CZ" sz="7200" dirty="0" err="1" smtClean="0"/>
              <a:t>evening</a:t>
            </a:r>
            <a:r>
              <a:rPr lang="cs-CZ" sz="7200" dirty="0" smtClean="0"/>
              <a:t>!    </a:t>
            </a:r>
            <a:r>
              <a:rPr lang="cs-CZ" sz="7200" dirty="0" smtClean="0">
                <a:sym typeface="Wingdings" pitchFamily="2" charset="2"/>
              </a:rPr>
              <a:t>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err="1" smtClean="0"/>
              <a:t>Substantive</a:t>
            </a:r>
            <a:r>
              <a:rPr lang="cs-CZ" sz="5400" dirty="0" smtClean="0"/>
              <a:t> </a:t>
            </a:r>
            <a:r>
              <a:rPr lang="cs-CZ" sz="5400" dirty="0" err="1" smtClean="0"/>
              <a:t>law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E</a:t>
            </a:r>
            <a:r>
              <a:rPr lang="en-US" dirty="0" err="1" smtClean="0"/>
              <a:t>stablishes</a:t>
            </a:r>
            <a:r>
              <a:rPr lang="en-US" dirty="0" smtClean="0"/>
              <a:t> rules of conduct and penalties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creates</a:t>
            </a:r>
            <a:r>
              <a:rPr lang="cs-CZ" dirty="0" smtClean="0"/>
              <a:t>, </a:t>
            </a:r>
            <a:r>
              <a:rPr lang="cs-CZ" dirty="0" err="1" smtClean="0"/>
              <a:t>defines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regulates</a:t>
            </a:r>
            <a:r>
              <a:rPr lang="en-US" dirty="0" smtClean="0"/>
              <a:t> rights and obligations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US" dirty="0" err="1" smtClean="0"/>
              <a:t>efines</a:t>
            </a:r>
            <a:r>
              <a:rPr lang="en-US" dirty="0" smtClean="0"/>
              <a:t> the legal relationship of people with other people or between them and the state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tands</a:t>
            </a:r>
            <a:r>
              <a:rPr lang="en-US" dirty="0" smtClean="0"/>
              <a:t> in contrast to procedural l</a:t>
            </a:r>
            <a:r>
              <a:rPr lang="cs-CZ" dirty="0" err="1" smtClean="0"/>
              <a:t>aw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800" dirty="0" smtClean="0"/>
              <a:t>Civil </a:t>
            </a:r>
            <a:r>
              <a:rPr lang="cs-CZ" sz="8800" dirty="0" err="1" smtClean="0"/>
              <a:t>Code</a:t>
            </a:r>
            <a:endParaRPr lang="cs-CZ" sz="8800" dirty="0"/>
          </a:p>
        </p:txBody>
      </p:sp>
      <p:pic>
        <p:nvPicPr>
          <p:cNvPr id="4" name="Obrázek 3" descr="img_260217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212976"/>
            <a:ext cx="2095500" cy="3314700"/>
          </a:xfrm>
          <a:prstGeom prst="rect">
            <a:avLst/>
          </a:prstGeom>
        </p:spPr>
      </p:pic>
      <p:pic>
        <p:nvPicPr>
          <p:cNvPr id="5" name="Obrázek 4" descr="Codecivil-gr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293096"/>
            <a:ext cx="1428750" cy="1838325"/>
          </a:xfrm>
          <a:prstGeom prst="rect">
            <a:avLst/>
          </a:prstGeom>
        </p:spPr>
      </p:pic>
      <p:pic>
        <p:nvPicPr>
          <p:cNvPr id="6" name="Obrázek 5" descr="code_civ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988840"/>
            <a:ext cx="46863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5400" dirty="0" err="1" smtClean="0"/>
              <a:t>Procedural</a:t>
            </a:r>
            <a:r>
              <a:rPr lang="cs-CZ" sz="6000" dirty="0" smtClean="0"/>
              <a:t> </a:t>
            </a:r>
            <a:r>
              <a:rPr lang="cs-CZ" sz="6000" dirty="0" err="1" smtClean="0"/>
              <a:t>law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562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= </a:t>
            </a:r>
            <a:r>
              <a:rPr lang="cs-CZ" sz="3200" dirty="0" err="1" smtClean="0"/>
              <a:t>adjective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remedial</a:t>
            </a:r>
            <a:r>
              <a:rPr lang="cs-CZ" sz="3200" dirty="0" smtClean="0"/>
              <a:t> </a:t>
            </a:r>
            <a:r>
              <a:rPr lang="cs-CZ" sz="3200" dirty="0" err="1" smtClean="0"/>
              <a:t>law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err="1" smtClean="0"/>
              <a:t>Prescribes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method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enforcing</a:t>
            </a:r>
            <a:r>
              <a:rPr lang="cs-CZ" sz="3200" dirty="0" smtClean="0"/>
              <a:t> </a:t>
            </a:r>
            <a:r>
              <a:rPr lang="cs-CZ" sz="3200" dirty="0" err="1" smtClean="0"/>
              <a:t>rights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obtaining</a:t>
            </a:r>
            <a:r>
              <a:rPr lang="cs-CZ" sz="3200" dirty="0" smtClean="0"/>
              <a:t> </a:t>
            </a:r>
            <a:r>
              <a:rPr lang="cs-CZ" sz="3200" dirty="0" err="1" smtClean="0"/>
              <a:t>redress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P</a:t>
            </a:r>
            <a:r>
              <a:rPr lang="en-US" sz="3200" dirty="0" err="1" smtClean="0"/>
              <a:t>rescribes</a:t>
            </a:r>
            <a:r>
              <a:rPr lang="en-US" sz="3200" dirty="0" smtClean="0"/>
              <a:t> how to proceed in court</a:t>
            </a:r>
            <a:endParaRPr lang="cs-CZ" sz="32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 smtClean="0"/>
              <a:t>Civil </a:t>
            </a:r>
            <a:r>
              <a:rPr lang="cs-CZ" sz="6000" dirty="0" err="1" smtClean="0"/>
              <a:t>procedure</a:t>
            </a:r>
            <a:r>
              <a:rPr lang="cs-CZ" sz="6000" dirty="0" smtClean="0"/>
              <a:t> </a:t>
            </a:r>
            <a:r>
              <a:rPr lang="cs-CZ" sz="6000" dirty="0" err="1" smtClean="0"/>
              <a:t>Code</a:t>
            </a:r>
            <a:endParaRPr lang="cs-CZ" sz="6000" dirty="0"/>
          </a:p>
        </p:txBody>
      </p:sp>
      <p:pic>
        <p:nvPicPr>
          <p:cNvPr id="4" name="Obrázek 3" descr="95228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852936"/>
            <a:ext cx="2520280" cy="3095837"/>
          </a:xfrm>
          <a:prstGeom prst="rect">
            <a:avLst/>
          </a:prstGeom>
        </p:spPr>
      </p:pic>
      <p:pic>
        <p:nvPicPr>
          <p:cNvPr id="5" name="Obrázek 4" descr="60120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852936"/>
            <a:ext cx="2523480" cy="3121811"/>
          </a:xfrm>
          <a:prstGeom prst="rect">
            <a:avLst/>
          </a:prstGeom>
        </p:spPr>
      </p:pic>
      <p:pic>
        <p:nvPicPr>
          <p:cNvPr id="6" name="Zástupný symbol pro obsah 5" descr="UZ_71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372200" y="2852936"/>
            <a:ext cx="2232248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CRIMINAL 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Procedure</a:t>
            </a:r>
            <a:r>
              <a:rPr lang="cs-CZ" dirty="0" smtClean="0"/>
              <a:t> by </a:t>
            </a:r>
            <a:r>
              <a:rPr lang="en-US" dirty="0" smtClean="0"/>
              <a:t>which are detected crimes and their perpetrators, and ensure their fair punishment</a:t>
            </a:r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Stages</a:t>
            </a:r>
            <a:endParaRPr lang="cs-CZ" dirty="0" smtClean="0"/>
          </a:p>
          <a:p>
            <a:r>
              <a:rPr lang="cs-CZ" dirty="0" err="1" smtClean="0"/>
              <a:t>Principles</a:t>
            </a:r>
            <a:endParaRPr lang="cs-CZ" dirty="0" smtClean="0"/>
          </a:p>
          <a:p>
            <a:r>
              <a:rPr lang="cs-CZ" dirty="0" err="1" smtClean="0"/>
              <a:t>Punishments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10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</a:t>
            </a:r>
            <a:r>
              <a:rPr lang="en-US" dirty="0" err="1" smtClean="0"/>
              <a:t>odies</a:t>
            </a:r>
            <a:r>
              <a:rPr lang="en-US" dirty="0" smtClean="0"/>
              <a:t> active in criminal proceedings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			1) </a:t>
            </a:r>
            <a:r>
              <a:rPr lang="cs-CZ" dirty="0" err="1" smtClean="0"/>
              <a:t>court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2) </a:t>
            </a:r>
            <a:r>
              <a:rPr lang="cs-CZ" dirty="0" err="1" smtClean="0"/>
              <a:t>prosecuting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3) </a:t>
            </a:r>
            <a:r>
              <a:rPr lang="cs-CZ" dirty="0" err="1" smtClean="0"/>
              <a:t>investigators</a:t>
            </a:r>
            <a:r>
              <a:rPr lang="cs-CZ" dirty="0" smtClean="0"/>
              <a:t> (police)</a:t>
            </a:r>
          </a:p>
          <a:p>
            <a:r>
              <a:rPr lang="cs-CZ" dirty="0" err="1" smtClean="0"/>
              <a:t>Accused</a:t>
            </a:r>
            <a:r>
              <a:rPr lang="cs-CZ" dirty="0" smtClean="0"/>
              <a:t>       </a:t>
            </a:r>
            <a:r>
              <a:rPr lang="cs-CZ" dirty="0" err="1" smtClean="0"/>
              <a:t>defendant</a:t>
            </a:r>
            <a:r>
              <a:rPr lang="cs-CZ" dirty="0" smtClean="0"/>
              <a:t>      </a:t>
            </a:r>
            <a:r>
              <a:rPr lang="cs-CZ" dirty="0" err="1" smtClean="0"/>
              <a:t>convicted</a:t>
            </a:r>
            <a:endParaRPr lang="cs-CZ" dirty="0" smtClean="0"/>
          </a:p>
          <a:p>
            <a:r>
              <a:rPr lang="cs-CZ" dirty="0" err="1" smtClean="0"/>
              <a:t>Injured</a:t>
            </a:r>
            <a:endParaRPr lang="cs-CZ" dirty="0" smtClean="0"/>
          </a:p>
          <a:p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participant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843808" y="429309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508104" y="429309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err="1" smtClean="0"/>
          </a:p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proceedings</a:t>
            </a:r>
            <a:endParaRPr lang="cs-CZ" dirty="0" smtClean="0"/>
          </a:p>
          <a:p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hearing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indictment</a:t>
            </a:r>
            <a:endParaRPr lang="cs-CZ" dirty="0" smtClean="0"/>
          </a:p>
          <a:p>
            <a:r>
              <a:rPr lang="cs-CZ" dirty="0" smtClean="0"/>
              <a:t>Trial</a:t>
            </a:r>
          </a:p>
          <a:p>
            <a:r>
              <a:rPr lang="cs-CZ" dirty="0" smtClean="0"/>
              <a:t>Appeal</a:t>
            </a:r>
          </a:p>
          <a:p>
            <a:r>
              <a:rPr lang="cs-CZ" dirty="0" err="1" smtClean="0"/>
              <a:t>Enforcement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judgment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err="1" smtClean="0"/>
              <a:t>Principles</a:t>
            </a:r>
            <a:r>
              <a:rPr lang="cs-CZ" sz="3800" dirty="0" smtClean="0"/>
              <a:t> </a:t>
            </a:r>
            <a:r>
              <a:rPr lang="cs-CZ" sz="3800" dirty="0" err="1" smtClean="0"/>
              <a:t>of</a:t>
            </a:r>
            <a:r>
              <a:rPr lang="cs-CZ" sz="3800" dirty="0" smtClean="0"/>
              <a:t> </a:t>
            </a:r>
            <a:r>
              <a:rPr lang="cs-CZ" sz="3800" dirty="0" err="1" smtClean="0"/>
              <a:t>criminal</a:t>
            </a:r>
            <a:r>
              <a:rPr lang="cs-CZ" sz="3800" dirty="0" smtClean="0"/>
              <a:t> </a:t>
            </a:r>
            <a:r>
              <a:rPr lang="cs-CZ" sz="3800" dirty="0" err="1" smtClean="0"/>
              <a:t>procedure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</a:t>
            </a:r>
            <a:r>
              <a:rPr lang="en-US" dirty="0" err="1" smtClean="0"/>
              <a:t>rinciple</a:t>
            </a:r>
            <a:r>
              <a:rPr lang="en-US" dirty="0" smtClean="0"/>
              <a:t> of a prosecution on legal</a:t>
            </a:r>
            <a:r>
              <a:rPr lang="cs-CZ" dirty="0" smtClean="0"/>
              <a:t> g</a:t>
            </a:r>
            <a:r>
              <a:rPr lang="en-US" dirty="0" smtClean="0"/>
              <a:t>rounds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officiality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rinciple</a:t>
            </a:r>
            <a:r>
              <a:rPr lang="en-US" dirty="0" smtClean="0"/>
              <a:t> of legality</a:t>
            </a:r>
            <a:endParaRPr lang="cs-CZ" dirty="0" smtClean="0"/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hearing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rinciple</a:t>
            </a:r>
            <a:r>
              <a:rPr lang="en-US" dirty="0" smtClean="0"/>
              <a:t> of oral proceedings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 presumption of innocence</a:t>
            </a:r>
            <a:endParaRPr lang="cs-CZ" dirty="0" smtClean="0"/>
          </a:p>
          <a:p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801</TotalTime>
  <Words>388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Talent</vt:lpstr>
      <vt:lpstr>SUBSTANTIVE LAW PROCEDURAL LAW  CRIMINAL PROCEDURE CIVIL PROCEDURE</vt:lpstr>
      <vt:lpstr>Substantive law</vt:lpstr>
      <vt:lpstr>Civil Code</vt:lpstr>
      <vt:lpstr>Procedural law</vt:lpstr>
      <vt:lpstr>Civil procedure Code</vt:lpstr>
      <vt:lpstr>CRIMINAL PROCEDURE</vt:lpstr>
      <vt:lpstr>Parties of criminal procedure</vt:lpstr>
      <vt:lpstr>Stages of criminal procedure</vt:lpstr>
      <vt:lpstr>Principles of criminal procedure</vt:lpstr>
      <vt:lpstr>Punishment</vt:lpstr>
      <vt:lpstr>Protective measure</vt:lpstr>
      <vt:lpstr>CIVIL PROCEDURE</vt:lpstr>
      <vt:lpstr>Kinds of civil procedure</vt:lpstr>
      <vt:lpstr>Principles of civil procedure</vt:lpstr>
      <vt:lpstr>Can you tell me some examples of criminal and civil procedures?</vt:lpstr>
      <vt:lpstr>Civil procedure</vt:lpstr>
      <vt:lpstr>Sources:</vt:lpstr>
      <vt:lpstr>Thank you for your attention and have a nice evening!  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SUBSTANTIVE LAW PROCEDURAL LAW  CRIMINAL PROCEDURE CIVIL PROCEDURE</dc:title>
  <dc:creator>Eliška</dc:creator>
  <cp:lastModifiedBy>Eliška</cp:lastModifiedBy>
  <cp:revision>64</cp:revision>
  <dcterms:created xsi:type="dcterms:W3CDTF">2010-10-21T10:53:18Z</dcterms:created>
  <dcterms:modified xsi:type="dcterms:W3CDTF">2010-10-25T10:22:31Z</dcterms:modified>
</cp:coreProperties>
</file>