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4"/>
  </p:handoutMasterIdLst>
  <p:sldIdLst>
    <p:sldId id="256" r:id="rId2"/>
    <p:sldId id="267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0" r:id="rId13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A02C3-7A4C-4514-BE1A-E4881BD59DB2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A1308-5DBE-4A56-B5CA-C342F72DD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14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A512C66-BBBB-4CCE-8118-F066487CAC14}" type="datetimeFigureOut">
              <a:rPr lang="cs-CZ" smtClean="0"/>
              <a:t>25.10.2010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27CD9DA-69BA-4CAC-9EFF-6C17BDE19F1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František Halfar</a:t>
            </a:r>
          </a:p>
          <a:p>
            <a:r>
              <a:rPr lang="cs-CZ" dirty="0" smtClean="0"/>
              <a:t>24. 10. 2010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Public and Private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26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VOCABULARY NO. 2 (DEFINITIONS)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16832"/>
            <a:ext cx="7543800" cy="4752528"/>
          </a:xfrm>
        </p:spPr>
        <p:txBody>
          <a:bodyPr>
            <a:normAutofit/>
          </a:bodyPr>
          <a:lstStyle/>
          <a:p>
            <a:r>
              <a:rPr lang="cs-CZ" dirty="0" err="1" smtClean="0"/>
              <a:t>Damages</a:t>
            </a:r>
            <a:r>
              <a:rPr lang="cs-CZ" dirty="0" smtClean="0"/>
              <a:t> – a sum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</a:t>
            </a:r>
            <a:r>
              <a:rPr lang="en-US" dirty="0"/>
              <a:t>which the court orders the defendant to pay to the plaintiff as compensation for a breach of contract or </a:t>
            </a:r>
            <a:r>
              <a:rPr lang="en-US" dirty="0" smtClean="0"/>
              <a:t>tort</a:t>
            </a:r>
            <a:endParaRPr lang="cs-CZ" dirty="0" smtClean="0"/>
          </a:p>
          <a:p>
            <a:r>
              <a:rPr lang="cs-CZ" dirty="0" err="1" smtClean="0"/>
              <a:t>Plaintiff</a:t>
            </a:r>
            <a:r>
              <a:rPr lang="cs-CZ" dirty="0" smtClean="0"/>
              <a:t> – a person </a:t>
            </a:r>
            <a:r>
              <a:rPr lang="en-US" dirty="0" smtClean="0"/>
              <a:t>who </a:t>
            </a:r>
            <a:r>
              <a:rPr lang="en-US" dirty="0"/>
              <a:t>takes a legal action against somebody in a civil </a:t>
            </a:r>
            <a:r>
              <a:rPr lang="en-US" dirty="0" smtClean="0"/>
              <a:t>case</a:t>
            </a:r>
            <a:endParaRPr lang="cs-CZ" dirty="0"/>
          </a:p>
          <a:p>
            <a:r>
              <a:rPr lang="cs-CZ" dirty="0" err="1" smtClean="0"/>
              <a:t>Remedies</a:t>
            </a:r>
            <a:r>
              <a:rPr lang="cs-CZ" dirty="0" smtClean="0"/>
              <a:t> - </a:t>
            </a:r>
            <a:r>
              <a:rPr lang="en-US" dirty="0"/>
              <a:t>means by which a right is enforced or by which the violation of a right is prevented or </a:t>
            </a:r>
            <a:r>
              <a:rPr lang="en-US" dirty="0" smtClean="0"/>
              <a:t>compensated</a:t>
            </a:r>
            <a:endParaRPr lang="cs-CZ" dirty="0" smtClean="0"/>
          </a:p>
          <a:p>
            <a:r>
              <a:rPr lang="cs-CZ" dirty="0" smtClean="0"/>
              <a:t>Libel – a </a:t>
            </a:r>
            <a:r>
              <a:rPr lang="cs-CZ" dirty="0" err="1" smtClean="0"/>
              <a:t>statement</a:t>
            </a:r>
            <a:r>
              <a:rPr lang="cs-CZ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attacks someone's reputation in a written </a:t>
            </a:r>
            <a:r>
              <a:rPr lang="en-US" dirty="0" smtClean="0"/>
              <a:t>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02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/>
              <a:t>VOCABULARY </a:t>
            </a:r>
            <a:r>
              <a:rPr lang="cs-CZ" dirty="0" smtClean="0"/>
              <a:t>NO. 3 </a:t>
            </a:r>
            <a:r>
              <a:rPr lang="cs-CZ" dirty="0"/>
              <a:t>(DEFINITIONS)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Will</a:t>
            </a:r>
            <a:r>
              <a:rPr lang="cs-CZ" dirty="0"/>
              <a:t> –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document</a:t>
            </a:r>
            <a:r>
              <a:rPr lang="cs-CZ" dirty="0"/>
              <a:t> </a:t>
            </a:r>
            <a:r>
              <a:rPr lang="en-US" dirty="0"/>
              <a:t>where a person states how s/he wants to dispose of his or her property when s/he dies</a:t>
            </a:r>
            <a:endParaRPr lang="cs-CZ" dirty="0"/>
          </a:p>
          <a:p>
            <a:r>
              <a:rPr lang="cs-CZ" dirty="0" err="1"/>
              <a:t>Tort</a:t>
            </a:r>
            <a:r>
              <a:rPr lang="cs-CZ" dirty="0"/>
              <a:t> – civil </a:t>
            </a:r>
            <a:r>
              <a:rPr lang="cs-CZ" dirty="0" err="1"/>
              <a:t>wrong</a:t>
            </a:r>
            <a:r>
              <a:rPr lang="cs-CZ" dirty="0"/>
              <a:t> </a:t>
            </a:r>
            <a:r>
              <a:rPr lang="en-US" dirty="0"/>
              <a:t>which causes harm, damage, injury to an individual's person, property or reputation and who can obtain damages or other remedies</a:t>
            </a:r>
            <a:endParaRPr lang="cs-CZ" dirty="0"/>
          </a:p>
          <a:p>
            <a:r>
              <a:rPr lang="cs-CZ" dirty="0"/>
              <a:t>Trust –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/>
              <a:t>where</a:t>
            </a:r>
            <a:r>
              <a:rPr lang="cs-CZ" dirty="0"/>
              <a:t> a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managed</a:t>
            </a:r>
            <a:r>
              <a:rPr lang="cs-CZ" dirty="0"/>
              <a:t> by a person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organisation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benefit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someone</a:t>
            </a:r>
            <a:r>
              <a:rPr lang="cs-CZ" dirty="0"/>
              <a:t> </a:t>
            </a:r>
            <a:r>
              <a:rPr lang="cs-CZ" dirty="0" err="1"/>
              <a:t>else</a:t>
            </a:r>
            <a:endParaRPr lang="cs-CZ" dirty="0"/>
          </a:p>
          <a:p>
            <a:r>
              <a:rPr lang="cs-CZ" dirty="0" err="1"/>
              <a:t>Injunction</a:t>
            </a:r>
            <a:r>
              <a:rPr lang="cs-CZ" dirty="0"/>
              <a:t> –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en-US" dirty="0"/>
              <a:t>which is awarded against the defendant not to do something which would be in breach of contract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19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</a:t>
            </a:r>
            <a:r>
              <a:rPr lang="cs-CZ" dirty="0"/>
              <a:t>://www.thefreedictionary.com</a:t>
            </a:r>
            <a:r>
              <a:rPr lang="cs-CZ" dirty="0" smtClean="0"/>
              <a:t>/</a:t>
            </a:r>
          </a:p>
          <a:p>
            <a:r>
              <a:rPr lang="cs-CZ" dirty="0" smtClean="0"/>
              <a:t>IS MUNI </a:t>
            </a:r>
            <a:r>
              <a:rPr lang="cs-CZ" dirty="0" err="1" smtClean="0"/>
              <a:t>Interactive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 smtClean="0"/>
          </a:p>
          <a:p>
            <a:r>
              <a:rPr lang="cs-CZ" dirty="0" smtClean="0"/>
              <a:t>KNAPP, V. Teorie práva, 1. vyd., Praha. C. H. Beck, 1995</a:t>
            </a:r>
          </a:p>
          <a:p>
            <a:r>
              <a:rPr lang="cs-CZ" dirty="0"/>
              <a:t>http://www.differencebetween.net/miscellaneous/difference-between-public-and-private-law</a:t>
            </a:r>
            <a:r>
              <a:rPr lang="cs-CZ" dirty="0" smtClean="0"/>
              <a:t>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99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CONTENTS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 smtClean="0"/>
          </a:p>
          <a:p>
            <a:r>
              <a:rPr lang="cs-CZ" dirty="0" err="1" smtClean="0"/>
              <a:t>Definitions</a:t>
            </a:r>
            <a:r>
              <a:rPr lang="cs-CZ" dirty="0" smtClean="0"/>
              <a:t> – Public and 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Further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endParaRPr lang="cs-CZ" dirty="0" smtClean="0"/>
          </a:p>
          <a:p>
            <a:r>
              <a:rPr lang="cs-CZ" dirty="0" err="1" smtClean="0"/>
              <a:t>Vocabulary</a:t>
            </a:r>
            <a:endParaRPr lang="cs-CZ" dirty="0" smtClean="0"/>
          </a:p>
          <a:p>
            <a:r>
              <a:rPr lang="cs-CZ" dirty="0" err="1" smtClean="0"/>
              <a:t>Sources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80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divison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has </a:t>
            </a:r>
            <a:r>
              <a:rPr lang="cs-CZ" dirty="0" err="1" smtClean="0"/>
              <a:t>roots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Roman </a:t>
            </a:r>
            <a:r>
              <a:rPr lang="cs-CZ" dirty="0" err="1" smtClean="0"/>
              <a:t>Law</a:t>
            </a:r>
            <a:r>
              <a:rPr lang="cs-CZ" dirty="0" smtClean="0"/>
              <a:t> (</a:t>
            </a:r>
            <a:r>
              <a:rPr lang="cs-CZ" i="1" dirty="0" smtClean="0"/>
              <a:t>ius publicum, ius privatum</a:t>
            </a:r>
            <a:r>
              <a:rPr lang="cs-CZ" dirty="0" smtClean="0"/>
              <a:t>) =&gt; </a:t>
            </a:r>
            <a:r>
              <a:rPr lang="cs-CZ" dirty="0" err="1" smtClean="0"/>
              <a:t>well-known</a:t>
            </a:r>
            <a:r>
              <a:rPr lang="cs-CZ" dirty="0" smtClean="0"/>
              <a:t> </a:t>
            </a:r>
            <a:r>
              <a:rPr lang="cs-CZ" dirty="0" err="1" smtClean="0"/>
              <a:t>definition</a:t>
            </a:r>
            <a:r>
              <a:rPr lang="cs-CZ" dirty="0" smtClean="0"/>
              <a:t> by a Roman </a:t>
            </a:r>
            <a:r>
              <a:rPr lang="cs-CZ" dirty="0" err="1" smtClean="0"/>
              <a:t>jurist</a:t>
            </a:r>
            <a:r>
              <a:rPr lang="cs-CZ" dirty="0" smtClean="0"/>
              <a:t> </a:t>
            </a:r>
            <a:r>
              <a:rPr lang="cs-CZ" dirty="0" err="1" smtClean="0"/>
              <a:t>Ulpian</a:t>
            </a:r>
            <a:r>
              <a:rPr lang="cs-CZ" dirty="0" smtClean="0"/>
              <a:t>:</a:t>
            </a:r>
          </a:p>
          <a:p>
            <a:pPr marL="1069975" indent="0">
              <a:buNone/>
            </a:pPr>
            <a:r>
              <a:rPr lang="cs-CZ" dirty="0"/>
              <a:t>P</a:t>
            </a:r>
            <a:r>
              <a:rPr lang="en-US" dirty="0" err="1"/>
              <a:t>ublic</a:t>
            </a:r>
            <a:r>
              <a:rPr lang="en-US" dirty="0"/>
              <a:t> law governs legal matters that concern the</a:t>
            </a:r>
            <a:r>
              <a:rPr lang="cs-CZ" dirty="0"/>
              <a:t> </a:t>
            </a:r>
            <a:r>
              <a:rPr lang="cs-CZ" b="1" i="1" dirty="0"/>
              <a:t>public </a:t>
            </a:r>
            <a:r>
              <a:rPr lang="cs-CZ" b="1" i="1" dirty="0" err="1"/>
              <a:t>interest</a:t>
            </a:r>
            <a:r>
              <a:rPr lang="cs-CZ" dirty="0"/>
              <a:t>, </a:t>
            </a:r>
            <a:r>
              <a:rPr lang="cs-CZ" dirty="0" err="1"/>
              <a:t>while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 smtClean="0"/>
              <a:t>serves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individuals</a:t>
            </a:r>
            <a:r>
              <a:rPr lang="cs-CZ" dirty="0"/>
              <a:t> (</a:t>
            </a:r>
            <a:r>
              <a:rPr lang="cs-CZ" b="1" i="1" dirty="0" err="1"/>
              <a:t>private</a:t>
            </a:r>
            <a:r>
              <a:rPr lang="cs-CZ" b="1" i="1" dirty="0"/>
              <a:t> </a:t>
            </a:r>
            <a:r>
              <a:rPr lang="cs-CZ" b="1" i="1" dirty="0" err="1"/>
              <a:t>interest</a:t>
            </a:r>
            <a:r>
              <a:rPr lang="cs-CZ" dirty="0"/>
              <a:t>)</a:t>
            </a:r>
          </a:p>
          <a:p>
            <a:r>
              <a:rPr lang="cs-CZ" dirty="0" smtClean="0"/>
              <a:t>Inferiority and Superiority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subjects</a:t>
            </a:r>
            <a:r>
              <a:rPr lang="cs-CZ" dirty="0" smtClean="0"/>
              <a:t> (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depends</a:t>
            </a:r>
            <a:r>
              <a:rPr lang="cs-CZ" dirty="0" smtClean="0"/>
              <a:t> on </a:t>
            </a:r>
            <a:r>
              <a:rPr lang="cs-CZ" dirty="0" err="1" smtClean="0"/>
              <a:t>whether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not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body </a:t>
            </a:r>
            <a:r>
              <a:rPr lang="cs-CZ" dirty="0" err="1" smtClean="0"/>
              <a:t>is</a:t>
            </a:r>
            <a:r>
              <a:rPr lang="cs-CZ" dirty="0" smtClean="0"/>
              <a:t> a party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08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152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PUBLIC LAW - DEFINITION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 law is simply distinguished from private law as a law involving the state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Public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l</a:t>
            </a:r>
            <a:r>
              <a:rPr lang="en-US" dirty="0" smtClean="0"/>
              <a:t>aw </a:t>
            </a:r>
            <a:r>
              <a:rPr lang="cs-CZ" dirty="0" err="1" smtClean="0"/>
              <a:t>regulating</a:t>
            </a:r>
            <a:r>
              <a:rPr lang="en-US" dirty="0" smtClean="0"/>
              <a:t> the relationship</a:t>
            </a:r>
            <a:r>
              <a:rPr lang="cs-CZ" dirty="0" smtClean="0"/>
              <a:t> </a:t>
            </a:r>
            <a:r>
              <a:rPr lang="en-US" dirty="0" smtClean="0"/>
              <a:t>between individuals and the state</a:t>
            </a:r>
            <a:r>
              <a:rPr lang="cs-CZ" dirty="0" smtClean="0"/>
              <a:t>.</a:t>
            </a:r>
            <a:endParaRPr lang="en-US" dirty="0" smtClean="0"/>
          </a:p>
          <a:p>
            <a:r>
              <a:rPr lang="cs-CZ" dirty="0" smtClean="0"/>
              <a:t>In Public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party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)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superior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and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presents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as a </a:t>
            </a:r>
            <a:r>
              <a:rPr lang="cs-CZ" dirty="0" err="1" smtClean="0"/>
              <a:t>stronger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(</a:t>
            </a:r>
            <a:r>
              <a:rPr lang="cs-CZ" i="1" dirty="0" err="1" smtClean="0"/>
              <a:t>potentior</a:t>
            </a:r>
            <a:r>
              <a:rPr lang="cs-CZ" i="1" dirty="0" smtClean="0"/>
              <a:t> persona</a:t>
            </a:r>
            <a:r>
              <a:rPr lang="cs-CZ" dirty="0" smtClean="0"/>
              <a:t>).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principle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subordination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has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/>
              <a:t> </a:t>
            </a:r>
            <a:r>
              <a:rPr lang="cs-CZ" dirty="0" smtClean="0"/>
              <a:t>to </a:t>
            </a:r>
            <a:r>
              <a:rPr lang="cs-CZ" dirty="0" err="1" smtClean="0"/>
              <a:t>decide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and </a:t>
            </a:r>
            <a:r>
              <a:rPr lang="cs-CZ" dirty="0" err="1" smtClean="0"/>
              <a:t>duties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628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PRIVATE LAW - DEFINITON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/>
              <a:t>l</a:t>
            </a:r>
            <a:r>
              <a:rPr lang="cs-CZ" dirty="0" err="1" smtClean="0"/>
              <a:t>aw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relates</a:t>
            </a:r>
            <a:r>
              <a:rPr lang="cs-CZ" dirty="0" smtClean="0"/>
              <a:t> to </a:t>
            </a:r>
            <a:r>
              <a:rPr lang="cs-CZ" dirty="0" err="1" smtClean="0"/>
              <a:t>relationships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individuals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subjects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a civil </a:t>
            </a:r>
            <a:r>
              <a:rPr lang="cs-CZ" dirty="0" err="1" smtClean="0"/>
              <a:t>proceeding</a:t>
            </a:r>
            <a:r>
              <a:rPr lang="cs-CZ" dirty="0" smtClean="0"/>
              <a:t> are in </a:t>
            </a:r>
            <a:r>
              <a:rPr lang="cs-CZ" dirty="0" err="1" smtClean="0"/>
              <a:t>equal</a:t>
            </a:r>
            <a:r>
              <a:rPr lang="cs-CZ" dirty="0" smtClean="0"/>
              <a:t> </a:t>
            </a:r>
            <a:r>
              <a:rPr lang="cs-CZ" dirty="0" err="1" smtClean="0"/>
              <a:t>positions</a:t>
            </a:r>
            <a:r>
              <a:rPr lang="cs-CZ" dirty="0" smtClean="0"/>
              <a:t> (a so-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i="1" dirty="0" err="1" smtClean="0"/>
              <a:t>principle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equivalency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a party nor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just  </a:t>
            </a:r>
            <a:r>
              <a:rPr lang="cs-CZ" dirty="0" err="1" smtClean="0"/>
              <a:t>resolves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dispute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individuals</a:t>
            </a:r>
            <a:r>
              <a:rPr lang="cs-CZ" dirty="0" smtClean="0"/>
              <a:t> and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enforce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contractual</a:t>
            </a:r>
            <a:r>
              <a:rPr lang="cs-CZ" dirty="0" smtClean="0"/>
              <a:t> </a:t>
            </a:r>
            <a:r>
              <a:rPr lang="cs-CZ" dirty="0" err="1" smtClean="0"/>
              <a:t>obligations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5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FURTHER DIVISION OF PUBLIC 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212976"/>
            <a:ext cx="7315200" cy="3096384"/>
          </a:xfrm>
        </p:spPr>
        <p:txBody>
          <a:bodyPr/>
          <a:lstStyle/>
          <a:p>
            <a:pPr lvl="0"/>
            <a:r>
              <a:rPr lang="en-US" dirty="0"/>
              <a:t>Criminal Law </a:t>
            </a:r>
            <a:endParaRPr lang="cs-CZ" dirty="0" smtClean="0"/>
          </a:p>
          <a:p>
            <a:pPr lvl="0"/>
            <a:r>
              <a:rPr lang="en-US" dirty="0" smtClean="0"/>
              <a:t>Administrative Law</a:t>
            </a:r>
            <a:endParaRPr lang="cs-CZ" dirty="0"/>
          </a:p>
          <a:p>
            <a:pPr lvl="0"/>
            <a:r>
              <a:rPr lang="en-US" dirty="0" smtClean="0"/>
              <a:t>Financial </a:t>
            </a:r>
            <a:r>
              <a:rPr lang="en-US" dirty="0"/>
              <a:t>Law </a:t>
            </a:r>
            <a:endParaRPr lang="cs-CZ" dirty="0"/>
          </a:p>
          <a:p>
            <a:r>
              <a:rPr lang="en-US" dirty="0"/>
              <a:t>Constitutional 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03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FURTHER DIVISION OF PRIVATE 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060848"/>
            <a:ext cx="7315200" cy="424851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Civil </a:t>
            </a:r>
            <a:r>
              <a:rPr lang="en-US" dirty="0" smtClean="0"/>
              <a:t>law</a:t>
            </a:r>
            <a:endParaRPr lang="cs-CZ" dirty="0" smtClean="0"/>
          </a:p>
          <a:p>
            <a:pPr lvl="0"/>
            <a:r>
              <a:rPr lang="en-US" dirty="0" smtClean="0"/>
              <a:t>Family </a:t>
            </a:r>
            <a:r>
              <a:rPr lang="en-US" dirty="0"/>
              <a:t>law</a:t>
            </a:r>
            <a:endParaRPr lang="cs-CZ" dirty="0"/>
          </a:p>
          <a:p>
            <a:pPr lvl="0"/>
            <a:r>
              <a:rPr lang="en-US" dirty="0"/>
              <a:t>Commercial </a:t>
            </a:r>
            <a:r>
              <a:rPr lang="en-US" dirty="0" smtClean="0"/>
              <a:t>law</a:t>
            </a:r>
            <a:r>
              <a:rPr lang="cs-CZ" dirty="0" smtClean="0"/>
              <a:t> (</a:t>
            </a:r>
            <a:r>
              <a:rPr lang="cs-CZ" dirty="0" err="1" smtClean="0"/>
              <a:t>Mercantile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– </a:t>
            </a:r>
            <a:r>
              <a:rPr lang="cs-CZ" dirty="0" err="1" smtClean="0"/>
              <a:t>old</a:t>
            </a:r>
            <a:r>
              <a:rPr lang="cs-CZ" dirty="0" smtClean="0"/>
              <a:t> term, </a:t>
            </a:r>
            <a:r>
              <a:rPr lang="en-US" dirty="0"/>
              <a:t>derived from the practices of traders rather than from jurisprudence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en-US" dirty="0"/>
              <a:t>International Private Law</a:t>
            </a:r>
            <a:endParaRPr lang="cs-CZ" dirty="0"/>
          </a:p>
          <a:p>
            <a:pPr lvl="0"/>
            <a:r>
              <a:rPr lang="en-US" dirty="0" err="1"/>
              <a:t>Labour</a:t>
            </a:r>
            <a:r>
              <a:rPr lang="en-US" dirty="0"/>
              <a:t> </a:t>
            </a:r>
            <a:r>
              <a:rPr lang="en-US" dirty="0" smtClean="0"/>
              <a:t>law</a:t>
            </a:r>
            <a:endParaRPr lang="cs-CZ" dirty="0"/>
          </a:p>
          <a:p>
            <a:r>
              <a:rPr lang="en-US" dirty="0"/>
              <a:t>Law of </a:t>
            </a:r>
            <a:r>
              <a:rPr lang="en-US" dirty="0" smtClean="0"/>
              <a:t>Property </a:t>
            </a:r>
            <a:r>
              <a:rPr lang="cs-CZ" dirty="0" smtClean="0"/>
              <a:t>(</a:t>
            </a:r>
            <a:r>
              <a:rPr lang="en-US" dirty="0" smtClean="0"/>
              <a:t>Intellectual </a:t>
            </a:r>
            <a:r>
              <a:rPr lang="en-US" dirty="0"/>
              <a:t>Property </a:t>
            </a:r>
            <a:r>
              <a:rPr lang="en-US" dirty="0" smtClean="0"/>
              <a:t>Law</a:t>
            </a:r>
            <a:r>
              <a:rPr lang="cs-CZ" dirty="0" smtClean="0"/>
              <a:t>)</a:t>
            </a:r>
          </a:p>
          <a:p>
            <a:pPr lvl="0"/>
            <a:r>
              <a:rPr lang="en-US" dirty="0"/>
              <a:t>Law of </a:t>
            </a:r>
            <a:r>
              <a:rPr lang="en-US" dirty="0" smtClean="0"/>
              <a:t>contracts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27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OTHER BRANCHES OF PRIVATE OR PUBLIC 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44824"/>
            <a:ext cx="7315200" cy="475252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Law of </a:t>
            </a:r>
            <a:r>
              <a:rPr lang="en-US" b="1" dirty="0" smtClean="0"/>
              <a:t>Probate</a:t>
            </a:r>
            <a:endParaRPr lang="cs-CZ" b="1" dirty="0" smtClean="0"/>
          </a:p>
          <a:p>
            <a:pPr lvl="0"/>
            <a:r>
              <a:rPr lang="cs-CZ" dirty="0"/>
              <a:t>l</a:t>
            </a:r>
            <a:r>
              <a:rPr lang="en-US" dirty="0" smtClean="0"/>
              <a:t>aw </a:t>
            </a:r>
            <a:r>
              <a:rPr lang="en-US" dirty="0"/>
              <a:t>dealing with arrangements relating to the validity of wills and the administration of estates after the owner´s </a:t>
            </a:r>
            <a:r>
              <a:rPr lang="en-US" dirty="0" smtClean="0"/>
              <a:t>death</a:t>
            </a:r>
            <a:endParaRPr lang="cs-CZ" dirty="0"/>
          </a:p>
          <a:p>
            <a:pPr lvl="0"/>
            <a:r>
              <a:rPr lang="en-US" b="1" dirty="0"/>
              <a:t>Law of </a:t>
            </a:r>
            <a:r>
              <a:rPr lang="en-US" b="1" dirty="0" smtClean="0"/>
              <a:t>Succession</a:t>
            </a:r>
            <a:endParaRPr lang="cs-CZ" b="1" dirty="0" smtClean="0"/>
          </a:p>
          <a:p>
            <a:pPr lvl="0"/>
            <a:r>
              <a:rPr lang="cs-CZ" dirty="0" err="1"/>
              <a:t>t</a:t>
            </a:r>
            <a:r>
              <a:rPr lang="cs-CZ" dirty="0" err="1" smtClean="0"/>
              <a:t>ells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en-US" dirty="0" smtClean="0"/>
              <a:t>who </a:t>
            </a:r>
            <a:r>
              <a:rPr lang="en-US" dirty="0"/>
              <a:t>and in which order is entitled to property after someone´s </a:t>
            </a:r>
            <a:r>
              <a:rPr lang="en-US" dirty="0" smtClean="0"/>
              <a:t>death</a:t>
            </a:r>
            <a:endParaRPr lang="cs-CZ" dirty="0" smtClean="0"/>
          </a:p>
          <a:p>
            <a:r>
              <a:rPr lang="cs-CZ" b="1" dirty="0" err="1" smtClean="0"/>
              <a:t>Environmental</a:t>
            </a:r>
            <a:r>
              <a:rPr lang="cs-CZ" b="1" dirty="0" smtClean="0"/>
              <a:t> </a:t>
            </a:r>
            <a:r>
              <a:rPr lang="cs-CZ" b="1" dirty="0" err="1" smtClean="0"/>
              <a:t>Law</a:t>
            </a:r>
            <a:endParaRPr lang="cs-CZ" b="1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regulating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interaction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mankind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, </a:t>
            </a:r>
            <a:r>
              <a:rPr lang="cs-CZ" dirty="0" err="1" smtClean="0"/>
              <a:t>contains</a:t>
            </a:r>
            <a:r>
              <a:rPr lang="cs-CZ" dirty="0" smtClean="0"/>
              <a:t> </a:t>
            </a:r>
            <a:r>
              <a:rPr lang="cs-CZ" dirty="0" err="1" smtClean="0"/>
              <a:t>interational</a:t>
            </a:r>
            <a:r>
              <a:rPr lang="cs-CZ" dirty="0" smtClean="0"/>
              <a:t> </a:t>
            </a:r>
            <a:r>
              <a:rPr lang="cs-CZ" dirty="0" err="1" smtClean="0"/>
              <a:t>treaties</a:t>
            </a:r>
            <a:r>
              <a:rPr lang="cs-CZ" dirty="0" smtClean="0"/>
              <a:t>, </a:t>
            </a:r>
            <a:r>
              <a:rPr lang="cs-CZ" dirty="0" err="1" smtClean="0"/>
              <a:t>statutes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cs-CZ" dirty="0"/>
          </a:p>
          <a:p>
            <a:pPr lvl="0"/>
            <a:r>
              <a:rPr lang="en-US" b="1" dirty="0" smtClean="0"/>
              <a:t>Law </a:t>
            </a:r>
            <a:r>
              <a:rPr lang="en-US" b="1" dirty="0"/>
              <a:t>of </a:t>
            </a:r>
            <a:r>
              <a:rPr lang="en-US" b="1" dirty="0" smtClean="0"/>
              <a:t>Torts</a:t>
            </a:r>
            <a:endParaRPr lang="cs-CZ" b="1" dirty="0" smtClean="0"/>
          </a:p>
          <a:p>
            <a:pPr lvl="0"/>
            <a:r>
              <a:rPr lang="cs-CZ" dirty="0"/>
              <a:t>b</a:t>
            </a:r>
            <a:r>
              <a:rPr lang="cs-CZ" dirty="0" smtClean="0"/>
              <a:t>ody </a:t>
            </a:r>
            <a:r>
              <a:rPr lang="cs-CZ" dirty="0" err="1" smtClean="0"/>
              <a:t>of</a:t>
            </a:r>
            <a:r>
              <a:rPr lang="cs-CZ" dirty="0" smtClean="0"/>
              <a:t> 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concerning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en-US" dirty="0" smtClean="0"/>
              <a:t>compensating </a:t>
            </a:r>
            <a:r>
              <a:rPr lang="en-US" dirty="0"/>
              <a:t>the victims of civil </a:t>
            </a:r>
            <a:r>
              <a:rPr lang="en-US" dirty="0" smtClean="0"/>
              <a:t>wrongs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80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3152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VOCABULARY (LEGAL TERMS)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16832"/>
            <a:ext cx="4248472" cy="4941168"/>
          </a:xfrm>
        </p:spPr>
        <p:txBody>
          <a:bodyPr>
            <a:normAutofit/>
          </a:bodyPr>
          <a:lstStyle/>
          <a:p>
            <a:r>
              <a:rPr lang="cs-CZ" dirty="0" err="1" smtClean="0"/>
              <a:t>Damages</a:t>
            </a:r>
            <a:r>
              <a:rPr lang="cs-CZ" dirty="0" smtClean="0"/>
              <a:t> (</a:t>
            </a:r>
            <a:r>
              <a:rPr lang="cs-CZ" dirty="0" err="1" smtClean="0"/>
              <a:t>compensation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Prosecutor</a:t>
            </a:r>
            <a:r>
              <a:rPr lang="cs-CZ" dirty="0" smtClean="0"/>
              <a:t> </a:t>
            </a:r>
          </a:p>
          <a:p>
            <a:r>
              <a:rPr lang="cs-CZ" dirty="0"/>
              <a:t>t</a:t>
            </a:r>
            <a:r>
              <a:rPr lang="cs-CZ" dirty="0" smtClean="0"/>
              <a:t>o </a:t>
            </a:r>
            <a:r>
              <a:rPr lang="cs-CZ" dirty="0" err="1" smtClean="0"/>
              <a:t>seek</a:t>
            </a:r>
            <a:r>
              <a:rPr lang="cs-CZ" dirty="0" smtClean="0"/>
              <a:t> </a:t>
            </a:r>
            <a:r>
              <a:rPr lang="cs-CZ" dirty="0" err="1" smtClean="0"/>
              <a:t>remedies</a:t>
            </a:r>
            <a:endParaRPr lang="cs-CZ" dirty="0" smtClean="0"/>
          </a:p>
          <a:p>
            <a:r>
              <a:rPr lang="cs-CZ" dirty="0" err="1" smtClean="0"/>
              <a:t>Plaintiff</a:t>
            </a:r>
            <a:endParaRPr lang="cs-CZ" dirty="0" smtClean="0"/>
          </a:p>
          <a:p>
            <a:r>
              <a:rPr lang="cs-CZ" dirty="0" err="1" smtClean="0"/>
              <a:t>Will</a:t>
            </a:r>
            <a:endParaRPr lang="cs-CZ" dirty="0" smtClean="0"/>
          </a:p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subordination</a:t>
            </a:r>
            <a:endParaRPr lang="cs-CZ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44008" y="1916832"/>
            <a:ext cx="4248472" cy="4941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equivalency</a:t>
            </a:r>
            <a:endParaRPr lang="cs-CZ" dirty="0"/>
          </a:p>
          <a:p>
            <a:r>
              <a:rPr lang="cs-CZ" dirty="0" smtClean="0"/>
              <a:t>Libel</a:t>
            </a:r>
            <a:endParaRPr lang="cs-CZ" dirty="0"/>
          </a:p>
          <a:p>
            <a:r>
              <a:rPr lang="cs-CZ" dirty="0"/>
              <a:t>to </a:t>
            </a:r>
            <a:r>
              <a:rPr lang="cs-CZ" dirty="0" err="1"/>
              <a:t>sue</a:t>
            </a:r>
            <a:endParaRPr lang="cs-CZ" dirty="0"/>
          </a:p>
          <a:p>
            <a:r>
              <a:rPr lang="cs-CZ" dirty="0"/>
              <a:t>to </a:t>
            </a:r>
            <a:r>
              <a:rPr lang="cs-CZ" dirty="0" err="1"/>
              <a:t>prosecute</a:t>
            </a:r>
            <a:endParaRPr lang="cs-CZ" dirty="0"/>
          </a:p>
          <a:p>
            <a:r>
              <a:rPr lang="cs-CZ" dirty="0" err="1"/>
              <a:t>Tort</a:t>
            </a:r>
            <a:endParaRPr lang="cs-CZ" dirty="0"/>
          </a:p>
          <a:p>
            <a:r>
              <a:rPr lang="cs-CZ" dirty="0"/>
              <a:t>Trust</a:t>
            </a:r>
          </a:p>
          <a:p>
            <a:r>
              <a:rPr lang="cs-CZ" dirty="0" err="1"/>
              <a:t>Injunction</a:t>
            </a:r>
            <a:endParaRPr lang="cs-CZ" dirty="0"/>
          </a:p>
          <a:p>
            <a:r>
              <a:rPr lang="cs-CZ" dirty="0" err="1"/>
              <a:t>Defendant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6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155</TotalTime>
  <Words>656</Words>
  <Application>Microsoft Office PowerPoint</Application>
  <PresentationFormat>Předvádění na obrazovce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Lékárna</vt:lpstr>
      <vt:lpstr>Public and Private Law</vt:lpstr>
      <vt:lpstr>CONTENTS</vt:lpstr>
      <vt:lpstr>THE THEORY</vt:lpstr>
      <vt:lpstr>PUBLIC LAW - DEFINITION</vt:lpstr>
      <vt:lpstr>PRIVATE LAW - DEFINITON</vt:lpstr>
      <vt:lpstr>FURTHER DIVISION OF PUBLIC LAW</vt:lpstr>
      <vt:lpstr>FURTHER DIVISION OF PRIVATE LAW</vt:lpstr>
      <vt:lpstr>OTHER BRANCHES OF PRIVATE OR PUBLIC LAW</vt:lpstr>
      <vt:lpstr>VOCABULARY (LEGAL TERMS)</vt:lpstr>
      <vt:lpstr>VOCABULARY NO. 2 (DEFINITIONS)</vt:lpstr>
      <vt:lpstr>VOCABULARY NO. 3 (DEFINITIONS)</vt:lpstr>
      <vt:lpstr>SOURCES</vt:lpstr>
    </vt:vector>
  </TitlesOfParts>
  <Company>Název společnosti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and Private Law</dc:title>
  <dc:creator>Vaše jméno</dc:creator>
  <cp:lastModifiedBy>Vaše jméno</cp:lastModifiedBy>
  <cp:revision>20</cp:revision>
  <dcterms:created xsi:type="dcterms:W3CDTF">2010-10-24T15:18:12Z</dcterms:created>
  <dcterms:modified xsi:type="dcterms:W3CDTF">2010-10-25T14:25:17Z</dcterms:modified>
</cp:coreProperties>
</file>