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257" r:id="rId3"/>
    <p:sldId id="259" r:id="rId4"/>
    <p:sldId id="260" r:id="rId5"/>
    <p:sldId id="261" r:id="rId6"/>
    <p:sldId id="293"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3" r:id="rId20"/>
    <p:sldId id="274" r:id="rId21"/>
    <p:sldId id="275" r:id="rId22"/>
    <p:sldId id="277" r:id="rId23"/>
    <p:sldId id="279" r:id="rId24"/>
    <p:sldId id="294" r:id="rId25"/>
    <p:sldId id="296" r:id="rId26"/>
    <p:sldId id="297" r:id="rId27"/>
    <p:sldId id="298" r:id="rId28"/>
    <p:sldId id="299" r:id="rId29"/>
    <p:sldId id="300" r:id="rId30"/>
    <p:sldId id="301" r:id="rId31"/>
    <p:sldId id="302" r:id="rId32"/>
    <p:sldId id="303" r:id="rId33"/>
    <p:sldId id="304" r:id="rId34"/>
    <p:sldId id="305" r:id="rId35"/>
    <p:sldId id="306" r:id="rId36"/>
    <p:sldId id="307" r:id="rId37"/>
    <p:sldId id="282" r:id="rId38"/>
    <p:sldId id="308" r:id="rId39"/>
    <p:sldId id="281" r:id="rId40"/>
    <p:sldId id="286" r:id="rId41"/>
    <p:sldId id="287" r:id="rId42"/>
    <p:sldId id="288" r:id="rId43"/>
    <p:sldId id="289" r:id="rId44"/>
    <p:sldId id="290" r:id="rId45"/>
    <p:sldId id="291" r:id="rId4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44" autoAdjust="0"/>
    <p:restoredTop sz="94660"/>
  </p:normalViewPr>
  <p:slideViewPr>
    <p:cSldViewPr>
      <p:cViewPr>
        <p:scale>
          <a:sx n="50" d="100"/>
          <a:sy n="50" d="100"/>
        </p:scale>
        <p:origin x="-1740" y="-4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5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C74018-79D7-4EC3-AD40-8E044FE3E4AA}" type="datetimeFigureOut">
              <a:rPr lang="cs-CZ" smtClean="0"/>
              <a:t>28.10.2010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9D979A-B6E9-4BA0-8180-BFB9BA6BC5B2}"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14C852-F3C2-4DCD-BAFA-F9E93ED7ABC9}" type="slidenum">
              <a:rPr lang="en-GB"/>
              <a:pPr/>
              <a:t>3</a:t>
            </a:fld>
            <a:endParaRPr lang="en-GB"/>
          </a:p>
        </p:txBody>
      </p:sp>
      <p:sp>
        <p:nvSpPr>
          <p:cNvPr id="1062914" name="Rectangle 2"/>
          <p:cNvSpPr>
            <a:spLocks noChangeArrowheads="1" noTextEdit="1"/>
          </p:cNvSpPr>
          <p:nvPr>
            <p:ph type="sldImg"/>
          </p:nvPr>
        </p:nvSpPr>
        <p:spPr>
          <a:ln/>
        </p:spPr>
      </p:sp>
      <p:sp>
        <p:nvSpPr>
          <p:cNvPr id="10629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584ACD-5D12-41ED-A1D5-F3BFBD2EB458}" type="slidenum">
              <a:rPr lang="en-GB"/>
              <a:pPr/>
              <a:t>12</a:t>
            </a:fld>
            <a:endParaRPr lang="en-GB"/>
          </a:p>
        </p:txBody>
      </p:sp>
      <p:sp>
        <p:nvSpPr>
          <p:cNvPr id="1166338" name="Rectangle 2"/>
          <p:cNvSpPr>
            <a:spLocks noChangeArrowheads="1" noTextEdit="1"/>
          </p:cNvSpPr>
          <p:nvPr>
            <p:ph type="sldImg"/>
          </p:nvPr>
        </p:nvSpPr>
        <p:spPr>
          <a:ln/>
        </p:spPr>
      </p:sp>
      <p:sp>
        <p:nvSpPr>
          <p:cNvPr id="11663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8534F-C72D-43F8-8D6A-FA4ACCF38967}" type="slidenum">
              <a:rPr lang="en-GB"/>
              <a:pPr/>
              <a:t>13</a:t>
            </a:fld>
            <a:endParaRPr lang="en-GB"/>
          </a:p>
        </p:txBody>
      </p:sp>
      <p:sp>
        <p:nvSpPr>
          <p:cNvPr id="1213442" name="Rectangle 2"/>
          <p:cNvSpPr>
            <a:spLocks noChangeArrowheads="1" noTextEdit="1"/>
          </p:cNvSpPr>
          <p:nvPr>
            <p:ph type="sldImg"/>
          </p:nvPr>
        </p:nvSpPr>
        <p:spPr>
          <a:ln/>
        </p:spPr>
      </p:sp>
      <p:sp>
        <p:nvSpPr>
          <p:cNvPr id="12134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6DFD5-BE4A-4FA7-93FD-52F581BD8604}" type="slidenum">
              <a:rPr lang="en-GB"/>
              <a:pPr/>
              <a:t>14</a:t>
            </a:fld>
            <a:endParaRPr lang="en-GB"/>
          </a:p>
        </p:txBody>
      </p:sp>
      <p:sp>
        <p:nvSpPr>
          <p:cNvPr id="1168386" name="Rectangle 2"/>
          <p:cNvSpPr>
            <a:spLocks noChangeArrowheads="1" noTextEdit="1"/>
          </p:cNvSpPr>
          <p:nvPr>
            <p:ph type="sldImg"/>
          </p:nvPr>
        </p:nvSpPr>
        <p:spPr>
          <a:ln/>
        </p:spPr>
      </p:sp>
      <p:sp>
        <p:nvSpPr>
          <p:cNvPr id="11683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CED361-5199-4D04-BD00-D6C4B9337B7F}" type="slidenum">
              <a:rPr lang="en-GB"/>
              <a:pPr/>
              <a:t>15</a:t>
            </a:fld>
            <a:endParaRPr lang="en-GB"/>
          </a:p>
        </p:txBody>
      </p:sp>
      <p:sp>
        <p:nvSpPr>
          <p:cNvPr id="1215490" name="Rectangle 2"/>
          <p:cNvSpPr>
            <a:spLocks noChangeArrowheads="1" noTextEdit="1"/>
          </p:cNvSpPr>
          <p:nvPr>
            <p:ph type="sldImg"/>
          </p:nvPr>
        </p:nvSpPr>
        <p:spPr>
          <a:ln/>
        </p:spPr>
      </p:sp>
      <p:sp>
        <p:nvSpPr>
          <p:cNvPr id="12154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A41F6-D537-46DF-B7C7-5D167537A7E9}" type="slidenum">
              <a:rPr lang="en-GB"/>
              <a:pPr/>
              <a:t>16</a:t>
            </a:fld>
            <a:endParaRPr lang="en-GB"/>
          </a:p>
        </p:txBody>
      </p:sp>
      <p:sp>
        <p:nvSpPr>
          <p:cNvPr id="1170434" name="Rectangle 2"/>
          <p:cNvSpPr>
            <a:spLocks noChangeArrowheads="1" noTextEdit="1"/>
          </p:cNvSpPr>
          <p:nvPr>
            <p:ph type="sldImg"/>
          </p:nvPr>
        </p:nvSpPr>
        <p:spPr>
          <a:ln/>
        </p:spPr>
      </p:sp>
      <p:sp>
        <p:nvSpPr>
          <p:cNvPr id="11704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062C4-60AF-4DB4-9F69-5EDA17E71ED8}" type="slidenum">
              <a:rPr lang="en-GB"/>
              <a:pPr/>
              <a:t>17</a:t>
            </a:fld>
            <a:endParaRPr lang="en-GB"/>
          </a:p>
        </p:txBody>
      </p:sp>
      <p:sp>
        <p:nvSpPr>
          <p:cNvPr id="1172482" name="Rectangle 2"/>
          <p:cNvSpPr>
            <a:spLocks noChangeArrowheads="1" noTextEdit="1"/>
          </p:cNvSpPr>
          <p:nvPr>
            <p:ph type="sldImg"/>
          </p:nvPr>
        </p:nvSpPr>
        <p:spPr>
          <a:ln/>
        </p:spPr>
      </p:sp>
      <p:sp>
        <p:nvSpPr>
          <p:cNvPr id="11724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085A48-E975-44D3-9E65-7D1357FEDFEF}" type="slidenum">
              <a:rPr lang="en-GB"/>
              <a:pPr/>
              <a:t>18</a:t>
            </a:fld>
            <a:endParaRPr lang="en-GB"/>
          </a:p>
        </p:txBody>
      </p:sp>
      <p:sp>
        <p:nvSpPr>
          <p:cNvPr id="1174530" name="Rectangle 2"/>
          <p:cNvSpPr>
            <a:spLocks noChangeArrowheads="1" noTextEdit="1"/>
          </p:cNvSpPr>
          <p:nvPr>
            <p:ph type="sldImg"/>
          </p:nvPr>
        </p:nvSpPr>
        <p:spPr>
          <a:ln/>
        </p:spPr>
      </p:sp>
      <p:sp>
        <p:nvSpPr>
          <p:cNvPr id="11745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20849F-9AC7-450E-8C5E-25D873ACB4EB}" type="slidenum">
              <a:rPr lang="en-GB"/>
              <a:pPr/>
              <a:t>19</a:t>
            </a:fld>
            <a:endParaRPr lang="en-GB"/>
          </a:p>
        </p:txBody>
      </p:sp>
      <p:sp>
        <p:nvSpPr>
          <p:cNvPr id="1186818" name="Rectangle 2"/>
          <p:cNvSpPr>
            <a:spLocks noChangeArrowheads="1" noTextEdit="1"/>
          </p:cNvSpPr>
          <p:nvPr>
            <p:ph type="sldImg"/>
          </p:nvPr>
        </p:nvSpPr>
        <p:spPr>
          <a:ln/>
        </p:spPr>
      </p:sp>
      <p:sp>
        <p:nvSpPr>
          <p:cNvPr id="118681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6F43AE-7F7C-4E51-B5FC-46C26F1E5044}" type="slidenum">
              <a:rPr lang="en-GB"/>
              <a:pPr/>
              <a:t>20</a:t>
            </a:fld>
            <a:endParaRPr lang="en-GB"/>
          </a:p>
        </p:txBody>
      </p:sp>
      <p:sp>
        <p:nvSpPr>
          <p:cNvPr id="1176578" name="Rectangle 2"/>
          <p:cNvSpPr>
            <a:spLocks noChangeArrowheads="1" noTextEdit="1"/>
          </p:cNvSpPr>
          <p:nvPr>
            <p:ph type="sldImg"/>
          </p:nvPr>
        </p:nvSpPr>
        <p:spPr>
          <a:ln/>
        </p:spPr>
      </p:sp>
      <p:sp>
        <p:nvSpPr>
          <p:cNvPr id="11765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D46A45-0920-4D1B-856F-4EDA5BF64EA9}" type="slidenum">
              <a:rPr lang="en-GB"/>
              <a:pPr/>
              <a:t>21</a:t>
            </a:fld>
            <a:endParaRPr lang="en-GB"/>
          </a:p>
        </p:txBody>
      </p:sp>
      <p:sp>
        <p:nvSpPr>
          <p:cNvPr id="1178626" name="Rectangle 2"/>
          <p:cNvSpPr>
            <a:spLocks noChangeArrowheads="1" noTextEdit="1"/>
          </p:cNvSpPr>
          <p:nvPr>
            <p:ph type="sldImg"/>
          </p:nvPr>
        </p:nvSpPr>
        <p:spPr>
          <a:ln/>
        </p:spPr>
      </p:sp>
      <p:sp>
        <p:nvSpPr>
          <p:cNvPr id="11786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A5D08C-7DE4-49E8-9702-962F61EC8D6A}" type="slidenum">
              <a:rPr lang="en-GB"/>
              <a:pPr/>
              <a:t>4</a:t>
            </a:fld>
            <a:endParaRPr lang="en-GB"/>
          </a:p>
        </p:txBody>
      </p:sp>
      <p:sp>
        <p:nvSpPr>
          <p:cNvPr id="1141762" name="Rectangle 2"/>
          <p:cNvSpPr>
            <a:spLocks noChangeArrowheads="1" noTextEdit="1"/>
          </p:cNvSpPr>
          <p:nvPr>
            <p:ph type="sldImg"/>
          </p:nvPr>
        </p:nvSpPr>
        <p:spPr>
          <a:ln/>
        </p:spPr>
      </p:sp>
      <p:sp>
        <p:nvSpPr>
          <p:cNvPr id="11417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0A1CC9-D365-477B-AD5D-F67903121FB2}" type="slidenum">
              <a:rPr lang="en-GB"/>
              <a:pPr/>
              <a:t>22</a:t>
            </a:fld>
            <a:endParaRPr lang="en-GB"/>
          </a:p>
        </p:txBody>
      </p:sp>
      <p:sp>
        <p:nvSpPr>
          <p:cNvPr id="1180674" name="Rectangle 2"/>
          <p:cNvSpPr>
            <a:spLocks noChangeArrowheads="1" noTextEdit="1"/>
          </p:cNvSpPr>
          <p:nvPr>
            <p:ph type="sldImg"/>
          </p:nvPr>
        </p:nvSpPr>
        <p:spPr>
          <a:ln/>
        </p:spPr>
      </p:sp>
      <p:sp>
        <p:nvSpPr>
          <p:cNvPr id="11806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06243E-0A38-4307-AEB5-F8FBE8F987C8}" type="slidenum">
              <a:rPr lang="en-GB"/>
              <a:pPr/>
              <a:t>23</a:t>
            </a:fld>
            <a:endParaRPr lang="en-GB"/>
          </a:p>
        </p:txBody>
      </p:sp>
      <p:sp>
        <p:nvSpPr>
          <p:cNvPr id="1190914" name="Rectangle 2"/>
          <p:cNvSpPr>
            <a:spLocks noChangeArrowheads="1" noTextEdit="1"/>
          </p:cNvSpPr>
          <p:nvPr>
            <p:ph type="sldImg"/>
          </p:nvPr>
        </p:nvSpPr>
        <p:spPr>
          <a:ln/>
        </p:spPr>
      </p:sp>
      <p:sp>
        <p:nvSpPr>
          <p:cNvPr id="11909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BEF3E-3F74-4452-B35C-39CD72D1EBB3}" type="slidenum">
              <a:rPr lang="en-GB"/>
              <a:pPr/>
              <a:t>37</a:t>
            </a:fld>
            <a:endParaRPr lang="en-GB"/>
          </a:p>
        </p:txBody>
      </p:sp>
      <p:sp>
        <p:nvSpPr>
          <p:cNvPr id="1192962" name="Rectangle 2"/>
          <p:cNvSpPr>
            <a:spLocks noChangeArrowheads="1" noTextEdit="1"/>
          </p:cNvSpPr>
          <p:nvPr>
            <p:ph type="sldImg"/>
          </p:nvPr>
        </p:nvSpPr>
        <p:spPr>
          <a:ln/>
        </p:spPr>
      </p:sp>
      <p:sp>
        <p:nvSpPr>
          <p:cNvPr id="11929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A8355-D7EF-4754-8117-A73844B8C08E}" type="slidenum">
              <a:rPr lang="en-GB"/>
              <a:pPr/>
              <a:t>39</a:t>
            </a:fld>
            <a:endParaRPr lang="en-GB"/>
          </a:p>
        </p:txBody>
      </p:sp>
      <p:sp>
        <p:nvSpPr>
          <p:cNvPr id="1133570" name="Rectangle 2"/>
          <p:cNvSpPr>
            <a:spLocks noChangeArrowheads="1" noTextEdit="1"/>
          </p:cNvSpPr>
          <p:nvPr>
            <p:ph type="sldImg"/>
          </p:nvPr>
        </p:nvSpPr>
        <p:spPr>
          <a:ln/>
        </p:spPr>
      </p:sp>
      <p:sp>
        <p:nvSpPr>
          <p:cNvPr id="11335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5646D3-23D9-4A0B-92EA-4E9138D8949A}" type="slidenum">
              <a:rPr lang="en-GB"/>
              <a:pPr/>
              <a:t>40</a:t>
            </a:fld>
            <a:endParaRPr lang="en-GB"/>
          </a:p>
        </p:txBody>
      </p:sp>
      <p:sp>
        <p:nvSpPr>
          <p:cNvPr id="1090562" name="Rectangle 2"/>
          <p:cNvSpPr>
            <a:spLocks noChangeArrowheads="1" noTextEdit="1"/>
          </p:cNvSpPr>
          <p:nvPr>
            <p:ph type="sldImg"/>
          </p:nvPr>
        </p:nvSpPr>
        <p:spPr>
          <a:ln/>
        </p:spPr>
      </p:sp>
      <p:sp>
        <p:nvSpPr>
          <p:cNvPr id="10905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608CBD-B987-4CF5-92AF-074F6611F16A}" type="slidenum">
              <a:rPr lang="en-GB"/>
              <a:pPr/>
              <a:t>41</a:t>
            </a:fld>
            <a:endParaRPr lang="en-GB"/>
          </a:p>
        </p:txBody>
      </p:sp>
      <p:sp>
        <p:nvSpPr>
          <p:cNvPr id="1094658" name="Rectangle 2"/>
          <p:cNvSpPr>
            <a:spLocks noChangeArrowheads="1" noTextEdit="1"/>
          </p:cNvSpPr>
          <p:nvPr>
            <p:ph type="sldImg"/>
          </p:nvPr>
        </p:nvSpPr>
        <p:spPr>
          <a:ln/>
        </p:spPr>
      </p:sp>
      <p:sp>
        <p:nvSpPr>
          <p:cNvPr id="109465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B3F508-86B1-44F8-BD78-1B5007DC1EDF}" type="slidenum">
              <a:rPr lang="en-GB"/>
              <a:pPr/>
              <a:t>42</a:t>
            </a:fld>
            <a:endParaRPr lang="en-GB"/>
          </a:p>
        </p:txBody>
      </p:sp>
      <p:sp>
        <p:nvSpPr>
          <p:cNvPr id="1092610" name="Rectangle 2"/>
          <p:cNvSpPr>
            <a:spLocks noChangeArrowheads="1" noTextEdit="1"/>
          </p:cNvSpPr>
          <p:nvPr>
            <p:ph type="sldImg"/>
          </p:nvPr>
        </p:nvSpPr>
        <p:spPr>
          <a:ln/>
        </p:spPr>
      </p:sp>
      <p:sp>
        <p:nvSpPr>
          <p:cNvPr id="109261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56EF6D-E43A-4696-9CB2-9F094B7437AC}" type="slidenum">
              <a:rPr lang="en-GB"/>
              <a:pPr/>
              <a:t>43</a:t>
            </a:fld>
            <a:endParaRPr lang="en-GB"/>
          </a:p>
        </p:txBody>
      </p:sp>
      <p:sp>
        <p:nvSpPr>
          <p:cNvPr id="1096706" name="Rectangle 2"/>
          <p:cNvSpPr>
            <a:spLocks noChangeArrowheads="1" noTextEdit="1"/>
          </p:cNvSpPr>
          <p:nvPr>
            <p:ph type="sldImg"/>
          </p:nvPr>
        </p:nvSpPr>
        <p:spPr>
          <a:ln/>
        </p:spPr>
      </p:sp>
      <p:sp>
        <p:nvSpPr>
          <p:cNvPr id="109670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684F89-8C33-451F-9121-47C6C9DDBF7B}" type="slidenum">
              <a:rPr lang="en-GB"/>
              <a:pPr/>
              <a:t>44</a:t>
            </a:fld>
            <a:endParaRPr lang="en-GB"/>
          </a:p>
        </p:txBody>
      </p:sp>
      <p:sp>
        <p:nvSpPr>
          <p:cNvPr id="1098754" name="Rectangle 2"/>
          <p:cNvSpPr>
            <a:spLocks noChangeArrowheads="1" noTextEdit="1"/>
          </p:cNvSpPr>
          <p:nvPr>
            <p:ph type="sldImg"/>
          </p:nvPr>
        </p:nvSpPr>
        <p:spPr>
          <a:ln/>
        </p:spPr>
      </p:sp>
      <p:sp>
        <p:nvSpPr>
          <p:cNvPr id="10987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2BEA86-177E-4A12-A105-723E0E944D3C}" type="slidenum">
              <a:rPr lang="en-GB"/>
              <a:pPr/>
              <a:t>45</a:t>
            </a:fld>
            <a:endParaRPr lang="en-GB"/>
          </a:p>
        </p:txBody>
      </p:sp>
      <p:sp>
        <p:nvSpPr>
          <p:cNvPr id="1127426" name="Rectangle 2"/>
          <p:cNvSpPr>
            <a:spLocks noChangeArrowheads="1" noTextEdit="1"/>
          </p:cNvSpPr>
          <p:nvPr>
            <p:ph type="sldImg"/>
          </p:nvPr>
        </p:nvSpPr>
        <p:spPr>
          <a:ln/>
        </p:spPr>
      </p:sp>
      <p:sp>
        <p:nvSpPr>
          <p:cNvPr id="11274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7068DE-8151-4555-8503-26FEB2BD228A}" type="slidenum">
              <a:rPr lang="en-GB"/>
              <a:pPr/>
              <a:t>5</a:t>
            </a:fld>
            <a:endParaRPr lang="en-GB"/>
          </a:p>
        </p:txBody>
      </p:sp>
      <p:sp>
        <p:nvSpPr>
          <p:cNvPr id="1145858" name="Rectangle 2"/>
          <p:cNvSpPr>
            <a:spLocks noChangeArrowheads="1" noTextEdit="1"/>
          </p:cNvSpPr>
          <p:nvPr>
            <p:ph type="sldImg"/>
          </p:nvPr>
        </p:nvSpPr>
        <p:spPr>
          <a:ln/>
        </p:spPr>
      </p:sp>
      <p:sp>
        <p:nvSpPr>
          <p:cNvPr id="114585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148DC-8920-4D0C-BFB5-9755F0287437}" type="slidenum">
              <a:rPr lang="en-GB"/>
              <a:pPr/>
              <a:t>6</a:t>
            </a:fld>
            <a:endParaRPr lang="en-GB"/>
          </a:p>
        </p:txBody>
      </p:sp>
      <p:sp>
        <p:nvSpPr>
          <p:cNvPr id="1076226" name="Rectangle 2"/>
          <p:cNvSpPr>
            <a:spLocks noChangeArrowheads="1" noTextEdit="1"/>
          </p:cNvSpPr>
          <p:nvPr>
            <p:ph type="sldImg"/>
          </p:nvPr>
        </p:nvSpPr>
        <p:spPr>
          <a:ln/>
        </p:spPr>
      </p:sp>
      <p:sp>
        <p:nvSpPr>
          <p:cNvPr id="10762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7C5524-A0AE-4124-9038-B999957CECD7}" type="slidenum">
              <a:rPr lang="en-GB"/>
              <a:pPr/>
              <a:t>7</a:t>
            </a:fld>
            <a:endParaRPr lang="en-GB"/>
          </a:p>
        </p:txBody>
      </p:sp>
      <p:sp>
        <p:nvSpPr>
          <p:cNvPr id="1149954" name="Rectangle 2"/>
          <p:cNvSpPr>
            <a:spLocks noChangeArrowheads="1" noTextEdit="1"/>
          </p:cNvSpPr>
          <p:nvPr>
            <p:ph type="sldImg"/>
          </p:nvPr>
        </p:nvSpPr>
        <p:spPr>
          <a:ln/>
        </p:spPr>
      </p:sp>
      <p:sp>
        <p:nvSpPr>
          <p:cNvPr id="11499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2858E-8BC1-47D5-8C48-AF1B0162E60B}" type="slidenum">
              <a:rPr lang="en-GB"/>
              <a:pPr/>
              <a:t>8</a:t>
            </a:fld>
            <a:endParaRPr lang="en-GB"/>
          </a:p>
        </p:txBody>
      </p:sp>
      <p:sp>
        <p:nvSpPr>
          <p:cNvPr id="1147906" name="Rectangle 2"/>
          <p:cNvSpPr>
            <a:spLocks noChangeArrowheads="1" noTextEdit="1"/>
          </p:cNvSpPr>
          <p:nvPr>
            <p:ph type="sldImg"/>
          </p:nvPr>
        </p:nvSpPr>
        <p:spPr>
          <a:ln/>
        </p:spPr>
      </p:sp>
      <p:sp>
        <p:nvSpPr>
          <p:cNvPr id="114790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6BBD9B-1E66-498F-910E-51366F888C50}" type="slidenum">
              <a:rPr lang="en-GB"/>
              <a:pPr/>
              <a:t>9</a:t>
            </a:fld>
            <a:endParaRPr lang="en-GB"/>
          </a:p>
        </p:txBody>
      </p:sp>
      <p:sp>
        <p:nvSpPr>
          <p:cNvPr id="1164290" name="Rectangle 2"/>
          <p:cNvSpPr>
            <a:spLocks noChangeArrowheads="1" noTextEdit="1"/>
          </p:cNvSpPr>
          <p:nvPr>
            <p:ph type="sldImg"/>
          </p:nvPr>
        </p:nvSpPr>
        <p:spPr>
          <a:ln/>
        </p:spPr>
      </p:sp>
      <p:sp>
        <p:nvSpPr>
          <p:cNvPr id="11642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E518E1-EF80-4A2D-ABA4-EE1258BC845E}" type="slidenum">
              <a:rPr lang="en-GB"/>
              <a:pPr/>
              <a:t>10</a:t>
            </a:fld>
            <a:endParaRPr lang="en-GB"/>
          </a:p>
        </p:txBody>
      </p:sp>
      <p:sp>
        <p:nvSpPr>
          <p:cNvPr id="1162242" name="Rectangle 2"/>
          <p:cNvSpPr>
            <a:spLocks noChangeArrowheads="1" noTextEdit="1"/>
          </p:cNvSpPr>
          <p:nvPr>
            <p:ph type="sldImg"/>
          </p:nvPr>
        </p:nvSpPr>
        <p:spPr>
          <a:ln/>
        </p:spPr>
      </p:sp>
      <p:sp>
        <p:nvSpPr>
          <p:cNvPr id="11622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8826E-5989-4CF5-9A25-1D31F0E2B1E5}" type="slidenum">
              <a:rPr lang="en-GB"/>
              <a:pPr/>
              <a:t>11</a:t>
            </a:fld>
            <a:endParaRPr lang="en-GB"/>
          </a:p>
        </p:txBody>
      </p:sp>
      <p:sp>
        <p:nvSpPr>
          <p:cNvPr id="1160194" name="Rectangle 2"/>
          <p:cNvSpPr>
            <a:spLocks noChangeArrowheads="1" noTextEdit="1"/>
          </p:cNvSpPr>
          <p:nvPr>
            <p:ph type="sldImg"/>
          </p:nvPr>
        </p:nvSpPr>
        <p:spPr>
          <a:ln/>
        </p:spPr>
      </p:sp>
      <p:sp>
        <p:nvSpPr>
          <p:cNvPr id="116019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ovací čár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FD1FE3DB-8526-4758-AC06-30099B7E0A11}" type="datetimeFigureOut">
              <a:rPr lang="cs-CZ" smtClean="0"/>
              <a:t>28.10.2010</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84284C8E-2BF0-4621-84DC-82CE17AB64C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84284C8E-2BF0-4621-84DC-82CE17AB64C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84284C8E-2BF0-4621-84DC-82CE17AB64C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84284C8E-2BF0-4621-84DC-82CE17AB64C2}" type="slidenum">
              <a:rPr lang="cs-CZ" smtClean="0"/>
              <a:t>‹#›</a:t>
            </a:fld>
            <a:endParaRPr lang="cs-CZ"/>
          </a:p>
        </p:txBody>
      </p:sp>
      <p:sp>
        <p:nvSpPr>
          <p:cNvPr id="7" name="Nadpis 6"/>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84284C8E-2BF0-4621-84DC-82CE17AB64C2}"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84284C8E-2BF0-4621-84DC-82CE17AB64C2}" type="slidenum">
              <a:rPr lang="cs-CZ" smtClean="0"/>
              <a:t>‹#›</a:t>
            </a:fld>
            <a:endParaRPr lang="cs-CZ"/>
          </a:p>
        </p:txBody>
      </p:sp>
      <p:sp>
        <p:nvSpPr>
          <p:cNvPr id="8" name="Nadpis 7"/>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84284C8E-2BF0-4621-84DC-82CE17AB64C2}"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84284C8E-2BF0-4621-84DC-82CE17AB64C2}" type="slidenum">
              <a:rPr lang="cs-CZ" smtClean="0"/>
              <a:t>‹#›</a:t>
            </a:fld>
            <a:endParaRPr lang="cs-CZ"/>
          </a:p>
        </p:txBody>
      </p:sp>
      <p:sp>
        <p:nvSpPr>
          <p:cNvPr id="6" name="Nadpis 5"/>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FD1FE3DB-8526-4758-AC06-30099B7E0A11}" type="datetimeFigureOut">
              <a:rPr lang="cs-CZ" smtClean="0"/>
              <a:t>28.10.2010</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84284C8E-2BF0-4621-84DC-82CE17AB64C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FD1FE3DB-8526-4758-AC06-30099B7E0A11}" type="datetimeFigureOut">
              <a:rPr lang="cs-CZ" smtClean="0"/>
              <a:t>28.10.2010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84284C8E-2BF0-4621-84DC-82CE17AB64C2}"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Klepnutím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FD1FE3DB-8526-4758-AC06-30099B7E0A11}" type="datetimeFigureOut">
              <a:rPr lang="cs-CZ" smtClean="0"/>
              <a:t>28.10.2010</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84284C8E-2BF0-4621-84DC-82CE17AB64C2}"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Klepnutím lze upravit styl předlohy nadpisů.</a:t>
            </a:r>
            <a:endParaRPr kumimoji="0" lang="en-US"/>
          </a:p>
        </p:txBody>
      </p:sp>
      <p:sp>
        <p:nvSpPr>
          <p:cNvPr id="8" name="Volný tvar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ovací čár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D1FE3DB-8526-4758-AC06-30099B7E0A11}" type="datetimeFigureOut">
              <a:rPr lang="cs-CZ" smtClean="0"/>
              <a:t>28.10.2010</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284C8E-2BF0-4621-84DC-82CE17AB64C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cb.int/home/html/index.en.html" TargetMode="External"/><Relationship Id="rId2" Type="http://schemas.openxmlformats.org/officeDocument/2006/relationships/hyperlink" Target="http://www.cnb.cz/cs/mezinarodni_vztahy/ecb_escb/"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ec.europa.eu/internal_market/fin-net/members_en.htm" TargetMode="External"/><Relationship Id="rId3" Type="http://schemas.openxmlformats.org/officeDocument/2006/relationships/hyperlink" Target="http://www.cnb.cz/" TargetMode="External"/><Relationship Id="rId7" Type="http://schemas.openxmlformats.org/officeDocument/2006/relationships/hyperlink" Target="http://www.finarbitr.cz/"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dw.ecb.europa.eu/" TargetMode="External"/><Relationship Id="rId11" Type="http://schemas.openxmlformats.org/officeDocument/2006/relationships/hyperlink" Target="http://ec.europa.eu/economy_finance/the_euro/index_cs.htm?cs_mid=2946" TargetMode="External"/><Relationship Id="rId5" Type="http://schemas.openxmlformats.org/officeDocument/2006/relationships/hyperlink" Target="http://www.cnb.cz/cs/platebni_styk/modra_kniha/" TargetMode="External"/><Relationship Id="rId10" Type="http://schemas.openxmlformats.org/officeDocument/2006/relationships/hyperlink" Target="http://www.ecb.int/bc/html/index.cs.html" TargetMode="External"/><Relationship Id="rId4" Type="http://schemas.openxmlformats.org/officeDocument/2006/relationships/hyperlink" Target="http://www.ecb.int/" TargetMode="External"/><Relationship Id="rId9" Type="http://schemas.openxmlformats.org/officeDocument/2006/relationships/hyperlink" Target="http://www.cnb.cz/cs/mezinarodni_vztahy/euro/"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Monetární politika</a:t>
            </a:r>
            <a:endParaRPr lang="cs-CZ" dirty="0"/>
          </a:p>
        </p:txBody>
      </p:sp>
      <p:sp>
        <p:nvSpPr>
          <p:cNvPr id="3" name="Podnadpis 2"/>
          <p:cNvSpPr>
            <a:spLocks noGrp="1"/>
          </p:cNvSpPr>
          <p:nvPr>
            <p:ph type="subTitle" idx="1"/>
          </p:nvPr>
        </p:nvSpPr>
        <p:spPr/>
        <p:txBody>
          <a:bodyPr/>
          <a:lstStyle/>
          <a:p>
            <a:r>
              <a:rPr lang="cs-CZ" dirty="0" smtClean="0"/>
              <a:t>Mojmír Sabolovič</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49C6B4E8-6B4B-4259-9024-7006E663AEEC}" type="slidenum">
              <a:rPr lang="de-DE"/>
              <a:pPr/>
              <a:t>10</a:t>
            </a:fld>
            <a:endParaRPr lang="de-DE"/>
          </a:p>
        </p:txBody>
      </p:sp>
      <p:sp>
        <p:nvSpPr>
          <p:cNvPr id="1161218" name="Rectangle 2"/>
          <p:cNvSpPr>
            <a:spLocks noGrp="1" noChangeArrowheads="1"/>
          </p:cNvSpPr>
          <p:nvPr>
            <p:ph type="title"/>
          </p:nvPr>
        </p:nvSpPr>
        <p:spPr/>
        <p:txBody>
          <a:bodyPr/>
          <a:lstStyle/>
          <a:p>
            <a:endParaRPr lang="cs-CZ"/>
          </a:p>
        </p:txBody>
      </p:sp>
      <p:sp>
        <p:nvSpPr>
          <p:cNvPr id="1161219" name="Rectangle 3"/>
          <p:cNvSpPr>
            <a:spLocks noGrp="1" noChangeArrowheads="1"/>
          </p:cNvSpPr>
          <p:nvPr>
            <p:ph type="body" idx="1"/>
          </p:nvPr>
        </p:nvSpPr>
        <p:spPr>
          <a:xfrm>
            <a:off x="319088" y="1214422"/>
            <a:ext cx="8515350" cy="5214974"/>
          </a:xfrm>
        </p:spPr>
        <p:txBody>
          <a:bodyPr>
            <a:normAutofit fontScale="92500" lnSpcReduction="20000"/>
          </a:bodyPr>
          <a:lstStyle/>
          <a:p>
            <a:pPr lvl="1"/>
            <a:r>
              <a:rPr lang="cs-CZ" sz="2000" dirty="0"/>
              <a:t>Cílem </a:t>
            </a:r>
            <a:r>
              <a:rPr lang="cs-CZ" sz="2000" dirty="0" err="1"/>
              <a:t>Rašína</a:t>
            </a:r>
            <a:r>
              <a:rPr lang="cs-CZ" sz="2000" dirty="0"/>
              <a:t> bylo odčerpat inflační peníze (měnová restrikce – snižování cenové hladiny) puštěné do oběhu během války, očekával výnos 20-25 mld. Kč </a:t>
            </a:r>
          </a:p>
          <a:p>
            <a:r>
              <a:rPr lang="cs-CZ" dirty="0"/>
              <a:t>Od 1923 deflační politika zvyšování kurzu koruny v zahraničí tak, aby vysoký měnový kurz působil přes tlak na vývozní ceny deflačně na domácí cenovou hladinu. Pro podporu kurzu koruny byly přijaty i zahraniční devizové úvěry</a:t>
            </a:r>
            <a:r>
              <a:rPr lang="cs-CZ" dirty="0" smtClean="0"/>
              <a:t>.</a:t>
            </a:r>
          </a:p>
          <a:p>
            <a:pPr>
              <a:buNone/>
            </a:pPr>
            <a:endParaRPr lang="cs-CZ" dirty="0"/>
          </a:p>
          <a:p>
            <a:r>
              <a:rPr lang="cs-CZ" dirty="0"/>
              <a:t>Snižovala se domácí cenová hladina, ale také export výroba a zaměstnanost – deficitní státní rozpočet a krize </a:t>
            </a:r>
            <a:r>
              <a:rPr lang="cs-CZ" dirty="0" smtClean="0"/>
              <a:t>likvidit.</a:t>
            </a:r>
          </a:p>
          <a:p>
            <a:endParaRPr lang="cs-CZ" dirty="0"/>
          </a:p>
          <a:p>
            <a:r>
              <a:rPr lang="cs-CZ" dirty="0"/>
              <a:t>Následkem byla řada sanačních opatření cílem zakládané centrální banky bylo v krátké době stabilizovat </a:t>
            </a:r>
            <a:r>
              <a:rPr lang="cs-CZ" dirty="0" smtClean="0"/>
              <a:t>kurz.</a:t>
            </a:r>
            <a:endParaRPr lang="cs-CZ" dirty="0"/>
          </a:p>
          <a:p>
            <a:endParaRPr lang="cs-CZ" dirty="0"/>
          </a:p>
          <a:p>
            <a:pPr lvl="1"/>
            <a:endParaRPr lang="cs-CZ" sz="2000" dirty="0"/>
          </a:p>
          <a:p>
            <a:pPr lvl="1"/>
            <a:endParaRPr lang="cs-CZ" sz="2000" dirty="0"/>
          </a:p>
          <a:p>
            <a:pPr>
              <a:buFont typeface="Wingdings" pitchFamily="2" charset="2"/>
              <a:buNone/>
            </a:pPr>
            <a:endParaRPr lang="de-DE" dirty="0"/>
          </a:p>
          <a:p>
            <a:endParaRPr lang="de-DE" sz="1600" dirty="0"/>
          </a:p>
        </p:txBody>
      </p:sp>
      <p:sp>
        <p:nvSpPr>
          <p:cNvPr id="116122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540078CD-FB78-4C63-BEAF-46BE8A13CC31}" type="slidenum">
              <a:rPr lang="de-DE"/>
              <a:pPr/>
              <a:t>11</a:t>
            </a:fld>
            <a:endParaRPr lang="de-DE"/>
          </a:p>
        </p:txBody>
      </p:sp>
      <p:sp>
        <p:nvSpPr>
          <p:cNvPr id="1159170" name="Rectangle 2"/>
          <p:cNvSpPr>
            <a:spLocks noGrp="1" noChangeArrowheads="1"/>
          </p:cNvSpPr>
          <p:nvPr>
            <p:ph type="title"/>
          </p:nvPr>
        </p:nvSpPr>
        <p:spPr/>
        <p:txBody>
          <a:bodyPr/>
          <a:lstStyle/>
          <a:p>
            <a:r>
              <a:rPr lang="cs-CZ" sz="2800"/>
              <a:t>Národní banka československá</a:t>
            </a:r>
            <a:endParaRPr lang="de-DE" sz="2800"/>
          </a:p>
        </p:txBody>
      </p:sp>
      <p:sp>
        <p:nvSpPr>
          <p:cNvPr id="1159171" name="Rectangle 3"/>
          <p:cNvSpPr>
            <a:spLocks noGrp="1" noChangeArrowheads="1"/>
          </p:cNvSpPr>
          <p:nvPr>
            <p:ph type="body" idx="1"/>
          </p:nvPr>
        </p:nvSpPr>
        <p:spPr>
          <a:xfrm>
            <a:off x="319088" y="1196975"/>
            <a:ext cx="8515350" cy="4619625"/>
          </a:xfrm>
        </p:spPr>
        <p:txBody>
          <a:bodyPr/>
          <a:lstStyle/>
          <a:p>
            <a:r>
              <a:rPr lang="cs-CZ" sz="2400"/>
              <a:t>Založena novelou bankovního zákona (z 23.4.1925, 102/25 Sb.) k 1.4.1926</a:t>
            </a:r>
          </a:p>
          <a:p>
            <a:r>
              <a:rPr lang="cs-CZ" sz="2400"/>
              <a:t>Akciová banka, akciová jistina 405,000.000. Kč - byla rozdělena na 120.000  akcií</a:t>
            </a:r>
          </a:p>
          <a:p>
            <a:r>
              <a:rPr lang="cs-CZ" sz="2400"/>
              <a:t>Nejvyšším orgánem Národní banky Československé byla devítičlenná bankovní rada, složená z guvernéra, viceguvernéra a sedmi členů</a:t>
            </a:r>
          </a:p>
          <a:p>
            <a:pPr lvl="1"/>
            <a:r>
              <a:rPr lang="cs-CZ" sz="2400"/>
              <a:t>Emisní monopol</a:t>
            </a:r>
          </a:p>
          <a:p>
            <a:pPr lvl="1"/>
            <a:r>
              <a:rPr lang="cs-CZ" sz="2400"/>
              <a:t>Měnová politika</a:t>
            </a:r>
          </a:p>
          <a:p>
            <a:pPr lvl="1"/>
            <a:r>
              <a:rPr lang="cs-CZ" sz="2400"/>
              <a:t>Mohla úvěrovat i podniky!!!, ale ne stát</a:t>
            </a:r>
          </a:p>
          <a:p>
            <a:pPr lvl="1">
              <a:buFontTx/>
              <a:buNone/>
            </a:pPr>
            <a:endParaRPr lang="cs-CZ" sz="2400"/>
          </a:p>
          <a:p>
            <a:pPr>
              <a:buFont typeface="Wingdings" pitchFamily="2" charset="2"/>
              <a:buNone/>
            </a:pPr>
            <a:endParaRPr lang="de-DE" sz="2400"/>
          </a:p>
        </p:txBody>
      </p:sp>
      <p:sp>
        <p:nvSpPr>
          <p:cNvPr id="115917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02D2428B-682A-4EE5-A47E-855AD5E72D28}" type="slidenum">
              <a:rPr lang="de-DE"/>
              <a:pPr/>
              <a:t>12</a:t>
            </a:fld>
            <a:endParaRPr lang="de-DE"/>
          </a:p>
        </p:txBody>
      </p:sp>
      <p:sp>
        <p:nvSpPr>
          <p:cNvPr id="1165314" name="Rectangle 2"/>
          <p:cNvSpPr>
            <a:spLocks noGrp="1" noChangeArrowheads="1"/>
          </p:cNvSpPr>
          <p:nvPr>
            <p:ph type="title"/>
          </p:nvPr>
        </p:nvSpPr>
        <p:spPr/>
        <p:txBody>
          <a:bodyPr/>
          <a:lstStyle/>
          <a:p>
            <a:endParaRPr lang="cs-CZ"/>
          </a:p>
        </p:txBody>
      </p:sp>
      <p:sp>
        <p:nvSpPr>
          <p:cNvPr id="1165315" name="Rectangle 3"/>
          <p:cNvSpPr>
            <a:spLocks noGrp="1" noChangeArrowheads="1"/>
          </p:cNvSpPr>
          <p:nvPr>
            <p:ph type="body" idx="1"/>
          </p:nvPr>
        </p:nvSpPr>
        <p:spPr>
          <a:xfrm>
            <a:off x="319088" y="1196975"/>
            <a:ext cx="8515350" cy="5160983"/>
          </a:xfrm>
        </p:spPr>
        <p:txBody>
          <a:bodyPr/>
          <a:lstStyle/>
          <a:p>
            <a:pPr>
              <a:lnSpc>
                <a:spcPct val="90000"/>
              </a:lnSpc>
            </a:pPr>
            <a:r>
              <a:rPr lang="cs-CZ" sz="2400" dirty="0"/>
              <a:t>Základním cílem </a:t>
            </a:r>
            <a:r>
              <a:rPr lang="cs-CZ" sz="2400" dirty="0" err="1"/>
              <a:t>Rašínovy</a:t>
            </a:r>
            <a:r>
              <a:rPr lang="cs-CZ" sz="2400" dirty="0"/>
              <a:t> měnové politiky a jeho nástupců bylo spojení koruny se zlatem a zařazení Československa mezi země se zlatým standardem</a:t>
            </a:r>
          </a:p>
          <a:p>
            <a:pPr>
              <a:lnSpc>
                <a:spcPct val="90000"/>
              </a:lnSpc>
            </a:pPr>
            <a:r>
              <a:rPr lang="cs-CZ" sz="2400" dirty="0"/>
              <a:t>Zlatá rezerva se vytvářela třemi cestami</a:t>
            </a:r>
          </a:p>
          <a:p>
            <a:pPr lvl="1">
              <a:lnSpc>
                <a:spcPct val="90000"/>
              </a:lnSpc>
            </a:pPr>
            <a:r>
              <a:rPr lang="cs-CZ" sz="2000" dirty="0"/>
              <a:t>Dary  - 94 520 zlatých mincí a medailí či 65 kg ryzího zlata ve zlomcích </a:t>
            </a:r>
          </a:p>
          <a:p>
            <a:pPr lvl="1">
              <a:lnSpc>
                <a:spcPct val="90000"/>
              </a:lnSpc>
            </a:pPr>
            <a:r>
              <a:rPr lang="cs-CZ" sz="2000" dirty="0"/>
              <a:t>Vypsání vnitřní valutové půjčky zákonem z 25. února 1919, kterým byla vláda zmocněna vypsat čtyřprocentní půjčku ve zlatě a ve valutách. Setkala se s nečekaným úspěchem (3260 kg ryzího zlata, 270025 kg stříbra atd.). Byla splacena do roku 1926, přičemž věřitelé běžně požadovali splácení v korunách. </a:t>
            </a:r>
          </a:p>
          <a:p>
            <a:pPr lvl="1">
              <a:lnSpc>
                <a:spcPct val="90000"/>
              </a:lnSpc>
            </a:pPr>
            <a:r>
              <a:rPr lang="cs-CZ" sz="2000" dirty="0"/>
              <a:t>Vyhlášení nabídkové povinnosti valut a deviz a zákaz vývozu zlatých mincí a nezpracovaného zlata a stříbra. </a:t>
            </a:r>
            <a:endParaRPr lang="de-DE" sz="2000" dirty="0"/>
          </a:p>
        </p:txBody>
      </p:sp>
      <p:sp>
        <p:nvSpPr>
          <p:cNvPr id="116531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7E0A45C9-F574-45F0-AADE-C2D9BBB484CF}" type="slidenum">
              <a:rPr lang="de-DE"/>
              <a:pPr/>
              <a:t>13</a:t>
            </a:fld>
            <a:endParaRPr lang="de-DE"/>
          </a:p>
        </p:txBody>
      </p:sp>
      <p:sp>
        <p:nvSpPr>
          <p:cNvPr id="1212418" name="Rectangle 2"/>
          <p:cNvSpPr>
            <a:spLocks noGrp="1" noChangeArrowheads="1"/>
          </p:cNvSpPr>
          <p:nvPr>
            <p:ph type="title"/>
          </p:nvPr>
        </p:nvSpPr>
        <p:spPr/>
        <p:txBody>
          <a:bodyPr/>
          <a:lstStyle/>
          <a:p>
            <a:endParaRPr lang="cs-CZ"/>
          </a:p>
        </p:txBody>
      </p:sp>
      <p:sp>
        <p:nvSpPr>
          <p:cNvPr id="1212419" name="Rectangle 3"/>
          <p:cNvSpPr>
            <a:spLocks noGrp="1" noChangeArrowheads="1"/>
          </p:cNvSpPr>
          <p:nvPr>
            <p:ph type="body" idx="1"/>
          </p:nvPr>
        </p:nvSpPr>
        <p:spPr>
          <a:xfrm>
            <a:off x="285720" y="1500174"/>
            <a:ext cx="8515350" cy="4619625"/>
          </a:xfrm>
        </p:spPr>
        <p:txBody>
          <a:bodyPr>
            <a:normAutofit lnSpcReduction="10000"/>
          </a:bodyPr>
          <a:lstStyle/>
          <a:p>
            <a:pPr>
              <a:lnSpc>
                <a:spcPct val="90000"/>
              </a:lnSpc>
            </a:pPr>
            <a:r>
              <a:rPr lang="cs-CZ" sz="2400" dirty="0"/>
              <a:t>1929 bylo dosaženo zlaté parity dle stanoveného obsahu </a:t>
            </a:r>
          </a:p>
          <a:p>
            <a:pPr>
              <a:lnSpc>
                <a:spcPct val="90000"/>
              </a:lnSpc>
              <a:buFont typeface="Wingdings" pitchFamily="2" charset="2"/>
              <a:buNone/>
            </a:pPr>
            <a:r>
              <a:rPr lang="cs-CZ" sz="2400" dirty="0"/>
              <a:t>	1 Kč = 44,58 mg zlata</a:t>
            </a:r>
          </a:p>
          <a:p>
            <a:pPr>
              <a:lnSpc>
                <a:spcPct val="90000"/>
              </a:lnSpc>
            </a:pPr>
            <a:r>
              <a:rPr lang="cs-CZ" sz="2400" dirty="0"/>
              <a:t>Šlo o standard tzv. zlaté devizy, koruna nebyla volně za zlato směnitelná</a:t>
            </a:r>
          </a:p>
          <a:p>
            <a:pPr>
              <a:lnSpc>
                <a:spcPct val="90000"/>
              </a:lnSpc>
            </a:pPr>
            <a:r>
              <a:rPr lang="cs-CZ" sz="2400" dirty="0"/>
              <a:t>Bankovky měli povinné zlaté krytí 25 %</a:t>
            </a:r>
          </a:p>
          <a:p>
            <a:pPr>
              <a:lnSpc>
                <a:spcPct val="90000"/>
              </a:lnSpc>
            </a:pPr>
            <a:r>
              <a:rPr lang="cs-CZ" sz="2400" dirty="0"/>
              <a:t>Devalvace v letech 1934 a 1936 se změkčovala tato hranice vždy o 1/6 obsahu</a:t>
            </a:r>
          </a:p>
          <a:p>
            <a:pPr>
              <a:lnSpc>
                <a:spcPct val="90000"/>
              </a:lnSpc>
            </a:pPr>
            <a:r>
              <a:rPr lang="cs-CZ" sz="2400" dirty="0"/>
              <a:t>Nástroje CB:</a:t>
            </a:r>
          </a:p>
          <a:p>
            <a:pPr lvl="1">
              <a:lnSpc>
                <a:spcPct val="90000"/>
              </a:lnSpc>
            </a:pPr>
            <a:r>
              <a:rPr lang="cs-CZ" sz="2400" dirty="0"/>
              <a:t>Diskontní nástroje</a:t>
            </a:r>
          </a:p>
          <a:p>
            <a:pPr lvl="1">
              <a:lnSpc>
                <a:spcPct val="90000"/>
              </a:lnSpc>
            </a:pPr>
            <a:r>
              <a:rPr lang="cs-CZ" sz="2400" dirty="0"/>
              <a:t>Operace na volném trhu</a:t>
            </a:r>
          </a:p>
          <a:p>
            <a:pPr>
              <a:lnSpc>
                <a:spcPct val="90000"/>
              </a:lnSpc>
            </a:pPr>
            <a:r>
              <a:rPr lang="cs-CZ" sz="2400" dirty="0"/>
              <a:t>Československá měna byla jednou z nejstabilnějších v Evropě</a:t>
            </a:r>
          </a:p>
          <a:p>
            <a:pPr>
              <a:lnSpc>
                <a:spcPct val="90000"/>
              </a:lnSpc>
            </a:pPr>
            <a:endParaRPr lang="de-DE" sz="2400" dirty="0"/>
          </a:p>
        </p:txBody>
      </p:sp>
      <p:sp>
        <p:nvSpPr>
          <p:cNvPr id="121242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A425E765-7D95-443E-88ED-A5AB40A45D0E}" type="slidenum">
              <a:rPr lang="de-DE"/>
              <a:pPr/>
              <a:t>14</a:t>
            </a:fld>
            <a:endParaRPr lang="de-DE"/>
          </a:p>
        </p:txBody>
      </p:sp>
      <p:sp>
        <p:nvSpPr>
          <p:cNvPr id="1167362" name="Rectangle 2"/>
          <p:cNvSpPr>
            <a:spLocks noGrp="1" noChangeArrowheads="1"/>
          </p:cNvSpPr>
          <p:nvPr>
            <p:ph type="title"/>
          </p:nvPr>
        </p:nvSpPr>
        <p:spPr/>
        <p:txBody>
          <a:bodyPr/>
          <a:lstStyle/>
          <a:p>
            <a:r>
              <a:rPr lang="cs-CZ" sz="2800"/>
              <a:t>Období protektorátu 1939-1945</a:t>
            </a:r>
            <a:endParaRPr lang="de-DE" sz="2800"/>
          </a:p>
        </p:txBody>
      </p:sp>
      <p:sp>
        <p:nvSpPr>
          <p:cNvPr id="1167363" name="Rectangle 3"/>
          <p:cNvSpPr>
            <a:spLocks noGrp="1" noChangeArrowheads="1"/>
          </p:cNvSpPr>
          <p:nvPr>
            <p:ph type="body" idx="1"/>
          </p:nvPr>
        </p:nvSpPr>
        <p:spPr>
          <a:xfrm>
            <a:off x="319088" y="1311275"/>
            <a:ext cx="8515350" cy="4943475"/>
          </a:xfrm>
        </p:spPr>
        <p:txBody>
          <a:bodyPr/>
          <a:lstStyle/>
          <a:p>
            <a:r>
              <a:rPr lang="cs-CZ" sz="2400"/>
              <a:t>27.9.1938 přejmenována na Národní banku Česko-Slovenskou</a:t>
            </a:r>
          </a:p>
          <a:p>
            <a:r>
              <a:rPr lang="cs-CZ" sz="2400"/>
              <a:t>31.3.1939 Národní banka pro Čechy a Moravu</a:t>
            </a:r>
          </a:p>
          <a:p>
            <a:pPr lvl="1"/>
            <a:r>
              <a:rPr lang="cs-CZ" sz="2400"/>
              <a:t>Správu vykonával říšský zmocněnec</a:t>
            </a:r>
          </a:p>
          <a:p>
            <a:pPr lvl="1"/>
            <a:r>
              <a:rPr lang="cs-CZ" sz="2400"/>
              <a:t>Slovensko – Slovenská národná banka</a:t>
            </a:r>
          </a:p>
          <a:p>
            <a:r>
              <a:rPr lang="cs-CZ" sz="2400"/>
              <a:t>Nadměrné emise, fixní kurz a stop ceny k roku 1939</a:t>
            </a:r>
          </a:p>
          <a:p>
            <a:r>
              <a:rPr lang="cs-CZ" sz="2400"/>
              <a:t>Chaos v peněžním oběhu</a:t>
            </a:r>
          </a:p>
          <a:p>
            <a:r>
              <a:rPr lang="cs-CZ" sz="2400"/>
              <a:t>Na konci války platilo na území Československa  6 měn</a:t>
            </a:r>
          </a:p>
          <a:p>
            <a:endParaRPr lang="de-DE" sz="2400"/>
          </a:p>
        </p:txBody>
      </p:sp>
      <p:sp>
        <p:nvSpPr>
          <p:cNvPr id="1167364"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0E0B64A2-E530-4E66-9500-007ACF238B6A}" type="slidenum">
              <a:rPr lang="de-DE"/>
              <a:pPr/>
              <a:t>15</a:t>
            </a:fld>
            <a:endParaRPr lang="de-DE"/>
          </a:p>
        </p:txBody>
      </p:sp>
      <p:sp>
        <p:nvSpPr>
          <p:cNvPr id="1214467" name="Rectangle 3"/>
          <p:cNvSpPr>
            <a:spLocks noGrp="1" noChangeArrowheads="1"/>
          </p:cNvSpPr>
          <p:nvPr>
            <p:ph type="body" idx="1"/>
          </p:nvPr>
        </p:nvSpPr>
        <p:spPr>
          <a:xfrm>
            <a:off x="319088" y="1311275"/>
            <a:ext cx="8515350" cy="4943475"/>
          </a:xfrm>
        </p:spPr>
        <p:txBody>
          <a:bodyPr>
            <a:normAutofit fontScale="85000" lnSpcReduction="20000"/>
          </a:bodyPr>
          <a:lstStyle/>
          <a:p>
            <a:r>
              <a:rPr lang="cs-CZ"/>
              <a:t>Tlak na vydání staženého čs. oběživa v odstoupených pohraničních územích byl Československem nahrazen ve zlatě a devizách. Německé ultimátum vyústilo v dohodu ze 4.3. 1939, podle které bylo na Říšskou banku převedeno 14 tun zlata. </a:t>
            </a:r>
          </a:p>
          <a:p>
            <a:r>
              <a:rPr lang="cs-CZ"/>
              <a:t>Od 1. října 1940 by koruna právně - nominálním zlomkem říšské marky </a:t>
            </a:r>
          </a:p>
          <a:p>
            <a:r>
              <a:rPr lang="cs-CZ"/>
              <a:t>Koruna podhodnocena o 30 %</a:t>
            </a:r>
          </a:p>
          <a:p>
            <a:r>
              <a:rPr lang="cs-CZ"/>
              <a:t>Interimkonto (platby občanů)u Říšské banky .15 mld. na konci války</a:t>
            </a:r>
          </a:p>
          <a:p>
            <a:r>
              <a:rPr lang="cs-CZ"/>
              <a:t>Girokonto (platby firem) 58 mld.</a:t>
            </a:r>
          </a:p>
          <a:p>
            <a:r>
              <a:rPr lang="cs-CZ"/>
              <a:t>Odvezeno 45,5 t zlata</a:t>
            </a:r>
          </a:p>
          <a:p>
            <a:r>
              <a:rPr lang="cs-CZ"/>
              <a:t>Matrikulační příspěvěk na válečné výdaje 53,6 mld K</a:t>
            </a:r>
          </a:p>
          <a:p>
            <a:r>
              <a:rPr lang="cs-CZ"/>
              <a:t>Inflace – růst spotřebitelských cen o 62 % a velkoobchodních o 59 %</a:t>
            </a:r>
            <a:endParaRPr lang="de-DE"/>
          </a:p>
        </p:txBody>
      </p:sp>
      <p:sp>
        <p:nvSpPr>
          <p:cNvPr id="1214468"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
        <p:nvSpPr>
          <p:cNvPr id="1214469" name="Rectangle 5"/>
          <p:cNvSpPr>
            <a:spLocks noGrp="1" noChangeArrowheads="1"/>
          </p:cNvSpPr>
          <p:nvPr>
            <p:ph type="title"/>
          </p:nvPr>
        </p:nvSpPr>
        <p:spPr/>
        <p:txBody>
          <a:bodyPr/>
          <a:lstStyle/>
          <a:p>
            <a:endParaRPr lang="cs-CZ"/>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7E767054-E8BD-45D8-BE68-5B86A34519A5}" type="slidenum">
              <a:rPr lang="de-DE"/>
              <a:pPr/>
              <a:t>16</a:t>
            </a:fld>
            <a:endParaRPr lang="de-DE"/>
          </a:p>
        </p:txBody>
      </p:sp>
      <p:sp>
        <p:nvSpPr>
          <p:cNvPr id="1169410" name="Rectangle 2"/>
          <p:cNvSpPr>
            <a:spLocks noGrp="1" noChangeArrowheads="1"/>
          </p:cNvSpPr>
          <p:nvPr>
            <p:ph type="title"/>
          </p:nvPr>
        </p:nvSpPr>
        <p:spPr/>
        <p:txBody>
          <a:bodyPr/>
          <a:lstStyle/>
          <a:p>
            <a:r>
              <a:rPr lang="cs-CZ" sz="2800"/>
              <a:t>Československá republika 1945 - 1960</a:t>
            </a:r>
            <a:endParaRPr lang="de-DE" sz="2800"/>
          </a:p>
        </p:txBody>
      </p:sp>
      <p:sp>
        <p:nvSpPr>
          <p:cNvPr id="1169411" name="Rectangle 3"/>
          <p:cNvSpPr>
            <a:spLocks noGrp="1" noChangeArrowheads="1"/>
          </p:cNvSpPr>
          <p:nvPr>
            <p:ph type="body" idx="1"/>
          </p:nvPr>
        </p:nvSpPr>
        <p:spPr>
          <a:xfrm>
            <a:off x="319088" y="1787525"/>
            <a:ext cx="8515350" cy="4029075"/>
          </a:xfrm>
        </p:spPr>
        <p:txBody>
          <a:bodyPr/>
          <a:lstStyle/>
          <a:p>
            <a:r>
              <a:rPr lang="cs-CZ" sz="2400"/>
              <a:t>1.6.1945 obnovena činnost Národní banky československé</a:t>
            </a:r>
          </a:p>
          <a:p>
            <a:r>
              <a:rPr lang="cs-CZ" sz="2400"/>
              <a:t>1.11.1945 peněžní reforma a zavedena opět československá měna</a:t>
            </a:r>
          </a:p>
          <a:p>
            <a:pPr lvl="1"/>
            <a:r>
              <a:rPr lang="cs-CZ" sz="2000"/>
              <a:t> </a:t>
            </a:r>
            <a:r>
              <a:rPr lang="cs-CZ" sz="2400"/>
              <a:t>dekret prezidenta republiky z 19.10 1945, připravována londýnskou vládou od roku 1941</a:t>
            </a:r>
          </a:p>
          <a:p>
            <a:pPr lvl="1"/>
            <a:r>
              <a:rPr lang="cs-CZ" sz="2400"/>
              <a:t>Do 500 Kč vyměněny fyz. osobám 1:1, zbytek připsán na vázané účty v bankách – zamezení inflačních tlaků </a:t>
            </a:r>
          </a:p>
          <a:p>
            <a:endParaRPr lang="de-DE" sz="2400"/>
          </a:p>
        </p:txBody>
      </p:sp>
      <p:sp>
        <p:nvSpPr>
          <p:cNvPr id="116941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183DEA98-2F3F-4435-9C34-CC6704A309B3}" type="slidenum">
              <a:rPr lang="de-DE"/>
              <a:pPr/>
              <a:t>17</a:t>
            </a:fld>
            <a:endParaRPr lang="de-DE"/>
          </a:p>
        </p:txBody>
      </p:sp>
      <p:sp>
        <p:nvSpPr>
          <p:cNvPr id="1171458" name="Rectangle 2"/>
          <p:cNvSpPr>
            <a:spLocks noGrp="1" noChangeArrowheads="1"/>
          </p:cNvSpPr>
          <p:nvPr>
            <p:ph type="title"/>
          </p:nvPr>
        </p:nvSpPr>
        <p:spPr/>
        <p:txBody>
          <a:bodyPr/>
          <a:lstStyle/>
          <a:p>
            <a:endParaRPr lang="cs-CZ"/>
          </a:p>
        </p:txBody>
      </p:sp>
      <p:sp>
        <p:nvSpPr>
          <p:cNvPr id="1171459" name="Rectangle 3"/>
          <p:cNvSpPr>
            <a:spLocks noGrp="1" noChangeArrowheads="1"/>
          </p:cNvSpPr>
          <p:nvPr>
            <p:ph type="body" idx="1"/>
          </p:nvPr>
        </p:nvSpPr>
        <p:spPr>
          <a:xfrm>
            <a:off x="319088" y="1082675"/>
            <a:ext cx="8515350" cy="4733925"/>
          </a:xfrm>
        </p:spPr>
        <p:txBody>
          <a:bodyPr/>
          <a:lstStyle/>
          <a:p>
            <a:r>
              <a:rPr lang="cs-CZ" sz="2400" dirty="0"/>
              <a:t>Soukromé bankéřské domy, akciové obchodní banky</a:t>
            </a:r>
          </a:p>
          <a:p>
            <a:r>
              <a:rPr lang="cs-CZ" sz="2400" dirty="0"/>
              <a:t>Poštovní a komunální spořitelny</a:t>
            </a:r>
          </a:p>
          <a:p>
            <a:r>
              <a:rPr lang="cs-CZ" sz="2400" dirty="0"/>
              <a:t>Úvěrová družstva a specializované bankovní instituce</a:t>
            </a:r>
          </a:p>
          <a:p>
            <a:r>
              <a:rPr lang="cs-CZ" sz="2400" dirty="0"/>
              <a:t>10 v Čechách a 6 na Slovensku, </a:t>
            </a:r>
          </a:p>
          <a:p>
            <a:r>
              <a:rPr lang="cs-CZ" sz="2400" dirty="0"/>
              <a:t>po roce 1948 pouze  Živnostenská banka a </a:t>
            </a:r>
            <a:r>
              <a:rPr lang="cs-CZ" sz="2400" dirty="0" err="1"/>
              <a:t>Tatrabanka</a:t>
            </a:r>
            <a:endParaRPr lang="cs-CZ" sz="2400" dirty="0"/>
          </a:p>
          <a:p>
            <a:r>
              <a:rPr lang="cs-CZ" sz="2400" dirty="0"/>
              <a:t>Založena státní spořitelna a Investiční banka</a:t>
            </a:r>
          </a:p>
          <a:p>
            <a:r>
              <a:rPr lang="cs-CZ" sz="2400" dirty="0"/>
              <a:t>Vytvoření jednostupňového bankovního systému </a:t>
            </a:r>
          </a:p>
          <a:p>
            <a:r>
              <a:rPr lang="cs-CZ" sz="2400" dirty="0"/>
              <a:t>1.4.1950 Státní banka československá, dle sovětského vzoru</a:t>
            </a:r>
          </a:p>
          <a:p>
            <a:endParaRPr lang="de-DE" sz="2400" dirty="0"/>
          </a:p>
        </p:txBody>
      </p:sp>
      <p:sp>
        <p:nvSpPr>
          <p:cNvPr id="117146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DA507FC9-1625-4574-98F6-C89BEA41CC2C}" type="slidenum">
              <a:rPr lang="de-DE"/>
              <a:pPr/>
              <a:t>18</a:t>
            </a:fld>
            <a:endParaRPr lang="de-DE"/>
          </a:p>
        </p:txBody>
      </p:sp>
      <p:sp>
        <p:nvSpPr>
          <p:cNvPr id="1173506" name="Rectangle 2"/>
          <p:cNvSpPr>
            <a:spLocks noGrp="1" noChangeArrowheads="1"/>
          </p:cNvSpPr>
          <p:nvPr>
            <p:ph type="title"/>
          </p:nvPr>
        </p:nvSpPr>
        <p:spPr/>
        <p:txBody>
          <a:bodyPr/>
          <a:lstStyle/>
          <a:p>
            <a:r>
              <a:rPr lang="cs-CZ" sz="2800"/>
              <a:t>Fungování momobanky</a:t>
            </a:r>
            <a:endParaRPr lang="de-DE" sz="2800"/>
          </a:p>
        </p:txBody>
      </p:sp>
      <p:sp>
        <p:nvSpPr>
          <p:cNvPr id="1173507" name="Rectangle 3"/>
          <p:cNvSpPr>
            <a:spLocks noGrp="1" noChangeArrowheads="1"/>
          </p:cNvSpPr>
          <p:nvPr>
            <p:ph type="body" idx="1"/>
          </p:nvPr>
        </p:nvSpPr>
        <p:spPr>
          <a:xfrm>
            <a:off x="319088" y="1787525"/>
            <a:ext cx="8515350" cy="4029075"/>
          </a:xfrm>
        </p:spPr>
        <p:txBody>
          <a:bodyPr/>
          <a:lstStyle/>
          <a:p>
            <a:r>
              <a:rPr lang="cs-CZ" sz="2400" dirty="0"/>
              <a:t>Měnová politika byla zcela v souladu s centrálním plánováním ekonomiky</a:t>
            </a:r>
          </a:p>
          <a:p>
            <a:pPr lvl="1"/>
            <a:r>
              <a:rPr lang="cs-CZ" sz="2400" dirty="0"/>
              <a:t>Pokladní a úvěrový plán</a:t>
            </a:r>
          </a:p>
          <a:p>
            <a:pPr lvl="1"/>
            <a:r>
              <a:rPr lang="cs-CZ" sz="2400" dirty="0"/>
              <a:t>Devizový plán</a:t>
            </a:r>
          </a:p>
          <a:p>
            <a:pPr lvl="1"/>
            <a:r>
              <a:rPr lang="cs-CZ" sz="2400" dirty="0"/>
              <a:t>Měnový plán</a:t>
            </a:r>
          </a:p>
          <a:p>
            <a:pPr>
              <a:buFont typeface="Wingdings" pitchFamily="2" charset="2"/>
              <a:buNone/>
            </a:pPr>
            <a:endParaRPr lang="de-DE" sz="2400" dirty="0"/>
          </a:p>
        </p:txBody>
      </p:sp>
      <p:sp>
        <p:nvSpPr>
          <p:cNvPr id="1173508"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759A5070-DBA1-44FA-BC10-519CC16D1DB1}" type="slidenum">
              <a:rPr lang="de-DE"/>
              <a:pPr/>
              <a:t>19</a:t>
            </a:fld>
            <a:endParaRPr lang="de-DE"/>
          </a:p>
        </p:txBody>
      </p:sp>
      <p:sp>
        <p:nvSpPr>
          <p:cNvPr id="1185794" name="Rectangle 2"/>
          <p:cNvSpPr>
            <a:spLocks noGrp="1" noChangeArrowheads="1"/>
          </p:cNvSpPr>
          <p:nvPr>
            <p:ph type="title"/>
          </p:nvPr>
        </p:nvSpPr>
        <p:spPr/>
        <p:txBody>
          <a:bodyPr/>
          <a:lstStyle/>
          <a:p>
            <a:r>
              <a:rPr lang="cs-CZ" sz="2800"/>
              <a:t>Peněžní reforma k 1.6.1953</a:t>
            </a:r>
            <a:endParaRPr lang="de-DE" sz="2800"/>
          </a:p>
        </p:txBody>
      </p:sp>
      <p:sp>
        <p:nvSpPr>
          <p:cNvPr id="1185795" name="Rectangle 3"/>
          <p:cNvSpPr>
            <a:spLocks noGrp="1" noChangeArrowheads="1"/>
          </p:cNvSpPr>
          <p:nvPr>
            <p:ph type="body" idx="1"/>
          </p:nvPr>
        </p:nvSpPr>
        <p:spPr>
          <a:xfrm>
            <a:off x="319088" y="1787525"/>
            <a:ext cx="8515350" cy="4029075"/>
          </a:xfrm>
        </p:spPr>
        <p:txBody>
          <a:bodyPr/>
          <a:lstStyle/>
          <a:p>
            <a:r>
              <a:rPr lang="cs-CZ" sz="2400" dirty="0"/>
              <a:t>Hotovostní peníze </a:t>
            </a:r>
            <a:r>
              <a:rPr lang="cs-CZ" sz="2400" dirty="0" err="1"/>
              <a:t>fyz</a:t>
            </a:r>
            <a:r>
              <a:rPr lang="cs-CZ" sz="2400" dirty="0"/>
              <a:t>. os. Do výše 300 Kč v poměru 5:1, zbytek 50:1</a:t>
            </a:r>
          </a:p>
          <a:p>
            <a:r>
              <a:rPr lang="cs-CZ" sz="2400" dirty="0"/>
              <a:t>Vázané vklady z reformy v roce 1945, pojistky a cenné papíry byla anulovány</a:t>
            </a:r>
          </a:p>
          <a:p>
            <a:r>
              <a:rPr lang="cs-CZ" sz="2400" dirty="0"/>
              <a:t>Nové vklady do 16.5.1953 vyplaceny v poměrech 5:1 do 5 000 Kčs až 30:1 do 50 000Kčs</a:t>
            </a:r>
          </a:p>
          <a:p>
            <a:r>
              <a:rPr lang="cs-CZ" sz="2400" dirty="0"/>
              <a:t>Vklady po 16.5.1953  v poměru 50:1</a:t>
            </a:r>
          </a:p>
          <a:p>
            <a:r>
              <a:rPr lang="cs-CZ" sz="2400" dirty="0"/>
              <a:t>Mzdy a důchody se začaly vyplácet v poměru 5:1</a:t>
            </a:r>
          </a:p>
          <a:p>
            <a:r>
              <a:rPr lang="cs-CZ" sz="2400" dirty="0"/>
              <a:t>Pokles cen, fixace dolaru, vyhazov z MMF</a:t>
            </a:r>
          </a:p>
          <a:p>
            <a:pPr>
              <a:buFont typeface="Wingdings" pitchFamily="2" charset="2"/>
              <a:buNone/>
            </a:pPr>
            <a:endParaRPr lang="de-DE" sz="2400" dirty="0"/>
          </a:p>
        </p:txBody>
      </p:sp>
      <p:sp>
        <p:nvSpPr>
          <p:cNvPr id="118579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Souhrn opatření </a:t>
            </a:r>
            <a:r>
              <a:rPr lang="cs-CZ" dirty="0" smtClean="0"/>
              <a:t>a zásad, které mají prostřednictvím měnových nástrojů prosazovat plnění měnových cílů</a:t>
            </a:r>
            <a:r>
              <a:rPr lang="cs-CZ" dirty="0" smtClean="0"/>
              <a:t>.</a:t>
            </a:r>
          </a:p>
          <a:p>
            <a:pPr>
              <a:buNone/>
            </a:pPr>
            <a:endParaRPr lang="cs-CZ" dirty="0" smtClean="0"/>
          </a:p>
          <a:p>
            <a:r>
              <a:rPr lang="cs-CZ" dirty="0" smtClean="0"/>
              <a:t>Druhy monetární politiky:</a:t>
            </a:r>
            <a:endParaRPr lang="cs-CZ" dirty="0" smtClean="0"/>
          </a:p>
          <a:p>
            <a:pPr lvl="1"/>
            <a:r>
              <a:rPr lang="cs-CZ" dirty="0" smtClean="0">
                <a:solidFill>
                  <a:srgbClr val="FF0000"/>
                </a:solidFill>
              </a:rPr>
              <a:t>expanzivní - zvyšování nabídky peněz v </a:t>
            </a:r>
            <a:r>
              <a:rPr lang="cs-CZ" dirty="0" smtClean="0">
                <a:solidFill>
                  <a:srgbClr val="FF0000"/>
                </a:solidFill>
              </a:rPr>
              <a:t>ekonomice </a:t>
            </a:r>
            <a:endParaRPr lang="cs-CZ" dirty="0" smtClean="0">
              <a:solidFill>
                <a:srgbClr val="FF0000"/>
              </a:solidFill>
            </a:endParaRPr>
          </a:p>
          <a:p>
            <a:pPr lvl="1"/>
            <a:r>
              <a:rPr lang="cs-CZ" dirty="0" smtClean="0">
                <a:solidFill>
                  <a:srgbClr val="FF0000"/>
                </a:solidFill>
              </a:rPr>
              <a:t>restriktivní - snižování nabídky peněz v </a:t>
            </a:r>
            <a:r>
              <a:rPr lang="cs-CZ" dirty="0" smtClean="0">
                <a:solidFill>
                  <a:srgbClr val="FF0000"/>
                </a:solidFill>
              </a:rPr>
              <a:t>ekonomice</a:t>
            </a:r>
          </a:p>
          <a:p>
            <a:pPr lvl="1">
              <a:buNone/>
            </a:pPr>
            <a:endParaRPr lang="cs-CZ" dirty="0" smtClean="0"/>
          </a:p>
          <a:p>
            <a:r>
              <a:rPr lang="cs-CZ" dirty="0" smtClean="0"/>
              <a:t> V podmínkách ČR je nositelem monetární politiky Česká národní banka </a:t>
            </a:r>
            <a:r>
              <a:rPr lang="cs-CZ" dirty="0" smtClean="0"/>
              <a:t>ČNB.</a:t>
            </a:r>
            <a:endParaRPr lang="cs-CZ" dirty="0" smtClean="0"/>
          </a:p>
          <a:p>
            <a:pPr>
              <a:buNone/>
            </a:pPr>
            <a:endParaRPr lang="cs-CZ" dirty="0" smtClean="0"/>
          </a:p>
        </p:txBody>
      </p:sp>
      <p:sp>
        <p:nvSpPr>
          <p:cNvPr id="3" name="Nadpis 2"/>
          <p:cNvSpPr>
            <a:spLocks noGrp="1"/>
          </p:cNvSpPr>
          <p:nvPr>
            <p:ph type="title"/>
          </p:nvPr>
        </p:nvSpPr>
        <p:spPr/>
        <p:txBody>
          <a:bodyPr/>
          <a:lstStyle/>
          <a:p>
            <a:r>
              <a:rPr lang="cs-CZ" dirty="0" smtClean="0"/>
              <a:t>Monetární politika</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276E5FD3-6C26-44EA-A403-2CC8A2D364AE}" type="slidenum">
              <a:rPr lang="de-DE"/>
              <a:pPr/>
              <a:t>20</a:t>
            </a:fld>
            <a:endParaRPr lang="de-DE"/>
          </a:p>
        </p:txBody>
      </p:sp>
      <p:sp>
        <p:nvSpPr>
          <p:cNvPr id="1175554" name="Rectangle 2"/>
          <p:cNvSpPr>
            <a:spLocks noGrp="1" noChangeArrowheads="1"/>
          </p:cNvSpPr>
          <p:nvPr>
            <p:ph type="title"/>
          </p:nvPr>
        </p:nvSpPr>
        <p:spPr/>
        <p:txBody>
          <a:bodyPr/>
          <a:lstStyle/>
          <a:p>
            <a:endParaRPr lang="cs-CZ"/>
          </a:p>
        </p:txBody>
      </p:sp>
      <p:sp>
        <p:nvSpPr>
          <p:cNvPr id="1175555" name="Rectangle 3"/>
          <p:cNvSpPr>
            <a:spLocks noGrp="1" noChangeArrowheads="1"/>
          </p:cNvSpPr>
          <p:nvPr>
            <p:ph type="body" idx="1"/>
          </p:nvPr>
        </p:nvSpPr>
        <p:spPr>
          <a:xfrm>
            <a:off x="319088" y="1787525"/>
            <a:ext cx="8515350" cy="4029075"/>
          </a:xfrm>
        </p:spPr>
        <p:txBody>
          <a:bodyPr/>
          <a:lstStyle/>
          <a:p>
            <a:r>
              <a:rPr lang="cs-CZ" sz="2400"/>
              <a:t>Po roce 1958 převzala SBČS i financování investiční výstavby</a:t>
            </a:r>
          </a:p>
          <a:p>
            <a:endParaRPr lang="de-DE" sz="2400"/>
          </a:p>
        </p:txBody>
      </p:sp>
      <p:sp>
        <p:nvSpPr>
          <p:cNvPr id="117555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3091DC27-85E9-44E3-B46A-FF1EFF06D27D}" type="slidenum">
              <a:rPr lang="de-DE"/>
              <a:pPr/>
              <a:t>21</a:t>
            </a:fld>
            <a:endParaRPr lang="de-DE"/>
          </a:p>
        </p:txBody>
      </p:sp>
      <p:sp>
        <p:nvSpPr>
          <p:cNvPr id="1177602" name="Rectangle 2"/>
          <p:cNvSpPr>
            <a:spLocks noGrp="1" noChangeArrowheads="1"/>
          </p:cNvSpPr>
          <p:nvPr>
            <p:ph type="title"/>
          </p:nvPr>
        </p:nvSpPr>
        <p:spPr/>
        <p:txBody>
          <a:bodyPr/>
          <a:lstStyle/>
          <a:p>
            <a:r>
              <a:rPr lang="cs-CZ" sz="2800"/>
              <a:t>ČSSR 1960 - 1989</a:t>
            </a:r>
            <a:endParaRPr lang="de-DE" sz="2800"/>
          </a:p>
        </p:txBody>
      </p:sp>
      <p:sp>
        <p:nvSpPr>
          <p:cNvPr id="1177603" name="Rectangle 3"/>
          <p:cNvSpPr>
            <a:spLocks noGrp="1" noChangeArrowheads="1"/>
          </p:cNvSpPr>
          <p:nvPr>
            <p:ph type="body" idx="1"/>
          </p:nvPr>
        </p:nvSpPr>
        <p:spPr>
          <a:xfrm>
            <a:off x="319088" y="1787525"/>
            <a:ext cx="8515350" cy="4029075"/>
          </a:xfrm>
        </p:spPr>
        <p:txBody>
          <a:bodyPr/>
          <a:lstStyle/>
          <a:p>
            <a:r>
              <a:rPr lang="cs-CZ" sz="2400"/>
              <a:t>1960 dle ústavy se stala republika socialistickou</a:t>
            </a:r>
          </a:p>
          <a:p>
            <a:r>
              <a:rPr lang="cs-CZ" sz="2400"/>
              <a:t>1964 založena ČOB, akciová společnost, 100 %  akcií vlastnil stát, pravomoci na úseku zahraničních operací</a:t>
            </a:r>
          </a:p>
          <a:p>
            <a:r>
              <a:rPr lang="cs-CZ" sz="2400"/>
              <a:t>1969 federální uspořádání státu, rozdělení spořitelny na Českou státní spořitelnu a Slovenskou státní spořitelnu</a:t>
            </a:r>
          </a:p>
          <a:p>
            <a:pPr>
              <a:buFont typeface="Wingdings" pitchFamily="2" charset="2"/>
              <a:buNone/>
            </a:pPr>
            <a:endParaRPr lang="de-DE" sz="2400"/>
          </a:p>
        </p:txBody>
      </p:sp>
      <p:sp>
        <p:nvSpPr>
          <p:cNvPr id="1177604"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E7989A3B-9031-4DB5-B261-5743B8FE915D}" type="slidenum">
              <a:rPr lang="de-DE"/>
              <a:pPr/>
              <a:t>22</a:t>
            </a:fld>
            <a:endParaRPr lang="de-DE"/>
          </a:p>
        </p:txBody>
      </p:sp>
      <p:sp>
        <p:nvSpPr>
          <p:cNvPr id="1179650" name="Rectangle 2"/>
          <p:cNvSpPr>
            <a:spLocks noGrp="1" noChangeArrowheads="1"/>
          </p:cNvSpPr>
          <p:nvPr>
            <p:ph type="title"/>
          </p:nvPr>
        </p:nvSpPr>
        <p:spPr/>
        <p:txBody>
          <a:bodyPr/>
          <a:lstStyle/>
          <a:p>
            <a:r>
              <a:rPr lang="cs-CZ" sz="2800"/>
              <a:t>Aktivizace a diferenciace</a:t>
            </a:r>
            <a:endParaRPr lang="de-DE" sz="2800"/>
          </a:p>
        </p:txBody>
      </p:sp>
      <p:sp>
        <p:nvSpPr>
          <p:cNvPr id="1179651" name="Rectangle 3"/>
          <p:cNvSpPr>
            <a:spLocks noGrp="1" noChangeArrowheads="1"/>
          </p:cNvSpPr>
          <p:nvPr>
            <p:ph type="body" idx="1"/>
          </p:nvPr>
        </p:nvSpPr>
        <p:spPr>
          <a:xfrm>
            <a:off x="319088" y="1254125"/>
            <a:ext cx="8515350" cy="4562475"/>
          </a:xfrm>
        </p:spPr>
        <p:txBody>
          <a:bodyPr/>
          <a:lstStyle/>
          <a:p>
            <a:r>
              <a:rPr lang="cs-CZ" sz="2400" dirty="0"/>
              <a:t>Koncem 80. let začaly hrát roli měnové aspekty</a:t>
            </a:r>
          </a:p>
          <a:p>
            <a:r>
              <a:rPr lang="cs-CZ" sz="2400" dirty="0"/>
              <a:t>Požadavek efektivního využívání úvěru</a:t>
            </a:r>
          </a:p>
          <a:p>
            <a:r>
              <a:rPr lang="cs-CZ" sz="2400" dirty="0"/>
              <a:t>Načasování bankovní reformy</a:t>
            </a:r>
          </a:p>
          <a:p>
            <a:r>
              <a:rPr lang="cs-CZ" sz="2400" dirty="0"/>
              <a:t>1.1.1990 došlo k oddělení emisní a úvěrově obchodní činnosti CB (na základě zákona 130/1989 z 15.11.1989)</a:t>
            </a:r>
          </a:p>
          <a:p>
            <a:pPr lvl="1"/>
            <a:r>
              <a:rPr lang="cs-CZ" sz="2400" dirty="0"/>
              <a:t>Komerční banka Praha</a:t>
            </a:r>
          </a:p>
          <a:p>
            <a:pPr lvl="1"/>
            <a:r>
              <a:rPr lang="cs-CZ" sz="2400" dirty="0"/>
              <a:t>Všeobecná </a:t>
            </a:r>
            <a:r>
              <a:rPr lang="cs-CZ" sz="2400" dirty="0" err="1"/>
              <a:t>úverová</a:t>
            </a:r>
            <a:r>
              <a:rPr lang="cs-CZ" sz="2400" dirty="0"/>
              <a:t> banka Bratislava</a:t>
            </a:r>
          </a:p>
          <a:p>
            <a:pPr lvl="1">
              <a:buFontTx/>
              <a:buNone/>
            </a:pPr>
            <a:endParaRPr lang="cs-CZ" sz="2400" dirty="0"/>
          </a:p>
          <a:p>
            <a:pPr lvl="1">
              <a:buFontTx/>
              <a:buNone/>
            </a:pPr>
            <a:r>
              <a:rPr lang="cs-CZ" sz="2400" dirty="0"/>
              <a:t>Návrat k dvoustupňovému bankovnímu systému</a:t>
            </a:r>
            <a:endParaRPr lang="de-DE" sz="2400" dirty="0"/>
          </a:p>
        </p:txBody>
      </p:sp>
      <p:sp>
        <p:nvSpPr>
          <p:cNvPr id="117965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3200EDB8-D0E7-4822-BE27-4F3A5A2C32DB}" type="slidenum">
              <a:rPr lang="de-DE"/>
              <a:pPr/>
              <a:t>23</a:t>
            </a:fld>
            <a:endParaRPr lang="de-DE"/>
          </a:p>
        </p:txBody>
      </p:sp>
      <p:sp>
        <p:nvSpPr>
          <p:cNvPr id="1189890" name="Rectangle 2"/>
          <p:cNvSpPr>
            <a:spLocks noGrp="1" noChangeArrowheads="1"/>
          </p:cNvSpPr>
          <p:nvPr>
            <p:ph type="title"/>
          </p:nvPr>
        </p:nvSpPr>
        <p:spPr/>
        <p:txBody>
          <a:bodyPr/>
          <a:lstStyle/>
          <a:p>
            <a:r>
              <a:rPr lang="cs-CZ" sz="2800"/>
              <a:t>Institucionální rámec ČNB</a:t>
            </a:r>
            <a:endParaRPr lang="de-DE" sz="2800"/>
          </a:p>
        </p:txBody>
      </p:sp>
      <p:sp>
        <p:nvSpPr>
          <p:cNvPr id="1189891" name="Rectangle 3"/>
          <p:cNvSpPr>
            <a:spLocks noGrp="1" noChangeArrowheads="1"/>
          </p:cNvSpPr>
          <p:nvPr>
            <p:ph type="body" idx="1"/>
          </p:nvPr>
        </p:nvSpPr>
        <p:spPr>
          <a:xfrm>
            <a:off x="319088" y="1235075"/>
            <a:ext cx="8515350" cy="4581525"/>
          </a:xfrm>
        </p:spPr>
        <p:txBody>
          <a:bodyPr/>
          <a:lstStyle/>
          <a:p>
            <a:r>
              <a:rPr lang="cs-CZ" sz="2400" dirty="0"/>
              <a:t>Ústřední banka ČR</a:t>
            </a:r>
          </a:p>
          <a:p>
            <a:r>
              <a:rPr lang="cs-CZ" sz="2400" dirty="0"/>
              <a:t>Dohled nad finančním a kapitálovým trhem</a:t>
            </a:r>
          </a:p>
          <a:p>
            <a:r>
              <a:rPr lang="cs-CZ" sz="2400" dirty="0"/>
              <a:t>Postavení veřejnoprávního subjektu se sídlem v Praze</a:t>
            </a:r>
          </a:p>
          <a:p>
            <a:r>
              <a:rPr lang="cs-CZ" sz="2400" dirty="0"/>
              <a:t>Kompetence správního úřadu v rozsahu stanoveném zákonem</a:t>
            </a:r>
          </a:p>
          <a:p>
            <a:r>
              <a:rPr lang="cs-CZ" sz="2400" dirty="0"/>
              <a:t>Hospodaření se svěřeným majetkem</a:t>
            </a:r>
          </a:p>
          <a:p>
            <a:r>
              <a:rPr lang="cs-CZ" sz="2400" dirty="0"/>
              <a:t>Součást evropského systému ústředních bank</a:t>
            </a:r>
          </a:p>
          <a:p>
            <a:r>
              <a:rPr lang="cs-CZ" sz="2400" dirty="0"/>
              <a:t>Správce účtů státu</a:t>
            </a:r>
          </a:p>
          <a:p>
            <a:r>
              <a:rPr lang="cs-CZ" sz="2400" dirty="0"/>
              <a:t>Bankou bank</a:t>
            </a:r>
          </a:p>
          <a:p>
            <a:pPr>
              <a:buFont typeface="Wingdings" pitchFamily="2" charset="2"/>
              <a:buNone/>
            </a:pPr>
            <a:endParaRPr lang="de-DE" sz="2400" dirty="0"/>
          </a:p>
        </p:txBody>
      </p:sp>
      <p:sp>
        <p:nvSpPr>
          <p:cNvPr id="118989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cs-CZ" b="1" smtClean="0"/>
              <a:t>Česká národní banka</a:t>
            </a:r>
          </a:p>
        </p:txBody>
      </p:sp>
      <p:pic>
        <p:nvPicPr>
          <p:cNvPr id="2051" name="Picture 5" descr="fotogalerie_obr_bud_01big"/>
          <p:cNvPicPr>
            <a:picLocks noChangeAspect="1" noChangeArrowheads="1"/>
          </p:cNvPicPr>
          <p:nvPr>
            <p:ph idx="1"/>
          </p:nvPr>
        </p:nvPicPr>
        <p:blipFill>
          <a:blip r:embed="rId2"/>
          <a:srcRect/>
          <a:stretch>
            <a:fillRect/>
          </a:stretch>
        </p:blipFill>
        <p:spPr>
          <a:xfrm>
            <a:off x="1733550" y="1957388"/>
            <a:ext cx="5676900" cy="3810000"/>
          </a:xfr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mtClean="0"/>
              <a:t>Základní charakteristika ČNB</a:t>
            </a:r>
          </a:p>
        </p:txBody>
      </p:sp>
      <p:sp>
        <p:nvSpPr>
          <p:cNvPr id="4099" name="Rectangle 3"/>
          <p:cNvSpPr>
            <a:spLocks noGrp="1" noChangeArrowheads="1"/>
          </p:cNvSpPr>
          <p:nvPr>
            <p:ph type="body" idx="1"/>
          </p:nvPr>
        </p:nvSpPr>
        <p:spPr/>
        <p:txBody>
          <a:bodyPr>
            <a:normAutofit lnSpcReduction="10000"/>
          </a:bodyPr>
          <a:lstStyle/>
          <a:p>
            <a:pPr eaLnBrk="1" hangingPunct="1">
              <a:lnSpc>
                <a:spcPct val="80000"/>
              </a:lnSpc>
            </a:pPr>
            <a:r>
              <a:rPr lang="cs-CZ" sz="2600" u="sng" smtClean="0"/>
              <a:t>Právní forma</a:t>
            </a:r>
            <a:r>
              <a:rPr lang="cs-CZ" sz="2600" smtClean="0"/>
              <a:t>: osoba veřejného práva sui generis</a:t>
            </a:r>
          </a:p>
          <a:p>
            <a:pPr eaLnBrk="1" hangingPunct="1">
              <a:lnSpc>
                <a:spcPct val="80000"/>
              </a:lnSpc>
            </a:pPr>
            <a:endParaRPr lang="cs-CZ" sz="2600" smtClean="0"/>
          </a:p>
          <a:p>
            <a:pPr eaLnBrk="1" hangingPunct="1">
              <a:lnSpc>
                <a:spcPct val="80000"/>
              </a:lnSpc>
            </a:pPr>
            <a:r>
              <a:rPr lang="cs-CZ" sz="2600" u="sng" smtClean="0"/>
              <a:t>Vznik</a:t>
            </a:r>
            <a:r>
              <a:rPr lang="cs-CZ" sz="2600" smtClean="0"/>
              <a:t>: ze zákona, k 1.1.1993, rozdělením SBČS</a:t>
            </a:r>
          </a:p>
          <a:p>
            <a:pPr eaLnBrk="1" hangingPunct="1">
              <a:lnSpc>
                <a:spcPct val="80000"/>
              </a:lnSpc>
            </a:pPr>
            <a:r>
              <a:rPr lang="cs-CZ" sz="2600" smtClean="0"/>
              <a:t>Ústřední banka České republiky</a:t>
            </a:r>
          </a:p>
          <a:p>
            <a:pPr eaLnBrk="1" hangingPunct="1">
              <a:lnSpc>
                <a:spcPct val="80000"/>
              </a:lnSpc>
            </a:pPr>
            <a:endParaRPr lang="cs-CZ" sz="2600" smtClean="0"/>
          </a:p>
          <a:p>
            <a:pPr eaLnBrk="1" hangingPunct="1">
              <a:lnSpc>
                <a:spcPct val="80000"/>
              </a:lnSpc>
            </a:pPr>
            <a:r>
              <a:rPr lang="cs-CZ" sz="2600" smtClean="0"/>
              <a:t>Od 1.4.2006 </a:t>
            </a:r>
            <a:r>
              <a:rPr lang="cs-CZ" sz="2600" smtClean="0">
                <a:solidFill>
                  <a:srgbClr val="FF0000"/>
                </a:solidFill>
              </a:rPr>
              <a:t>orgán sjednoceného dohledu</a:t>
            </a:r>
            <a:r>
              <a:rPr lang="cs-CZ" sz="2600" smtClean="0"/>
              <a:t> nad </a:t>
            </a:r>
            <a:r>
              <a:rPr lang="cs-CZ" sz="2600" b="1" smtClean="0"/>
              <a:t>finančním trhem</a:t>
            </a:r>
            <a:r>
              <a:rPr lang="cs-CZ" sz="2600" smtClean="0"/>
              <a:t> s kompetencemi správního úřadu</a:t>
            </a:r>
          </a:p>
          <a:p>
            <a:pPr eaLnBrk="1" hangingPunct="1">
              <a:lnSpc>
                <a:spcPct val="80000"/>
              </a:lnSpc>
              <a:buFontTx/>
              <a:buNone/>
            </a:pPr>
            <a:r>
              <a:rPr lang="cs-CZ" sz="2200" smtClean="0"/>
              <a:t>	(viz zákon č. 57/2006 Sb.)</a:t>
            </a:r>
          </a:p>
          <a:p>
            <a:pPr eaLnBrk="1" hangingPunct="1">
              <a:lnSpc>
                <a:spcPct val="80000"/>
              </a:lnSpc>
            </a:pPr>
            <a:endParaRPr lang="cs-CZ" sz="2200" smtClean="0"/>
          </a:p>
          <a:p>
            <a:pPr eaLnBrk="1" hangingPunct="1">
              <a:lnSpc>
                <a:spcPct val="80000"/>
              </a:lnSpc>
            </a:pPr>
            <a:r>
              <a:rPr lang="cs-CZ" sz="2800" smtClean="0"/>
              <a:t>Bez zákonodárné iniciativy</a:t>
            </a:r>
            <a:endParaRPr lang="cs-CZ" sz="2600" smtClean="0"/>
          </a:p>
          <a:p>
            <a:pPr eaLnBrk="1" hangingPunct="1">
              <a:lnSpc>
                <a:spcPct val="80000"/>
              </a:lnSpc>
            </a:pPr>
            <a:r>
              <a:rPr lang="cs-CZ" sz="2600" u="sng" smtClean="0"/>
              <a:t>Sídlo</a:t>
            </a:r>
            <a:r>
              <a:rPr lang="cs-CZ" sz="2600" smtClean="0"/>
              <a:t>: Praha</a:t>
            </a:r>
          </a:p>
          <a:p>
            <a:pPr eaLnBrk="1" hangingPunct="1">
              <a:lnSpc>
                <a:spcPct val="80000"/>
              </a:lnSpc>
            </a:pPr>
            <a:endParaRPr lang="cs-CZ" sz="2600" smtClean="0"/>
          </a:p>
          <a:p>
            <a:pPr eaLnBrk="1" hangingPunct="1">
              <a:lnSpc>
                <a:spcPct val="80000"/>
              </a:lnSpc>
            </a:pPr>
            <a:endParaRPr lang="cs-CZ" sz="2600" smtClean="0"/>
          </a:p>
          <a:p>
            <a:pPr eaLnBrk="1" hangingPunct="1">
              <a:lnSpc>
                <a:spcPct val="80000"/>
              </a:lnSpc>
            </a:pPr>
            <a:endParaRPr lang="cs-CZ" sz="2400" smtClean="0"/>
          </a:p>
          <a:p>
            <a:pPr eaLnBrk="1" hangingPunct="1">
              <a:lnSpc>
                <a:spcPct val="80000"/>
              </a:lnSpc>
            </a:pPr>
            <a:endParaRPr lang="cs-CZ" sz="2400" smtClean="0"/>
          </a:p>
          <a:p>
            <a:pPr eaLnBrk="1" hangingPunct="1">
              <a:lnSpc>
                <a:spcPct val="80000"/>
              </a:lnSpc>
              <a:buFontTx/>
              <a:buNone/>
            </a:pPr>
            <a:endParaRPr lang="cs-CZ" sz="24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mtClean="0"/>
              <a:t>Postavení ČNB</a:t>
            </a:r>
          </a:p>
        </p:txBody>
      </p:sp>
      <p:sp>
        <p:nvSpPr>
          <p:cNvPr id="5123" name="Rectangle 3"/>
          <p:cNvSpPr>
            <a:spLocks noGrp="1" noChangeArrowheads="1"/>
          </p:cNvSpPr>
          <p:nvPr>
            <p:ph type="body" idx="1"/>
          </p:nvPr>
        </p:nvSpPr>
        <p:spPr/>
        <p:txBody>
          <a:bodyPr>
            <a:normAutofit lnSpcReduction="10000"/>
          </a:bodyPr>
          <a:lstStyle/>
          <a:p>
            <a:pPr eaLnBrk="1" hangingPunct="1">
              <a:lnSpc>
                <a:spcPct val="90000"/>
              </a:lnSpc>
            </a:pPr>
            <a:r>
              <a:rPr lang="cs-CZ" sz="2800" smtClean="0"/>
              <a:t>Centrální banka je:</a:t>
            </a:r>
          </a:p>
          <a:p>
            <a:pPr lvl="1" eaLnBrk="1" hangingPunct="1">
              <a:lnSpc>
                <a:spcPct val="90000"/>
              </a:lnSpc>
            </a:pPr>
            <a:r>
              <a:rPr lang="cs-CZ" sz="2400" b="1" smtClean="0"/>
              <a:t>ústřední bankou České republiky</a:t>
            </a:r>
            <a:r>
              <a:rPr lang="cs-CZ" sz="2400" smtClean="0"/>
              <a:t>;</a:t>
            </a:r>
          </a:p>
          <a:p>
            <a:pPr lvl="1" eaLnBrk="1" hangingPunct="1">
              <a:lnSpc>
                <a:spcPct val="90000"/>
              </a:lnSpc>
            </a:pPr>
            <a:r>
              <a:rPr lang="cs-CZ" sz="2400" smtClean="0"/>
              <a:t>právnickou osobou, která má postavení veřejnoprávního subjektu (veřejnoprávní korporace);</a:t>
            </a:r>
          </a:p>
          <a:p>
            <a:pPr lvl="1" eaLnBrk="1" hangingPunct="1">
              <a:lnSpc>
                <a:spcPct val="90000"/>
              </a:lnSpc>
            </a:pPr>
            <a:r>
              <a:rPr lang="cs-CZ" sz="2400" smtClean="0"/>
              <a:t>součástí</a:t>
            </a:r>
            <a:r>
              <a:rPr lang="cs-CZ" sz="2400" smtClean="0">
                <a:solidFill>
                  <a:srgbClr val="FF0000"/>
                </a:solidFill>
              </a:rPr>
              <a:t> Evropského systému ústředních bank </a:t>
            </a:r>
            <a:r>
              <a:rPr lang="cs-CZ" sz="2200" smtClean="0"/>
              <a:t>(</a:t>
            </a:r>
            <a:r>
              <a:rPr lang="cs-CZ" sz="2200" smtClean="0">
                <a:hlinkClick r:id="rId2"/>
              </a:rPr>
              <a:t>http://www.cnb.cz/cs/mezinarodni_vztahy/ecb_escb/</a:t>
            </a:r>
            <a:endParaRPr lang="cs-CZ" sz="2200" smtClean="0"/>
          </a:p>
          <a:p>
            <a:pPr lvl="1" eaLnBrk="1" hangingPunct="1">
              <a:lnSpc>
                <a:spcPct val="90000"/>
              </a:lnSpc>
              <a:buFontTx/>
              <a:buNone/>
            </a:pPr>
            <a:r>
              <a:rPr lang="cs-CZ" sz="2200" smtClean="0"/>
              <a:t>	</a:t>
            </a:r>
            <a:r>
              <a:rPr lang="cs-CZ" sz="2200" smtClean="0">
                <a:hlinkClick r:id="rId3"/>
              </a:rPr>
              <a:t>http://www.ecb.int/home/html/index.en.html</a:t>
            </a:r>
            <a:r>
              <a:rPr lang="cs-CZ" sz="2200" smtClean="0"/>
              <a:t>);</a:t>
            </a:r>
          </a:p>
          <a:p>
            <a:pPr lvl="1" eaLnBrk="1" hangingPunct="1">
              <a:lnSpc>
                <a:spcPct val="90000"/>
              </a:lnSpc>
            </a:pPr>
            <a:r>
              <a:rPr lang="cs-CZ" sz="2400" b="1" smtClean="0"/>
              <a:t>správcem měny a výlučnou emisní institucí</a:t>
            </a:r>
            <a:r>
              <a:rPr lang="cs-CZ" sz="2400" smtClean="0"/>
              <a:t>;</a:t>
            </a:r>
          </a:p>
          <a:p>
            <a:pPr lvl="1" eaLnBrk="1" hangingPunct="1">
              <a:lnSpc>
                <a:spcPct val="90000"/>
              </a:lnSpc>
            </a:pPr>
            <a:r>
              <a:rPr lang="cs-CZ" sz="2400" b="1" smtClean="0"/>
              <a:t>bankou bank v její působnosti</a:t>
            </a:r>
            <a:r>
              <a:rPr lang="cs-CZ" sz="2400" smtClean="0"/>
              <a:t>;</a:t>
            </a:r>
          </a:p>
          <a:p>
            <a:pPr lvl="1" eaLnBrk="1" hangingPunct="1">
              <a:lnSpc>
                <a:spcPct val="90000"/>
              </a:lnSpc>
            </a:pPr>
            <a:r>
              <a:rPr lang="cs-CZ" sz="2400" smtClean="0">
                <a:solidFill>
                  <a:srgbClr val="FF0000"/>
                </a:solidFill>
              </a:rPr>
              <a:t>správcem účtů státu</a:t>
            </a:r>
            <a:r>
              <a:rPr lang="cs-CZ" sz="2400" smtClean="0"/>
              <a:t> </a:t>
            </a:r>
            <a:r>
              <a:rPr lang="cs-CZ" sz="2200" smtClean="0"/>
              <a:t>(např. FÚ), </a:t>
            </a:r>
            <a:r>
              <a:rPr lang="cs-CZ" sz="2400" smtClean="0"/>
              <a:t>kód banky</a:t>
            </a:r>
            <a:r>
              <a:rPr lang="cs-CZ" sz="2400" b="1" smtClean="0"/>
              <a:t> 0710</a:t>
            </a:r>
            <a:r>
              <a:rPr lang="cs-CZ" sz="2400" smtClean="0"/>
              <a:t>;</a:t>
            </a:r>
          </a:p>
          <a:p>
            <a:pPr lvl="1" eaLnBrk="1" hangingPunct="1">
              <a:lnSpc>
                <a:spcPct val="90000"/>
              </a:lnSpc>
            </a:pPr>
            <a:r>
              <a:rPr lang="cs-CZ" sz="2400" smtClean="0"/>
              <a:t>správcem měnové rezervy v devizových prostředcích a ve zlatě;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b="1" smtClean="0"/>
              <a:t>Hlavní cíl činnosti ČNB</a:t>
            </a:r>
          </a:p>
        </p:txBody>
      </p:sp>
      <p:sp>
        <p:nvSpPr>
          <p:cNvPr id="7171" name="Rectangle 3"/>
          <p:cNvSpPr>
            <a:spLocks noGrp="1" noChangeArrowheads="1"/>
          </p:cNvSpPr>
          <p:nvPr>
            <p:ph type="body" idx="1"/>
          </p:nvPr>
        </p:nvSpPr>
        <p:spPr/>
        <p:txBody>
          <a:bodyPr/>
          <a:lstStyle/>
          <a:p>
            <a:pPr eaLnBrk="1" hangingPunct="1"/>
            <a:r>
              <a:rPr lang="cs-CZ" sz="2800" smtClean="0"/>
              <a:t>Podle </a:t>
            </a:r>
            <a:r>
              <a:rPr lang="cs-CZ" sz="2800" b="1" smtClean="0"/>
              <a:t>článku 98 Ústavy ČR a zákona č.6/1993 Sb., o ČNB</a:t>
            </a:r>
            <a:r>
              <a:rPr lang="cs-CZ" sz="2800" smtClean="0"/>
              <a:t>, ve znění pozdějších předpisů </a:t>
            </a:r>
            <a:r>
              <a:rPr lang="cs-CZ" sz="2800" b="1" smtClean="0"/>
              <a:t>péče o cenovou stabilitu</a:t>
            </a:r>
            <a:r>
              <a:rPr lang="cs-CZ" sz="2800" smtClean="0"/>
              <a:t>.</a:t>
            </a:r>
          </a:p>
          <a:p>
            <a:pPr eaLnBrk="1" hangingPunct="1"/>
            <a:r>
              <a:rPr lang="cs-CZ" sz="2800" smtClean="0"/>
              <a:t>Dosažení a udržení cenové stability, tj. </a:t>
            </a:r>
            <a:r>
              <a:rPr lang="cs-CZ" sz="2800" b="1" smtClean="0"/>
              <a:t>vytváření nízkoinflačního prostředí v ekonomice ►</a:t>
            </a:r>
            <a:r>
              <a:rPr lang="cs-CZ" sz="2800" smtClean="0"/>
              <a:t> </a:t>
            </a:r>
            <a:r>
              <a:rPr lang="cs-CZ" sz="2800" u="sng" smtClean="0"/>
              <a:t>vytváření podmínek pro udržitelný hospodářský růst</a:t>
            </a:r>
            <a:endParaRPr lang="cs-CZ" sz="2800" smtClean="0"/>
          </a:p>
          <a:p>
            <a:pPr eaLnBrk="1" hangingPunct="1"/>
            <a:r>
              <a:rPr lang="cs-CZ" sz="2800" smtClean="0"/>
              <a:t>nezávislost je předpokladem účinnosti měnových nástrojů vedoucích k cenové stabilitě</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sz="4000" b="1" smtClean="0"/>
              <a:t>ČNB a hospodářská politika vlády</a:t>
            </a:r>
          </a:p>
        </p:txBody>
      </p:sp>
      <p:sp>
        <p:nvSpPr>
          <p:cNvPr id="8195" name="Rectangle 3"/>
          <p:cNvSpPr>
            <a:spLocks noGrp="1" noChangeArrowheads="1"/>
          </p:cNvSpPr>
          <p:nvPr>
            <p:ph type="body" idx="1"/>
          </p:nvPr>
        </p:nvSpPr>
        <p:spPr/>
        <p:txBody>
          <a:bodyPr/>
          <a:lstStyle/>
          <a:p>
            <a:pPr eaLnBrk="1" hangingPunct="1"/>
            <a:r>
              <a:rPr lang="cs-CZ" smtClean="0"/>
              <a:t>ČNB ze zákona </a:t>
            </a:r>
            <a:r>
              <a:rPr lang="cs-CZ" b="1" smtClean="0"/>
              <a:t>podporuje obecnou hospodářskou politiku vlády </a:t>
            </a:r>
            <a:r>
              <a:rPr lang="cs-CZ" smtClean="0"/>
              <a:t>(vedlejší cíl), za podmínek:</a:t>
            </a:r>
          </a:p>
          <a:p>
            <a:pPr eaLnBrk="1" hangingPunct="1"/>
            <a:r>
              <a:rPr lang="cs-CZ" smtClean="0"/>
              <a:t>pokud není v rozporu s cílem hlavním.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b="1" smtClean="0"/>
              <a:t>Realizace cílů</a:t>
            </a:r>
          </a:p>
        </p:txBody>
      </p:sp>
      <p:sp>
        <p:nvSpPr>
          <p:cNvPr id="9219" name="Rectangle 3"/>
          <p:cNvSpPr>
            <a:spLocks noGrp="1" noChangeArrowheads="1"/>
          </p:cNvSpPr>
          <p:nvPr>
            <p:ph type="body" idx="1"/>
          </p:nvPr>
        </p:nvSpPr>
        <p:spPr/>
        <p:txBody>
          <a:bodyPr/>
          <a:lstStyle/>
          <a:p>
            <a:pPr eaLnBrk="1" hangingPunct="1">
              <a:lnSpc>
                <a:spcPct val="80000"/>
              </a:lnSpc>
            </a:pPr>
            <a:r>
              <a:rPr lang="cs-CZ" sz="2800" smtClean="0"/>
              <a:t>určuje měnovou politiku,</a:t>
            </a:r>
          </a:p>
          <a:p>
            <a:pPr eaLnBrk="1" hangingPunct="1">
              <a:lnSpc>
                <a:spcPct val="80000"/>
              </a:lnSpc>
            </a:pPr>
            <a:r>
              <a:rPr lang="cs-CZ" sz="2800" smtClean="0"/>
              <a:t>vydává bankovky a mince, </a:t>
            </a:r>
          </a:p>
          <a:p>
            <a:pPr eaLnBrk="1" hangingPunct="1">
              <a:lnSpc>
                <a:spcPct val="80000"/>
              </a:lnSpc>
            </a:pPr>
            <a:r>
              <a:rPr lang="cs-CZ" sz="2800" smtClean="0"/>
              <a:t>řídí peněžní oběh, platební styk a zúčtování bank, </a:t>
            </a:r>
          </a:p>
          <a:p>
            <a:pPr eaLnBrk="1" hangingPunct="1">
              <a:lnSpc>
                <a:spcPct val="80000"/>
              </a:lnSpc>
            </a:pPr>
            <a:r>
              <a:rPr lang="cs-CZ" sz="2800" smtClean="0"/>
              <a:t>vykonává dohled nad bankovním sektorem, kapitálovým trhem, pojišťovnictvím, penzijním připojištěním, družstevními záložnami, institucemi elektronických peněz a devizový dohled. </a:t>
            </a:r>
          </a:p>
          <a:p>
            <a:pPr eaLnBrk="1" hangingPunct="1">
              <a:lnSpc>
                <a:spcPct val="80000"/>
              </a:lnSpc>
            </a:pPr>
            <a:r>
              <a:rPr lang="cs-CZ" sz="2800" smtClean="0"/>
              <a:t>další činnosti podle zákona o ČNB a dalších právních předpisů.</a:t>
            </a:r>
          </a:p>
          <a:p>
            <a:pPr eaLnBrk="1" hangingPunct="1">
              <a:lnSpc>
                <a:spcPct val="80000"/>
              </a:lnSpc>
            </a:pPr>
            <a:endParaRPr lang="cs-CZ"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dirty="0" err="1"/>
              <a:t>Here</a:t>
            </a:r>
            <a:r>
              <a:rPr lang="de-DE"/>
              <a:t> comes your footer  </a:t>
            </a:r>
            <a:r>
              <a:rPr lang="de-DE">
                <a:sym typeface="Wingdings" pitchFamily="2" charset="2"/>
              </a:rPr>
              <a:t></a:t>
            </a:r>
            <a:r>
              <a:rPr lang="de-DE"/>
              <a:t>  Page </a:t>
            </a:r>
            <a:fld id="{8FEA6431-7B66-4207-985B-55ACAE6C63B1}" type="slidenum">
              <a:rPr lang="de-DE"/>
              <a:pPr/>
              <a:t>3</a:t>
            </a:fld>
            <a:endParaRPr lang="de-DE"/>
          </a:p>
        </p:txBody>
      </p:sp>
      <p:sp>
        <p:nvSpPr>
          <p:cNvPr id="1047561" name="Rectangle 9"/>
          <p:cNvSpPr>
            <a:spLocks noGrp="1" noChangeArrowheads="1"/>
          </p:cNvSpPr>
          <p:nvPr>
            <p:ph type="title"/>
          </p:nvPr>
        </p:nvSpPr>
        <p:spPr/>
        <p:txBody>
          <a:bodyPr/>
          <a:lstStyle/>
          <a:p>
            <a:r>
              <a:rPr lang="cs-CZ" sz="2800" dirty="0"/>
              <a:t>Finanční právo</a:t>
            </a:r>
            <a:endParaRPr lang="de-DE" sz="2800" dirty="0"/>
          </a:p>
        </p:txBody>
      </p:sp>
      <p:sp>
        <p:nvSpPr>
          <p:cNvPr id="1047562" name="Rectangle 10"/>
          <p:cNvSpPr>
            <a:spLocks noGrp="1" noChangeArrowheads="1"/>
          </p:cNvSpPr>
          <p:nvPr>
            <p:ph type="body" idx="1"/>
          </p:nvPr>
        </p:nvSpPr>
        <p:spPr>
          <a:xfrm>
            <a:off x="319088" y="1787525"/>
            <a:ext cx="8515350" cy="4029075"/>
          </a:xfrm>
        </p:spPr>
        <p:txBody>
          <a:bodyPr/>
          <a:lstStyle/>
          <a:p>
            <a:r>
              <a:rPr lang="cs-CZ" sz="2400" dirty="0"/>
              <a:t>Předmětem finančního práva je postavení a chování subjektů ve vztazích v rámci procesu alokace a distribuce peněžních prostředků ve veřejných peněžních fondech jakož i regulace společenských vztahů za účelem stabilizace veřejných </a:t>
            </a:r>
            <a:r>
              <a:rPr lang="cs-CZ" sz="2400" dirty="0" smtClean="0"/>
              <a:t>financí.</a:t>
            </a:r>
            <a:endParaRPr lang="cs-CZ" sz="2400" dirty="0"/>
          </a:p>
          <a:p>
            <a:pPr marL="603504" lvl="2" indent="-256032">
              <a:spcBef>
                <a:spcPts val="400"/>
              </a:spcBef>
              <a:buSzPct val="68000"/>
              <a:buFont typeface="Wingdings 3"/>
              <a:buChar char=""/>
            </a:pPr>
            <a:r>
              <a:rPr lang="cs-CZ" sz="2200" dirty="0" smtClean="0"/>
              <a:t>Právo finančního trhu</a:t>
            </a:r>
          </a:p>
          <a:p>
            <a:pPr marL="603504" lvl="2" indent="-256032">
              <a:spcBef>
                <a:spcPts val="400"/>
              </a:spcBef>
              <a:buSzPct val="68000"/>
              <a:buFont typeface="Wingdings 3"/>
              <a:buChar char=""/>
            </a:pPr>
            <a:r>
              <a:rPr lang="cs-CZ" sz="2200" dirty="0" smtClean="0"/>
              <a:t>Bankovní </a:t>
            </a:r>
            <a:r>
              <a:rPr lang="cs-CZ" sz="2200" dirty="0"/>
              <a:t>právo</a:t>
            </a:r>
          </a:p>
          <a:p>
            <a:pPr>
              <a:buFont typeface="Wingdings" pitchFamily="2" charset="2"/>
              <a:buNone/>
            </a:pPr>
            <a:endParaRPr lang="de-DE" sz="2400" dirty="0"/>
          </a:p>
        </p:txBody>
      </p:sp>
      <p:sp>
        <p:nvSpPr>
          <p:cNvPr id="104755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b="1" smtClean="0"/>
              <a:t>Nezávislost ČNB</a:t>
            </a:r>
          </a:p>
        </p:txBody>
      </p:sp>
      <p:sp>
        <p:nvSpPr>
          <p:cNvPr id="10243" name="Rectangle 3"/>
          <p:cNvSpPr>
            <a:spLocks noGrp="1" noChangeArrowheads="1"/>
          </p:cNvSpPr>
          <p:nvPr>
            <p:ph type="body" idx="1"/>
          </p:nvPr>
        </p:nvSpPr>
        <p:spPr/>
        <p:txBody>
          <a:bodyPr/>
          <a:lstStyle/>
          <a:p>
            <a:pPr algn="ctr" eaLnBrk="1" hangingPunct="1">
              <a:buFontTx/>
              <a:buNone/>
            </a:pPr>
            <a:endParaRPr lang="cs-CZ" b="1" smtClean="0">
              <a:solidFill>
                <a:srgbClr val="CC0000"/>
              </a:solidFill>
            </a:endParaRPr>
          </a:p>
          <a:p>
            <a:pPr algn="ctr" eaLnBrk="1" hangingPunct="1">
              <a:buFontTx/>
              <a:buNone/>
            </a:pPr>
            <a:r>
              <a:rPr lang="cs-CZ" sz="4400" b="1" smtClean="0">
                <a:solidFill>
                  <a:srgbClr val="CC0000"/>
                </a:solidFill>
              </a:rPr>
              <a:t>Personální</a:t>
            </a:r>
          </a:p>
          <a:p>
            <a:pPr algn="ctr" eaLnBrk="1" hangingPunct="1">
              <a:buFontTx/>
              <a:buNone/>
            </a:pPr>
            <a:r>
              <a:rPr lang="cs-CZ" sz="4400" b="1" smtClean="0">
                <a:solidFill>
                  <a:srgbClr val="CC0000"/>
                </a:solidFill>
              </a:rPr>
              <a:t>Institucionální</a:t>
            </a:r>
          </a:p>
          <a:p>
            <a:pPr algn="ctr" eaLnBrk="1" hangingPunct="1">
              <a:buFontTx/>
              <a:buNone/>
            </a:pPr>
            <a:r>
              <a:rPr lang="cs-CZ" sz="4400" b="1" smtClean="0">
                <a:solidFill>
                  <a:srgbClr val="CC0000"/>
                </a:solidFill>
              </a:rPr>
              <a:t>Funkční</a:t>
            </a:r>
          </a:p>
          <a:p>
            <a:pPr algn="ctr" eaLnBrk="1" hangingPunct="1">
              <a:buFontTx/>
              <a:buNone/>
            </a:pPr>
            <a:r>
              <a:rPr lang="cs-CZ" sz="4400" b="1" smtClean="0">
                <a:solidFill>
                  <a:srgbClr val="CC0000"/>
                </a:solidFill>
              </a:rPr>
              <a:t>Finanční</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b="1" i="1" smtClean="0">
                <a:solidFill>
                  <a:srgbClr val="CC0000"/>
                </a:solidFill>
              </a:rPr>
              <a:t>Personální nezávislost</a:t>
            </a:r>
          </a:p>
        </p:txBody>
      </p:sp>
      <p:sp>
        <p:nvSpPr>
          <p:cNvPr id="11267" name="Rectangle 3"/>
          <p:cNvSpPr>
            <a:spLocks noGrp="1" noChangeArrowheads="1"/>
          </p:cNvSpPr>
          <p:nvPr>
            <p:ph type="body" idx="1"/>
          </p:nvPr>
        </p:nvSpPr>
        <p:spPr/>
        <p:txBody>
          <a:bodyPr/>
          <a:lstStyle/>
          <a:p>
            <a:pPr eaLnBrk="1" hangingPunct="1"/>
            <a:r>
              <a:rPr lang="cs-CZ" smtClean="0"/>
              <a:t>omezení politických ingerencí do personálního obsazení BR </a:t>
            </a:r>
          </a:p>
          <a:p>
            <a:pPr eaLnBrk="1" hangingPunct="1"/>
            <a:r>
              <a:rPr lang="cs-CZ" smtClean="0"/>
              <a:t>Taxativní výčet důvodů odvolání člena BR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b="1" i="1" smtClean="0">
                <a:solidFill>
                  <a:srgbClr val="CC0000"/>
                </a:solidFill>
              </a:rPr>
              <a:t>Institucionální nezávislost</a:t>
            </a:r>
          </a:p>
        </p:txBody>
      </p:sp>
      <p:sp>
        <p:nvSpPr>
          <p:cNvPr id="12291" name="Rectangle 3"/>
          <p:cNvSpPr>
            <a:spLocks noGrp="1" noChangeArrowheads="1"/>
          </p:cNvSpPr>
          <p:nvPr>
            <p:ph type="body" idx="1"/>
          </p:nvPr>
        </p:nvSpPr>
        <p:spPr/>
        <p:txBody>
          <a:bodyPr/>
          <a:lstStyle/>
          <a:p>
            <a:pPr algn="just" eaLnBrk="1" hangingPunct="1"/>
            <a:r>
              <a:rPr lang="cs-CZ" smtClean="0"/>
              <a:t>BR při plnění svých zákonem stanovených cílů a výkonu svých dalších činností nesmí přijímat ani vyžadovat pokyny od prezidenta, parlamentu, vlády či jakýchkoli jiných subjektů.</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b="1" i="1" smtClean="0">
                <a:solidFill>
                  <a:srgbClr val="CC0000"/>
                </a:solidFill>
              </a:rPr>
              <a:t>Funkční nezávislost</a:t>
            </a:r>
          </a:p>
        </p:txBody>
      </p:sp>
      <p:sp>
        <p:nvSpPr>
          <p:cNvPr id="13315" name="Rectangle 3"/>
          <p:cNvSpPr>
            <a:spLocks noGrp="1" noChangeArrowheads="1"/>
          </p:cNvSpPr>
          <p:nvPr>
            <p:ph type="body" idx="1"/>
          </p:nvPr>
        </p:nvSpPr>
        <p:spPr/>
        <p:txBody>
          <a:bodyPr/>
          <a:lstStyle/>
          <a:p>
            <a:pPr eaLnBrk="1" hangingPunct="1">
              <a:lnSpc>
                <a:spcPct val="90000"/>
              </a:lnSpc>
            </a:pPr>
            <a:r>
              <a:rPr lang="cs-CZ" smtClean="0"/>
              <a:t>Relativní autonomie ČNB při formulování inflačních cílů a nástrojů k jejich dosažení. </a:t>
            </a:r>
          </a:p>
          <a:p>
            <a:pPr eaLnBrk="1" hangingPunct="1">
              <a:lnSpc>
                <a:spcPct val="90000"/>
              </a:lnSpc>
            </a:pPr>
            <a:r>
              <a:rPr lang="cs-CZ" smtClean="0"/>
              <a:t>Kurzový režim je sice ČNB povinna stanovovat po projednání s vládou, ale nesmí tím být ohrožen její hlavní měnový cíl.</a:t>
            </a:r>
          </a:p>
          <a:p>
            <a:pPr eaLnBrk="1" hangingPunct="1">
              <a:lnSpc>
                <a:spcPct val="90000"/>
              </a:lnSpc>
            </a:pPr>
            <a:r>
              <a:rPr lang="cs-CZ" smtClean="0"/>
              <a:t>O zásadách a opatřeních měnové a fiskální politiky se ČNB a vláda vzájemně informují</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b="1" i="1" smtClean="0">
                <a:solidFill>
                  <a:srgbClr val="CC0000"/>
                </a:solidFill>
              </a:rPr>
              <a:t>Finanční nezávislost</a:t>
            </a:r>
          </a:p>
        </p:txBody>
      </p:sp>
      <p:sp>
        <p:nvSpPr>
          <p:cNvPr id="14339" name="Rectangle 3"/>
          <p:cNvSpPr>
            <a:spLocks noGrp="1" noChangeArrowheads="1"/>
          </p:cNvSpPr>
          <p:nvPr>
            <p:ph type="body" idx="1"/>
          </p:nvPr>
        </p:nvSpPr>
        <p:spPr/>
        <p:txBody>
          <a:bodyPr/>
          <a:lstStyle/>
          <a:p>
            <a:pPr eaLnBrk="1" hangingPunct="1"/>
            <a:r>
              <a:rPr lang="cs-CZ" smtClean="0"/>
              <a:t>zákaz přímého financování veřejného sektoru a jím řízených subjektů. </a:t>
            </a:r>
          </a:p>
          <a:p>
            <a:pPr eaLnBrk="1" hangingPunct="1"/>
            <a:r>
              <a:rPr lang="cs-CZ" smtClean="0"/>
              <a:t>ČNB má vlastní rozpočet schválený BR</a:t>
            </a:r>
          </a:p>
          <a:p>
            <a:pPr eaLnBrk="1" hangingPunct="1"/>
            <a:r>
              <a:rPr lang="cs-CZ" smtClean="0"/>
              <a:t>externí audit výsledku hospodaření</a:t>
            </a:r>
          </a:p>
          <a:p>
            <a:pPr eaLnBrk="1" hangingPunct="1"/>
            <a:r>
              <a:rPr lang="cs-CZ" smtClean="0"/>
              <a:t>roční zpráva o výsledku hospodaření ►parlamentu</a:t>
            </a:r>
          </a:p>
          <a:p>
            <a:pPr eaLnBrk="1" hangingPunct="1"/>
            <a:r>
              <a:rPr lang="cs-CZ" smtClean="0"/>
              <a:t>info veřejnosti o pozici ČNB</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b="1" smtClean="0"/>
              <a:t>Bankovní rada ČNB</a:t>
            </a:r>
          </a:p>
        </p:txBody>
      </p:sp>
      <p:sp>
        <p:nvSpPr>
          <p:cNvPr id="15363" name="Rectangle 3"/>
          <p:cNvSpPr>
            <a:spLocks noGrp="1" noChangeArrowheads="1"/>
          </p:cNvSpPr>
          <p:nvPr>
            <p:ph type="body" idx="1"/>
          </p:nvPr>
        </p:nvSpPr>
        <p:spPr/>
        <p:txBody>
          <a:bodyPr/>
          <a:lstStyle/>
          <a:p>
            <a:pPr eaLnBrk="1" hangingPunct="1">
              <a:lnSpc>
                <a:spcPct val="80000"/>
              </a:lnSpc>
            </a:pPr>
            <a:r>
              <a:rPr lang="cs-CZ" sz="2000" smtClean="0"/>
              <a:t>Nejvyšší řídící orgán ČNB</a:t>
            </a:r>
          </a:p>
          <a:p>
            <a:pPr eaLnBrk="1" hangingPunct="1">
              <a:lnSpc>
                <a:spcPct val="80000"/>
              </a:lnSpc>
            </a:pPr>
            <a:r>
              <a:rPr lang="cs-CZ" sz="2000" smtClean="0"/>
              <a:t>Určuje měnovou politiku a nástroje pro její uskutečňování a rozhoduje o zásadních měnově politických opatřeních České národní banky</a:t>
            </a:r>
          </a:p>
          <a:p>
            <a:pPr eaLnBrk="1" hangingPunct="1">
              <a:lnSpc>
                <a:spcPct val="80000"/>
              </a:lnSpc>
            </a:pPr>
            <a:r>
              <a:rPr lang="cs-CZ" sz="2000" smtClean="0"/>
              <a:t>Další působnost: </a:t>
            </a:r>
          </a:p>
          <a:p>
            <a:pPr eaLnBrk="1" hangingPunct="1">
              <a:lnSpc>
                <a:spcPct val="80000"/>
              </a:lnSpc>
              <a:buFontTx/>
              <a:buNone/>
            </a:pPr>
            <a:r>
              <a:rPr lang="cs-CZ" sz="2000" smtClean="0"/>
              <a:t>a)stanoví </a:t>
            </a:r>
            <a:r>
              <a:rPr lang="cs-CZ" sz="2000" smtClean="0">
                <a:solidFill>
                  <a:srgbClr val="CC0000"/>
                </a:solidFill>
              </a:rPr>
              <a:t>zásady činnosti a obchodů</a:t>
            </a:r>
            <a:r>
              <a:rPr lang="cs-CZ" sz="2000" smtClean="0"/>
              <a:t> České národní banky,</a:t>
            </a:r>
          </a:p>
          <a:p>
            <a:pPr eaLnBrk="1" hangingPunct="1">
              <a:lnSpc>
                <a:spcPct val="80000"/>
              </a:lnSpc>
              <a:buFontTx/>
              <a:buNone/>
            </a:pPr>
            <a:r>
              <a:rPr lang="cs-CZ" sz="2000" smtClean="0"/>
              <a:t>b)schvaluje </a:t>
            </a:r>
            <a:r>
              <a:rPr lang="cs-CZ" sz="2000" smtClean="0">
                <a:solidFill>
                  <a:srgbClr val="CC0000"/>
                </a:solidFill>
              </a:rPr>
              <a:t>rozpočet </a:t>
            </a:r>
            <a:r>
              <a:rPr lang="cs-CZ" sz="2000" smtClean="0"/>
              <a:t>České národní banky,</a:t>
            </a:r>
          </a:p>
          <a:p>
            <a:pPr eaLnBrk="1" hangingPunct="1">
              <a:lnSpc>
                <a:spcPct val="80000"/>
              </a:lnSpc>
              <a:buFontTx/>
              <a:buNone/>
            </a:pPr>
            <a:r>
              <a:rPr lang="cs-CZ" sz="2000" smtClean="0"/>
              <a:t>c)stanoví </a:t>
            </a:r>
            <a:r>
              <a:rPr lang="cs-CZ" sz="2000" smtClean="0">
                <a:solidFill>
                  <a:srgbClr val="CC0000"/>
                </a:solidFill>
              </a:rPr>
              <a:t>organizační uspořádání a působnost organizačních jednotek</a:t>
            </a:r>
            <a:r>
              <a:rPr lang="cs-CZ" sz="2000" smtClean="0"/>
              <a:t> České národní banky,</a:t>
            </a:r>
          </a:p>
          <a:p>
            <a:pPr eaLnBrk="1" hangingPunct="1">
              <a:lnSpc>
                <a:spcPct val="80000"/>
              </a:lnSpc>
              <a:buFontTx/>
              <a:buNone/>
            </a:pPr>
            <a:r>
              <a:rPr lang="cs-CZ" sz="2000" smtClean="0"/>
              <a:t>d)stanoví </a:t>
            </a:r>
            <a:r>
              <a:rPr lang="cs-CZ" sz="2000" smtClean="0">
                <a:solidFill>
                  <a:srgbClr val="CC0000"/>
                </a:solidFill>
              </a:rPr>
              <a:t>druhy fondů</a:t>
            </a:r>
            <a:r>
              <a:rPr lang="cs-CZ" sz="2000" smtClean="0"/>
              <a:t> České národní banky, jejich výši a použití,</a:t>
            </a:r>
          </a:p>
          <a:p>
            <a:pPr eaLnBrk="1" hangingPunct="1">
              <a:lnSpc>
                <a:spcPct val="80000"/>
              </a:lnSpc>
              <a:buFontTx/>
              <a:buNone/>
            </a:pPr>
            <a:r>
              <a:rPr lang="cs-CZ" sz="2000" smtClean="0"/>
              <a:t>e)vykonává </a:t>
            </a:r>
            <a:r>
              <a:rPr lang="cs-CZ" sz="2000" smtClean="0">
                <a:solidFill>
                  <a:srgbClr val="CC0000"/>
                </a:solidFill>
              </a:rPr>
              <a:t>práva a povinnosti zaměstnavatele</a:t>
            </a:r>
            <a:r>
              <a:rPr lang="cs-CZ" sz="2000" smtClean="0"/>
              <a:t> vyplývající z pracovněprávních vztahů vůči zaměstnancům České národní banky.</a:t>
            </a:r>
          </a:p>
          <a:p>
            <a:pPr eaLnBrk="1" hangingPunct="1">
              <a:lnSpc>
                <a:spcPct val="80000"/>
              </a:lnSpc>
              <a:buFontTx/>
              <a:buNone/>
            </a:pPr>
            <a:r>
              <a:rPr lang="cs-CZ" sz="2000" smtClean="0"/>
              <a:t>g)stanoví mzdové a další požitky guvernéra</a:t>
            </a:r>
          </a:p>
          <a:p>
            <a:pPr eaLnBrk="1" hangingPunct="1">
              <a:lnSpc>
                <a:spcPct val="80000"/>
              </a:lnSpc>
              <a:buFontTx/>
              <a:buNone/>
            </a:pPr>
            <a:r>
              <a:rPr lang="cs-CZ" sz="2000" smtClean="0"/>
              <a:t>h) rozhoduje v II.instanci (</a:t>
            </a:r>
            <a:r>
              <a:rPr lang="cs-CZ" sz="2000" smtClean="0">
                <a:solidFill>
                  <a:srgbClr val="CC0000"/>
                </a:solidFill>
              </a:rPr>
              <a:t>rozklad</a:t>
            </a:r>
            <a:r>
              <a:rPr lang="cs-CZ" sz="2000"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Struktura bankovní rady</a:t>
            </a:r>
          </a:p>
        </p:txBody>
      </p:sp>
      <p:sp>
        <p:nvSpPr>
          <p:cNvPr id="16387" name="Rectangle 3"/>
          <p:cNvSpPr>
            <a:spLocks noGrp="1" noChangeArrowheads="1"/>
          </p:cNvSpPr>
          <p:nvPr>
            <p:ph type="body" idx="1"/>
          </p:nvPr>
        </p:nvSpPr>
        <p:spPr/>
        <p:txBody>
          <a:bodyPr/>
          <a:lstStyle/>
          <a:p>
            <a:pPr eaLnBrk="1" hangingPunct="1"/>
            <a:r>
              <a:rPr lang="cs-CZ" smtClean="0"/>
              <a:t>7 členů</a:t>
            </a:r>
          </a:p>
          <a:p>
            <a:pPr eaLnBrk="1" hangingPunct="1"/>
            <a:r>
              <a:rPr lang="cs-CZ" smtClean="0"/>
              <a:t>guvernér</a:t>
            </a:r>
          </a:p>
          <a:p>
            <a:pPr eaLnBrk="1" hangingPunct="1"/>
            <a:r>
              <a:rPr lang="cs-CZ" smtClean="0"/>
              <a:t>2 viceguvernéři</a:t>
            </a:r>
          </a:p>
          <a:p>
            <a:pPr eaLnBrk="1" hangingPunct="1"/>
            <a:r>
              <a:rPr lang="cs-CZ" smtClean="0"/>
              <a:t>4 členové BR</a:t>
            </a:r>
          </a:p>
          <a:p>
            <a:pPr eaLnBrk="1" hangingPunct="1">
              <a:buFontTx/>
              <a:buNone/>
            </a:pPr>
            <a:endParaRPr lang="cs-CZ"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ED9887E3-6FFA-471F-9D6D-43A46E5834A6}" type="slidenum">
              <a:rPr lang="de-DE"/>
              <a:pPr/>
              <a:t>37</a:t>
            </a:fld>
            <a:endParaRPr lang="de-DE"/>
          </a:p>
        </p:txBody>
      </p:sp>
      <p:sp>
        <p:nvSpPr>
          <p:cNvPr id="1191938" name="Rectangle 2"/>
          <p:cNvSpPr>
            <a:spLocks noGrp="1" noChangeArrowheads="1"/>
          </p:cNvSpPr>
          <p:nvPr>
            <p:ph type="title"/>
          </p:nvPr>
        </p:nvSpPr>
        <p:spPr/>
        <p:txBody>
          <a:bodyPr/>
          <a:lstStyle/>
          <a:p>
            <a:r>
              <a:rPr lang="cs-CZ" sz="2800"/>
              <a:t>Normotvorba ČNB</a:t>
            </a:r>
            <a:endParaRPr lang="de-DE" sz="2800"/>
          </a:p>
        </p:txBody>
      </p:sp>
      <p:sp>
        <p:nvSpPr>
          <p:cNvPr id="1191939" name="Rectangle 3"/>
          <p:cNvSpPr>
            <a:spLocks noGrp="1" noChangeArrowheads="1"/>
          </p:cNvSpPr>
          <p:nvPr>
            <p:ph type="body" idx="1"/>
          </p:nvPr>
        </p:nvSpPr>
        <p:spPr>
          <a:xfrm>
            <a:off x="319088" y="1235075"/>
            <a:ext cx="8515350" cy="4581525"/>
          </a:xfrm>
        </p:spPr>
        <p:txBody>
          <a:bodyPr/>
          <a:lstStyle/>
          <a:p>
            <a:r>
              <a:rPr lang="cs-CZ" sz="2400">
                <a:latin typeface="Times New Roman" pitchFamily="18" charset="0"/>
              </a:rPr>
              <a:t>ČNB vydává právní předpisy, dělené dle oblasti působnosti:</a:t>
            </a:r>
          </a:p>
          <a:p>
            <a:pPr lvl="1"/>
            <a:r>
              <a:rPr lang="cs-CZ" sz="2400">
                <a:latin typeface="Times New Roman" pitchFamily="18" charset="0"/>
              </a:rPr>
              <a:t>k měnové a bankovní statistice</a:t>
            </a:r>
          </a:p>
          <a:p>
            <a:pPr lvl="1"/>
            <a:r>
              <a:rPr lang="cs-CZ" sz="2400">
                <a:latin typeface="Times New Roman" pitchFamily="18" charset="0"/>
              </a:rPr>
              <a:t>k finančním trhům</a:t>
            </a:r>
          </a:p>
          <a:p>
            <a:pPr lvl="1"/>
            <a:r>
              <a:rPr lang="cs-CZ" sz="2400">
                <a:latin typeface="Times New Roman" pitchFamily="18" charset="0"/>
              </a:rPr>
              <a:t>vztahující se k bankovnímu styku</a:t>
            </a:r>
          </a:p>
          <a:p>
            <a:pPr lvl="1"/>
            <a:r>
              <a:rPr lang="cs-CZ" sz="2400">
                <a:latin typeface="Times New Roman" pitchFamily="18" charset="0"/>
              </a:rPr>
              <a:t>systematizující krátkodobé dluhopisy</a:t>
            </a:r>
          </a:p>
          <a:p>
            <a:pPr lvl="1"/>
            <a:r>
              <a:rPr lang="cs-CZ" sz="2400">
                <a:latin typeface="Times New Roman" pitchFamily="18" charset="0"/>
              </a:rPr>
              <a:t>emise peněz</a:t>
            </a:r>
          </a:p>
          <a:p>
            <a:pPr lvl="1"/>
            <a:r>
              <a:rPr lang="cs-CZ" sz="2400">
                <a:latin typeface="Times New Roman" pitchFamily="18" charset="0"/>
              </a:rPr>
              <a:t>vztahující se k zavedení EURA</a:t>
            </a:r>
          </a:p>
          <a:p>
            <a:pPr lvl="1"/>
            <a:r>
              <a:rPr lang="cs-CZ" sz="2400">
                <a:latin typeface="Times New Roman" pitchFamily="18" charset="0"/>
              </a:rPr>
              <a:t>vztahující se ke statistice platební bilance</a:t>
            </a:r>
          </a:p>
          <a:p>
            <a:pPr lvl="1"/>
            <a:r>
              <a:rPr lang="cs-CZ" sz="2400">
                <a:latin typeface="Times New Roman" pitchFamily="18" charset="0"/>
              </a:rPr>
              <a:t>Dohoda ČNB a MFČR o legislativní spolupráci </a:t>
            </a:r>
          </a:p>
          <a:p>
            <a:pPr>
              <a:buFont typeface="Wingdings" pitchFamily="2" charset="2"/>
              <a:buNone/>
            </a:pPr>
            <a:endParaRPr lang="de-DE" sz="2400"/>
          </a:p>
        </p:txBody>
      </p:sp>
      <p:sp>
        <p:nvSpPr>
          <p:cNvPr id="119194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cs-CZ" smtClean="0"/>
              <a:t>Role komerčních </a:t>
            </a:r>
            <a:r>
              <a:rPr lang="cs-CZ" b="1" smtClean="0"/>
              <a:t>(obchodních)</a:t>
            </a:r>
            <a:r>
              <a:rPr lang="cs-CZ" smtClean="0"/>
              <a:t> bank </a:t>
            </a:r>
          </a:p>
        </p:txBody>
      </p:sp>
      <p:sp>
        <p:nvSpPr>
          <p:cNvPr id="22531" name="Rectangle 3"/>
          <p:cNvSpPr>
            <a:spLocks noGrp="1" noChangeArrowheads="1"/>
          </p:cNvSpPr>
          <p:nvPr>
            <p:ph type="body" idx="1"/>
          </p:nvPr>
        </p:nvSpPr>
        <p:spPr/>
        <p:txBody>
          <a:bodyPr>
            <a:normAutofit lnSpcReduction="10000"/>
          </a:bodyPr>
          <a:lstStyle/>
          <a:p>
            <a:pPr lvl="1" eaLnBrk="1" hangingPunct="1"/>
            <a:r>
              <a:rPr lang="cs-CZ" sz="2600" smtClean="0"/>
              <a:t>finanční zprostředkování (obchody s penězi na finančním trhu);</a:t>
            </a:r>
          </a:p>
          <a:p>
            <a:pPr lvl="1" eaLnBrk="1" hangingPunct="1"/>
            <a:endParaRPr lang="cs-CZ" sz="2600" smtClean="0"/>
          </a:p>
          <a:p>
            <a:pPr lvl="1" eaLnBrk="1" hangingPunct="1"/>
            <a:r>
              <a:rPr lang="cs-CZ" sz="2600" smtClean="0">
                <a:solidFill>
                  <a:srgbClr val="FF0000"/>
                </a:solidFill>
              </a:rPr>
              <a:t>realizace platebního styku</a:t>
            </a:r>
            <a:r>
              <a:rPr lang="cs-CZ" sz="2600" smtClean="0"/>
              <a:t> (s výnosy zejména ve formě „</a:t>
            </a:r>
            <a:r>
              <a:rPr lang="cs-CZ" sz="2600" smtClean="0">
                <a:solidFill>
                  <a:srgbClr val="FF0000"/>
                </a:solidFill>
              </a:rPr>
              <a:t>poplatků</a:t>
            </a:r>
            <a:r>
              <a:rPr lang="cs-CZ" sz="2600" smtClean="0"/>
              <a:t>“ a provizí za bankou provedené služby v oblasti platebního styku);</a:t>
            </a:r>
          </a:p>
          <a:p>
            <a:pPr lvl="1" eaLnBrk="1" hangingPunct="1"/>
            <a:endParaRPr lang="cs-CZ" sz="2600" smtClean="0"/>
          </a:p>
          <a:p>
            <a:pPr lvl="1" eaLnBrk="1" hangingPunct="1"/>
            <a:r>
              <a:rPr lang="cs-CZ" sz="2600" smtClean="0">
                <a:solidFill>
                  <a:srgbClr val="FF0000"/>
                </a:solidFill>
              </a:rPr>
              <a:t>emise bezhotovostních peněz</a:t>
            </a:r>
            <a:r>
              <a:rPr lang="cs-CZ" sz="2600" smtClean="0"/>
              <a:t> (jedná se o funkci bankovního sektoru jako celku, základ emise bezhotovostních peněz spočívá v procesu multiplikace bankovních depozit)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79B3F09E-3B2D-4E12-B5EE-F36501766DF4}" type="slidenum">
              <a:rPr lang="de-DE"/>
              <a:pPr/>
              <a:t>39</a:t>
            </a:fld>
            <a:endParaRPr lang="de-DE"/>
          </a:p>
        </p:txBody>
      </p:sp>
      <p:sp>
        <p:nvSpPr>
          <p:cNvPr id="1132546" name="Rectangle 2"/>
          <p:cNvSpPr>
            <a:spLocks noGrp="1" noChangeArrowheads="1"/>
          </p:cNvSpPr>
          <p:nvPr>
            <p:ph type="title"/>
          </p:nvPr>
        </p:nvSpPr>
        <p:spPr/>
        <p:txBody>
          <a:bodyPr/>
          <a:lstStyle/>
          <a:p>
            <a:r>
              <a:rPr lang="cs-CZ" sz="2800"/>
              <a:t>Úloha měnové politiky</a:t>
            </a:r>
            <a:endParaRPr lang="de-DE" sz="2800"/>
          </a:p>
        </p:txBody>
      </p:sp>
      <p:sp>
        <p:nvSpPr>
          <p:cNvPr id="1132547" name="Rectangle 3"/>
          <p:cNvSpPr>
            <a:spLocks noGrp="1" noChangeArrowheads="1"/>
          </p:cNvSpPr>
          <p:nvPr>
            <p:ph type="body" idx="1"/>
          </p:nvPr>
        </p:nvSpPr>
        <p:spPr>
          <a:xfrm>
            <a:off x="319088" y="1787525"/>
            <a:ext cx="8515350" cy="4029075"/>
          </a:xfrm>
        </p:spPr>
        <p:txBody>
          <a:bodyPr/>
          <a:lstStyle/>
          <a:p>
            <a:pPr>
              <a:buFont typeface="Wingdings" pitchFamily="2" charset="2"/>
              <a:buNone/>
            </a:pPr>
            <a:endParaRPr lang="cs-CZ" sz="1800"/>
          </a:p>
        </p:txBody>
      </p:sp>
      <p:sp>
        <p:nvSpPr>
          <p:cNvPr id="1132548"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pic>
        <p:nvPicPr>
          <p:cNvPr id="1132549" name="Picture 5" descr="Úloha měnové politiky"/>
          <p:cNvPicPr>
            <a:picLocks noChangeAspect="1" noChangeArrowheads="1"/>
          </p:cNvPicPr>
          <p:nvPr/>
        </p:nvPicPr>
        <p:blipFill>
          <a:blip r:embed="rId3"/>
          <a:srcRect/>
          <a:stretch>
            <a:fillRect/>
          </a:stretch>
        </p:blipFill>
        <p:spPr bwMode="auto">
          <a:xfrm>
            <a:off x="723900" y="1096963"/>
            <a:ext cx="7539038" cy="5030787"/>
          </a:xfrm>
          <a:prstGeom prst="rect">
            <a:avLst/>
          </a:prstGeom>
          <a:noFill/>
        </p:spPr>
      </p:pic>
      <p:sp>
        <p:nvSpPr>
          <p:cNvPr id="1132550" name="Text Box 6"/>
          <p:cNvSpPr txBox="1">
            <a:spLocks noChangeArrowheads="1"/>
          </p:cNvSpPr>
          <p:nvPr/>
        </p:nvSpPr>
        <p:spPr bwMode="auto">
          <a:xfrm>
            <a:off x="522288" y="6051550"/>
            <a:ext cx="6705600" cy="581025"/>
          </a:xfrm>
          <a:prstGeom prst="rect">
            <a:avLst/>
          </a:prstGeom>
          <a:noFill/>
          <a:ln w="12700">
            <a:noFill/>
            <a:miter lim="800000"/>
            <a:headEnd/>
            <a:tailEnd/>
          </a:ln>
          <a:effectLst/>
        </p:spPr>
        <p:txBody>
          <a:bodyPr>
            <a:spAutoFit/>
          </a:bodyPr>
          <a:lstStyle/>
          <a:p>
            <a:pPr>
              <a:spcBef>
                <a:spcPct val="50000"/>
              </a:spcBef>
            </a:pPr>
            <a:r>
              <a:rPr lang="cs-CZ" sz="1600"/>
              <a:t>Zdroj: Řežábek, P. ČNB: Úloha centrální banky v měnové politice a bankovním systému. [citováno 1. 11 2008] . Dostupný z: www.cnb.cz</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dirty="0" err="1"/>
              <a:t>Here</a:t>
            </a:r>
            <a:r>
              <a:rPr lang="de-DE" dirty="0"/>
              <a:t> </a:t>
            </a:r>
            <a:r>
              <a:rPr lang="de-DE" dirty="0" err="1"/>
              <a:t>comes</a:t>
            </a:r>
            <a:r>
              <a:rPr lang="de-DE" dirty="0"/>
              <a:t> </a:t>
            </a:r>
            <a:r>
              <a:rPr lang="de-DE" dirty="0" err="1"/>
              <a:t>your</a:t>
            </a:r>
            <a:r>
              <a:rPr lang="de-DE" dirty="0"/>
              <a:t> </a:t>
            </a:r>
            <a:r>
              <a:rPr lang="de-DE" dirty="0" err="1"/>
              <a:t>footer</a:t>
            </a:r>
            <a:r>
              <a:rPr lang="de-DE" dirty="0"/>
              <a:t>  </a:t>
            </a:r>
            <a:r>
              <a:rPr lang="de-DE" dirty="0">
                <a:sym typeface="Wingdings" pitchFamily="2" charset="2"/>
              </a:rPr>
              <a:t></a:t>
            </a:r>
            <a:r>
              <a:rPr lang="de-DE" dirty="0"/>
              <a:t>  Page </a:t>
            </a:r>
            <a:fld id="{F43755C5-1ECB-4EAB-B804-320245CF03B2}" type="slidenum">
              <a:rPr lang="de-DE"/>
              <a:pPr/>
              <a:t>4</a:t>
            </a:fld>
            <a:endParaRPr lang="de-DE" dirty="0"/>
          </a:p>
        </p:txBody>
      </p:sp>
      <p:sp>
        <p:nvSpPr>
          <p:cNvPr id="1140738" name="Rectangle 2"/>
          <p:cNvSpPr>
            <a:spLocks noGrp="1" noChangeArrowheads="1"/>
          </p:cNvSpPr>
          <p:nvPr>
            <p:ph type="title"/>
          </p:nvPr>
        </p:nvSpPr>
        <p:spPr/>
        <p:txBody>
          <a:bodyPr/>
          <a:lstStyle/>
          <a:p>
            <a:r>
              <a:rPr lang="cs-CZ" sz="2800"/>
              <a:t>Geneze vzniku CB</a:t>
            </a:r>
            <a:endParaRPr lang="de-DE" sz="2800"/>
          </a:p>
        </p:txBody>
      </p:sp>
      <p:sp>
        <p:nvSpPr>
          <p:cNvPr id="1140739" name="Rectangle 3"/>
          <p:cNvSpPr>
            <a:spLocks noGrp="1" noChangeArrowheads="1"/>
          </p:cNvSpPr>
          <p:nvPr>
            <p:ph type="body" idx="1"/>
          </p:nvPr>
        </p:nvSpPr>
        <p:spPr>
          <a:xfrm>
            <a:off x="319088" y="1787525"/>
            <a:ext cx="8515350" cy="4029075"/>
          </a:xfrm>
        </p:spPr>
        <p:txBody>
          <a:bodyPr>
            <a:normAutofit/>
          </a:bodyPr>
          <a:lstStyle/>
          <a:p>
            <a:r>
              <a:rPr lang="cs-CZ" sz="2400" dirty="0"/>
              <a:t>Špatné hospodaření vlád či panovníka, možnost kdykoliv doplnit státní pokladnu - úvěrování schodku státní </a:t>
            </a:r>
            <a:r>
              <a:rPr lang="cs-CZ" sz="2400" dirty="0" smtClean="0"/>
              <a:t>pokladny. </a:t>
            </a:r>
            <a:endParaRPr lang="cs-CZ" sz="2400" dirty="0"/>
          </a:p>
          <a:p>
            <a:r>
              <a:rPr lang="cs-CZ" sz="2400" dirty="0"/>
              <a:t>Nedostatek mincovního kovu, snaha soustředit veškeré pohyby peněz do jedné </a:t>
            </a:r>
            <a:r>
              <a:rPr lang="cs-CZ" sz="2400" dirty="0" smtClean="0"/>
              <a:t>instituce.</a:t>
            </a:r>
            <a:endParaRPr lang="cs-CZ" sz="2400" dirty="0"/>
          </a:p>
          <a:p>
            <a:r>
              <a:rPr lang="cs-CZ" sz="2400" dirty="0"/>
              <a:t>Integrační </a:t>
            </a:r>
            <a:r>
              <a:rPr lang="cs-CZ" sz="2400" dirty="0" smtClean="0"/>
              <a:t>procesy.</a:t>
            </a:r>
            <a:endParaRPr lang="cs-CZ" sz="2400" dirty="0"/>
          </a:p>
          <a:p>
            <a:r>
              <a:rPr lang="cs-CZ" sz="2400" dirty="0"/>
              <a:t>Centralizace emise peněz – snaha unifikovat měnový </a:t>
            </a:r>
            <a:r>
              <a:rPr lang="cs-CZ" sz="2400" dirty="0" smtClean="0"/>
              <a:t>systém.</a:t>
            </a:r>
            <a:endParaRPr lang="cs-CZ" sz="2400" dirty="0"/>
          </a:p>
          <a:p>
            <a:r>
              <a:rPr lang="cs-CZ" sz="2400" dirty="0"/>
              <a:t>Zvýšení bezpečnosti měnového </a:t>
            </a:r>
            <a:r>
              <a:rPr lang="cs-CZ" sz="2400" dirty="0" smtClean="0"/>
              <a:t>systému.</a:t>
            </a:r>
            <a:endParaRPr lang="cs-CZ" sz="2400" dirty="0"/>
          </a:p>
          <a:p>
            <a:pPr>
              <a:buFont typeface="Wingdings" pitchFamily="2" charset="2"/>
              <a:buNone/>
            </a:pPr>
            <a:endParaRPr lang="de-DE" sz="2400" dirty="0"/>
          </a:p>
        </p:txBody>
      </p:sp>
      <p:sp>
        <p:nvSpPr>
          <p:cNvPr id="114074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eaLnBrk="1" hangingPunct="1">
              <a:spcBef>
                <a:spcPct val="40000"/>
              </a:spcBef>
              <a:buClr>
                <a:schemeClr val="accent1"/>
              </a:buClr>
              <a:buFont typeface="Wingdings" pitchFamily="2" charset="2"/>
              <a:buNone/>
            </a:pPr>
            <a:r>
              <a:rPr lang="cs-CZ" sz="2400" dirty="0"/>
              <a:t>Příčiny vzniku </a:t>
            </a:r>
            <a:endParaRPr lang="cs-CZ" sz="2400" dirty="0" smtClean="0"/>
          </a:p>
          <a:p>
            <a:pPr defTabSz="801688" eaLnBrk="1" hangingPunct="1">
              <a:spcBef>
                <a:spcPct val="40000"/>
              </a:spcBef>
              <a:buClr>
                <a:schemeClr val="accent1"/>
              </a:buClr>
              <a:buFont typeface="Wingdings" pitchFamily="2" charset="2"/>
              <a:buNone/>
            </a:pPr>
            <a:endParaRPr lang="cs-CZ" sz="2400" dirty="0"/>
          </a:p>
          <a:p>
            <a:pPr defTabSz="801688" eaLnBrk="1" hangingPunct="1">
              <a:spcBef>
                <a:spcPct val="40000"/>
              </a:spcBef>
              <a:buClr>
                <a:schemeClr val="accent1"/>
              </a:buClr>
              <a:buFont typeface="Wingdings" pitchFamily="2" charset="2"/>
              <a:buNone/>
            </a:pPr>
            <a:endParaRPr lang="cs-CZ" sz="2400" dirty="0" smtClean="0"/>
          </a:p>
          <a:p>
            <a:pPr defTabSz="801688" eaLnBrk="1" hangingPunct="1">
              <a:spcBef>
                <a:spcPct val="40000"/>
              </a:spcBef>
              <a:buClr>
                <a:schemeClr val="accent1"/>
              </a:buClr>
              <a:buFont typeface="Wingdings" pitchFamily="2" charset="2"/>
              <a:buNone/>
            </a:pPr>
            <a:endParaRPr lang="cs-CZ" sz="2400" dirty="0"/>
          </a:p>
          <a:p>
            <a:pPr defTabSz="801688" eaLnBrk="1" hangingPunct="1">
              <a:spcBef>
                <a:spcPct val="40000"/>
              </a:spcBef>
              <a:buClr>
                <a:schemeClr val="accent1"/>
              </a:buClr>
              <a:buFont typeface="Wingdings" pitchFamily="2" charset="2"/>
              <a:buNone/>
            </a:pPr>
            <a:endParaRPr lang="cs-CZ" sz="2400" dirty="0" smtClean="0"/>
          </a:p>
          <a:p>
            <a:pPr defTabSz="801688" eaLnBrk="1" hangingPunct="1">
              <a:spcBef>
                <a:spcPct val="40000"/>
              </a:spcBef>
              <a:buClr>
                <a:schemeClr val="accent1"/>
              </a:buClr>
              <a:buFont typeface="Wingdings" pitchFamily="2" charset="2"/>
              <a:buNone/>
            </a:pPr>
            <a:endParaRPr lang="cs-CZ" sz="2400" dirty="0"/>
          </a:p>
          <a:p>
            <a:pPr defTabSz="801688" eaLnBrk="1" hangingPunct="1">
              <a:spcBef>
                <a:spcPct val="40000"/>
              </a:spcBef>
              <a:buClr>
                <a:schemeClr val="accent1"/>
              </a:buClr>
              <a:buFont typeface="Wingdings" pitchFamily="2" charset="2"/>
              <a:buNone/>
            </a:pPr>
            <a:endParaRPr lang="cs-CZ" sz="2400" dirty="0" smtClean="0"/>
          </a:p>
          <a:p>
            <a:pPr defTabSz="801688" eaLnBrk="1" hangingPunct="1">
              <a:spcBef>
                <a:spcPct val="40000"/>
              </a:spcBef>
              <a:buClr>
                <a:schemeClr val="accent1"/>
              </a:buClr>
              <a:buFont typeface="Wingdings" pitchFamily="2" charset="2"/>
              <a:buNone/>
            </a:pPr>
            <a:endParaRPr lang="cs-CZ" sz="2400" dirty="0"/>
          </a:p>
          <a:p>
            <a:pPr defTabSz="801688" eaLnBrk="1" hangingPunct="1">
              <a:spcBef>
                <a:spcPct val="40000"/>
              </a:spcBef>
              <a:buClr>
                <a:schemeClr val="accent1"/>
              </a:buClr>
              <a:buFont typeface="Wingdings" pitchFamily="2" charset="2"/>
              <a:buNone/>
            </a:pPr>
            <a:endParaRPr lang="cs-CZ" sz="2400" dirty="0" smtClean="0"/>
          </a:p>
          <a:p>
            <a:pPr defTabSz="801688"/>
            <a:endParaRPr lang="de-DE" sz="2000" b="1" dirty="0">
              <a:solidFill>
                <a:schemeClr val="accent1"/>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D33C69AA-6B17-4E9E-B436-E67697521384}" type="slidenum">
              <a:rPr lang="de-DE"/>
              <a:pPr/>
              <a:t>40</a:t>
            </a:fld>
            <a:endParaRPr lang="de-DE"/>
          </a:p>
        </p:txBody>
      </p:sp>
      <p:sp>
        <p:nvSpPr>
          <p:cNvPr id="1089538" name="Rectangle 2"/>
          <p:cNvSpPr>
            <a:spLocks noGrp="1" noChangeArrowheads="1"/>
          </p:cNvSpPr>
          <p:nvPr>
            <p:ph type="title"/>
          </p:nvPr>
        </p:nvSpPr>
        <p:spPr/>
        <p:txBody>
          <a:bodyPr/>
          <a:lstStyle/>
          <a:p>
            <a:r>
              <a:rPr lang="cs-CZ" sz="2800"/>
              <a:t>Diskontní sazba</a:t>
            </a:r>
            <a:endParaRPr lang="de-DE" sz="2800"/>
          </a:p>
        </p:txBody>
      </p:sp>
      <p:sp>
        <p:nvSpPr>
          <p:cNvPr id="1089539" name="Rectangle 3"/>
          <p:cNvSpPr>
            <a:spLocks noGrp="1" noChangeArrowheads="1"/>
          </p:cNvSpPr>
          <p:nvPr>
            <p:ph type="body" idx="1"/>
          </p:nvPr>
        </p:nvSpPr>
        <p:spPr>
          <a:xfrm>
            <a:off x="319088" y="1787525"/>
            <a:ext cx="8515350" cy="4029075"/>
          </a:xfrm>
        </p:spPr>
        <p:txBody>
          <a:bodyPr>
            <a:normAutofit lnSpcReduction="10000"/>
          </a:bodyPr>
          <a:lstStyle/>
          <a:p>
            <a:pPr algn="just"/>
            <a:r>
              <a:rPr lang="cs-CZ" sz="2400"/>
              <a:t>Je úrok z diskontního úvěru. Banky mají možnost uložit přes noc u ČNB bez zajištění svoji přebytečnou likviditu, když o to požádají 15 minut před uzávěrkou účetního dne v Zúčtovacím centru ČNB. Minimální objem je 300 mil. Kč a dále celé násobky 100 mil. Kč. Takto uložená depozita jsou úročena diskontní sazbou, která proto obvykle představuje dolní mez pro pohyb krátkodobých úrokových sazeb na peněžním trhu. Touto sazbou tedy ČNB ovlivňuje zprostředkovaně měnovou bázi. </a:t>
            </a:r>
          </a:p>
          <a:p>
            <a:pPr>
              <a:buFont typeface="Wingdings" pitchFamily="2" charset="2"/>
              <a:buNone/>
            </a:pPr>
            <a:r>
              <a:rPr lang="cs-CZ" sz="1600"/>
              <a:t>Zdroj: ČNB</a:t>
            </a:r>
            <a:endParaRPr lang="de-DE" sz="1600"/>
          </a:p>
        </p:txBody>
      </p:sp>
      <p:sp>
        <p:nvSpPr>
          <p:cNvPr id="1089540"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5A97E1C8-64C7-4E31-AAE5-A302C734DE51}" type="slidenum">
              <a:rPr lang="de-DE"/>
              <a:pPr/>
              <a:t>41</a:t>
            </a:fld>
            <a:endParaRPr lang="de-DE"/>
          </a:p>
        </p:txBody>
      </p:sp>
      <p:sp>
        <p:nvSpPr>
          <p:cNvPr id="1093634" name="Rectangle 2"/>
          <p:cNvSpPr>
            <a:spLocks noGrp="1" noChangeArrowheads="1"/>
          </p:cNvSpPr>
          <p:nvPr>
            <p:ph type="title"/>
          </p:nvPr>
        </p:nvSpPr>
        <p:spPr/>
        <p:txBody>
          <a:bodyPr/>
          <a:lstStyle/>
          <a:p>
            <a:r>
              <a:rPr lang="cs-CZ" sz="2800"/>
              <a:t>2 týdenní Repo sazba</a:t>
            </a:r>
            <a:r>
              <a:rPr lang="cs-CZ"/>
              <a:t/>
            </a:r>
            <a:br>
              <a:rPr lang="cs-CZ"/>
            </a:br>
            <a:endParaRPr lang="de-DE"/>
          </a:p>
        </p:txBody>
      </p:sp>
      <p:sp>
        <p:nvSpPr>
          <p:cNvPr id="1093635" name="Rectangle 3"/>
          <p:cNvSpPr>
            <a:spLocks noGrp="1" noChangeArrowheads="1"/>
          </p:cNvSpPr>
          <p:nvPr>
            <p:ph type="body" idx="1"/>
          </p:nvPr>
        </p:nvSpPr>
        <p:spPr>
          <a:xfrm>
            <a:off x="319088" y="1787525"/>
            <a:ext cx="8515350" cy="4494213"/>
          </a:xfrm>
        </p:spPr>
        <p:txBody>
          <a:bodyPr>
            <a:normAutofit fontScale="92500"/>
          </a:bodyPr>
          <a:lstStyle/>
          <a:p>
            <a:pPr algn="just"/>
            <a:r>
              <a:rPr lang="cs-CZ" sz="2400"/>
              <a:t>Repo operace jsou hlavním měnovým nástrojem ČNB, kterým ovlivňují množství peněz v ekonomice (měnové báze). Banka stahuje měnu z oběhu prodejem svým cenných papírů (nebo pokladničních poukázek) a naopak ji do oběhu uvolňuje nákupem stejných cenných papírů. Obě strany se při této operaci zavazují, že po uplynutí doby splatnosti, ČNB vrátí věřitelské bance zapůjčenou jistinu, která je zvýšená o dohodnutý úrok a věřitelská banka zase vrátí ČNB její cenné papíry. Základní doba těchto operací je 14 dní.  Vyhlášená repo sazba slouží jako maximální limitní sazba, za kterou mohou být banky při repo operacích uspokojovány. </a:t>
            </a:r>
          </a:p>
          <a:p>
            <a:pPr>
              <a:buFont typeface="Wingdings" pitchFamily="2" charset="2"/>
              <a:buNone/>
            </a:pPr>
            <a:r>
              <a:rPr lang="cs-CZ" sz="1600"/>
              <a:t>Zdroj: ČNB</a:t>
            </a:r>
            <a:endParaRPr lang="de-DE" sz="1600"/>
          </a:p>
        </p:txBody>
      </p:sp>
      <p:sp>
        <p:nvSpPr>
          <p:cNvPr id="109363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19F23B05-1640-47B3-91B0-417D080907ED}" type="slidenum">
              <a:rPr lang="de-DE"/>
              <a:pPr/>
              <a:t>42</a:t>
            </a:fld>
            <a:endParaRPr lang="de-DE"/>
          </a:p>
        </p:txBody>
      </p:sp>
      <p:sp>
        <p:nvSpPr>
          <p:cNvPr id="1091586" name="Rectangle 2"/>
          <p:cNvSpPr>
            <a:spLocks noGrp="1" noChangeArrowheads="1"/>
          </p:cNvSpPr>
          <p:nvPr>
            <p:ph type="title"/>
          </p:nvPr>
        </p:nvSpPr>
        <p:spPr/>
        <p:txBody>
          <a:bodyPr/>
          <a:lstStyle/>
          <a:p>
            <a:endParaRPr lang="cs-CZ"/>
          </a:p>
        </p:txBody>
      </p:sp>
      <p:sp>
        <p:nvSpPr>
          <p:cNvPr id="1091587" name="Rectangle 3"/>
          <p:cNvSpPr>
            <a:spLocks noGrp="1" noChangeArrowheads="1"/>
          </p:cNvSpPr>
          <p:nvPr>
            <p:ph type="body" idx="1"/>
          </p:nvPr>
        </p:nvSpPr>
        <p:spPr>
          <a:xfrm>
            <a:off x="303213" y="5705475"/>
            <a:ext cx="8413750" cy="560388"/>
          </a:xfrm>
        </p:spPr>
        <p:txBody>
          <a:bodyPr/>
          <a:lstStyle/>
          <a:p>
            <a:pPr>
              <a:buFont typeface="Wingdings" pitchFamily="2" charset="2"/>
              <a:buNone/>
            </a:pPr>
            <a:r>
              <a:rPr lang="cs-CZ" sz="1600"/>
              <a:t>Zdroj: Finance.cz</a:t>
            </a:r>
            <a:endParaRPr lang="de-DE" sz="1600"/>
          </a:p>
        </p:txBody>
      </p:sp>
      <p:sp>
        <p:nvSpPr>
          <p:cNvPr id="1091588" name="Rectangle 4"/>
          <p:cNvSpPr>
            <a:spLocks noChangeArrowheads="1"/>
          </p:cNvSpPr>
          <p:nvPr/>
        </p:nvSpPr>
        <p:spPr bwMode="auto">
          <a:xfrm>
            <a:off x="323850" y="1171575"/>
            <a:ext cx="5753100" cy="358775"/>
          </a:xfrm>
          <a:prstGeom prst="rect">
            <a:avLst/>
          </a:prstGeom>
          <a:noFill/>
          <a:ln w="9525">
            <a:noFill/>
            <a:miter lim="800000"/>
            <a:headEnd/>
            <a:tailEnd/>
          </a:ln>
        </p:spPr>
        <p:txBody>
          <a:bodyPr lIns="0" tIns="0" rIns="0" bIns="0" anchor="ctr"/>
          <a:lstStyle/>
          <a:p>
            <a:pPr defTabSz="801688"/>
            <a:r>
              <a:rPr lang="cs-CZ" sz="2000" b="1">
                <a:solidFill>
                  <a:schemeClr val="accent1"/>
                </a:solidFill>
              </a:rPr>
              <a:t>Vývoj 2T Repo sazby </a:t>
            </a:r>
            <a:endParaRPr lang="de-DE" sz="2000" b="1">
              <a:solidFill>
                <a:schemeClr val="accent1"/>
              </a:solidFill>
            </a:endParaRPr>
          </a:p>
        </p:txBody>
      </p:sp>
      <p:pic>
        <p:nvPicPr>
          <p:cNvPr id="1091589" name="Picture 5" descr="Vývoj 2T Repo Sazby od 2001"/>
          <p:cNvPicPr>
            <a:picLocks noChangeAspect="1" noChangeArrowheads="1"/>
          </p:cNvPicPr>
          <p:nvPr/>
        </p:nvPicPr>
        <p:blipFill>
          <a:blip r:embed="rId3"/>
          <a:srcRect/>
          <a:stretch>
            <a:fillRect/>
          </a:stretch>
        </p:blipFill>
        <p:spPr bwMode="auto">
          <a:xfrm>
            <a:off x="498475" y="1584325"/>
            <a:ext cx="8247063" cy="4141788"/>
          </a:xfrm>
          <a:prstGeom prst="rect">
            <a:avLst/>
          </a:prstGeom>
          <a:noFill/>
        </p:spPr>
      </p:pic>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A9C7A348-B23C-4ED5-A466-76C7924BBBFB}" type="slidenum">
              <a:rPr lang="de-DE"/>
              <a:pPr/>
              <a:t>43</a:t>
            </a:fld>
            <a:endParaRPr lang="de-DE"/>
          </a:p>
        </p:txBody>
      </p:sp>
      <p:sp>
        <p:nvSpPr>
          <p:cNvPr id="1095682" name="Rectangle 2"/>
          <p:cNvSpPr>
            <a:spLocks noGrp="1" noChangeArrowheads="1"/>
          </p:cNvSpPr>
          <p:nvPr>
            <p:ph type="title"/>
          </p:nvPr>
        </p:nvSpPr>
        <p:spPr/>
        <p:txBody>
          <a:bodyPr/>
          <a:lstStyle/>
          <a:p>
            <a:r>
              <a:rPr lang="cs-CZ"/>
              <a:t>Lombardní sazba</a:t>
            </a:r>
            <a:endParaRPr lang="de-DE"/>
          </a:p>
        </p:txBody>
      </p:sp>
      <p:sp>
        <p:nvSpPr>
          <p:cNvPr id="1095683" name="Rectangle 3"/>
          <p:cNvSpPr>
            <a:spLocks noGrp="1" noChangeArrowheads="1"/>
          </p:cNvSpPr>
          <p:nvPr>
            <p:ph type="body" idx="1"/>
          </p:nvPr>
        </p:nvSpPr>
        <p:spPr>
          <a:xfrm>
            <a:off x="319088" y="1787525"/>
            <a:ext cx="8515350" cy="4029075"/>
          </a:xfrm>
        </p:spPr>
        <p:txBody>
          <a:bodyPr>
            <a:normAutofit fontScale="92500"/>
          </a:bodyPr>
          <a:lstStyle/>
          <a:p>
            <a:pPr algn="just"/>
            <a:r>
              <a:rPr lang="cs-CZ" sz="2400"/>
              <a:t>Je úrok z lombardního úvěru. Tento typ úvěru je poskytován centrální bankou komerčním bankám proti zajištění zástavou cenných papírů. Banky si můžou přes noc od ČNB vypůjčit formou repo operace likviditu. Musí však o to požádat nejpozději 25 minut před uzávěrkou účetního dne v Zúčtovacím centru ČNB. Minimální objem není stanoven. Finanční prostředky v rámci tohoto úvěru jsou úročeny lombardní sazbou. Lombardní sazba představuje horní mez pro pohyb krátkodobých úrokových sazeb na peněžním trhu.</a:t>
            </a:r>
          </a:p>
          <a:p>
            <a:pPr algn="just">
              <a:buFont typeface="Wingdings" pitchFamily="2" charset="2"/>
              <a:buNone/>
            </a:pPr>
            <a:r>
              <a:rPr lang="cs-CZ" sz="1600"/>
              <a:t>Zdroj: ČNB</a:t>
            </a:r>
            <a:r>
              <a:rPr lang="cs-CZ" sz="2400"/>
              <a:t> </a:t>
            </a:r>
            <a:endParaRPr lang="de-DE" sz="2400"/>
          </a:p>
        </p:txBody>
      </p:sp>
      <p:sp>
        <p:nvSpPr>
          <p:cNvPr id="1095684"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908B4904-E5B2-42AD-9622-2DBF7FCE99B7}" type="slidenum">
              <a:rPr lang="de-DE"/>
              <a:pPr/>
              <a:t>44</a:t>
            </a:fld>
            <a:endParaRPr lang="de-DE"/>
          </a:p>
        </p:txBody>
      </p:sp>
      <p:sp>
        <p:nvSpPr>
          <p:cNvPr id="1097730" name="Rectangle 2"/>
          <p:cNvSpPr>
            <a:spLocks noGrp="1" noChangeArrowheads="1"/>
          </p:cNvSpPr>
          <p:nvPr>
            <p:ph type="title"/>
          </p:nvPr>
        </p:nvSpPr>
        <p:spPr/>
        <p:txBody>
          <a:bodyPr>
            <a:normAutofit fontScale="90000"/>
          </a:bodyPr>
          <a:lstStyle/>
          <a:p>
            <a:r>
              <a:rPr lang="cs-CZ"/>
              <a:t>Úrokové sazby finančních trhů v ČR</a:t>
            </a:r>
            <a:endParaRPr lang="de-DE"/>
          </a:p>
        </p:txBody>
      </p:sp>
      <p:sp>
        <p:nvSpPr>
          <p:cNvPr id="1097731" name="Rectangle 3"/>
          <p:cNvSpPr>
            <a:spLocks noGrp="1" noChangeArrowheads="1"/>
          </p:cNvSpPr>
          <p:nvPr>
            <p:ph type="body" idx="1"/>
          </p:nvPr>
        </p:nvSpPr>
        <p:spPr>
          <a:xfrm>
            <a:off x="319088" y="1787525"/>
            <a:ext cx="8515350" cy="4029075"/>
          </a:xfrm>
        </p:spPr>
        <p:txBody>
          <a:bodyPr/>
          <a:lstStyle/>
          <a:p>
            <a:pPr>
              <a:buFont typeface="Wingdings" pitchFamily="2" charset="2"/>
              <a:buNone/>
            </a:pPr>
            <a:endParaRPr lang="cs-CZ" sz="1800"/>
          </a:p>
        </p:txBody>
      </p:sp>
      <p:sp>
        <p:nvSpPr>
          <p:cNvPr id="109773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r>
              <a:rPr lang="de-DE" sz="2000" b="1">
                <a:solidFill>
                  <a:schemeClr val="accent1"/>
                </a:solidFill>
              </a:rPr>
              <a:t>E</a:t>
            </a:r>
          </a:p>
        </p:txBody>
      </p:sp>
      <p:pic>
        <p:nvPicPr>
          <p:cNvPr id="1097733" name="Picture 5" descr="Úrokové sazby finančních trhů v čr"/>
          <p:cNvPicPr>
            <a:picLocks noChangeAspect="1" noChangeArrowheads="1"/>
          </p:cNvPicPr>
          <p:nvPr/>
        </p:nvPicPr>
        <p:blipFill>
          <a:blip r:embed="rId3"/>
          <a:srcRect/>
          <a:stretch>
            <a:fillRect/>
          </a:stretch>
        </p:blipFill>
        <p:spPr bwMode="auto">
          <a:xfrm>
            <a:off x="354013" y="1146175"/>
            <a:ext cx="8289925" cy="4762500"/>
          </a:xfrm>
          <a:prstGeom prst="rect">
            <a:avLst/>
          </a:prstGeom>
          <a:noFill/>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54F29586-699F-48C7-87A2-EB576AC7959E}" type="slidenum">
              <a:rPr lang="de-DE"/>
              <a:pPr/>
              <a:t>45</a:t>
            </a:fld>
            <a:endParaRPr lang="de-DE"/>
          </a:p>
        </p:txBody>
      </p:sp>
      <p:sp>
        <p:nvSpPr>
          <p:cNvPr id="1126402" name="Rectangle 2"/>
          <p:cNvSpPr>
            <a:spLocks noGrp="1" noChangeArrowheads="1"/>
          </p:cNvSpPr>
          <p:nvPr>
            <p:ph type="title"/>
          </p:nvPr>
        </p:nvSpPr>
        <p:spPr/>
        <p:txBody>
          <a:bodyPr/>
          <a:lstStyle/>
          <a:p>
            <a:r>
              <a:rPr lang="cs-CZ" dirty="0" smtClean="0"/>
              <a:t>Zdroje</a:t>
            </a:r>
            <a:endParaRPr lang="de-DE" dirty="0"/>
          </a:p>
        </p:txBody>
      </p:sp>
      <p:sp>
        <p:nvSpPr>
          <p:cNvPr id="1126404"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
        <p:nvSpPr>
          <p:cNvPr id="1126405" name="Text Box 5"/>
          <p:cNvSpPr txBox="1">
            <a:spLocks noChangeArrowheads="1"/>
          </p:cNvSpPr>
          <p:nvPr>
            <p:ph type="body" idx="1"/>
          </p:nvPr>
        </p:nvSpPr>
        <p:spPr>
          <a:xfrm>
            <a:off x="319088" y="1500175"/>
            <a:ext cx="8515350" cy="4857783"/>
          </a:xfrm>
          <a:noFill/>
          <a:ln/>
        </p:spPr>
        <p:txBody>
          <a:bodyPr>
            <a:normAutofit lnSpcReduction="10000"/>
          </a:bodyPr>
          <a:lstStyle/>
          <a:p>
            <a:pPr>
              <a:lnSpc>
                <a:spcPct val="80000"/>
              </a:lnSpc>
            </a:pPr>
            <a:r>
              <a:rPr lang="cs-CZ" sz="2000" dirty="0" smtClean="0"/>
              <a:t>Česká </a:t>
            </a:r>
            <a:r>
              <a:rPr lang="cs-CZ" sz="2000" dirty="0" smtClean="0"/>
              <a:t>národní banka: </a:t>
            </a:r>
            <a:r>
              <a:rPr lang="cs-CZ" sz="2000" dirty="0" smtClean="0">
                <a:hlinkClick r:id="rId3"/>
              </a:rPr>
              <a:t>http://www.</a:t>
            </a:r>
            <a:r>
              <a:rPr lang="cs-CZ" sz="2000" dirty="0" err="1" smtClean="0">
                <a:hlinkClick r:id="rId3"/>
              </a:rPr>
              <a:t>cnb.cz</a:t>
            </a:r>
            <a:endParaRPr lang="cs-CZ" sz="2000" dirty="0" smtClean="0"/>
          </a:p>
          <a:p>
            <a:pPr>
              <a:lnSpc>
                <a:spcPct val="80000"/>
              </a:lnSpc>
            </a:pPr>
            <a:r>
              <a:rPr lang="cs-CZ" sz="2000" dirty="0" smtClean="0"/>
              <a:t>Evropská centrální banka: </a:t>
            </a:r>
            <a:r>
              <a:rPr lang="cs-CZ" sz="2000" dirty="0" smtClean="0">
                <a:hlinkClick r:id="rId4"/>
              </a:rPr>
              <a:t>http://www.</a:t>
            </a:r>
            <a:r>
              <a:rPr lang="cs-CZ" sz="2000" dirty="0" err="1" smtClean="0">
                <a:hlinkClick r:id="rId4"/>
              </a:rPr>
              <a:t>ecb.int</a:t>
            </a:r>
            <a:endParaRPr lang="cs-CZ" sz="2000" dirty="0" smtClean="0"/>
          </a:p>
          <a:p>
            <a:pPr>
              <a:lnSpc>
                <a:spcPct val="80000"/>
              </a:lnSpc>
            </a:pPr>
            <a:endParaRPr lang="cs-CZ" sz="2000" dirty="0" smtClean="0"/>
          </a:p>
          <a:p>
            <a:pPr>
              <a:lnSpc>
                <a:spcPct val="80000"/>
              </a:lnSpc>
            </a:pPr>
            <a:r>
              <a:rPr lang="cs-CZ" sz="2000" dirty="0" smtClean="0"/>
              <a:t>Tzv. Modrá kniha ECB - </a:t>
            </a:r>
            <a:r>
              <a:rPr lang="cs-CZ" sz="2000" dirty="0" err="1" smtClean="0"/>
              <a:t>Blue</a:t>
            </a:r>
            <a:r>
              <a:rPr lang="cs-CZ" sz="2000" dirty="0" smtClean="0"/>
              <a:t> </a:t>
            </a:r>
            <a:r>
              <a:rPr lang="cs-CZ" sz="2000" dirty="0" err="1" smtClean="0"/>
              <a:t>book</a:t>
            </a:r>
            <a:r>
              <a:rPr lang="cs-CZ" sz="2000" dirty="0" smtClean="0"/>
              <a:t> (Platební styk v EU):</a:t>
            </a:r>
          </a:p>
          <a:p>
            <a:pPr lvl="1">
              <a:lnSpc>
                <a:spcPct val="80000"/>
              </a:lnSpc>
            </a:pPr>
            <a:r>
              <a:rPr lang="cs-CZ" sz="1800" dirty="0" smtClean="0">
                <a:hlinkClick r:id="rId5"/>
              </a:rPr>
              <a:t>http://www.</a:t>
            </a:r>
            <a:r>
              <a:rPr lang="cs-CZ" sz="1800" dirty="0" err="1" smtClean="0">
                <a:hlinkClick r:id="rId5"/>
              </a:rPr>
              <a:t>cnb.cz</a:t>
            </a:r>
            <a:r>
              <a:rPr lang="cs-CZ" sz="1800" dirty="0" smtClean="0">
                <a:hlinkClick r:id="rId5"/>
              </a:rPr>
              <a:t>/</a:t>
            </a:r>
            <a:r>
              <a:rPr lang="cs-CZ" sz="1800" dirty="0" err="1" smtClean="0">
                <a:hlinkClick r:id="rId5"/>
              </a:rPr>
              <a:t>cs</a:t>
            </a:r>
            <a:r>
              <a:rPr lang="cs-CZ" sz="1800" dirty="0" smtClean="0">
                <a:hlinkClick r:id="rId5"/>
              </a:rPr>
              <a:t>/</a:t>
            </a:r>
            <a:r>
              <a:rPr lang="cs-CZ" sz="1800" dirty="0" err="1" smtClean="0">
                <a:hlinkClick r:id="rId5"/>
              </a:rPr>
              <a:t>platebni</a:t>
            </a:r>
            <a:r>
              <a:rPr lang="cs-CZ" sz="1800" dirty="0" smtClean="0">
                <a:hlinkClick r:id="rId5"/>
              </a:rPr>
              <a:t>_styk/modra_kniha/</a:t>
            </a:r>
            <a:endParaRPr lang="cs-CZ" sz="1800" dirty="0" smtClean="0"/>
          </a:p>
          <a:p>
            <a:pPr lvl="1">
              <a:lnSpc>
                <a:spcPct val="80000"/>
              </a:lnSpc>
            </a:pPr>
            <a:r>
              <a:rPr lang="cs-CZ" sz="1800" dirty="0" smtClean="0">
                <a:hlinkClick r:id="rId6"/>
              </a:rPr>
              <a:t>http://sdw.ecb.europa.eu/</a:t>
            </a:r>
            <a:endParaRPr lang="cs-CZ" sz="1800" dirty="0" smtClean="0"/>
          </a:p>
          <a:p>
            <a:pPr lvl="1">
              <a:lnSpc>
                <a:spcPct val="80000"/>
              </a:lnSpc>
            </a:pPr>
            <a:endParaRPr lang="cs-CZ" sz="1800" dirty="0" smtClean="0"/>
          </a:p>
          <a:p>
            <a:pPr>
              <a:lnSpc>
                <a:spcPct val="80000"/>
              </a:lnSpc>
            </a:pPr>
            <a:r>
              <a:rPr lang="cs-CZ" sz="2000" dirty="0" smtClean="0"/>
              <a:t>Finanční arbitr: </a:t>
            </a:r>
            <a:r>
              <a:rPr lang="cs-CZ" sz="2000" dirty="0" smtClean="0">
                <a:hlinkClick r:id="rId7"/>
              </a:rPr>
              <a:t>http://www.</a:t>
            </a:r>
            <a:r>
              <a:rPr lang="cs-CZ" sz="2000" dirty="0" err="1" smtClean="0">
                <a:hlinkClick r:id="rId7"/>
              </a:rPr>
              <a:t>finarbitr.cz</a:t>
            </a:r>
            <a:endParaRPr lang="cs-CZ" sz="2000" dirty="0" smtClean="0"/>
          </a:p>
          <a:p>
            <a:pPr>
              <a:lnSpc>
                <a:spcPct val="80000"/>
              </a:lnSpc>
            </a:pPr>
            <a:r>
              <a:rPr lang="cs-CZ" sz="2000" dirty="0" smtClean="0"/>
              <a:t>FIN-NET </a:t>
            </a:r>
            <a:r>
              <a:rPr lang="cs-CZ" sz="1900" dirty="0" smtClean="0"/>
              <a:t>(A, N, F)</a:t>
            </a:r>
            <a:r>
              <a:rPr lang="cs-CZ" sz="2000" dirty="0" smtClean="0"/>
              <a:t> : </a:t>
            </a:r>
            <a:r>
              <a:rPr lang="cs-CZ" sz="1900" dirty="0" smtClean="0">
                <a:hlinkClick r:id="rId8"/>
              </a:rPr>
              <a:t>http://ec.europa.eu/internal_market/fin-net/members_en.htm</a:t>
            </a:r>
            <a:endParaRPr lang="cs-CZ" sz="1900" dirty="0" smtClean="0"/>
          </a:p>
          <a:p>
            <a:pPr>
              <a:lnSpc>
                <a:spcPct val="80000"/>
              </a:lnSpc>
            </a:pPr>
            <a:endParaRPr lang="cs-CZ" sz="1900" dirty="0" smtClean="0"/>
          </a:p>
          <a:p>
            <a:pPr>
              <a:lnSpc>
                <a:spcPct val="80000"/>
              </a:lnSpc>
            </a:pPr>
            <a:r>
              <a:rPr lang="cs-CZ" sz="1900" dirty="0" smtClean="0"/>
              <a:t>EURO:</a:t>
            </a:r>
          </a:p>
          <a:p>
            <a:pPr lvl="1">
              <a:lnSpc>
                <a:spcPct val="80000"/>
              </a:lnSpc>
            </a:pPr>
            <a:r>
              <a:rPr lang="cs-CZ" sz="1800" dirty="0" smtClean="0"/>
              <a:t>ČNB: </a:t>
            </a:r>
            <a:r>
              <a:rPr lang="cs-CZ" sz="1800" dirty="0" smtClean="0">
                <a:hlinkClick r:id="rId9"/>
              </a:rPr>
              <a:t>http://www.</a:t>
            </a:r>
            <a:r>
              <a:rPr lang="cs-CZ" sz="1800" dirty="0" err="1" smtClean="0">
                <a:hlinkClick r:id="rId9"/>
              </a:rPr>
              <a:t>cnb.cz</a:t>
            </a:r>
            <a:r>
              <a:rPr lang="cs-CZ" sz="1800" dirty="0" smtClean="0">
                <a:hlinkClick r:id="rId9"/>
              </a:rPr>
              <a:t>/</a:t>
            </a:r>
            <a:r>
              <a:rPr lang="cs-CZ" sz="1800" dirty="0" err="1" smtClean="0">
                <a:hlinkClick r:id="rId9"/>
              </a:rPr>
              <a:t>cs</a:t>
            </a:r>
            <a:r>
              <a:rPr lang="cs-CZ" sz="1800" dirty="0" smtClean="0">
                <a:hlinkClick r:id="rId9"/>
              </a:rPr>
              <a:t>/</a:t>
            </a:r>
            <a:r>
              <a:rPr lang="cs-CZ" sz="1800" dirty="0" err="1" smtClean="0">
                <a:hlinkClick r:id="rId9"/>
              </a:rPr>
              <a:t>mezinarodni</a:t>
            </a:r>
            <a:r>
              <a:rPr lang="cs-CZ" sz="1800" dirty="0" smtClean="0">
                <a:hlinkClick r:id="rId9"/>
              </a:rPr>
              <a:t>_vztahy/euro/</a:t>
            </a:r>
            <a:endParaRPr lang="cs-CZ" sz="1800" dirty="0" smtClean="0"/>
          </a:p>
          <a:p>
            <a:pPr lvl="1">
              <a:lnSpc>
                <a:spcPct val="80000"/>
              </a:lnSpc>
            </a:pPr>
            <a:r>
              <a:rPr lang="cs-CZ" sz="1800" dirty="0" smtClean="0"/>
              <a:t>ECB (česky): </a:t>
            </a:r>
            <a:r>
              <a:rPr lang="cs-CZ" sz="1800" dirty="0" smtClean="0">
                <a:hlinkClick r:id="rId10"/>
              </a:rPr>
              <a:t>http://www.</a:t>
            </a:r>
            <a:r>
              <a:rPr lang="cs-CZ" sz="1800" dirty="0" err="1" smtClean="0">
                <a:hlinkClick r:id="rId10"/>
              </a:rPr>
              <a:t>ecb.int</a:t>
            </a:r>
            <a:r>
              <a:rPr lang="cs-CZ" sz="1800" dirty="0" smtClean="0">
                <a:hlinkClick r:id="rId10"/>
              </a:rPr>
              <a:t>/</a:t>
            </a:r>
            <a:r>
              <a:rPr lang="cs-CZ" sz="1800" dirty="0" err="1" smtClean="0">
                <a:hlinkClick r:id="rId10"/>
              </a:rPr>
              <a:t>bc</a:t>
            </a:r>
            <a:r>
              <a:rPr lang="cs-CZ" sz="1800" dirty="0" smtClean="0">
                <a:hlinkClick r:id="rId10"/>
              </a:rPr>
              <a:t>/</a:t>
            </a:r>
            <a:r>
              <a:rPr lang="cs-CZ" sz="1800" dirty="0" err="1" smtClean="0">
                <a:hlinkClick r:id="rId10"/>
              </a:rPr>
              <a:t>html</a:t>
            </a:r>
            <a:r>
              <a:rPr lang="cs-CZ" sz="1800" dirty="0" smtClean="0">
                <a:hlinkClick r:id="rId10"/>
              </a:rPr>
              <a:t>/index.</a:t>
            </a:r>
            <a:r>
              <a:rPr lang="cs-CZ" sz="1800" dirty="0" err="1" smtClean="0">
                <a:hlinkClick r:id="rId10"/>
              </a:rPr>
              <a:t>cs.html</a:t>
            </a:r>
            <a:endParaRPr lang="cs-CZ" sz="1800" dirty="0" smtClean="0"/>
          </a:p>
          <a:p>
            <a:pPr lvl="1">
              <a:lnSpc>
                <a:spcPct val="80000"/>
              </a:lnSpc>
            </a:pPr>
            <a:r>
              <a:rPr lang="cs-CZ" sz="1800" dirty="0" smtClean="0"/>
              <a:t>Evropská komise (česky): </a:t>
            </a:r>
            <a:r>
              <a:rPr lang="cs-CZ" sz="1800" dirty="0" smtClean="0">
                <a:hlinkClick r:id="rId11"/>
              </a:rPr>
              <a:t>http://</a:t>
            </a:r>
            <a:r>
              <a:rPr lang="cs-CZ" sz="1800" dirty="0" smtClean="0">
                <a:hlinkClick r:id="rId11"/>
              </a:rPr>
              <a:t>ec.europa.eu/economy_finance/the_euro/index_cs.htm?cs_mid=2946</a:t>
            </a:r>
            <a:endParaRPr lang="cs-CZ" sz="1800" dirty="0" smtClean="0"/>
          </a:p>
          <a:p>
            <a:pPr lvl="1">
              <a:lnSpc>
                <a:spcPct val="80000"/>
              </a:lnSpc>
              <a:buNone/>
            </a:pPr>
            <a:endParaRPr lang="cs-CZ" sz="1800" dirty="0" smtClean="0"/>
          </a:p>
          <a:p>
            <a:pPr marL="0" lvl="1" indent="361950">
              <a:lnSpc>
                <a:spcPct val="80000"/>
              </a:lnSpc>
            </a:pPr>
            <a:r>
              <a:rPr lang="cs-CZ" sz="1800" dirty="0" smtClean="0"/>
              <a:t>Zdroj: </a:t>
            </a:r>
            <a:r>
              <a:rPr lang="cs-CZ" sz="1800" dirty="0" err="1" smtClean="0"/>
              <a:t>Řežábek</a:t>
            </a:r>
            <a:r>
              <a:rPr lang="cs-CZ" sz="1800" dirty="0" smtClean="0"/>
              <a:t>, P. ČNB: Úloha centrální banky v měnové politice a bankovním systému. [citováno 1. 11 2008] . Dostupný z: www.</a:t>
            </a:r>
            <a:r>
              <a:rPr lang="cs-CZ" sz="1800" dirty="0" err="1" smtClean="0"/>
              <a:t>cnb.cz</a:t>
            </a:r>
            <a:endParaRPr lang="cs-CZ" sz="1800" dirty="0" smtClean="0"/>
          </a:p>
          <a:p>
            <a:pPr lvl="1">
              <a:lnSpc>
                <a:spcPct val="80000"/>
              </a:lnSpc>
            </a:pPr>
            <a:endParaRPr lang="cs-CZ" sz="1800" dirty="0" smtClean="0"/>
          </a:p>
          <a:p>
            <a:pPr marL="0" indent="0" eaLnBrk="0" hangingPunct="0">
              <a:spcBef>
                <a:spcPct val="50000"/>
              </a:spcBef>
              <a:buClrTx/>
              <a:buFontTx/>
              <a:buNone/>
            </a:pPr>
            <a:endParaRPr lang="cs-CZ"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5F6B76CD-61AC-4B12-BBB6-FB770A816587}" type="slidenum">
              <a:rPr lang="de-DE"/>
              <a:pPr/>
              <a:t>5</a:t>
            </a:fld>
            <a:endParaRPr lang="de-DE"/>
          </a:p>
        </p:txBody>
      </p:sp>
      <p:sp>
        <p:nvSpPr>
          <p:cNvPr id="1144834" name="Rectangle 2"/>
          <p:cNvSpPr>
            <a:spLocks noGrp="1" noChangeArrowheads="1"/>
          </p:cNvSpPr>
          <p:nvPr>
            <p:ph type="title"/>
          </p:nvPr>
        </p:nvSpPr>
        <p:spPr/>
        <p:txBody>
          <a:bodyPr/>
          <a:lstStyle/>
          <a:p>
            <a:r>
              <a:rPr lang="cs-CZ" sz="2800"/>
              <a:t>Definiční znaky CB</a:t>
            </a:r>
            <a:endParaRPr lang="de-DE" sz="2800"/>
          </a:p>
        </p:txBody>
      </p:sp>
      <p:sp>
        <p:nvSpPr>
          <p:cNvPr id="1144835" name="Rectangle 3"/>
          <p:cNvSpPr>
            <a:spLocks noGrp="1" noChangeArrowheads="1"/>
          </p:cNvSpPr>
          <p:nvPr>
            <p:ph type="body" idx="1"/>
          </p:nvPr>
        </p:nvSpPr>
        <p:spPr>
          <a:xfrm>
            <a:off x="319088" y="1787525"/>
            <a:ext cx="8515350" cy="4029075"/>
          </a:xfrm>
        </p:spPr>
        <p:txBody>
          <a:bodyPr/>
          <a:lstStyle/>
          <a:p>
            <a:r>
              <a:rPr lang="cs-CZ" sz="2400"/>
              <a:t>Emisní monopol na hotovostní peníze</a:t>
            </a:r>
          </a:p>
          <a:p>
            <a:r>
              <a:rPr lang="cs-CZ" sz="2400"/>
              <a:t>Provádějí měnovou politiku</a:t>
            </a:r>
          </a:p>
          <a:p>
            <a:r>
              <a:rPr lang="cs-CZ" sz="2400"/>
              <a:t>Regulují bankovní systém</a:t>
            </a:r>
          </a:p>
          <a:p>
            <a:pPr>
              <a:buFont typeface="Wingdings" pitchFamily="2" charset="2"/>
              <a:buNone/>
            </a:pPr>
            <a:endParaRPr lang="de-DE" sz="2400"/>
          </a:p>
        </p:txBody>
      </p:sp>
      <p:sp>
        <p:nvSpPr>
          <p:cNvPr id="1144836"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70342E94-81D9-490A-8F78-A1995517E53E}" type="slidenum">
              <a:rPr lang="de-DE"/>
              <a:pPr/>
              <a:t>6</a:t>
            </a:fld>
            <a:endParaRPr lang="de-DE"/>
          </a:p>
        </p:txBody>
      </p:sp>
      <p:sp>
        <p:nvSpPr>
          <p:cNvPr id="1075202" name="Rectangle 2"/>
          <p:cNvSpPr>
            <a:spLocks noGrp="1" noChangeArrowheads="1"/>
          </p:cNvSpPr>
          <p:nvPr>
            <p:ph type="title"/>
          </p:nvPr>
        </p:nvSpPr>
        <p:spPr/>
        <p:txBody>
          <a:bodyPr/>
          <a:lstStyle/>
          <a:p>
            <a:r>
              <a:rPr lang="cs-CZ" sz="2800"/>
              <a:t>Organizace bankovního systému</a:t>
            </a:r>
            <a:endParaRPr lang="de-DE" sz="2800"/>
          </a:p>
        </p:txBody>
      </p:sp>
      <p:sp>
        <p:nvSpPr>
          <p:cNvPr id="1075203" name="Rectangle 3"/>
          <p:cNvSpPr>
            <a:spLocks noGrp="1" noChangeArrowheads="1"/>
          </p:cNvSpPr>
          <p:nvPr>
            <p:ph type="body" idx="1"/>
          </p:nvPr>
        </p:nvSpPr>
        <p:spPr>
          <a:xfrm>
            <a:off x="303213" y="1357298"/>
            <a:ext cx="8515350" cy="4500594"/>
          </a:xfrm>
        </p:spPr>
        <p:txBody>
          <a:bodyPr>
            <a:noAutofit/>
          </a:bodyPr>
          <a:lstStyle/>
          <a:p>
            <a:r>
              <a:rPr lang="cs-CZ" sz="2400" dirty="0" smtClean="0"/>
              <a:t>Banky</a:t>
            </a:r>
            <a:r>
              <a:rPr lang="de-DE" sz="2400" dirty="0" smtClean="0"/>
              <a:t> </a:t>
            </a:r>
            <a:r>
              <a:rPr lang="de-DE" sz="2400" dirty="0" err="1" smtClean="0"/>
              <a:t>shromažďují</a:t>
            </a:r>
            <a:r>
              <a:rPr lang="de-DE" sz="2400" dirty="0" smtClean="0"/>
              <a:t> </a:t>
            </a:r>
            <a:r>
              <a:rPr lang="de-DE" sz="2400" dirty="0" err="1" smtClean="0"/>
              <a:t>dočasně</a:t>
            </a:r>
            <a:r>
              <a:rPr lang="de-DE" sz="2400" dirty="0" smtClean="0"/>
              <a:t> </a:t>
            </a:r>
            <a:r>
              <a:rPr lang="de-DE" sz="2400" dirty="0" err="1" smtClean="0"/>
              <a:t>volné</a:t>
            </a:r>
            <a:r>
              <a:rPr lang="de-DE" sz="2400" dirty="0" smtClean="0"/>
              <a:t> </a:t>
            </a:r>
            <a:r>
              <a:rPr lang="de-DE" sz="2400" dirty="0" err="1" smtClean="0"/>
              <a:t>peněžní</a:t>
            </a:r>
            <a:r>
              <a:rPr lang="de-DE" sz="2400" dirty="0" smtClean="0"/>
              <a:t> </a:t>
            </a:r>
            <a:r>
              <a:rPr lang="de-DE" sz="2400" dirty="0" err="1" smtClean="0"/>
              <a:t>zdroje</a:t>
            </a:r>
            <a:r>
              <a:rPr lang="de-DE" sz="2400" dirty="0" smtClean="0"/>
              <a:t> a </a:t>
            </a:r>
            <a:r>
              <a:rPr lang="de-DE" sz="2400" dirty="0" err="1" smtClean="0"/>
              <a:t>redistribuují</a:t>
            </a:r>
            <a:r>
              <a:rPr lang="de-DE" sz="2400" dirty="0" smtClean="0"/>
              <a:t> je (</a:t>
            </a:r>
            <a:r>
              <a:rPr lang="de-DE" sz="2400" dirty="0" err="1" smtClean="0"/>
              <a:t>tzn</a:t>
            </a:r>
            <a:r>
              <a:rPr lang="de-DE" sz="2400" dirty="0" smtClean="0"/>
              <a:t>.</a:t>
            </a:r>
            <a:r>
              <a:rPr lang="cs-CZ" sz="2400" dirty="0" smtClean="0"/>
              <a:t> </a:t>
            </a:r>
            <a:r>
              <a:rPr lang="de-DE" sz="2400" dirty="0" err="1" smtClean="0"/>
              <a:t>jsou</a:t>
            </a:r>
            <a:r>
              <a:rPr lang="de-DE" sz="2400" dirty="0" smtClean="0"/>
              <a:t> </a:t>
            </a:r>
            <a:r>
              <a:rPr lang="de-DE" sz="2400" dirty="0" err="1" smtClean="0"/>
              <a:t>prostředníky</a:t>
            </a:r>
            <a:r>
              <a:rPr lang="de-DE" sz="2400" dirty="0" smtClean="0"/>
              <a:t> </a:t>
            </a:r>
            <a:r>
              <a:rPr lang="de-DE" sz="2400" dirty="0" err="1" smtClean="0"/>
              <a:t>mezi</a:t>
            </a:r>
            <a:r>
              <a:rPr lang="de-DE" sz="2400" dirty="0" smtClean="0"/>
              <a:t> </a:t>
            </a:r>
            <a:r>
              <a:rPr lang="de-DE" sz="2400" dirty="0" err="1" smtClean="0"/>
              <a:t>nabídkou</a:t>
            </a:r>
            <a:r>
              <a:rPr lang="de-DE" sz="2400" dirty="0" smtClean="0"/>
              <a:t> a </a:t>
            </a:r>
            <a:r>
              <a:rPr lang="de-DE" sz="2400" dirty="0" err="1" smtClean="0"/>
              <a:t>poptávkou</a:t>
            </a:r>
            <a:r>
              <a:rPr lang="de-DE" sz="2400" dirty="0" smtClean="0"/>
              <a:t> </a:t>
            </a:r>
            <a:r>
              <a:rPr lang="de-DE" sz="2400" dirty="0" err="1" smtClean="0"/>
              <a:t>po</a:t>
            </a:r>
            <a:r>
              <a:rPr lang="de-DE" sz="2400" dirty="0" smtClean="0"/>
              <a:t> </a:t>
            </a:r>
            <a:r>
              <a:rPr lang="de-DE" sz="2400" dirty="0" err="1" smtClean="0"/>
              <a:t>penězích</a:t>
            </a:r>
            <a:r>
              <a:rPr lang="de-DE" sz="2400" dirty="0" smtClean="0"/>
              <a:t>)</a:t>
            </a:r>
            <a:endParaRPr lang="cs-CZ" sz="2400" dirty="0" smtClean="0"/>
          </a:p>
          <a:p>
            <a:r>
              <a:rPr lang="cs-CZ" sz="2400" b="1" dirty="0" err="1" smtClean="0"/>
              <a:t>J</a:t>
            </a:r>
            <a:r>
              <a:rPr lang="de-DE" sz="2400" b="1" dirty="0" err="1" smtClean="0"/>
              <a:t>ednostupňový</a:t>
            </a:r>
            <a:r>
              <a:rPr lang="de-DE" sz="2400" b="1" dirty="0" smtClean="0"/>
              <a:t> </a:t>
            </a:r>
            <a:r>
              <a:rPr lang="cs-CZ" sz="2400" b="1" dirty="0" smtClean="0"/>
              <a:t>systém </a:t>
            </a:r>
            <a:r>
              <a:rPr lang="de-DE" sz="2400" dirty="0" smtClean="0"/>
              <a:t>(</a:t>
            </a:r>
            <a:r>
              <a:rPr lang="de-DE" sz="2400" dirty="0" err="1" smtClean="0"/>
              <a:t>většinu</a:t>
            </a:r>
            <a:r>
              <a:rPr lang="de-DE" sz="2400" dirty="0" smtClean="0"/>
              <a:t> </a:t>
            </a:r>
            <a:r>
              <a:rPr lang="de-DE" sz="2400" dirty="0" err="1" smtClean="0"/>
              <a:t>všech</a:t>
            </a:r>
            <a:r>
              <a:rPr lang="de-DE" sz="2400" dirty="0" smtClean="0"/>
              <a:t> </a:t>
            </a:r>
            <a:r>
              <a:rPr lang="de-DE" sz="2400" dirty="0" err="1" smtClean="0"/>
              <a:t>operací</a:t>
            </a:r>
            <a:r>
              <a:rPr lang="de-DE" sz="2400" dirty="0" smtClean="0"/>
              <a:t> </a:t>
            </a:r>
            <a:r>
              <a:rPr lang="de-DE" sz="2400" dirty="0" err="1" smtClean="0"/>
              <a:t>provádí</a:t>
            </a:r>
            <a:r>
              <a:rPr lang="de-DE" sz="2400" dirty="0" smtClean="0"/>
              <a:t> </a:t>
            </a:r>
            <a:r>
              <a:rPr lang="de-DE" sz="2400" dirty="0" err="1" smtClean="0"/>
              <a:t>jediná</a:t>
            </a:r>
            <a:r>
              <a:rPr lang="de-DE" sz="2400" dirty="0" smtClean="0"/>
              <a:t> </a:t>
            </a:r>
            <a:r>
              <a:rPr lang="de-DE" sz="2400" dirty="0" err="1" smtClean="0"/>
              <a:t>banka</a:t>
            </a:r>
            <a:r>
              <a:rPr lang="de-DE" sz="2400" dirty="0" smtClean="0"/>
              <a:t>) </a:t>
            </a:r>
            <a:endParaRPr lang="cs-CZ" sz="2400" dirty="0" smtClean="0"/>
          </a:p>
          <a:p>
            <a:pPr lvl="1"/>
            <a:r>
              <a:rPr lang="de-DE" sz="2000" dirty="0" err="1" smtClean="0"/>
              <a:t>charakteristický</a:t>
            </a:r>
            <a:r>
              <a:rPr lang="de-DE" sz="2000" dirty="0" smtClean="0"/>
              <a:t> </a:t>
            </a:r>
            <a:r>
              <a:rPr lang="de-DE" sz="2000" dirty="0" smtClean="0"/>
              <a:t>pro </a:t>
            </a:r>
            <a:r>
              <a:rPr lang="de-DE" sz="2000" dirty="0" err="1" smtClean="0"/>
              <a:t>netržní</a:t>
            </a:r>
            <a:r>
              <a:rPr lang="de-DE" sz="2000" dirty="0" smtClean="0"/>
              <a:t> </a:t>
            </a:r>
            <a:r>
              <a:rPr lang="de-DE" sz="2000" dirty="0" err="1" smtClean="0"/>
              <a:t>ekonomiky</a:t>
            </a:r>
            <a:r>
              <a:rPr lang="de-DE" sz="2000" dirty="0" smtClean="0"/>
              <a:t> (</a:t>
            </a:r>
            <a:r>
              <a:rPr lang="de-DE" sz="2000" dirty="0" err="1" smtClean="0"/>
              <a:t>centrálně</a:t>
            </a:r>
            <a:r>
              <a:rPr lang="de-DE" sz="2000" dirty="0" smtClean="0"/>
              <a:t> </a:t>
            </a:r>
            <a:r>
              <a:rPr lang="de-DE" sz="2000" dirty="0" err="1" smtClean="0"/>
              <a:t>plánované</a:t>
            </a:r>
            <a:r>
              <a:rPr lang="de-DE" sz="2000" dirty="0" smtClean="0"/>
              <a:t>, </a:t>
            </a:r>
            <a:r>
              <a:rPr lang="de-DE" sz="2000" dirty="0" err="1" smtClean="0"/>
              <a:t>např</a:t>
            </a:r>
            <a:r>
              <a:rPr lang="de-DE" sz="2000" dirty="0" smtClean="0"/>
              <a:t>.</a:t>
            </a:r>
            <a:endParaRPr lang="cs-CZ" sz="2000" dirty="0" smtClean="0"/>
          </a:p>
          <a:p>
            <a:pPr lvl="1"/>
            <a:r>
              <a:rPr lang="de-DE" sz="2000" dirty="0" err="1" smtClean="0"/>
              <a:t>čs</a:t>
            </a:r>
            <a:r>
              <a:rPr lang="de-DE" sz="2000" dirty="0" smtClean="0"/>
              <a:t>. </a:t>
            </a:r>
            <a:r>
              <a:rPr lang="de-DE" sz="2000" dirty="0" err="1" smtClean="0"/>
              <a:t>ekonomiku 1950-1989)</a:t>
            </a:r>
            <a:endParaRPr lang="cs-CZ" sz="2000" dirty="0" err="1" smtClean="0"/>
          </a:p>
          <a:p>
            <a:r>
              <a:rPr lang="cs-CZ" sz="2400" b="1" dirty="0" err="1" smtClean="0"/>
              <a:t>D</a:t>
            </a:r>
            <a:r>
              <a:rPr lang="de-DE" sz="2400" b="1" dirty="0" err="1" smtClean="0"/>
              <a:t>voustupňový</a:t>
            </a:r>
            <a:r>
              <a:rPr lang="de-DE" sz="2400" b="1" dirty="0" smtClean="0"/>
              <a:t> </a:t>
            </a:r>
            <a:r>
              <a:rPr lang="cs-CZ" sz="2400" b="1" dirty="0" smtClean="0"/>
              <a:t>systém</a:t>
            </a:r>
            <a:r>
              <a:rPr lang="cs-CZ" sz="2400" dirty="0" smtClean="0"/>
              <a:t> </a:t>
            </a:r>
            <a:r>
              <a:rPr lang="de-DE" sz="2400" dirty="0" smtClean="0"/>
              <a:t>(</a:t>
            </a:r>
            <a:r>
              <a:rPr lang="de-DE" sz="2400" dirty="0" err="1" smtClean="0"/>
              <a:t>funkčně</a:t>
            </a:r>
            <a:r>
              <a:rPr lang="de-DE" sz="2400" dirty="0" smtClean="0"/>
              <a:t> </a:t>
            </a:r>
            <a:r>
              <a:rPr lang="de-DE" sz="2400" dirty="0" err="1" smtClean="0"/>
              <a:t>odděleno</a:t>
            </a:r>
            <a:r>
              <a:rPr lang="de-DE" sz="2400" dirty="0" smtClean="0"/>
              <a:t> </a:t>
            </a:r>
            <a:r>
              <a:rPr lang="de-DE" sz="2400" dirty="0" err="1" smtClean="0"/>
              <a:t>centrální</a:t>
            </a:r>
            <a:r>
              <a:rPr lang="de-DE" sz="2400" dirty="0" smtClean="0"/>
              <a:t> a </a:t>
            </a:r>
            <a:r>
              <a:rPr lang="de-DE" sz="2400" dirty="0" err="1" smtClean="0"/>
              <a:t>obchodní</a:t>
            </a:r>
            <a:r>
              <a:rPr lang="de-DE" sz="2400" dirty="0" smtClean="0"/>
              <a:t> </a:t>
            </a:r>
            <a:r>
              <a:rPr lang="de-DE" sz="2400" dirty="0" err="1" smtClean="0"/>
              <a:t>bankovnictví</a:t>
            </a:r>
            <a:r>
              <a:rPr lang="de-DE" sz="2400" dirty="0" smtClean="0"/>
              <a:t>) </a:t>
            </a:r>
            <a:endParaRPr lang="cs-CZ" sz="2400" dirty="0" smtClean="0"/>
          </a:p>
          <a:p>
            <a:pPr lvl="1"/>
            <a:r>
              <a:rPr lang="de-DE" sz="2000" dirty="0" err="1" smtClean="0"/>
              <a:t>charakteristický</a:t>
            </a:r>
            <a:r>
              <a:rPr lang="de-DE" sz="2000" dirty="0" smtClean="0"/>
              <a:t> pro </a:t>
            </a:r>
            <a:r>
              <a:rPr lang="de-DE" sz="2000" dirty="0" err="1" smtClean="0"/>
              <a:t>tržní</a:t>
            </a:r>
            <a:r>
              <a:rPr lang="de-DE" sz="2000" dirty="0" smtClean="0"/>
              <a:t> </a:t>
            </a:r>
            <a:r>
              <a:rPr lang="de-DE" sz="2000" dirty="0" err="1" smtClean="0"/>
              <a:t>ekonomiky</a:t>
            </a:r>
            <a:endParaRPr lang="cs-CZ" sz="2000" dirty="0" smtClean="0"/>
          </a:p>
          <a:p>
            <a:pPr lvl="1"/>
            <a:r>
              <a:rPr lang="cs-CZ" sz="2000" dirty="0" smtClean="0"/>
              <a:t>Od roku 1990</a:t>
            </a:r>
            <a:endParaRPr lang="de-DE" sz="20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A6962550-0A66-4649-A1A7-7B702C3C4B4C}" type="slidenum">
              <a:rPr lang="de-DE"/>
              <a:pPr/>
              <a:t>7</a:t>
            </a:fld>
            <a:endParaRPr lang="de-DE"/>
          </a:p>
        </p:txBody>
      </p:sp>
      <p:sp>
        <p:nvSpPr>
          <p:cNvPr id="1148930" name="Rectangle 2"/>
          <p:cNvSpPr>
            <a:spLocks noGrp="1" noChangeArrowheads="1"/>
          </p:cNvSpPr>
          <p:nvPr>
            <p:ph type="title"/>
          </p:nvPr>
        </p:nvSpPr>
        <p:spPr/>
        <p:txBody>
          <a:bodyPr/>
          <a:lstStyle/>
          <a:p>
            <a:r>
              <a:rPr lang="cs-CZ" sz="2800" dirty="0"/>
              <a:t>Vznik CB na našem území</a:t>
            </a:r>
            <a:endParaRPr lang="de-DE" sz="2800" dirty="0"/>
          </a:p>
        </p:txBody>
      </p:sp>
      <p:sp>
        <p:nvSpPr>
          <p:cNvPr id="1148931" name="Rectangle 3"/>
          <p:cNvSpPr>
            <a:spLocks noGrp="1" noChangeArrowheads="1"/>
          </p:cNvSpPr>
          <p:nvPr>
            <p:ph type="body" idx="1"/>
          </p:nvPr>
        </p:nvSpPr>
        <p:spPr>
          <a:xfrm>
            <a:off x="319088" y="1357298"/>
            <a:ext cx="8515350" cy="4929221"/>
          </a:xfrm>
        </p:spPr>
        <p:txBody>
          <a:bodyPr>
            <a:normAutofit lnSpcReduction="10000"/>
          </a:bodyPr>
          <a:lstStyle/>
          <a:p>
            <a:pPr>
              <a:lnSpc>
                <a:spcPct val="90000"/>
              </a:lnSpc>
            </a:pPr>
            <a:r>
              <a:rPr lang="cs-CZ" sz="2400" dirty="0"/>
              <a:t>Vídeňská městská banka, 1706</a:t>
            </a:r>
          </a:p>
          <a:p>
            <a:pPr lvl="1">
              <a:lnSpc>
                <a:spcPct val="90000"/>
              </a:lnSpc>
            </a:pPr>
            <a:r>
              <a:rPr lang="cs-CZ" sz="2400" dirty="0"/>
              <a:t>Především správa státních </a:t>
            </a:r>
            <a:r>
              <a:rPr lang="cs-CZ" sz="2400" dirty="0" smtClean="0"/>
              <a:t>financí</a:t>
            </a:r>
          </a:p>
          <a:p>
            <a:pPr lvl="1">
              <a:lnSpc>
                <a:spcPct val="90000"/>
              </a:lnSpc>
            </a:pPr>
            <a:endParaRPr lang="cs-CZ" sz="2400" dirty="0"/>
          </a:p>
          <a:p>
            <a:pPr>
              <a:lnSpc>
                <a:spcPct val="90000"/>
              </a:lnSpc>
            </a:pPr>
            <a:r>
              <a:rPr lang="cs-CZ" sz="2400" dirty="0"/>
              <a:t>Privilegovaná Rakouská národní banka </a:t>
            </a:r>
          </a:p>
          <a:p>
            <a:pPr lvl="1">
              <a:lnSpc>
                <a:spcPct val="90000"/>
              </a:lnSpc>
            </a:pPr>
            <a:r>
              <a:rPr lang="cs-CZ" sz="2400" dirty="0"/>
              <a:t>Vznik 1816, 1817 získala emisní monopol</a:t>
            </a:r>
          </a:p>
          <a:p>
            <a:pPr lvl="1">
              <a:lnSpc>
                <a:spcPct val="90000"/>
              </a:lnSpc>
            </a:pPr>
            <a:r>
              <a:rPr lang="cs-CZ" sz="2400" dirty="0"/>
              <a:t>Ve skutečnosti ale vydávalo také státovky Min. </a:t>
            </a:r>
            <a:r>
              <a:rPr lang="cs-CZ" sz="2400" dirty="0" smtClean="0"/>
              <a:t>financí</a:t>
            </a:r>
          </a:p>
          <a:p>
            <a:pPr lvl="1">
              <a:lnSpc>
                <a:spcPct val="90000"/>
              </a:lnSpc>
            </a:pPr>
            <a:endParaRPr lang="cs-CZ" sz="2400" dirty="0"/>
          </a:p>
          <a:p>
            <a:pPr>
              <a:lnSpc>
                <a:spcPct val="90000"/>
              </a:lnSpc>
            </a:pPr>
            <a:r>
              <a:rPr lang="cs-CZ" sz="2400" dirty="0"/>
              <a:t>Rakousko – uherská banka</a:t>
            </a:r>
          </a:p>
          <a:p>
            <a:pPr lvl="1">
              <a:lnSpc>
                <a:spcPct val="90000"/>
              </a:lnSpc>
            </a:pPr>
            <a:r>
              <a:rPr lang="cs-CZ" sz="2400" dirty="0"/>
              <a:t>1867 pod monopolem vlády, platnost na celém </a:t>
            </a:r>
            <a:r>
              <a:rPr lang="cs-CZ" sz="2400" dirty="0" smtClean="0"/>
              <a:t>území</a:t>
            </a:r>
          </a:p>
          <a:p>
            <a:pPr lvl="1">
              <a:lnSpc>
                <a:spcPct val="90000"/>
              </a:lnSpc>
            </a:pPr>
            <a:endParaRPr lang="cs-CZ" sz="2400" dirty="0" smtClean="0"/>
          </a:p>
          <a:p>
            <a:r>
              <a:rPr lang="cs-CZ" sz="2400" dirty="0" smtClean="0"/>
              <a:t>Bilance byla tajná, banka často úvěrovala</a:t>
            </a:r>
          </a:p>
          <a:p>
            <a:pPr lvl="1"/>
            <a:r>
              <a:rPr lang="cs-CZ" sz="2400" dirty="0" smtClean="0"/>
              <a:t>Státní bankrot </a:t>
            </a:r>
            <a:r>
              <a:rPr lang="cs-CZ" sz="2400" dirty="0" smtClean="0"/>
              <a:t>1873</a:t>
            </a:r>
            <a:endParaRPr lang="cs-CZ" sz="2400" dirty="0"/>
          </a:p>
          <a:p>
            <a:pPr>
              <a:lnSpc>
                <a:spcPct val="90000"/>
              </a:lnSpc>
              <a:buFont typeface="Wingdings" pitchFamily="2" charset="2"/>
              <a:buNone/>
            </a:pPr>
            <a:endParaRPr lang="de-DE" sz="2400" dirty="0"/>
          </a:p>
        </p:txBody>
      </p:sp>
      <p:sp>
        <p:nvSpPr>
          <p:cNvPr id="1148932"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82CF8F6F-04D5-4FE9-B9AF-2CA69B17C168}" type="slidenum">
              <a:rPr lang="de-DE"/>
              <a:pPr/>
              <a:t>8</a:t>
            </a:fld>
            <a:endParaRPr lang="de-DE"/>
          </a:p>
        </p:txBody>
      </p:sp>
      <p:sp>
        <p:nvSpPr>
          <p:cNvPr id="1146882" name="Rectangle 2"/>
          <p:cNvSpPr>
            <a:spLocks noGrp="1" noChangeArrowheads="1"/>
          </p:cNvSpPr>
          <p:nvPr>
            <p:ph type="title"/>
          </p:nvPr>
        </p:nvSpPr>
        <p:spPr/>
        <p:txBody>
          <a:bodyPr/>
          <a:lstStyle/>
          <a:p>
            <a:endParaRPr lang="cs-CZ"/>
          </a:p>
        </p:txBody>
      </p:sp>
      <p:sp>
        <p:nvSpPr>
          <p:cNvPr id="1146883" name="Rectangle 3"/>
          <p:cNvSpPr>
            <a:spLocks noGrp="1" noChangeArrowheads="1"/>
          </p:cNvSpPr>
          <p:nvPr>
            <p:ph type="body" idx="1"/>
          </p:nvPr>
        </p:nvSpPr>
        <p:spPr>
          <a:xfrm>
            <a:off x="319088" y="1787525"/>
            <a:ext cx="8515350" cy="4029075"/>
          </a:xfrm>
        </p:spPr>
        <p:txBody>
          <a:bodyPr/>
          <a:lstStyle/>
          <a:p>
            <a:endParaRPr lang="cs-CZ" sz="1800" dirty="0"/>
          </a:p>
          <a:p>
            <a:r>
              <a:rPr lang="cs-CZ" sz="2400" dirty="0"/>
              <a:t>Drtivá většina byly hotovostní peníze kryté do roku 1892 stříbrem a dále </a:t>
            </a:r>
            <a:r>
              <a:rPr lang="cs-CZ" sz="2400" dirty="0" smtClean="0"/>
              <a:t>zlatem</a:t>
            </a:r>
          </a:p>
          <a:p>
            <a:pPr marL="365760" lvl="1" indent="-256032">
              <a:spcBef>
                <a:spcPts val="400"/>
              </a:spcBef>
              <a:buSzPct val="68000"/>
              <a:buFont typeface="Wingdings 3"/>
              <a:buChar char=""/>
            </a:pPr>
            <a:r>
              <a:rPr lang="cs-CZ" sz="2400" dirty="0" smtClean="0"/>
              <a:t>Vznik „Koruny“ 1892</a:t>
            </a:r>
          </a:p>
          <a:p>
            <a:endParaRPr lang="cs-CZ" sz="2400" dirty="0"/>
          </a:p>
          <a:p>
            <a:pPr>
              <a:buFont typeface="Wingdings" pitchFamily="2" charset="2"/>
              <a:buNone/>
            </a:pPr>
            <a:endParaRPr lang="de-DE" sz="2400" dirty="0"/>
          </a:p>
        </p:txBody>
      </p:sp>
      <p:sp>
        <p:nvSpPr>
          <p:cNvPr id="1146884" name="Rectangle 4"/>
          <p:cNvSpPr>
            <a:spLocks noChangeArrowheads="1"/>
          </p:cNvSpPr>
          <p:nvPr/>
        </p:nvSpPr>
        <p:spPr bwMode="auto">
          <a:xfrm>
            <a:off x="323850" y="1287463"/>
            <a:ext cx="5753100" cy="358775"/>
          </a:xfrm>
          <a:prstGeom prst="rect">
            <a:avLst/>
          </a:prstGeom>
          <a:noFill/>
          <a:ln w="9525">
            <a:noFill/>
            <a:miter lim="800000"/>
            <a:headEnd/>
            <a:tailEnd/>
          </a:ln>
        </p:spPr>
        <p:txBody>
          <a:bodyPr lIns="0" tIns="0" rIns="0" bIns="0" anchor="ctr"/>
          <a:lstStyle/>
          <a:p>
            <a:pPr defTabSz="801688"/>
            <a:endParaRPr lang="cs-CZ" sz="2000" b="1">
              <a:solidFill>
                <a:schemeClr val="accent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de-DE"/>
              <a:t>Here comes your footer  </a:t>
            </a:r>
            <a:r>
              <a:rPr lang="de-DE">
                <a:sym typeface="Wingdings" pitchFamily="2" charset="2"/>
              </a:rPr>
              <a:t></a:t>
            </a:r>
            <a:r>
              <a:rPr lang="de-DE"/>
              <a:t>  Page </a:t>
            </a:r>
            <a:fld id="{4664C667-E1CC-439F-98CC-887A6B3F0098}" type="slidenum">
              <a:rPr lang="de-DE"/>
              <a:pPr/>
              <a:t>9</a:t>
            </a:fld>
            <a:endParaRPr lang="de-DE"/>
          </a:p>
        </p:txBody>
      </p:sp>
      <p:sp>
        <p:nvSpPr>
          <p:cNvPr id="1163266" name="Rectangle 2"/>
          <p:cNvSpPr>
            <a:spLocks noGrp="1" noChangeArrowheads="1"/>
          </p:cNvSpPr>
          <p:nvPr>
            <p:ph type="title"/>
          </p:nvPr>
        </p:nvSpPr>
        <p:spPr/>
        <p:txBody>
          <a:bodyPr/>
          <a:lstStyle/>
          <a:p>
            <a:r>
              <a:rPr lang="cs-CZ" sz="2800"/>
              <a:t>Vznik ČSR</a:t>
            </a:r>
            <a:endParaRPr lang="de-DE" sz="2800"/>
          </a:p>
        </p:txBody>
      </p:sp>
      <p:sp>
        <p:nvSpPr>
          <p:cNvPr id="1163267" name="Rectangle 3"/>
          <p:cNvSpPr>
            <a:spLocks noGrp="1" noChangeArrowheads="1"/>
          </p:cNvSpPr>
          <p:nvPr>
            <p:ph type="body" idx="1"/>
          </p:nvPr>
        </p:nvSpPr>
        <p:spPr>
          <a:xfrm>
            <a:off x="261938" y="1196975"/>
            <a:ext cx="8515350" cy="5057775"/>
          </a:xfrm>
        </p:spPr>
        <p:txBody>
          <a:bodyPr>
            <a:normAutofit fontScale="85000" lnSpcReduction="20000"/>
          </a:bodyPr>
          <a:lstStyle/>
          <a:p>
            <a:pPr>
              <a:lnSpc>
                <a:spcPct val="90000"/>
              </a:lnSpc>
            </a:pPr>
            <a:r>
              <a:rPr lang="cs-CZ" dirty="0"/>
              <a:t>Zákonem č. 84 z 25.2.1918 proběhla od 3 do 12.3.1919 měnová </a:t>
            </a:r>
            <a:r>
              <a:rPr lang="cs-CZ" dirty="0" smtClean="0"/>
              <a:t>odluka</a:t>
            </a:r>
          </a:p>
          <a:p>
            <a:pPr>
              <a:lnSpc>
                <a:spcPct val="90000"/>
              </a:lnSpc>
            </a:pPr>
            <a:endParaRPr lang="cs-CZ" dirty="0"/>
          </a:p>
          <a:p>
            <a:pPr>
              <a:lnSpc>
                <a:spcPct val="90000"/>
              </a:lnSpc>
            </a:pPr>
            <a:r>
              <a:rPr lang="cs-CZ" dirty="0"/>
              <a:t>Zavedena československá koruna (jiné návrhy např. Sokol, Československý frank, haléře – stotiny</a:t>
            </a:r>
            <a:r>
              <a:rPr lang="cs-CZ" dirty="0" smtClean="0"/>
              <a:t>)</a:t>
            </a:r>
          </a:p>
          <a:p>
            <a:pPr>
              <a:lnSpc>
                <a:spcPct val="90000"/>
              </a:lnSpc>
            </a:pPr>
            <a:endParaRPr lang="cs-CZ" dirty="0"/>
          </a:p>
          <a:p>
            <a:pPr>
              <a:lnSpc>
                <a:spcPct val="90000"/>
              </a:lnSpc>
            </a:pPr>
            <a:r>
              <a:rPr lang="cs-CZ" dirty="0"/>
              <a:t>1 koruna </a:t>
            </a:r>
            <a:r>
              <a:rPr lang="cs-CZ" dirty="0" err="1"/>
              <a:t>českoslovesnká</a:t>
            </a:r>
            <a:r>
              <a:rPr lang="cs-CZ" dirty="0"/>
              <a:t> = 1 koruna rakousko-uherská</a:t>
            </a:r>
          </a:p>
          <a:p>
            <a:pPr lvl="1">
              <a:lnSpc>
                <a:spcPct val="90000"/>
              </a:lnSpc>
            </a:pPr>
            <a:r>
              <a:rPr lang="cs-CZ" sz="2000" dirty="0"/>
              <a:t>První mince 20 hal od 1922, bankovka 20 Kč od 1927 </a:t>
            </a:r>
            <a:endParaRPr lang="cs-CZ" dirty="0"/>
          </a:p>
          <a:p>
            <a:pPr lvl="1">
              <a:lnSpc>
                <a:spcPct val="90000"/>
              </a:lnSpc>
            </a:pPr>
            <a:r>
              <a:rPr lang="cs-CZ" sz="2000" dirty="0"/>
              <a:t>Bankovky byly staženy a okolkovány a ve výši 50% vráceny do oběhu, zbytek zadržen a pokryt emisí vládních dluhopisů s úrokem 1 %, kterými bylo možno platit dávku z </a:t>
            </a:r>
            <a:r>
              <a:rPr lang="cs-CZ" sz="2000" dirty="0" smtClean="0"/>
              <a:t>majetku</a:t>
            </a:r>
          </a:p>
          <a:p>
            <a:pPr lvl="1">
              <a:lnSpc>
                <a:spcPct val="90000"/>
              </a:lnSpc>
            </a:pPr>
            <a:endParaRPr lang="cs-CZ" sz="2000" dirty="0"/>
          </a:p>
          <a:p>
            <a:pPr>
              <a:lnSpc>
                <a:spcPct val="90000"/>
              </a:lnSpc>
            </a:pPr>
            <a:r>
              <a:rPr lang="cs-CZ" dirty="0"/>
              <a:t>Bankovní úřad ministerstva financí 1919-1926</a:t>
            </a:r>
          </a:p>
          <a:p>
            <a:pPr>
              <a:lnSpc>
                <a:spcPct val="90000"/>
              </a:lnSpc>
              <a:buFont typeface="Wingdings" pitchFamily="2" charset="2"/>
              <a:buNone/>
            </a:pPr>
            <a:r>
              <a:rPr lang="cs-CZ" dirty="0"/>
              <a:t>	- Založen k 1.4.1919 zákonem 187/19 Sb., byl přijat až 10.4</a:t>
            </a:r>
          </a:p>
          <a:p>
            <a:pPr lvl="1">
              <a:lnSpc>
                <a:spcPct val="90000"/>
              </a:lnSpc>
            </a:pPr>
            <a:r>
              <a:rPr lang="cs-CZ" sz="2000" dirty="0"/>
              <a:t>Správa domácího peněžního oběhu</a:t>
            </a:r>
          </a:p>
          <a:p>
            <a:pPr lvl="1">
              <a:lnSpc>
                <a:spcPct val="90000"/>
              </a:lnSpc>
            </a:pPr>
            <a:r>
              <a:rPr lang="cs-CZ" sz="2000" dirty="0"/>
              <a:t>Zabezpečování devizové činnosti státu</a:t>
            </a:r>
          </a:p>
          <a:p>
            <a:pPr lvl="1">
              <a:lnSpc>
                <a:spcPct val="90000"/>
              </a:lnSpc>
            </a:pPr>
            <a:r>
              <a:rPr lang="cs-CZ" sz="2000" dirty="0"/>
              <a:t>Správa státního dluhu</a:t>
            </a:r>
          </a:p>
          <a:p>
            <a:pPr lvl="1">
              <a:lnSpc>
                <a:spcPct val="90000"/>
              </a:lnSpc>
            </a:pPr>
            <a:r>
              <a:rPr lang="cs-CZ" sz="2000" dirty="0"/>
              <a:t>Soustřeďování zlatých rezerv</a:t>
            </a:r>
          </a:p>
          <a:p>
            <a:pPr lvl="1">
              <a:lnSpc>
                <a:spcPct val="90000"/>
              </a:lnSpc>
              <a:buFontTx/>
              <a:buNone/>
            </a:pPr>
            <a:endParaRPr lang="cs-CZ" sz="20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2344</Words>
  <Application>Microsoft Office PowerPoint</Application>
  <PresentationFormat>Předvádění na obrazovce (4:3)</PresentationFormat>
  <Paragraphs>346</Paragraphs>
  <Slides>45</Slides>
  <Notes>29</Notes>
  <HiddenSlides>0</HiddenSlides>
  <MMClips>0</MMClips>
  <ScaleCrop>false</ScaleCrop>
  <HeadingPairs>
    <vt:vector size="4" baseType="variant">
      <vt:variant>
        <vt:lpstr>Motiv</vt:lpstr>
      </vt:variant>
      <vt:variant>
        <vt:i4>1</vt:i4>
      </vt:variant>
      <vt:variant>
        <vt:lpstr>Nadpisy snímků</vt:lpstr>
      </vt:variant>
      <vt:variant>
        <vt:i4>45</vt:i4>
      </vt:variant>
    </vt:vector>
  </HeadingPairs>
  <TitlesOfParts>
    <vt:vector size="46" baseType="lpstr">
      <vt:lpstr>Shluk</vt:lpstr>
      <vt:lpstr>Monetární politika</vt:lpstr>
      <vt:lpstr>Monetární politika</vt:lpstr>
      <vt:lpstr>Finanční právo</vt:lpstr>
      <vt:lpstr>Geneze vzniku CB</vt:lpstr>
      <vt:lpstr>Definiční znaky CB</vt:lpstr>
      <vt:lpstr>Organizace bankovního systému</vt:lpstr>
      <vt:lpstr>Vznik CB na našem území</vt:lpstr>
      <vt:lpstr>Snímek 8</vt:lpstr>
      <vt:lpstr>Vznik ČSR</vt:lpstr>
      <vt:lpstr>Snímek 10</vt:lpstr>
      <vt:lpstr>Národní banka československá</vt:lpstr>
      <vt:lpstr>Snímek 12</vt:lpstr>
      <vt:lpstr>Snímek 13</vt:lpstr>
      <vt:lpstr>Období protektorátu 1939-1945</vt:lpstr>
      <vt:lpstr>Snímek 15</vt:lpstr>
      <vt:lpstr>Československá republika 1945 - 1960</vt:lpstr>
      <vt:lpstr>Snímek 17</vt:lpstr>
      <vt:lpstr>Fungování momobanky</vt:lpstr>
      <vt:lpstr>Peněžní reforma k 1.6.1953</vt:lpstr>
      <vt:lpstr>Snímek 20</vt:lpstr>
      <vt:lpstr>ČSSR 1960 - 1989</vt:lpstr>
      <vt:lpstr>Aktivizace a diferenciace</vt:lpstr>
      <vt:lpstr>Institucionální rámec ČNB</vt:lpstr>
      <vt:lpstr>Česká národní banka</vt:lpstr>
      <vt:lpstr>Základní charakteristika ČNB</vt:lpstr>
      <vt:lpstr>Postavení ČNB</vt:lpstr>
      <vt:lpstr>Hlavní cíl činnosti ČNB</vt:lpstr>
      <vt:lpstr>ČNB a hospodářská politika vlády</vt:lpstr>
      <vt:lpstr>Realizace cílů</vt:lpstr>
      <vt:lpstr>Nezávislost ČNB</vt:lpstr>
      <vt:lpstr>Personální nezávislost</vt:lpstr>
      <vt:lpstr>Institucionální nezávislost</vt:lpstr>
      <vt:lpstr>Funkční nezávislost</vt:lpstr>
      <vt:lpstr>Finanční nezávislost</vt:lpstr>
      <vt:lpstr>Bankovní rada ČNB</vt:lpstr>
      <vt:lpstr>Struktura bankovní rady</vt:lpstr>
      <vt:lpstr>Normotvorba ČNB</vt:lpstr>
      <vt:lpstr>Role komerčních (obchodních) bank </vt:lpstr>
      <vt:lpstr>Úloha měnové politiky</vt:lpstr>
      <vt:lpstr>Diskontní sazba</vt:lpstr>
      <vt:lpstr>2 týdenní Repo sazba </vt:lpstr>
      <vt:lpstr>Snímek 42</vt:lpstr>
      <vt:lpstr>Lombardní sazba</vt:lpstr>
      <vt:lpstr>Úrokové sazby finančních trhů v ČR</vt:lpstr>
      <vt:lpstr>Zdroje</vt:lpstr>
    </vt:vector>
  </TitlesOfParts>
  <Company>OEM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Monetární politika</dc:title>
  <dc:creator>Mojmír Sabolovič</dc:creator>
  <cp:lastModifiedBy>Mojmír Sabolovič</cp:lastModifiedBy>
  <cp:revision>25</cp:revision>
  <dcterms:created xsi:type="dcterms:W3CDTF">2010-10-28T17:40:16Z</dcterms:created>
  <dcterms:modified xsi:type="dcterms:W3CDTF">2010-10-28T18:45:39Z</dcterms:modified>
</cp:coreProperties>
</file>