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31"/>
  </p:notesMasterIdLst>
  <p:handoutMasterIdLst>
    <p:handoutMasterId r:id="rId32"/>
  </p:handoutMasterIdLst>
  <p:sldIdLst>
    <p:sldId id="310" r:id="rId3"/>
    <p:sldId id="305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31" r:id="rId14"/>
    <p:sldId id="332" r:id="rId15"/>
    <p:sldId id="320" r:id="rId16"/>
    <p:sldId id="322" r:id="rId17"/>
    <p:sldId id="321" r:id="rId18"/>
    <p:sldId id="323" r:id="rId19"/>
    <p:sldId id="324" r:id="rId20"/>
    <p:sldId id="325" r:id="rId21"/>
    <p:sldId id="330" r:id="rId22"/>
    <p:sldId id="326" r:id="rId23"/>
    <p:sldId id="327" r:id="rId24"/>
    <p:sldId id="328" r:id="rId25"/>
    <p:sldId id="333" r:id="rId26"/>
    <p:sldId id="334" r:id="rId27"/>
    <p:sldId id="335" r:id="rId28"/>
    <p:sldId id="336" r:id="rId29"/>
    <p:sldId id="329" r:id="rId30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71" d="100"/>
          <a:sy n="71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668499F-1BEE-452A-930E-CAF2D08114E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72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1E42189-4ADD-47B3-B359-CB4D666EEA7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72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730809-0A06-4831-9573-F98B4FC677F1}" type="slidenum">
              <a:rPr lang="cs-CZ"/>
              <a:pPr/>
              <a:t>1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968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906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955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4724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806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5031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9431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1571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3893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779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7222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1077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3899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641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0335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9109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0136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05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3688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25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410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428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199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90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546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065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2189-4ADD-47B3-B359-CB4D666EEA7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69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FDF8EC46-4479-4BFB-8266-FCB80FD27A2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775726-E3B0-40E7-9FD7-82A51BE23A5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76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31DCD2-5843-41E7-A480-235252254E0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22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437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128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017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163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554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524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43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5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0FDC77-74F8-4B66-992C-51BD71F4CD4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11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628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8223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69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E45040-65EC-42F4-B735-A95EAC847F4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96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2C4A96-BC43-449D-84A7-3D8BD77221C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42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EB729C-5F43-4A7A-80B0-ABD56D1CFA2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36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69C4A9-A7B8-430F-B548-B9BEC01C40B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75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B946FA-4503-4F0E-AA70-7169FA7D342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35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950472-95DB-4FBE-913C-D620AAAE515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24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6DB279-BD35-47B4-8B7F-EB4EBC0EBD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04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08A4D2FF-76D1-4802-A22E-E4B62FF92734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Uznání a výkon cizího rozhodnutí 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Tereza Kyselovská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Posuďte, podle jakého předpisu se bude postupovat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 ČR byl dne 15.6.2010 podán návrh na výkon rozsudku vydaného německým soudem dne 15.1.2010. </a:t>
            </a:r>
            <a:r>
              <a:rPr lang="cs-CZ" i="1" dirty="0" smtClean="0"/>
              <a:t>– </a:t>
            </a:r>
            <a:r>
              <a:rPr lang="cs-CZ" i="1" dirty="0" smtClean="0">
                <a:solidFill>
                  <a:srgbClr val="FF0000"/>
                </a:solidFill>
              </a:rPr>
              <a:t>postup dle nařízení Brusel I, je splněna jeho časová působnost</a:t>
            </a:r>
            <a:endParaRPr lang="cs-CZ" i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i="1" dirty="0" smtClean="0"/>
              <a:t>V ČR byl dne 15.6.2010 podán návrh na výkon rozsudku vydaného ukrajinským soudem dne 15.1.2010. </a:t>
            </a:r>
            <a:r>
              <a:rPr lang="cs-CZ" i="1" dirty="0" smtClean="0">
                <a:solidFill>
                  <a:srgbClr val="FF0000"/>
                </a:solidFill>
              </a:rPr>
              <a:t>– nelze postupovat dle nařízení Brusel I, uznávané rozhodnutí pochází z nečlenského státu EU</a:t>
            </a:r>
            <a:endParaRPr lang="cs-CZ" i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26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Posuďte, zda se bude aplikovat nařízení Brusel 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i="1" dirty="0" smtClean="0"/>
              <a:t>V ČR byl dne 17.3.2004 podán návrh na výkon rozsudku vydaného rakouským soudem dne 15.12.2003</a:t>
            </a:r>
            <a:r>
              <a:rPr lang="cs-CZ" sz="2000" i="1" dirty="0" smtClean="0"/>
              <a:t>. </a:t>
            </a:r>
            <a:r>
              <a:rPr lang="cs-CZ" sz="2000" i="1" dirty="0" smtClean="0">
                <a:solidFill>
                  <a:srgbClr val="FF0000"/>
                </a:solidFill>
              </a:rPr>
              <a:t>– ne, rozhodnutí nebylo vydáno po 1.5.2004, ani řízení o uznání nebylo vydáno po tomto datu</a:t>
            </a:r>
            <a:endParaRPr lang="cs-CZ" sz="2000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000" i="1" dirty="0" smtClean="0"/>
              <a:t>V ČR byl dne 15.6.2004 podán návrh na výkon rozsudku vydaného rakouským soudem dne 15.1.2004</a:t>
            </a:r>
            <a:r>
              <a:rPr lang="cs-CZ" sz="2000" i="1" dirty="0" smtClean="0"/>
              <a:t>. </a:t>
            </a:r>
            <a:r>
              <a:rPr lang="cs-CZ" sz="2000" i="1" dirty="0" smtClean="0">
                <a:solidFill>
                  <a:srgbClr val="FF0000"/>
                </a:solidFill>
              </a:rPr>
              <a:t>– ne, návrh na zahájení řízení byl sice podán po 1.5.2004, ale předmětné rozhodnutí bylo vydáno před tímto datem</a:t>
            </a:r>
            <a:endParaRPr lang="cs-CZ" sz="2000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000" i="1" dirty="0" smtClean="0"/>
              <a:t>V ČR byl dne 15.6.2005 podán návrh na výkon rozsudku vydaného rakouským soudem dne 15.1.2005. </a:t>
            </a:r>
            <a:r>
              <a:rPr lang="cs-CZ" sz="2000" i="1" dirty="0" smtClean="0"/>
              <a:t>– </a:t>
            </a:r>
            <a:r>
              <a:rPr lang="cs-CZ" sz="2000" i="1" dirty="0" smtClean="0">
                <a:solidFill>
                  <a:srgbClr val="FF0000"/>
                </a:solidFill>
              </a:rPr>
              <a:t>ano, splněny obě časové působnosti</a:t>
            </a:r>
            <a:endParaRPr lang="cs-CZ" sz="2000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16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a výkon dle Brusel I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Posuďte, zda se bude aplikovat nařízení Brusel I</a:t>
            </a:r>
          </a:p>
          <a:p>
            <a:r>
              <a:rPr lang="cs-CZ" i="1" dirty="0" smtClean="0"/>
              <a:t>V </a:t>
            </a:r>
            <a:r>
              <a:rPr lang="cs-CZ" i="1" dirty="0"/>
              <a:t>ČR byl dne 15.6.2010 podán návrh na výkon platebního rozkazu vydaného rakouským soudem dne 15.1.2010. </a:t>
            </a:r>
            <a:r>
              <a:rPr lang="cs-CZ" i="1" dirty="0" smtClean="0">
                <a:solidFill>
                  <a:srgbClr val="FF0000"/>
                </a:solidFill>
              </a:rPr>
              <a:t>– ano, časové působnosti splněny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cs-CZ" i="1" dirty="0"/>
              <a:t>V ČR byl dne 15.6.2010 podán návrh na výkon rozsudku o náhradě škody vydaného rakouským trestním soudem dne 15.1.2010. </a:t>
            </a:r>
            <a:r>
              <a:rPr lang="cs-CZ" i="1" dirty="0" smtClean="0">
                <a:solidFill>
                  <a:srgbClr val="FF0000"/>
                </a:solidFill>
              </a:rPr>
              <a:t>– ano, nezáleží, jaký druh soudu rozhodnutí vydal, stěžejní je, že se jedná o majetkový nárok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cs-CZ" i="1" dirty="0"/>
              <a:t>V ČR byl dne 15.6.2010 podán návrh na výkon soudního smíru schváleného rakouským soudem dne 15.1.2010. </a:t>
            </a:r>
            <a:r>
              <a:rPr lang="cs-CZ" i="1" dirty="0" smtClean="0">
                <a:solidFill>
                  <a:srgbClr val="FF0000"/>
                </a:solidFill>
              </a:rPr>
              <a:t>- ano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97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a výkon dle Brusel I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Posuďte, zda se bude aplikovat nařízení Brusel </a:t>
            </a:r>
            <a:r>
              <a:rPr lang="cs-CZ" dirty="0" smtClean="0"/>
              <a:t>I</a:t>
            </a:r>
            <a:endParaRPr lang="cs-CZ" i="1" dirty="0" smtClean="0"/>
          </a:p>
          <a:p>
            <a:r>
              <a:rPr lang="cs-CZ" i="1" dirty="0" smtClean="0"/>
              <a:t>V </a:t>
            </a:r>
            <a:r>
              <a:rPr lang="cs-CZ" i="1" dirty="0"/>
              <a:t>ČR byl dne 15.6.2010 podán návrh na výkon rozhodčího vydaného Rozhodčím soudem při MOK v Paříži dne 15.1.2010. </a:t>
            </a:r>
            <a:r>
              <a:rPr lang="cs-CZ" i="1" dirty="0" smtClean="0">
                <a:solidFill>
                  <a:srgbClr val="FF0000"/>
                </a:solidFill>
              </a:rPr>
              <a:t>– nikoliv, nařízení Brusel I se nevztahuje na rozhodčí řízení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25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Článek 32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Autonomní pojem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Forma nebo označení není relevantní (rozsudek, usnesení, apod.)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Rozhodnutí </a:t>
            </a:r>
            <a:r>
              <a:rPr lang="cs-CZ" u="sng" dirty="0" smtClean="0"/>
              <a:t>soudu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Soud = soudní orgán, který jedná nezávisle na jiných státních orgánech a jehož rozhodnutí jsou vydána na základě řízení, které vykazuje znaky soudního řízení (založeného na zásadě spravedlivého procesu)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Soudní orgán členského státu rozhodující ze své autority o otázce mezi stranami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56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Rozhodnutí soudu členského státu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Jen rozhodnutí vydána soudy členských států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NE: rozhodčí nálezy, rozhodnutí církevních soudů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Není rozhodující povaha příslušnosti soudu, který rozhodnutí vydal (i situace, kdy soud založil svoji příslušnost podle vnitrostátních pravidel – článek 4)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Může jít i o rozhodnutí vydané ve vnitrostátním sporu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1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V ČR byl dne 15.6.2010 podán návrh na výkon platebního rozkazu vydaného rakouským soudem dne 15.1.2010. </a:t>
            </a:r>
          </a:p>
          <a:p>
            <a:r>
              <a:rPr lang="cs-CZ" i="1" dirty="0" smtClean="0"/>
              <a:t>V ČR byl dne 15.6.2010 podán návrh na výkon rozsudku o náhradě škody vydaného rakouským trestním soudem dne 15.1.2010. </a:t>
            </a:r>
          </a:p>
          <a:p>
            <a:r>
              <a:rPr lang="cs-CZ" i="1" dirty="0" smtClean="0"/>
              <a:t>V ČR byl dne 15.6.2010 podán návrh na výkon soudního smíru schváleného rakouským soudem dne 15.1.2010. </a:t>
            </a:r>
          </a:p>
          <a:p>
            <a:r>
              <a:rPr lang="cs-CZ" i="1" dirty="0" smtClean="0"/>
              <a:t>V ČR byl dne 15.6.2010 podán návrh na výkon rozhodčího vydaného Rozhodčím soudem při MOK v Paříži dne 15.1.2010. </a:t>
            </a:r>
          </a:p>
          <a:p>
            <a:endParaRPr lang="cs-CZ" i="1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4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uznání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3238"/>
            <a:ext cx="8568952" cy="4357687"/>
          </a:xfrm>
        </p:spPr>
        <p:txBody>
          <a:bodyPr/>
          <a:lstStyle/>
          <a:p>
            <a:r>
              <a:rPr lang="cs-CZ" dirty="0" smtClean="0"/>
              <a:t>Zásada automatického uznání (článek 33) = rozhodnutí vydaná v jednom členském státě jsou uznána v jiných členských státech bez předchozího řízení či formálních kroků</a:t>
            </a:r>
          </a:p>
          <a:p>
            <a:r>
              <a:rPr lang="cs-CZ" dirty="0" smtClean="0"/>
              <a:t>Zásada rozšíření účinků = právo státu vydání rozhodnutí je rozhodující pro stanovení účinků rozhodnutí v ostatních členských státech</a:t>
            </a:r>
          </a:p>
          <a:p>
            <a:r>
              <a:rPr lang="cs-CZ" dirty="0" smtClean="0"/>
              <a:t>Rozhodnutí je účinné ve stejný okamžik ve státě vydání i v ostatních členských státech</a:t>
            </a:r>
          </a:p>
          <a:p>
            <a:r>
              <a:rPr lang="cs-CZ" dirty="0" smtClean="0"/>
              <a:t>Strana, která obdrží v jednom členském státě rozhodnutí ve věci samé, nemůže v jiném členském státě žádat o vydání jiného rozhodnutí v téže věci proti stejné straně </a:t>
            </a:r>
            <a:endParaRPr lang="sk-SK" i="1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79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 - uznání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řízení o uznání (článek 33 odst. 2)</a:t>
            </a:r>
          </a:p>
          <a:p>
            <a:r>
              <a:rPr lang="cs-CZ" dirty="0" smtClean="0"/>
              <a:t>Posouzení uznání jako předběžné otázky (článek 33 odst. 3)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75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Prohlášení vykonatelnosti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Řízení o prohlášení vykonatelnosti = specifické řízení, jehož smyslem je ověřit, zda cizí rozhodnutí splňuje vymezené formální náležitosti</a:t>
            </a:r>
          </a:p>
          <a:p>
            <a:r>
              <a:rPr lang="cs-CZ" dirty="0" smtClean="0"/>
              <a:t>Návrh na prohlášení vykonatelnosti (článek 39)</a:t>
            </a:r>
          </a:p>
          <a:p>
            <a:r>
              <a:rPr lang="cs-CZ" dirty="0" smtClean="0"/>
              <a:t>Řízení v 1. stupni (články 41, 42)</a:t>
            </a:r>
          </a:p>
          <a:p>
            <a:r>
              <a:rPr lang="cs-CZ" dirty="0" smtClean="0"/>
              <a:t>Řízení v 2. stupni (články 43 a násl.)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Opravný prostředek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Sporné řízení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Hodnocení důvodů podle článků 34, 35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Potvrzení prohlášení vykonatelnosti x zrušení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51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88E0E-E051-4CDC-872A-53E95941D8C1}" type="slidenum">
              <a:rPr lang="cs-CZ"/>
              <a:pPr/>
              <a:t>2</a:t>
            </a:fld>
            <a:endParaRPr 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</a:t>
            </a:r>
            <a:endParaRPr 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cs-CZ" dirty="0" smtClean="0"/>
              <a:t>Rozsudek národního soudu má účinky jen ve státě svého původu</a:t>
            </a:r>
          </a:p>
          <a:p>
            <a:r>
              <a:rPr lang="cs-CZ" dirty="0" smtClean="0"/>
              <a:t>Zásada suverenity států</a:t>
            </a:r>
          </a:p>
          <a:p>
            <a:r>
              <a:rPr lang="cs-CZ" dirty="0" smtClean="0"/>
              <a:t>Aby mělo rozhodnutí soudu účinky na území jiného státu:</a:t>
            </a:r>
          </a:p>
          <a:p>
            <a:pPr lvl="1"/>
            <a:r>
              <a:rPr lang="cs-CZ" dirty="0" smtClean="0"/>
              <a:t>Uznání </a:t>
            </a:r>
          </a:p>
          <a:p>
            <a:pPr lvl="1"/>
            <a:r>
              <a:rPr lang="cs-CZ" dirty="0" smtClean="0"/>
              <a:t>Prohlášení vykonatelnosti</a:t>
            </a:r>
          </a:p>
          <a:p>
            <a:pPr lvl="1"/>
            <a:r>
              <a:rPr lang="cs-CZ" dirty="0" smtClean="0"/>
              <a:t>Výkon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Prohlášení vykonatelnosti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ČR se návrh podává k okresnímu soudu nebo k soudnímu exekutorovi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rozhodnutí nesmí být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přezkoumáváno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věci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samé</a:t>
            </a:r>
          </a:p>
          <a:p>
            <a:r>
              <a:rPr lang="cs-CZ" dirty="0" smtClean="0"/>
              <a:t>Postup při podávání návrhu na prohlášení vykonatelnosti se řídí právem členského státu výkonu</a:t>
            </a:r>
          </a:p>
          <a:p>
            <a:r>
              <a:rPr lang="cs-CZ" dirty="0" smtClean="0"/>
              <a:t>Nutné předložit – 1 vyhotovení rozhodnutí, osvědčení ze státu původu</a:t>
            </a:r>
          </a:p>
          <a:p>
            <a:r>
              <a:rPr lang="cs-CZ" dirty="0" smtClean="0"/>
              <a:t>-</a:t>
            </a:r>
            <a:r>
              <a:rPr lang="en-US" dirty="0" smtClean="0"/>
              <a:t>&gt;</a:t>
            </a:r>
            <a:r>
              <a:rPr lang="cs-CZ" dirty="0" smtClean="0"/>
              <a:t> po splnění formálních podmínek je cizí rozhodnutí prohlášeno za vykonatelné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50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Rozhodnutí je vykonatelné ve státě, kde bylo vydáno</a:t>
            </a:r>
          </a:p>
          <a:p>
            <a:r>
              <a:rPr lang="cs-CZ" dirty="0" smtClean="0"/>
              <a:t>Rozhodnutí je prohlášeno za vykonatelné ve státě výkonu</a:t>
            </a:r>
          </a:p>
          <a:p>
            <a:r>
              <a:rPr lang="cs-CZ" dirty="0" smtClean="0"/>
              <a:t>Samotná úprava postupu při výkonu rozhodnutí je ponechána vnitrostátní úpravě (u nás OSŘ, EŘ)</a:t>
            </a:r>
          </a:p>
          <a:p>
            <a:r>
              <a:rPr lang="cs-CZ" dirty="0" smtClean="0"/>
              <a:t>Návrh na výkon lze podat buď samostatně, nebo společně s návrhem na prohlášení vykonatelnosti (§68c/1 ZMPS)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92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pro neuznání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Články 34 a 35</a:t>
            </a:r>
          </a:p>
          <a:p>
            <a:r>
              <a:rPr lang="cs-CZ" dirty="0" smtClean="0"/>
              <a:t>Soud přezkoumává na návrh stran</a:t>
            </a:r>
          </a:p>
          <a:p>
            <a:r>
              <a:rPr lang="cs-CZ" dirty="0" smtClean="0"/>
              <a:t>Nelze přezkoumávat rozhodnutí ve věci samé</a:t>
            </a:r>
          </a:p>
          <a:p>
            <a:r>
              <a:rPr lang="cs-CZ" dirty="0" smtClean="0"/>
              <a:t>Kdy se zkoumají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Zvláštní řízení o uznání (v 2. stupni)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Předběžná otázka v rámci jiného řízení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Řízení o prohlášení vykonatelnosti (v 2. stupni)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40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pro neuznání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Zjevný rozpor s veřejným pořádkem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státu, ve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kterém se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uznání žádá</a:t>
            </a:r>
            <a:endParaRPr lang="cs-CZ" dirty="0" smtClean="0"/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rozhodnutí vydáno v nepřítomnosti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žalovaného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překážka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 </a:t>
            </a:r>
            <a:r>
              <a:rPr lang="cs-CZ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iudicata</a:t>
            </a:r>
            <a:r>
              <a:rPr lang="cs-CZ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n</a:t>
            </a:r>
            <a:r>
              <a:rPr lang="cs-CZ" dirty="0" smtClean="0"/>
              <a:t>eslučitelnost rozhodnutí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porušeny taxativně vymezené oddíly nařízení Brusel I stanovící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pravidla pro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určení příslušnosti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8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pro neuznání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 ČR byl podán návrh na prohlášení vykonatelnosti rozhodnutí vydaného v Itálii dne 15.5.2010. Spor se týkal nároku ze smlouvy a byl rozhodován podle italského práva. Povinný namítá rozpor s českým veřejným pořádkem, protože české právo upravuje danou otázku jinak. </a:t>
            </a:r>
            <a:endParaRPr lang="cs-CZ" i="1" dirty="0" smtClean="0"/>
          </a:p>
          <a:p>
            <a:r>
              <a:rPr lang="cs-CZ" i="1" dirty="0" smtClean="0">
                <a:solidFill>
                  <a:srgbClr val="FF0000"/>
                </a:solidFill>
              </a:rPr>
              <a:t>Toto není platný argument, výhrada veřejného pořádku se týká nedodržení procesních práv účastníka řízení, soud nesmí uznávané rozhodnutí přezkoumávat ve věci samé a posuzovat, zda cizí soud rozhodl „správně“</a:t>
            </a:r>
            <a:r>
              <a:rPr lang="cs-CZ" i="1" dirty="0" smtClean="0"/>
              <a:t> </a:t>
            </a: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8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neuznání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 ČR byl podán návrh na prohlášení vykonatelnosti rozhodnutí vydaného v Itálii dne 15.5.2010. Spor se týkal nároku ze smlouvy a byl rozhodován podle italského práva. Povinný namítá rozpor s veřejným pořádkem, protože italský soud špatně aplikoval rozhodné právo. </a:t>
            </a:r>
            <a:endParaRPr lang="cs-CZ" i="1" dirty="0" smtClean="0"/>
          </a:p>
          <a:p>
            <a:r>
              <a:rPr lang="cs-CZ" i="1" dirty="0">
                <a:solidFill>
                  <a:srgbClr val="FF0000"/>
                </a:solidFill>
              </a:rPr>
              <a:t>Toto není platný argument, výhrada veřejného pořádku se týká nedodržení procesních práv účastníka řízení, soud nesmí uznávané rozhodnutí přezkoumávat ve věci samé a posuzovat, zda cizí soud </a:t>
            </a:r>
            <a:r>
              <a:rPr lang="cs-CZ" i="1" dirty="0" smtClean="0">
                <a:solidFill>
                  <a:srgbClr val="FF0000"/>
                </a:solidFill>
              </a:rPr>
              <a:t>aplikoval „správně</a:t>
            </a:r>
            <a:r>
              <a:rPr lang="cs-CZ" i="1" dirty="0">
                <a:solidFill>
                  <a:srgbClr val="FF0000"/>
                </a:solidFill>
              </a:rPr>
              <a:t>“</a:t>
            </a:r>
            <a:r>
              <a:rPr lang="cs-CZ" i="1" dirty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rozhodné právo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53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neuznání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 ČR byl podán návrh na prohlášení vykonatelnosti rozhodnutí vydaného v Itálii dne 15.5.2010. Žalovaný nebyl vyrozuměn o zahájení řízení a rozhodnutí bylo vydáno v jeho nepřítomnosti. </a:t>
            </a:r>
            <a:endParaRPr lang="cs-CZ" i="1" dirty="0" smtClean="0"/>
          </a:p>
          <a:p>
            <a:r>
              <a:rPr lang="cs-CZ" i="1" dirty="0" smtClean="0">
                <a:solidFill>
                  <a:srgbClr val="FF0000"/>
                </a:solidFill>
              </a:rPr>
              <a:t>Ano, v tomto případě byla porušena procesní práva žalovaného, právo na obhajobu, na slyšení před soudem apod.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30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neuznání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 ČR byl podán návrh na prohlášení vykonatelnosti rozhodnutí vydaného v Itálii dne 15.5.2010. Žalovaný (z ČR) byl o zahájení řízení vyrozuměn dva dny před konáním jednání, k řízení se nestihl dostavit. </a:t>
            </a:r>
            <a:endParaRPr lang="cs-CZ" i="1" dirty="0" smtClean="0"/>
          </a:p>
          <a:p>
            <a:r>
              <a:rPr lang="cs-CZ" i="1" dirty="0">
                <a:solidFill>
                  <a:srgbClr val="FF0000"/>
                </a:solidFill>
              </a:rPr>
              <a:t>Ano, v tomto případě byla porušena procesní práva žalovaného, právo na obhajobu, na slyšení před soudem apod</a:t>
            </a:r>
            <a:r>
              <a:rPr lang="cs-CZ" i="1" dirty="0" smtClean="0">
                <a:solidFill>
                  <a:srgbClr val="FF0000"/>
                </a:solidFill>
              </a:rPr>
              <a:t>. – nestačí, že byl o řízení vyrozuměn, musí mu být poskytnuta přiměřená  lhůta se na řízení připravit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37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prameny uznání a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Nařízení o evropském exekučním titulu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Rozhodnutí národních soudů (vydané podle národních procesních pravidel), soudní smíry či národní veřejné listiny o nesporném nároku 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Potvrzení jako EET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Možnost postupu podle nařízení o EET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Automatické uznání, není řízení o prohlášení vykonatelnosti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Nařízení o evropském platební rozkazu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Nařízení o drobných nárocích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Upravují i fázi nalézacího řízení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Rozhodnutí, která jsou výsledkem jednotného evropského řízení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74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Uznání - </a:t>
            </a:r>
            <a:r>
              <a:rPr lang="cs-CZ" dirty="0"/>
              <a:t>cizímu rozhodnutí se přiznávají na území určitého státu stejné právní účinky, jako by mělo rozhodnutí tuzemské</a:t>
            </a:r>
            <a:endParaRPr lang="cs-CZ" dirty="0" smtClean="0"/>
          </a:p>
          <a:p>
            <a:pPr lvl="1"/>
            <a:r>
              <a:rPr lang="cs-CZ" dirty="0" smtClean="0"/>
              <a:t>Prohlášení vykonatelnosti -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vlastnost rozhodnutí, podle které je rozhodnutí způsobilé k výkonu</a:t>
            </a:r>
            <a:endParaRPr lang="cs-CZ" dirty="0" smtClean="0"/>
          </a:p>
          <a:p>
            <a:pPr lvl="1"/>
            <a:r>
              <a:rPr lang="cs-CZ" dirty="0" smtClean="0"/>
              <a:t>Výkon - </a:t>
            </a:r>
            <a:r>
              <a:rPr lang="pl-PL" dirty="0"/>
              <a:t>za pomoci státních orgánů k přinucení osoby, aby </a:t>
            </a:r>
            <a:r>
              <a:rPr lang="cs-CZ" dirty="0"/>
              <a:t>splnila povinnost, která je jí uložena soudním rozhodnutím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48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 -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Vnitrostátní</a:t>
            </a:r>
          </a:p>
          <a:p>
            <a:r>
              <a:rPr lang="cs-CZ" dirty="0" smtClean="0"/>
              <a:t>Unijní</a:t>
            </a:r>
          </a:p>
          <a:p>
            <a:r>
              <a:rPr lang="cs-CZ" dirty="0" smtClean="0"/>
              <a:t>Mezinárodní</a:t>
            </a:r>
          </a:p>
          <a:p>
            <a:r>
              <a:rPr lang="cs-CZ" dirty="0" smtClean="0"/>
              <a:t>Kolize mezi prameny</a:t>
            </a:r>
          </a:p>
          <a:p>
            <a:r>
              <a:rPr lang="cs-CZ" dirty="0" smtClean="0"/>
              <a:t>„Dvojkolejnost „ úpravy uznání a výkonu</a:t>
            </a:r>
          </a:p>
          <a:p>
            <a:pPr lvl="1"/>
            <a:r>
              <a:rPr lang="cs-CZ" dirty="0" smtClean="0"/>
              <a:t>Rozhodnutí z členských států EU - postup dle nařízení Brusel I</a:t>
            </a:r>
          </a:p>
          <a:p>
            <a:pPr lvl="1"/>
            <a:r>
              <a:rPr lang="cs-CZ" dirty="0" smtClean="0"/>
              <a:t>Rozhodnutí z nečlenských států EU – postup dle mezinárodní smlouvy nebo ZMPS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95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 -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Vnitrostátní prameny</a:t>
            </a:r>
          </a:p>
          <a:p>
            <a:r>
              <a:rPr lang="cs-CZ" dirty="0" smtClean="0"/>
              <a:t>§§ 63 – 66 ZMPS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4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 -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773238"/>
            <a:ext cx="7916937" cy="4357687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Unijní prameny</a:t>
            </a:r>
          </a:p>
          <a:p>
            <a:r>
              <a:rPr lang="cs-CZ" dirty="0" smtClean="0"/>
              <a:t>Nařízení Brusel I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Evropského Parlamentu a Rady (ES) č.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805/2004,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kterým se zavádí evropský exekuční titul pro nesporné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nároky (</a:t>
            </a: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o 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EET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Evropského Parlamentu a Rady (ES) č.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1896/2006,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kterým se zavádí řízení o evropském platebním rozkazu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</a:t>
            </a: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EPR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Evropského Parlamentu a Rady (ES) č.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861/2007,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kterým se zavádí řízení o drobných nárocích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nařízení o </a:t>
            </a:r>
            <a:r>
              <a:rPr lang="cs-CZ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drobných nárocích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97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 -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Mezinárodní prameny</a:t>
            </a:r>
          </a:p>
          <a:p>
            <a:r>
              <a:rPr lang="cs-CZ" dirty="0" smtClean="0"/>
              <a:t>Dvoustranné smlouvy o právní pomoci</a:t>
            </a:r>
          </a:p>
          <a:p>
            <a:r>
              <a:rPr lang="cs-CZ" dirty="0" smtClean="0"/>
              <a:t>Úmluva CMR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Úmluva </a:t>
            </a:r>
            <a:r>
              <a:rPr lang="cs-CZ" dirty="0">
                <a:solidFill>
                  <a:schemeClr val="tx1"/>
                </a:solidFill>
              </a:rPr>
              <a:t>o uznávání a výkonu rozhodnutí o vyživovací povinnosti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38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rozhodnutí –prameny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Kolize pramenů </a:t>
            </a:r>
            <a:r>
              <a:rPr lang="cs-CZ" dirty="0" smtClean="0"/>
              <a:t>– viz výklad dříve</a:t>
            </a:r>
          </a:p>
          <a:p>
            <a:r>
              <a:rPr lang="cs-CZ" dirty="0" smtClean="0"/>
              <a:t>Vztah nařízení Brusel I a dalších nařízení (EET, EPR, drobné nároky)</a:t>
            </a:r>
          </a:p>
          <a:p>
            <a:pPr lvl="1"/>
            <a:r>
              <a:rPr lang="cs-CZ" dirty="0" smtClean="0"/>
              <a:t>3 nařízení přinášejí některé výhody</a:t>
            </a:r>
          </a:p>
          <a:p>
            <a:pPr lvl="1"/>
            <a:r>
              <a:rPr lang="cs-CZ" dirty="0" smtClean="0"/>
              <a:t>Nařízení o EET a nařízení Brusel I – „alternativy“</a:t>
            </a:r>
          </a:p>
          <a:p>
            <a:pPr lvl="1"/>
            <a:r>
              <a:rPr lang="cs-CZ" dirty="0" smtClean="0"/>
              <a:t>Nařízení o EPR, o drobných nárocích – zavádějí nová řízení, možnost volby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a výkon dle Brusel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Působnost osobní, věcná – viz výklad dříve</a:t>
            </a:r>
          </a:p>
          <a:p>
            <a:r>
              <a:rPr lang="cs-CZ" dirty="0" smtClean="0"/>
              <a:t>Působnost osobní </a:t>
            </a:r>
          </a:p>
          <a:p>
            <a:pPr lvl="1"/>
            <a:r>
              <a:rPr lang="cs-CZ" dirty="0" smtClean="0"/>
              <a:t>není rozhodující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oudní rozhodnutí pochází z jiného členského státu EU</a:t>
            </a:r>
          </a:p>
          <a:p>
            <a:r>
              <a:rPr lang="cs-CZ" dirty="0" smtClean="0"/>
              <a:t>Působnost časová </a:t>
            </a:r>
          </a:p>
          <a:p>
            <a:pPr lvl="1"/>
            <a:r>
              <a:rPr lang="cs-CZ" dirty="0" smtClean="0"/>
              <a:t>Rozhodující je datum žádosti o uznání a výkon a datum vydání rozhodnutí</a:t>
            </a:r>
          </a:p>
          <a:p>
            <a:pPr lvl="1"/>
            <a:r>
              <a:rPr lang="cs-CZ" dirty="0" smtClean="0"/>
              <a:t>Nařízení se použije, pokud: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+mn-lt"/>
              </a:rPr>
              <a:t>o uznání a výkon žádáno po 1. 5.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2004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+mn-lt"/>
              </a:rPr>
              <a:t>rozhodnutí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v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členském státě původu vydáno po 1.5.2004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FDC77-74F8-4B66-992C-51BD71F4CD4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01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225</TotalTime>
  <Words>1856</Words>
  <Application>Microsoft Office PowerPoint</Application>
  <PresentationFormat>Předvádění na obrazovce (4:3)</PresentationFormat>
  <Paragraphs>231</Paragraphs>
  <Slides>28</Slides>
  <Notes>28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0" baseType="lpstr">
      <vt:lpstr>3558</vt:lpstr>
      <vt:lpstr>BÉŽOVÁ TITL</vt:lpstr>
      <vt:lpstr>Uznání a výkon cizího rozhodnutí </vt:lpstr>
      <vt:lpstr>Uznání a výkon rozhodnutí</vt:lpstr>
      <vt:lpstr>Uznání a výkon rozhodnutí</vt:lpstr>
      <vt:lpstr>Uznání a výkon rozhodnutí - prameny</vt:lpstr>
      <vt:lpstr>Uznání a výkon rozhodnutí - prameny</vt:lpstr>
      <vt:lpstr>Uznání a výkon rozhodnutí - prameny</vt:lpstr>
      <vt:lpstr>Uznání a výkon rozhodnutí - prameny</vt:lpstr>
      <vt:lpstr>Uznání a výkon rozhodnutí –prameny</vt:lpstr>
      <vt:lpstr>Uznání a výkon dle Brusel I</vt:lpstr>
      <vt:lpstr>Uznání a výkon dle Brusel I - příklady</vt:lpstr>
      <vt:lpstr>Uznání a výkon dle Brusel I - příklady</vt:lpstr>
      <vt:lpstr>Uznání a výkon dle Brusel I - příklady</vt:lpstr>
      <vt:lpstr>Uznání a výkon dle Brusel I - příklady</vt:lpstr>
      <vt:lpstr>Uznání a výkon dle Brusel I - rozhodnutí</vt:lpstr>
      <vt:lpstr>Uznání a výkon dle Brusel I - rozhodnutí</vt:lpstr>
      <vt:lpstr>Uznání a výkon dle Brusel I - příklady</vt:lpstr>
      <vt:lpstr>Uznání a výkon dle Brusel I - uznání</vt:lpstr>
      <vt:lpstr>Uznání a výkon dle Brusel I - uznání</vt:lpstr>
      <vt:lpstr>Prohlášení vykonatelnosti </vt:lpstr>
      <vt:lpstr>Prohlášení vykonatelnosti </vt:lpstr>
      <vt:lpstr>Výkon </vt:lpstr>
      <vt:lpstr>Důvody pro neuznání</vt:lpstr>
      <vt:lpstr>Důvody pro neuznání</vt:lpstr>
      <vt:lpstr>Důvody pro neuznání - příklady</vt:lpstr>
      <vt:lpstr>Důvody pro neuznání - příklady</vt:lpstr>
      <vt:lpstr>Důvody pro neuznání - příklady</vt:lpstr>
      <vt:lpstr>Důvody pro neuznání - příklady</vt:lpstr>
      <vt:lpstr>Další prameny uznání a výkonu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RAMMSTEIN</dc:creator>
  <cp:lastModifiedBy>RAMMSTEIN</cp:lastModifiedBy>
  <cp:revision>12</cp:revision>
  <dcterms:created xsi:type="dcterms:W3CDTF">2011-09-29T16:19:40Z</dcterms:created>
  <dcterms:modified xsi:type="dcterms:W3CDTF">2011-12-05T21:56:05Z</dcterms:modified>
</cp:coreProperties>
</file>