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</p:sldMasterIdLst>
  <p:notesMasterIdLst>
    <p:notesMasterId r:id="rId63"/>
  </p:notesMasterIdLst>
  <p:handoutMasterIdLst>
    <p:handoutMasterId r:id="rId64"/>
  </p:handoutMasterIdLst>
  <p:sldIdLst>
    <p:sldId id="310" r:id="rId3"/>
    <p:sldId id="305" r:id="rId4"/>
    <p:sldId id="313" r:id="rId5"/>
    <p:sldId id="314" r:id="rId6"/>
    <p:sldId id="311" r:id="rId7"/>
    <p:sldId id="312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36" r:id="rId30"/>
    <p:sldId id="337" r:id="rId31"/>
    <p:sldId id="338" r:id="rId32"/>
    <p:sldId id="339" r:id="rId33"/>
    <p:sldId id="340" r:id="rId34"/>
    <p:sldId id="341" r:id="rId35"/>
    <p:sldId id="342" r:id="rId36"/>
    <p:sldId id="343" r:id="rId37"/>
    <p:sldId id="344" r:id="rId38"/>
    <p:sldId id="345" r:id="rId39"/>
    <p:sldId id="346" r:id="rId40"/>
    <p:sldId id="347" r:id="rId41"/>
    <p:sldId id="348" r:id="rId42"/>
    <p:sldId id="349" r:id="rId43"/>
    <p:sldId id="350" r:id="rId44"/>
    <p:sldId id="351" r:id="rId45"/>
    <p:sldId id="352" r:id="rId46"/>
    <p:sldId id="353" r:id="rId47"/>
    <p:sldId id="354" r:id="rId48"/>
    <p:sldId id="358" r:id="rId49"/>
    <p:sldId id="355" r:id="rId50"/>
    <p:sldId id="356" r:id="rId51"/>
    <p:sldId id="359" r:id="rId52"/>
    <p:sldId id="366" r:id="rId53"/>
    <p:sldId id="367" r:id="rId54"/>
    <p:sldId id="368" r:id="rId55"/>
    <p:sldId id="357" r:id="rId56"/>
    <p:sldId id="360" r:id="rId57"/>
    <p:sldId id="361" r:id="rId58"/>
    <p:sldId id="362" r:id="rId59"/>
    <p:sldId id="363" r:id="rId60"/>
    <p:sldId id="364" r:id="rId61"/>
    <p:sldId id="365" r:id="rId62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>
        <p:scale>
          <a:sx n="70" d="100"/>
          <a:sy n="70" d="100"/>
        </p:scale>
        <p:origin x="-133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90AC8ACB-3E82-4A55-974A-A9EC70F0E70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530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EC69FFA6-C709-4EFF-89F7-107DEDB39A7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2981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EEFA9E-292A-47DB-9EB6-2246A21AA60C}" type="slidenum">
              <a:rPr lang="cs-CZ"/>
              <a:pPr/>
              <a:t>1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857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6682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15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0711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1049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2366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7636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4426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5160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866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304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9681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6502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3476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3499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3760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6515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4444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06430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04932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200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08553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20424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19337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74758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82594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84127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76670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46865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94398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67537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478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36064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7266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16907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17696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42255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79126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63123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84493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99267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54051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491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38357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92075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82069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606398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09511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007954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86515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18146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163551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5740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506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793550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2323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2377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2126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187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5978FCCA-1666-4408-AF8D-D6373508AA67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34822B5-555B-4325-9899-2CD24298C41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630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3116AF-34DC-486A-804B-63E5E1EA596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347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875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844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682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440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7967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7972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7021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99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388E8E-9302-4978-8362-A00339FFD99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1500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3350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5003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414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039B03-04F4-4183-A41E-231DC7DC21E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8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20EDE4-2AEE-40AD-ADC6-7981326D16A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42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87ABE1-2466-4FB3-9A94-B6A6D55EA08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683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800EEF-6B4B-45A9-A125-07114BF7CDF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23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53D21B-11A3-43CE-BA4C-D47D55519EB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73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362DFB-D052-4C20-9319-90C02508743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601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0B505C-B16F-4F7D-BCC2-2DDBD999D7A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893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8C634B7A-916E-4175-9D8D-62CBA73DCC0B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Rozhodčí </a:t>
            </a:r>
            <a:r>
              <a:rPr lang="cs-CZ" dirty="0" smtClean="0"/>
              <a:t>řízení – úvod, prameny, osoba rozhodce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Tereza Kyselovská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rozhodčího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Relativní</a:t>
            </a:r>
          </a:p>
          <a:p>
            <a:r>
              <a:rPr lang="cs-CZ" dirty="0" smtClean="0"/>
              <a:t>Vhodné spíše pro spory z obchodněprávních vztahů (ne spotřebitel)</a:t>
            </a:r>
          </a:p>
          <a:p>
            <a:r>
              <a:rPr lang="cs-CZ" dirty="0"/>
              <a:t>Nižší </a:t>
            </a:r>
            <a:r>
              <a:rPr lang="cs-CZ" dirty="0" smtClean="0"/>
              <a:t>náklady?</a:t>
            </a:r>
          </a:p>
          <a:p>
            <a:r>
              <a:rPr lang="cs-CZ" dirty="0" err="1" smtClean="0"/>
              <a:t>Jednoinstančnost</a:t>
            </a:r>
            <a:r>
              <a:rPr lang="cs-CZ" dirty="0" smtClean="0"/>
              <a:t> řízení</a:t>
            </a:r>
          </a:p>
          <a:p>
            <a:r>
              <a:rPr lang="cs-CZ" dirty="0" smtClean="0"/>
              <a:t>Neveřejnost řízení</a:t>
            </a:r>
          </a:p>
          <a:p>
            <a:r>
              <a:rPr lang="cs-CZ" dirty="0" smtClean="0"/>
              <a:t>Možnost volby místa řízení</a:t>
            </a:r>
          </a:p>
          <a:p>
            <a:r>
              <a:rPr lang="cs-CZ" dirty="0" smtClean="0"/>
              <a:t>Možnost volby znalců jako rozhodců</a:t>
            </a:r>
          </a:p>
          <a:p>
            <a:r>
              <a:rPr lang="cs-CZ" dirty="0" smtClean="0"/>
              <a:t>Jednodušší procesní pravidla (řády rozhodčích soudů)</a:t>
            </a:r>
          </a:p>
          <a:p>
            <a:r>
              <a:rPr lang="cs-CZ" dirty="0" smtClean="0"/>
              <a:t>Kontinuita rozhodování</a:t>
            </a:r>
          </a:p>
          <a:p>
            <a:r>
              <a:rPr lang="cs-CZ" dirty="0" smtClean="0"/>
              <a:t>Uznání a výkon cizích rozhodčích nálezů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85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 rozhodčího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Rozhodci nemají donucovací pravomoci (nutná součinnost obecných soudů)</a:t>
            </a:r>
          </a:p>
          <a:p>
            <a:r>
              <a:rPr lang="cs-CZ" dirty="0" smtClean="0"/>
              <a:t>Rozdílná úprava </a:t>
            </a:r>
            <a:r>
              <a:rPr lang="cs-CZ" dirty="0" err="1" smtClean="0"/>
              <a:t>arbitrability</a:t>
            </a:r>
            <a:r>
              <a:rPr lang="cs-CZ" dirty="0" smtClean="0"/>
              <a:t> v národních právních řádech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88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rozhodčího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Rozhodčí řízení před stálými rozhodčími soudy</a:t>
            </a:r>
          </a:p>
          <a:p>
            <a:r>
              <a:rPr lang="cs-CZ" dirty="0" smtClean="0"/>
              <a:t>Ad hoc rozhodčí řízení</a:t>
            </a:r>
          </a:p>
          <a:p>
            <a:endParaRPr lang="cs-CZ" dirty="0" smtClean="0"/>
          </a:p>
          <a:p>
            <a:r>
              <a:rPr lang="cs-CZ" dirty="0" smtClean="0"/>
              <a:t>Online rozhodčí řízení</a:t>
            </a:r>
          </a:p>
          <a:p>
            <a:r>
              <a:rPr lang="cs-CZ" dirty="0" smtClean="0"/>
              <a:t>Rozhodčí řízení ve sporech z doménových jmen</a:t>
            </a:r>
          </a:p>
          <a:p>
            <a:endParaRPr lang="cs-CZ" dirty="0"/>
          </a:p>
          <a:p>
            <a:r>
              <a:rPr lang="cs-CZ" dirty="0" smtClean="0"/>
              <a:t>Rozhodčí řízení bez nutného předstupně</a:t>
            </a:r>
          </a:p>
          <a:p>
            <a:r>
              <a:rPr lang="cs-CZ" dirty="0" smtClean="0"/>
              <a:t>Rozhodčí řízení s předstupněm (</a:t>
            </a:r>
            <a:r>
              <a:rPr lang="cs-CZ" dirty="0" err="1" smtClean="0"/>
              <a:t>medarb</a:t>
            </a:r>
            <a:r>
              <a:rPr lang="cs-CZ" dirty="0" smtClean="0"/>
              <a:t>)</a:t>
            </a:r>
          </a:p>
          <a:p>
            <a:pPr lvl="1"/>
            <a:r>
              <a:rPr lang="cs-CZ" sz="2000" i="1" dirty="0"/>
              <a:t>„Veškeré spory z této </a:t>
            </a:r>
            <a:r>
              <a:rPr lang="cs-CZ" sz="2000" i="1" dirty="0" smtClean="0"/>
              <a:t>smlouvy budou </a:t>
            </a:r>
            <a:r>
              <a:rPr lang="cs-CZ" sz="2000" i="1" dirty="0"/>
              <a:t>řešeny smírně. Nedojde-li ke smírnému vyřešení sporu, je příslušný k řešení </a:t>
            </a:r>
            <a:r>
              <a:rPr lang="cs-CZ" sz="2000" i="1" dirty="0" smtClean="0"/>
              <a:t>sporu Rozhodčí </a:t>
            </a:r>
            <a:r>
              <a:rPr lang="cs-CZ" sz="2000" i="1" dirty="0"/>
              <a:t>soud při Hospodářské komoře České republiky a Agrární komoře </a:t>
            </a:r>
            <a:r>
              <a:rPr lang="cs-CZ" sz="2000" i="1" dirty="0" smtClean="0"/>
              <a:t>České republiky</a:t>
            </a:r>
            <a:r>
              <a:rPr lang="cs-CZ" sz="2000" i="1" dirty="0"/>
              <a:t>.“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JUDr. Tereza Kyselovská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38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rozhodčího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Rozhodčí řízení před stálými rozhodčími soudy</a:t>
            </a:r>
          </a:p>
          <a:p>
            <a:r>
              <a:rPr lang="cs-CZ" dirty="0" smtClean="0"/>
              <a:t>Sídlo, statut, </a:t>
            </a:r>
            <a:r>
              <a:rPr lang="cs-CZ" dirty="0"/>
              <a:t>statutární orgány jednající jeho </a:t>
            </a:r>
            <a:r>
              <a:rPr lang="cs-CZ" dirty="0" smtClean="0"/>
              <a:t>jménem, vlastní pravidla řízení a jednání, stálý administrativní aparát</a:t>
            </a:r>
          </a:p>
          <a:p>
            <a:r>
              <a:rPr lang="cs-CZ" dirty="0" smtClean="0"/>
              <a:t>§ 13 ZRŘ - vlastní statuty a řády a jejich povinná publikace, listiny rozhodců</a:t>
            </a:r>
          </a:p>
          <a:p>
            <a:r>
              <a:rPr lang="cs-CZ" dirty="0" smtClean="0"/>
              <a:t>Další povinnosti stanovené ZRŘ – archivace RN (§ 29)</a:t>
            </a: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en-US" dirty="0" smtClean="0"/>
              <a:t>&gt;</a:t>
            </a:r>
            <a:r>
              <a:rPr lang="cs-CZ" dirty="0" smtClean="0"/>
              <a:t> zajištění </a:t>
            </a:r>
            <a:r>
              <a:rPr lang="cs-CZ" dirty="0"/>
              <a:t>vyšší míry právní jistoty a </a:t>
            </a:r>
            <a:r>
              <a:rPr lang="cs-CZ" dirty="0" smtClean="0"/>
              <a:t>předvídatelnosti</a:t>
            </a:r>
          </a:p>
          <a:p>
            <a:pPr lvl="1"/>
            <a:r>
              <a:rPr lang="cs-CZ" dirty="0" smtClean="0"/>
              <a:t>+ Strany předem znají procesní postup</a:t>
            </a:r>
          </a:p>
          <a:p>
            <a:pPr lvl="1"/>
            <a:r>
              <a:rPr lang="cs-CZ" dirty="0" smtClean="0"/>
              <a:t>- vyšší náklady, omezení autonomie vůle stran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29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rozhodčího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Rozhodčí řízení před stálými rozhodčími soudy</a:t>
            </a:r>
          </a:p>
          <a:p>
            <a:r>
              <a:rPr lang="cs-CZ" dirty="0"/>
              <a:t>"</a:t>
            </a:r>
            <a:r>
              <a:rPr lang="cs-CZ" i="1" dirty="0"/>
              <a:t>Všechny spory vznikající z této smlouvy a v souvislosti s ní </a:t>
            </a:r>
            <a:r>
              <a:rPr lang="cs-CZ" i="1" dirty="0" smtClean="0"/>
              <a:t>budou rozhodovány </a:t>
            </a:r>
            <a:r>
              <a:rPr lang="cs-CZ" i="1" dirty="0"/>
              <a:t>s konečnou platností u Rozhodčího soudu při Hospodářské komoře </a:t>
            </a:r>
            <a:r>
              <a:rPr lang="cs-CZ" i="1" dirty="0" smtClean="0"/>
              <a:t>České republiky </a:t>
            </a:r>
            <a:r>
              <a:rPr lang="cs-CZ" i="1" dirty="0"/>
              <a:t>a Agrární komoře České republiky podle jeho Řádu a Pravidel jedním </a:t>
            </a:r>
            <a:r>
              <a:rPr lang="cs-CZ" i="1" dirty="0" smtClean="0"/>
              <a:t>rozhodcem jmenovaným </a:t>
            </a:r>
            <a:r>
              <a:rPr lang="cs-CZ" i="1" dirty="0"/>
              <a:t>předsedou Rozhodčího soudu.</a:t>
            </a:r>
            <a:r>
              <a:rPr lang="cs-CZ" dirty="0"/>
              <a:t>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29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rozhodčího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Ad hoc rozhodčí řízení</a:t>
            </a:r>
          </a:p>
          <a:p>
            <a:r>
              <a:rPr lang="cs-CZ" dirty="0" smtClean="0"/>
              <a:t>Bez stálého sídla, nemusí zveřejňovat své pravidla a řády</a:t>
            </a:r>
          </a:p>
          <a:p>
            <a:r>
              <a:rPr lang="cs-CZ" dirty="0" smtClean="0"/>
              <a:t>Určen rozhodce </a:t>
            </a:r>
            <a:r>
              <a:rPr lang="cs-CZ" dirty="0"/>
              <a:t>nebo sestaven senát pouze pro rozhodnutí konkrétního sporu mezi </a:t>
            </a:r>
            <a:r>
              <a:rPr lang="cs-CZ" dirty="0" smtClean="0"/>
              <a:t>stranami</a:t>
            </a:r>
          </a:p>
          <a:p>
            <a:pPr lvl="1"/>
            <a:r>
              <a:rPr lang="cs-CZ" dirty="0" smtClean="0"/>
              <a:t>Stranami</a:t>
            </a:r>
          </a:p>
          <a:p>
            <a:pPr lvl="1"/>
            <a:r>
              <a:rPr lang="cs-CZ" dirty="0" err="1" smtClean="0"/>
              <a:t>Appointing</a:t>
            </a:r>
            <a:r>
              <a:rPr lang="cs-CZ" dirty="0" smtClean="0"/>
              <a:t> </a:t>
            </a:r>
            <a:r>
              <a:rPr lang="cs-CZ" dirty="0" err="1" smtClean="0"/>
              <a:t>authority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52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rozhodčího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Ad hoc rozhodčí řízení</a:t>
            </a:r>
          </a:p>
          <a:p>
            <a:r>
              <a:rPr lang="cs-CZ" i="1" dirty="0"/>
              <a:t>„Veškeré spory z této smlouvy bude řešit JUDr. Jiří Novák, </a:t>
            </a:r>
            <a:r>
              <a:rPr lang="cs-CZ" i="1" dirty="0" smtClean="0"/>
              <a:t>bytem </a:t>
            </a:r>
            <a:r>
              <a:rPr lang="it-IT" i="1" dirty="0" smtClean="0"/>
              <a:t>Veveří </a:t>
            </a:r>
            <a:r>
              <a:rPr lang="it-IT" i="1" dirty="0"/>
              <a:t>115, 602 00 Brno</a:t>
            </a:r>
            <a:r>
              <a:rPr lang="it-IT" i="1" dirty="0" smtClean="0"/>
              <a:t>.“</a:t>
            </a:r>
            <a:endParaRPr lang="cs-CZ" i="1" dirty="0" smtClean="0"/>
          </a:p>
          <a:p>
            <a:endParaRPr lang="cs-CZ" i="1" dirty="0"/>
          </a:p>
          <a:p>
            <a:r>
              <a:rPr lang="cs-CZ" i="1" dirty="0"/>
              <a:t>„Spory z této smlouvy budou řešit tři rozhodci, jeden bude jmenován stranou žalující</a:t>
            </a:r>
            <a:r>
              <a:rPr lang="cs-CZ" i="1" dirty="0" smtClean="0"/>
              <a:t>, </a:t>
            </a:r>
            <a:r>
              <a:rPr lang="cs-CZ" i="1" dirty="0"/>
              <a:t>druhý rozhodce bude jmenován stranou žalovanou a třetí rozhodce bude </a:t>
            </a:r>
            <a:r>
              <a:rPr lang="cs-CZ" i="1" dirty="0" smtClean="0"/>
              <a:t>jmenován předsedou </a:t>
            </a:r>
            <a:r>
              <a:rPr lang="cs-CZ" i="1" dirty="0"/>
              <a:t>Rozhodčího soudu při Hospodářské komoře ČR a Agrární komoře ČR.“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17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rozhodčího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Ad hoc rozhodčí </a:t>
            </a:r>
            <a:r>
              <a:rPr lang="cs-CZ" b="1" dirty="0" smtClean="0">
                <a:solidFill>
                  <a:srgbClr val="7030A0"/>
                </a:solidFill>
              </a:rPr>
              <a:t>řízení</a:t>
            </a:r>
          </a:p>
          <a:p>
            <a:r>
              <a:rPr lang="cs-CZ" dirty="0" smtClean="0"/>
              <a:t>Problematické doložky:</a:t>
            </a:r>
          </a:p>
          <a:p>
            <a:r>
              <a:rPr lang="cs-CZ" dirty="0"/>
              <a:t>„</a:t>
            </a:r>
            <a:r>
              <a:rPr lang="cs-CZ" i="1" dirty="0" smtClean="0"/>
              <a:t>Veškeré spory </a:t>
            </a:r>
            <a:r>
              <a:rPr lang="cs-CZ" i="1" dirty="0"/>
              <a:t>z této smlouvy bude řešit v rozhodčím řízení pan Novák z Brna</a:t>
            </a:r>
            <a:r>
              <a:rPr lang="cs-CZ" i="1" dirty="0" smtClean="0"/>
              <a:t>.“</a:t>
            </a:r>
          </a:p>
          <a:p>
            <a:r>
              <a:rPr lang="cs-CZ" dirty="0"/>
              <a:t>„</a:t>
            </a:r>
            <a:r>
              <a:rPr lang="cs-CZ" i="1" dirty="0"/>
              <a:t>Veškeré </a:t>
            </a:r>
            <a:r>
              <a:rPr lang="cs-CZ" i="1" dirty="0" smtClean="0"/>
              <a:t>spory budou </a:t>
            </a:r>
            <a:r>
              <a:rPr lang="cs-CZ" i="1" dirty="0"/>
              <a:t>řešeny v rozhodčím řízení nezávislými rozhodci. Ti budou vybráni stranami z </a:t>
            </a:r>
            <a:r>
              <a:rPr lang="cs-CZ" i="1" dirty="0" smtClean="0"/>
              <a:t>listiny rozhodců </a:t>
            </a:r>
            <a:r>
              <a:rPr lang="cs-CZ" i="1" dirty="0"/>
              <a:t>vedené u Rozhodčího soudu při HK ČR a AK ČR v Praze</a:t>
            </a:r>
            <a:r>
              <a:rPr lang="cs-CZ" i="1" dirty="0" smtClean="0"/>
              <a:t>.“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24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rozhodčího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Ad hoc rozhodčí řízení</a:t>
            </a:r>
          </a:p>
          <a:p>
            <a:r>
              <a:rPr lang="cs-CZ" dirty="0"/>
              <a:t>Problematické doložky:</a:t>
            </a:r>
          </a:p>
          <a:p>
            <a:r>
              <a:rPr lang="cs-CZ" dirty="0" smtClean="0"/>
              <a:t>„</a:t>
            </a:r>
            <a:r>
              <a:rPr lang="cs-CZ" i="1" dirty="0"/>
              <a:t>Veškeré spory budou řešeny v rozhodčím řízení třemi nezávislými rozhodci. Ti budou vybráni předsedou Rozhodčího soudu při HK ČR a AK ČR v Praze.“</a:t>
            </a:r>
            <a:endParaRPr lang="cs-CZ" dirty="0"/>
          </a:p>
          <a:p>
            <a:r>
              <a:rPr lang="cs-CZ" i="1" dirty="0"/>
              <a:t>„Veškeré spory z </a:t>
            </a:r>
            <a:r>
              <a:rPr lang="cs-CZ" i="1" dirty="0" smtClean="0"/>
              <a:t>této smlouvy </a:t>
            </a:r>
            <a:r>
              <a:rPr lang="cs-CZ" i="1" dirty="0"/>
              <a:t>budou řešeny rozhodčím soudem v Praze.“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77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rozhodčího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Materiální prameny</a:t>
            </a:r>
          </a:p>
          <a:p>
            <a:r>
              <a:rPr lang="cs-CZ" dirty="0" smtClean="0"/>
              <a:t>Formální prameny</a:t>
            </a:r>
          </a:p>
          <a:p>
            <a:pPr lvl="1"/>
            <a:r>
              <a:rPr lang="cs-CZ" dirty="0" smtClean="0"/>
              <a:t>Vnitrostátní předpisy</a:t>
            </a:r>
          </a:p>
          <a:p>
            <a:pPr lvl="1"/>
            <a:r>
              <a:rPr lang="cs-CZ" dirty="0" smtClean="0"/>
              <a:t>Mezinárodní úmluvy</a:t>
            </a:r>
          </a:p>
          <a:p>
            <a:pPr lvl="1"/>
            <a:r>
              <a:rPr lang="cs-CZ" dirty="0" smtClean="0"/>
              <a:t>Unijní právo – není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Nestátní prostředky úpravy – pravidla a řády RS, vzorové řády, vzorové zákony (UNCITRAL)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26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299023-575E-428F-8A44-0E5BA6FAE3BD}" type="slidenum">
              <a:rPr lang="cs-CZ"/>
              <a:pPr/>
              <a:t>2</a:t>
            </a:fld>
            <a:endParaRPr 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přednášky</a:t>
            </a:r>
            <a:endParaRPr lang="cs-CZ" dirty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cs-CZ" dirty="0" smtClean="0"/>
              <a:t>Úvod</a:t>
            </a:r>
          </a:p>
          <a:p>
            <a:r>
              <a:rPr lang="cs-CZ" dirty="0" smtClean="0"/>
              <a:t>Základní principy rozhodčího řízení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rozhodčího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Vnitrostátní prameny</a:t>
            </a:r>
          </a:p>
          <a:p>
            <a:r>
              <a:rPr lang="cs-CZ" b="1" dirty="0" smtClean="0"/>
              <a:t>Zákon č</a:t>
            </a:r>
            <a:r>
              <a:rPr lang="cs-CZ" b="1" dirty="0"/>
              <a:t>. 216/1994 Sb., o rozhodčím řízení a o výkonu rozhodčích </a:t>
            </a:r>
            <a:r>
              <a:rPr lang="cs-CZ" b="1" dirty="0" smtClean="0"/>
              <a:t>nálezů </a:t>
            </a:r>
            <a:r>
              <a:rPr lang="cs-CZ" dirty="0" smtClean="0"/>
              <a:t>(zákon o rozhodčím řízení):</a:t>
            </a:r>
          </a:p>
          <a:p>
            <a:pPr lvl="1"/>
            <a:r>
              <a:rPr lang="cs-CZ" dirty="0"/>
              <a:t>vnitrostátní rozhodčí řízení </a:t>
            </a:r>
            <a:endParaRPr lang="cs-CZ" dirty="0" smtClean="0"/>
          </a:p>
          <a:p>
            <a:pPr lvl="1"/>
            <a:r>
              <a:rPr lang="cs-CZ" dirty="0" smtClean="0"/>
              <a:t>vymezení </a:t>
            </a:r>
            <a:r>
              <a:rPr lang="cs-CZ" dirty="0" err="1" smtClean="0"/>
              <a:t>arbitrability</a:t>
            </a:r>
            <a:endParaRPr lang="cs-CZ" dirty="0" smtClean="0"/>
          </a:p>
          <a:p>
            <a:pPr lvl="1"/>
            <a:r>
              <a:rPr lang="cs-CZ" dirty="0" smtClean="0"/>
              <a:t>osoba rozhodce</a:t>
            </a:r>
          </a:p>
          <a:p>
            <a:pPr lvl="1"/>
            <a:r>
              <a:rPr lang="cs-CZ" dirty="0" smtClean="0"/>
              <a:t>zahájení</a:t>
            </a:r>
            <a:r>
              <a:rPr lang="cs-CZ" dirty="0"/>
              <a:t>, průběh a ukončení rozhodčího </a:t>
            </a:r>
            <a:r>
              <a:rPr lang="cs-CZ" dirty="0" smtClean="0"/>
              <a:t>řízení</a:t>
            </a:r>
          </a:p>
          <a:p>
            <a:pPr lvl="1"/>
            <a:r>
              <a:rPr lang="cs-CZ" dirty="0" smtClean="0"/>
              <a:t>vztah </a:t>
            </a:r>
            <a:r>
              <a:rPr lang="cs-CZ" dirty="0"/>
              <a:t>rozhodčího řízení k obecným </a:t>
            </a:r>
            <a:r>
              <a:rPr lang="cs-CZ" dirty="0" smtClean="0"/>
              <a:t>soudům</a:t>
            </a:r>
          </a:p>
          <a:p>
            <a:pPr lvl="1"/>
            <a:r>
              <a:rPr lang="cs-CZ" dirty="0" smtClean="0"/>
              <a:t>úprava </a:t>
            </a:r>
            <a:r>
              <a:rPr lang="cs-CZ" dirty="0"/>
              <a:t>rozhodčího nálezu, </a:t>
            </a:r>
            <a:r>
              <a:rPr lang="cs-CZ" dirty="0" smtClean="0"/>
              <a:t>jeho </a:t>
            </a:r>
            <a:r>
              <a:rPr lang="cs-CZ" dirty="0"/>
              <a:t>zrušení, výkon a odepření </a:t>
            </a:r>
            <a:r>
              <a:rPr lang="cs-CZ" dirty="0" smtClean="0"/>
              <a:t>výkonu rozhodčího nálezu</a:t>
            </a:r>
          </a:p>
          <a:p>
            <a:pPr lvl="1"/>
            <a:r>
              <a:rPr lang="cs-CZ" dirty="0"/>
              <a:t>rozhodčí řízení obsahující mezinárodní prvek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15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rozhodčího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Řády a pravidla rozhodčích soudů stálých a ad </a:t>
            </a:r>
            <a:r>
              <a:rPr lang="cs-CZ" b="1" dirty="0" smtClean="0">
                <a:solidFill>
                  <a:srgbClr val="7030A0"/>
                </a:solidFill>
              </a:rPr>
              <a:t>hoc</a:t>
            </a:r>
          </a:p>
          <a:p>
            <a:r>
              <a:rPr lang="cs-CZ" dirty="0" smtClean="0"/>
              <a:t>= ucelený </a:t>
            </a:r>
            <a:r>
              <a:rPr lang="cs-CZ" dirty="0"/>
              <a:t>soubor procesních pravidel, kterými se </a:t>
            </a:r>
            <a:r>
              <a:rPr lang="cs-CZ" dirty="0" smtClean="0"/>
              <a:t>řídí rozhodčí </a:t>
            </a:r>
            <a:r>
              <a:rPr lang="cs-CZ" dirty="0"/>
              <a:t>řízení u konkrétní rozhodčí </a:t>
            </a:r>
            <a:r>
              <a:rPr lang="cs-CZ" dirty="0" smtClean="0"/>
              <a:t>instituce</a:t>
            </a:r>
          </a:p>
          <a:p>
            <a:r>
              <a:rPr lang="cs-CZ" dirty="0"/>
              <a:t>tzv. nestátní </a:t>
            </a:r>
            <a:r>
              <a:rPr lang="cs-CZ" dirty="0" smtClean="0"/>
              <a:t>prostředky právní úpravy</a:t>
            </a:r>
          </a:p>
          <a:p>
            <a:r>
              <a:rPr lang="cs-CZ" i="1" dirty="0"/>
              <a:t>"Všechny </a:t>
            </a:r>
            <a:r>
              <a:rPr lang="cs-CZ" i="1" dirty="0" smtClean="0"/>
              <a:t>spory vznikající </a:t>
            </a:r>
            <a:r>
              <a:rPr lang="cs-CZ" i="1" dirty="0"/>
              <a:t>z této smlouvy a v souvislosti s ní budou rozhodovány s konečnou </a:t>
            </a:r>
            <a:r>
              <a:rPr lang="cs-CZ" i="1" dirty="0" smtClean="0"/>
              <a:t>platností u </a:t>
            </a:r>
            <a:r>
              <a:rPr lang="cs-CZ" i="1" dirty="0"/>
              <a:t>Rozhodčího soudu při Hospodářské komoře České republiky a Agrární komoře </a:t>
            </a:r>
            <a:r>
              <a:rPr lang="cs-CZ" i="1" dirty="0" smtClean="0"/>
              <a:t>České republiky </a:t>
            </a:r>
            <a:r>
              <a:rPr lang="cs-CZ" b="1" i="1" dirty="0"/>
              <a:t>podle jeho Řádu a Pravidel </a:t>
            </a:r>
            <a:r>
              <a:rPr lang="cs-CZ" i="1" dirty="0"/>
              <a:t>jedním rozhodcem jmenovaným </a:t>
            </a:r>
            <a:r>
              <a:rPr lang="cs-CZ" i="1" dirty="0" smtClean="0"/>
              <a:t>předsedou Rozhodčího </a:t>
            </a:r>
            <a:r>
              <a:rPr lang="cs-CZ" i="1" dirty="0"/>
              <a:t>soudu.</a:t>
            </a:r>
            <a:r>
              <a:rPr lang="cs-CZ" dirty="0"/>
              <a:t>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29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rozhodčího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Mezinárodní smlouvy</a:t>
            </a:r>
          </a:p>
          <a:p>
            <a:r>
              <a:rPr lang="cs-CZ" dirty="0" smtClean="0"/>
              <a:t>Mnohostranné mezinárodní úmluvy</a:t>
            </a:r>
          </a:p>
          <a:p>
            <a:pPr lvl="1"/>
            <a:r>
              <a:rPr lang="cs-CZ" dirty="0" smtClean="0"/>
              <a:t>Úmluva </a:t>
            </a:r>
            <a:r>
              <a:rPr lang="cs-CZ" dirty="0"/>
              <a:t>o ochraně lidských </a:t>
            </a:r>
            <a:r>
              <a:rPr lang="cs-CZ" dirty="0" smtClean="0"/>
              <a:t>práv </a:t>
            </a:r>
            <a:r>
              <a:rPr lang="cs-CZ" dirty="0"/>
              <a:t>a základních </a:t>
            </a:r>
            <a:r>
              <a:rPr lang="cs-CZ" dirty="0" smtClean="0"/>
              <a:t>svobod</a:t>
            </a:r>
          </a:p>
          <a:p>
            <a:pPr lvl="1"/>
            <a:r>
              <a:rPr lang="cs-CZ" b="1" dirty="0"/>
              <a:t>Úmluva o </a:t>
            </a:r>
            <a:r>
              <a:rPr lang="cs-CZ" b="1" dirty="0" smtClean="0"/>
              <a:t>uznání a </a:t>
            </a:r>
            <a:r>
              <a:rPr lang="cs-CZ" b="1" dirty="0"/>
              <a:t>výkonu </a:t>
            </a:r>
            <a:r>
              <a:rPr lang="cs-CZ" b="1" dirty="0" smtClean="0"/>
              <a:t>cizích rozhodčích nálezů (Newyorská úmluva)</a:t>
            </a:r>
          </a:p>
          <a:p>
            <a:pPr lvl="1"/>
            <a:r>
              <a:rPr lang="cs-CZ" dirty="0"/>
              <a:t>Evropská úmluva o mezinárodní obchodní </a:t>
            </a:r>
            <a:r>
              <a:rPr lang="cs-CZ" dirty="0" smtClean="0"/>
              <a:t>arbitráži</a:t>
            </a:r>
          </a:p>
          <a:p>
            <a:pPr lvl="1"/>
            <a:r>
              <a:rPr lang="cs-CZ" dirty="0" smtClean="0"/>
              <a:t>Úmluva o </a:t>
            </a:r>
            <a:r>
              <a:rPr lang="cs-CZ" dirty="0"/>
              <a:t>řešení sporů z investic mezi státy a občany druhých států </a:t>
            </a:r>
            <a:r>
              <a:rPr lang="cs-CZ" dirty="0" smtClean="0"/>
              <a:t>(</a:t>
            </a:r>
            <a:r>
              <a:rPr lang="cs-CZ" dirty="0"/>
              <a:t>Washingtonská </a:t>
            </a:r>
            <a:r>
              <a:rPr lang="cs-CZ" dirty="0" smtClean="0"/>
              <a:t>úmluva)</a:t>
            </a:r>
          </a:p>
          <a:p>
            <a:r>
              <a:rPr lang="cs-CZ" dirty="0" smtClean="0"/>
              <a:t>Dvoustranné mezinárodní smlouvy</a:t>
            </a:r>
          </a:p>
          <a:p>
            <a:pPr lvl="1"/>
            <a:r>
              <a:rPr lang="cs-CZ" dirty="0" smtClean="0"/>
              <a:t>Dvoustranné smlouvy o právní pomoci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4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rozhodčího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Kolize pramenů</a:t>
            </a:r>
          </a:p>
          <a:p>
            <a:r>
              <a:rPr lang="cs-CZ" dirty="0"/>
              <a:t>kolize zákona o rozhodčím řízení a mezinárodní </a:t>
            </a:r>
            <a:r>
              <a:rPr lang="cs-CZ" dirty="0" smtClean="0"/>
              <a:t>úmluvy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50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Rozhodčí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Aby mohlo dojít k rozhodčímu řízení, musí být splněno:</a:t>
            </a:r>
          </a:p>
          <a:p>
            <a:pPr lvl="1"/>
            <a:r>
              <a:rPr lang="cs-CZ" dirty="0"/>
              <a:t>stát, na jehož území se rozhodčí řízení </a:t>
            </a:r>
            <a:r>
              <a:rPr lang="cs-CZ" dirty="0" smtClean="0"/>
              <a:t>realizuje (stát</a:t>
            </a:r>
            <a:r>
              <a:rPr lang="cs-CZ" dirty="0"/>
              <a:t>, na jehož </a:t>
            </a:r>
            <a:r>
              <a:rPr lang="cs-CZ" dirty="0" smtClean="0"/>
              <a:t>území bude </a:t>
            </a:r>
            <a:r>
              <a:rPr lang="cs-CZ" dirty="0"/>
              <a:t>žádáno o uznání a výkon </a:t>
            </a:r>
            <a:r>
              <a:rPr lang="cs-CZ" dirty="0" smtClean="0"/>
              <a:t>cizího rozhodčího nálezu), </a:t>
            </a:r>
            <a:r>
              <a:rPr lang="cs-CZ" dirty="0"/>
              <a:t>musí přijímat možnost </a:t>
            </a:r>
            <a:r>
              <a:rPr lang="cs-CZ" dirty="0" smtClean="0"/>
              <a:t>vést rozhodčí </a:t>
            </a:r>
            <a:r>
              <a:rPr lang="cs-CZ" dirty="0"/>
              <a:t>řízení jako alternativu k řízení </a:t>
            </a:r>
            <a:r>
              <a:rPr lang="cs-CZ" dirty="0" smtClean="0"/>
              <a:t>soudnímu</a:t>
            </a:r>
          </a:p>
          <a:p>
            <a:pPr lvl="1"/>
            <a:r>
              <a:rPr lang="cs-CZ" dirty="0"/>
              <a:t>mezi stranami musí být sjednaná platná rozhodčí smlouva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11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Rozhodčí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ujednáním </a:t>
            </a:r>
            <a:r>
              <a:rPr lang="cs-CZ" dirty="0"/>
              <a:t>stran smlouvy, které přesouvá </a:t>
            </a:r>
            <a:r>
              <a:rPr lang="cs-CZ" dirty="0" smtClean="0"/>
              <a:t>pravomoc k </a:t>
            </a:r>
            <a:r>
              <a:rPr lang="cs-CZ" dirty="0"/>
              <a:t>rozhodování existujícího nebo v budoucnu vzniklého sporu z jejich právního vztahu </a:t>
            </a:r>
            <a:r>
              <a:rPr lang="cs-CZ" dirty="0" smtClean="0"/>
              <a:t>na rozhodce</a:t>
            </a:r>
          </a:p>
          <a:p>
            <a:r>
              <a:rPr lang="cs-CZ" dirty="0" smtClean="0"/>
              <a:t>= vyjadřuje </a:t>
            </a:r>
            <a:r>
              <a:rPr lang="cs-CZ" b="1" dirty="0"/>
              <a:t>vůli stran </a:t>
            </a:r>
            <a:r>
              <a:rPr lang="cs-CZ" dirty="0"/>
              <a:t>řešit vzniklý spor nikoli </a:t>
            </a:r>
            <a:r>
              <a:rPr lang="cs-CZ" dirty="0" smtClean="0"/>
              <a:t>před obecným </a:t>
            </a:r>
            <a:r>
              <a:rPr lang="cs-CZ" dirty="0"/>
              <a:t>soudem, ale před soudem rozhodčím, resp. </a:t>
            </a:r>
            <a:r>
              <a:rPr lang="cs-CZ" dirty="0" smtClean="0"/>
              <a:t>rozhodci</a:t>
            </a:r>
          </a:p>
          <a:p>
            <a:r>
              <a:rPr lang="cs-CZ" dirty="0" smtClean="0"/>
              <a:t>Zavazuje pouze své smluvní strany, nikoliv třetí strany, </a:t>
            </a:r>
            <a:r>
              <a:rPr lang="cs-CZ" dirty="0"/>
              <a:t>n</a:t>
            </a:r>
            <a:r>
              <a:rPr lang="cs-CZ" dirty="0" smtClean="0"/>
              <a:t>ezavazuje </a:t>
            </a:r>
            <a:r>
              <a:rPr lang="cs-CZ" dirty="0"/>
              <a:t>rozhodce nebo rozhodčí instituci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18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Rozhodčí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tak ovšem stanoví zákon </a:t>
            </a:r>
            <a:r>
              <a:rPr lang="cs-CZ" dirty="0" smtClean="0"/>
              <a:t>či mezinárodní </a:t>
            </a:r>
            <a:r>
              <a:rPr lang="cs-CZ" dirty="0"/>
              <a:t>smlouva, jsou soudy jako orgány státu povinny při splnění </a:t>
            </a:r>
            <a:r>
              <a:rPr lang="cs-CZ" dirty="0" smtClean="0"/>
              <a:t>stanovených podmínek </a:t>
            </a:r>
            <a:r>
              <a:rPr lang="cs-CZ" dirty="0"/>
              <a:t>respektovat vůli stran k alternativnímu řešení sporu, stejně jako uznat a </a:t>
            </a:r>
            <a:r>
              <a:rPr lang="cs-CZ" dirty="0" smtClean="0"/>
              <a:t>vykonat rozhodčí nález</a:t>
            </a:r>
          </a:p>
          <a:p>
            <a:r>
              <a:rPr lang="cs-CZ" dirty="0" smtClean="0"/>
              <a:t>Příklad doložky</a:t>
            </a:r>
          </a:p>
          <a:p>
            <a:r>
              <a:rPr lang="cs-CZ" i="1" dirty="0" smtClean="0"/>
              <a:t>„Veškeré </a:t>
            </a:r>
            <a:r>
              <a:rPr lang="cs-CZ" i="1" dirty="0"/>
              <a:t>spory vzniklé z této </a:t>
            </a:r>
            <a:r>
              <a:rPr lang="cs-CZ" i="1" dirty="0" smtClean="0"/>
              <a:t>smlouvy </a:t>
            </a:r>
            <a:r>
              <a:rPr lang="cs-CZ" i="1" dirty="0"/>
              <a:t>a v souvislosti s ní budou řešeny v rozhodčím řízení třemi rozhodci. Místo </a:t>
            </a:r>
            <a:r>
              <a:rPr lang="cs-CZ" i="1" dirty="0" smtClean="0"/>
              <a:t>konání rozhodčího </a:t>
            </a:r>
            <a:r>
              <a:rPr lang="cs-CZ" i="1" dirty="0"/>
              <a:t>řízení je Praha.“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67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rozhodčí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Smlouva o rozhodci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Rozhodčí doložka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Všeobecné ujednání (neomezený kompromis)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53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rozhodčí smlouvy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Smlouva o rozhodci</a:t>
            </a:r>
          </a:p>
          <a:p>
            <a:r>
              <a:rPr lang="cs-CZ" dirty="0"/>
              <a:t>dopadá již na vzniklý </a:t>
            </a:r>
            <a:r>
              <a:rPr lang="cs-CZ" dirty="0" smtClean="0"/>
              <a:t>spor</a:t>
            </a:r>
          </a:p>
          <a:p>
            <a:r>
              <a:rPr lang="cs-CZ" dirty="0"/>
              <a:t>Strany se v </a:t>
            </a:r>
            <a:r>
              <a:rPr lang="cs-CZ" dirty="0" smtClean="0"/>
              <a:t>ní </a:t>
            </a:r>
            <a:r>
              <a:rPr lang="pl-PL" dirty="0" smtClean="0"/>
              <a:t>dohodnou </a:t>
            </a:r>
            <a:r>
              <a:rPr lang="pl-PL" dirty="0"/>
              <a:t>o tom, kdo bude jejich spor rozhodovat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99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rozhodčí smlouvy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Rozhodčí doložka</a:t>
            </a:r>
          </a:p>
          <a:p>
            <a:r>
              <a:rPr lang="cs-CZ" dirty="0" smtClean="0"/>
              <a:t>spor, </a:t>
            </a:r>
            <a:r>
              <a:rPr lang="cs-CZ" dirty="0"/>
              <a:t>který teprve v budoucnu </a:t>
            </a:r>
            <a:r>
              <a:rPr lang="cs-CZ" dirty="0" smtClean="0"/>
              <a:t>vznikne</a:t>
            </a:r>
          </a:p>
          <a:p>
            <a:r>
              <a:rPr lang="cs-CZ" dirty="0"/>
              <a:t>Jedná </a:t>
            </a:r>
            <a:r>
              <a:rPr lang="cs-CZ" dirty="0" smtClean="0"/>
              <a:t>se o </a:t>
            </a:r>
            <a:r>
              <a:rPr lang="cs-CZ" dirty="0"/>
              <a:t>smluvní doložku, tedy o součást jiné, tzv. hlavní </a:t>
            </a:r>
            <a:r>
              <a:rPr lang="cs-CZ" dirty="0" smtClean="0"/>
              <a:t>smlouvy</a:t>
            </a:r>
          </a:p>
          <a:p>
            <a:r>
              <a:rPr lang="cs-CZ" dirty="0" smtClean="0"/>
              <a:t>Může pokrývat </a:t>
            </a:r>
            <a:r>
              <a:rPr lang="cs-CZ" dirty="0"/>
              <a:t>veškeré spory z hlavní smlouvy, nebo může být omezena jen na </a:t>
            </a:r>
            <a:r>
              <a:rPr lang="cs-CZ" dirty="0" smtClean="0"/>
              <a:t>některé z </a:t>
            </a:r>
            <a:r>
              <a:rPr lang="cs-CZ" dirty="0"/>
              <a:t>nich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30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řešení sporů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Alternativní způsoby řešení sporů (ADR)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Řízení v majetkových věcech před obecnými soudy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>
                <a:solidFill>
                  <a:srgbClr val="7030A0"/>
                </a:solidFill>
              </a:rPr>
              <a:t>(Mezinárodní) rozhodčí řízení</a:t>
            </a: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51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rozhodčí smlouvy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Všeobecné ujednání (neomezený kompromis)</a:t>
            </a:r>
          </a:p>
          <a:p>
            <a:r>
              <a:rPr lang="cs-CZ" dirty="0" smtClean="0"/>
              <a:t>Dohoda </a:t>
            </a:r>
            <a:r>
              <a:rPr lang="cs-CZ" dirty="0"/>
              <a:t>stran </a:t>
            </a:r>
            <a:r>
              <a:rPr lang="cs-CZ" dirty="0" smtClean="0"/>
              <a:t>dopadající na </a:t>
            </a:r>
            <a:r>
              <a:rPr lang="cs-CZ" dirty="0"/>
              <a:t>veškeré spory z vymezeného okruhu právních vztahů mezi účastníky </a:t>
            </a:r>
            <a:r>
              <a:rPr lang="cs-CZ" dirty="0" smtClean="0"/>
              <a:t>takového ujednání</a:t>
            </a:r>
          </a:p>
          <a:p>
            <a:r>
              <a:rPr lang="cs-CZ" dirty="0" smtClean="0"/>
              <a:t>Spíše jako samostatný dokument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40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rozhodčí smlouvy a smlouvy hlavní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Doktrína autonomie </a:t>
            </a:r>
            <a:r>
              <a:rPr lang="cs-CZ" dirty="0" smtClean="0"/>
              <a:t>- neplatnost</a:t>
            </a:r>
            <a:r>
              <a:rPr lang="cs-CZ" dirty="0"/>
              <a:t>, nicotnost nebo zánik smlouvy hlavní automaticky nezpůsobuje zánik smlouvy rozhodčí a naopak</a:t>
            </a:r>
          </a:p>
          <a:p>
            <a:endParaRPr lang="cs-CZ" dirty="0" smtClean="0"/>
          </a:p>
          <a:p>
            <a:r>
              <a:rPr lang="cs-CZ" b="1" dirty="0" smtClean="0"/>
              <a:t>Doktrína pravomoci </a:t>
            </a:r>
            <a:r>
              <a:rPr lang="cs-CZ" dirty="0" smtClean="0"/>
              <a:t>(</a:t>
            </a:r>
            <a:r>
              <a:rPr lang="cs-CZ" dirty="0" err="1" smtClean="0"/>
              <a:t>competence</a:t>
            </a:r>
            <a:r>
              <a:rPr lang="cs-CZ" dirty="0" smtClean="0"/>
              <a:t> – </a:t>
            </a:r>
            <a:r>
              <a:rPr lang="cs-CZ" dirty="0" err="1" smtClean="0"/>
              <a:t>competence</a:t>
            </a:r>
            <a:r>
              <a:rPr lang="cs-CZ" dirty="0" smtClean="0"/>
              <a:t>) - rozhodci jsou sami oprávněni posuzovat </a:t>
            </a:r>
            <a:r>
              <a:rPr lang="cs-CZ" dirty="0"/>
              <a:t>svou pravomoc rozhodovat ve věci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50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rozhodčí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</a:rPr>
              <a:t>§3 ZRŘ</a:t>
            </a:r>
          </a:p>
          <a:p>
            <a:pPr lvl="1"/>
            <a:r>
              <a:rPr lang="cs-CZ" dirty="0" smtClean="0">
                <a:solidFill>
                  <a:schemeClr val="accent4"/>
                </a:solidFill>
              </a:rPr>
              <a:t>Nutnost písemné formy, ale ne nutně na jednom dokumentu</a:t>
            </a:r>
          </a:p>
          <a:p>
            <a:pPr lvl="1"/>
            <a:r>
              <a:rPr lang="cs-CZ" dirty="0" smtClean="0">
                <a:solidFill>
                  <a:schemeClr val="accent4"/>
                </a:solidFill>
              </a:rPr>
              <a:t>Součást obchodních podmínek </a:t>
            </a:r>
          </a:p>
          <a:p>
            <a:r>
              <a:rPr lang="cs-CZ" dirty="0" smtClean="0"/>
              <a:t>Čl. I odst. 2 Evropské úmluvy</a:t>
            </a:r>
          </a:p>
          <a:p>
            <a:r>
              <a:rPr lang="cs-CZ" dirty="0" smtClean="0"/>
              <a:t>Čl. </a:t>
            </a:r>
            <a:r>
              <a:rPr lang="cs-CZ" dirty="0"/>
              <a:t>II odst. </a:t>
            </a:r>
            <a:r>
              <a:rPr lang="cs-CZ" dirty="0" smtClean="0"/>
              <a:t>1 Newyorské úmluvy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50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Arbitrabilita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přípustnost </a:t>
            </a:r>
            <a:r>
              <a:rPr lang="cs-CZ" dirty="0"/>
              <a:t>řešení </a:t>
            </a:r>
            <a:r>
              <a:rPr lang="cs-CZ" dirty="0" smtClean="0"/>
              <a:t>sporu v </a:t>
            </a:r>
            <a:r>
              <a:rPr lang="cs-CZ" dirty="0"/>
              <a:t>rozhodčím </a:t>
            </a:r>
            <a:r>
              <a:rPr lang="cs-CZ" dirty="0" smtClean="0"/>
              <a:t>řízení</a:t>
            </a:r>
          </a:p>
          <a:p>
            <a:r>
              <a:rPr lang="cs-CZ" dirty="0" err="1" smtClean="0"/>
              <a:t>Arbitrabilita</a:t>
            </a:r>
            <a:r>
              <a:rPr lang="cs-CZ" dirty="0" smtClean="0"/>
              <a:t> </a:t>
            </a:r>
            <a:r>
              <a:rPr lang="cs-CZ" b="1" dirty="0" smtClean="0"/>
              <a:t>objektivní</a:t>
            </a:r>
          </a:p>
          <a:p>
            <a:pPr lvl="1"/>
            <a:r>
              <a:rPr lang="cs-CZ" dirty="0"/>
              <a:t>upravena konkrétním právním řádem</a:t>
            </a:r>
            <a:r>
              <a:rPr lang="cs-CZ" dirty="0" smtClean="0"/>
              <a:t>, který </a:t>
            </a:r>
            <a:r>
              <a:rPr lang="cs-CZ" dirty="0"/>
              <a:t>vymezuje okruh otázek, které je možné v rozhodčím řízení řešit</a:t>
            </a:r>
            <a:endParaRPr lang="cs-CZ" dirty="0" smtClean="0"/>
          </a:p>
          <a:p>
            <a:r>
              <a:rPr lang="cs-CZ" dirty="0" err="1" smtClean="0"/>
              <a:t>Arbitrabilita</a:t>
            </a:r>
            <a:r>
              <a:rPr lang="cs-CZ" dirty="0" smtClean="0"/>
              <a:t> </a:t>
            </a:r>
            <a:r>
              <a:rPr lang="cs-CZ" b="1" dirty="0" smtClean="0"/>
              <a:t>subjektivní</a:t>
            </a:r>
            <a:endParaRPr lang="cs-CZ" b="1" dirty="0"/>
          </a:p>
          <a:p>
            <a:pPr lvl="1"/>
            <a:r>
              <a:rPr lang="cs-CZ" dirty="0" smtClean="0"/>
              <a:t>konkrétní </a:t>
            </a:r>
            <a:r>
              <a:rPr lang="cs-CZ" dirty="0"/>
              <a:t>spor a všechny jeho právní otázky jsou objektivně </a:t>
            </a:r>
            <a:r>
              <a:rPr lang="cs-CZ" dirty="0" err="1"/>
              <a:t>arbitrabilní</a:t>
            </a:r>
            <a:r>
              <a:rPr lang="cs-CZ" dirty="0"/>
              <a:t>, </a:t>
            </a:r>
            <a:r>
              <a:rPr lang="cs-CZ" dirty="0" smtClean="0"/>
              <a:t>ale strany </a:t>
            </a:r>
            <a:r>
              <a:rPr lang="cs-CZ" dirty="0"/>
              <a:t>rozhodčí smlouvy její předmět záměrně </a:t>
            </a:r>
            <a:r>
              <a:rPr lang="cs-CZ" dirty="0" smtClean="0"/>
              <a:t>zúží</a:t>
            </a:r>
          </a:p>
          <a:p>
            <a:pPr lvl="1"/>
            <a:r>
              <a:rPr lang="cs-CZ" i="1" dirty="0"/>
              <a:t>„Veškeré spory týkající se nároků z neplnění </a:t>
            </a:r>
            <a:r>
              <a:rPr lang="cs-CZ" i="1" dirty="0" smtClean="0"/>
              <a:t>této kupní </a:t>
            </a:r>
            <a:r>
              <a:rPr lang="cs-CZ" i="1" dirty="0"/>
              <a:t>smlouvy budou řešeny u Rozhodčího soudu při obchodní komoře v Paříži.“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20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Arbitrabilita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Newyorská úmluva </a:t>
            </a:r>
          </a:p>
          <a:p>
            <a:pPr lvl="1"/>
            <a:r>
              <a:rPr lang="cs-CZ" dirty="0" smtClean="0"/>
              <a:t>přímo neupravuje, </a:t>
            </a:r>
            <a:r>
              <a:rPr lang="cs-CZ" dirty="0"/>
              <a:t>p</a:t>
            </a:r>
            <a:r>
              <a:rPr lang="cs-CZ" dirty="0" smtClean="0"/>
              <a:t>růběh </a:t>
            </a:r>
            <a:r>
              <a:rPr lang="cs-CZ" dirty="0"/>
              <a:t>řízení je v souladu s </a:t>
            </a:r>
            <a:r>
              <a:rPr lang="cs-CZ" dirty="0" smtClean="0"/>
              <a:t>ní hodnocen </a:t>
            </a:r>
            <a:r>
              <a:rPr lang="cs-CZ" dirty="0"/>
              <a:t>pohledem uznání a nuceného výkonu </a:t>
            </a:r>
            <a:r>
              <a:rPr lang="cs-CZ" dirty="0" smtClean="0"/>
              <a:t>rozhodnutí</a:t>
            </a:r>
          </a:p>
          <a:p>
            <a:pPr lvl="1"/>
            <a:r>
              <a:rPr lang="pl-PL" dirty="0" smtClean="0"/>
              <a:t>Čl. V </a:t>
            </a:r>
            <a:r>
              <a:rPr lang="pl-PL" dirty="0"/>
              <a:t>odst. 1 písm. a</a:t>
            </a:r>
            <a:r>
              <a:rPr lang="pl-PL" dirty="0" smtClean="0"/>
              <a:t>) - </a:t>
            </a:r>
            <a:r>
              <a:rPr lang="cs-CZ" dirty="0"/>
              <a:t>rozhodčí smlouva musí být platná podle práva státu</a:t>
            </a:r>
            <a:r>
              <a:rPr lang="cs-CZ" dirty="0" smtClean="0"/>
              <a:t>, jemuž </a:t>
            </a:r>
            <a:r>
              <a:rPr lang="cs-CZ" dirty="0"/>
              <a:t>strany rozhodčí smlouvu podrobily nebo při nedostatku odkazu v tomto směru </a:t>
            </a:r>
            <a:r>
              <a:rPr lang="cs-CZ" dirty="0" smtClean="0"/>
              <a:t>podle práva </a:t>
            </a:r>
            <a:r>
              <a:rPr lang="cs-CZ" dirty="0"/>
              <a:t>země, kde byl rozhodčí nález </a:t>
            </a:r>
            <a:r>
              <a:rPr lang="cs-CZ" dirty="0" smtClean="0"/>
              <a:t>vydán</a:t>
            </a:r>
          </a:p>
          <a:p>
            <a:pPr lvl="1"/>
            <a:r>
              <a:rPr lang="pl-PL" dirty="0" smtClean="0"/>
              <a:t>Čl. </a:t>
            </a:r>
            <a:r>
              <a:rPr lang="pl-PL" dirty="0"/>
              <a:t>V odst. 2 písm. a</a:t>
            </a:r>
            <a:r>
              <a:rPr lang="pl-PL" dirty="0" smtClean="0"/>
              <a:t>) – </a:t>
            </a:r>
            <a:r>
              <a:rPr lang="cs-CZ" dirty="0" smtClean="0"/>
              <a:t>přípustnost předmětu </a:t>
            </a:r>
            <a:r>
              <a:rPr lang="cs-CZ" dirty="0"/>
              <a:t>rozhodčí smlouvy posuzována z pohledu práva země uznání a výkonu rozhodčího</a:t>
            </a:r>
          </a:p>
          <a:p>
            <a:r>
              <a:rPr lang="cs-CZ" dirty="0"/>
              <a:t>nálezu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28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Arbitrabilita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Evropská úmluva</a:t>
            </a:r>
          </a:p>
          <a:p>
            <a:pPr lvl="1"/>
            <a:r>
              <a:rPr lang="cs-CZ" dirty="0" smtClean="0"/>
              <a:t>Čl. </a:t>
            </a:r>
            <a:r>
              <a:rPr lang="cs-CZ" dirty="0"/>
              <a:t>VI odst. </a:t>
            </a:r>
            <a:r>
              <a:rPr lang="cs-CZ" dirty="0" smtClean="0"/>
              <a:t>2 - </a:t>
            </a:r>
            <a:r>
              <a:rPr lang="cs-CZ" dirty="0"/>
              <a:t>neplatnost či neexistence </a:t>
            </a:r>
            <a:r>
              <a:rPr lang="cs-CZ" dirty="0" smtClean="0"/>
              <a:t>rozhodčí smlouvy </a:t>
            </a:r>
            <a:r>
              <a:rPr lang="cs-CZ" dirty="0"/>
              <a:t>podřízena právu, kterému strany podrobily rozhodčí smlouvu, nebo právu země</a:t>
            </a:r>
            <a:r>
              <a:rPr lang="cs-CZ" dirty="0" smtClean="0"/>
              <a:t>, kde </a:t>
            </a:r>
            <a:r>
              <a:rPr lang="cs-CZ" dirty="0"/>
              <a:t>má být vydán rozhodčí nález, nebo právu použitelnému dle kolizních </a:t>
            </a:r>
            <a:r>
              <a:rPr lang="cs-CZ" dirty="0" smtClean="0"/>
              <a:t>norem projednávajícího </a:t>
            </a:r>
            <a:r>
              <a:rPr lang="cs-CZ" dirty="0"/>
              <a:t>soudu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05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Arbitrabilita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2 ZRŘ</a:t>
            </a:r>
          </a:p>
          <a:p>
            <a:pPr lvl="1"/>
            <a:r>
              <a:rPr lang="cs-CZ" b="1" dirty="0" smtClean="0"/>
              <a:t>Majetkové spory </a:t>
            </a:r>
            <a:r>
              <a:rPr lang="cs-CZ" dirty="0" smtClean="0"/>
              <a:t>(</a:t>
            </a:r>
            <a:r>
              <a:rPr lang="cs-CZ" dirty="0"/>
              <a:t>vyjma sporů vzniklých v souvislosti s výkonem rozhodnutí a </a:t>
            </a:r>
            <a:r>
              <a:rPr lang="cs-CZ" dirty="0" smtClean="0"/>
              <a:t>vyvolaných prováděním </a:t>
            </a:r>
            <a:r>
              <a:rPr lang="cs-CZ" dirty="0"/>
              <a:t>konkurzu a </a:t>
            </a:r>
            <a:r>
              <a:rPr lang="cs-CZ" dirty="0" smtClean="0"/>
              <a:t>vyrovnání)</a:t>
            </a:r>
          </a:p>
          <a:p>
            <a:pPr lvl="1"/>
            <a:r>
              <a:rPr lang="cs-CZ" dirty="0" smtClean="0"/>
              <a:t>O nichž je možné uzavřít </a:t>
            </a:r>
            <a:r>
              <a:rPr lang="cs-CZ" b="1" dirty="0" smtClean="0"/>
              <a:t>smír</a:t>
            </a:r>
          </a:p>
          <a:p>
            <a:pPr lvl="1"/>
            <a:r>
              <a:rPr lang="cs-CZ" dirty="0"/>
              <a:t>jsou </a:t>
            </a:r>
            <a:r>
              <a:rPr lang="cs-CZ" b="1" dirty="0"/>
              <a:t>řešitelné </a:t>
            </a:r>
            <a:r>
              <a:rPr lang="cs-CZ" b="1" dirty="0" smtClean="0"/>
              <a:t>přímo před </a:t>
            </a:r>
            <a:r>
              <a:rPr lang="cs-CZ" b="1" dirty="0"/>
              <a:t>obecnými soudy </a:t>
            </a:r>
            <a:r>
              <a:rPr lang="cs-CZ" dirty="0"/>
              <a:t>a nejedná se z pohledu personálního o spory veřejných </a:t>
            </a:r>
            <a:r>
              <a:rPr lang="cs-CZ" dirty="0" smtClean="0"/>
              <a:t>ústavních neziskových </a:t>
            </a:r>
            <a:r>
              <a:rPr lang="cs-CZ" dirty="0"/>
              <a:t>zdravotnických zařízení</a:t>
            </a:r>
            <a:endParaRPr lang="cs-CZ" b="1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00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rozhodčí </a:t>
            </a:r>
            <a:r>
              <a:rPr lang="cs-CZ" dirty="0"/>
              <a:t>smlouvy/</a:t>
            </a:r>
            <a:r>
              <a:rPr lang="cs-CZ" dirty="0" smtClean="0"/>
              <a:t>doložky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Doporučené</a:t>
            </a:r>
          </a:p>
          <a:p>
            <a:r>
              <a:rPr lang="cs-CZ" dirty="0"/>
              <a:t>rozsah dohody - jaké otázky se mají na základě rozhodčí doložky </a:t>
            </a:r>
            <a:r>
              <a:rPr lang="cs-CZ" dirty="0" smtClean="0"/>
              <a:t>řešit</a:t>
            </a:r>
          </a:p>
          <a:p>
            <a:r>
              <a:rPr lang="cs-CZ" dirty="0"/>
              <a:t>jasné vyjádření vůle </a:t>
            </a:r>
            <a:r>
              <a:rPr lang="cs-CZ" dirty="0" smtClean="0"/>
              <a:t>stran</a:t>
            </a:r>
          </a:p>
          <a:p>
            <a:r>
              <a:rPr lang="cs-CZ" dirty="0"/>
              <a:t>označení instituce, rozhodce či osoby nominující </a:t>
            </a:r>
            <a:r>
              <a:rPr lang="cs-CZ" dirty="0" smtClean="0"/>
              <a:t>rozhodce</a:t>
            </a:r>
          </a:p>
          <a:p>
            <a:r>
              <a:rPr lang="cs-CZ" dirty="0"/>
              <a:t>počet </a:t>
            </a:r>
            <a:r>
              <a:rPr lang="cs-CZ" dirty="0" smtClean="0"/>
              <a:t>rozhodců (lichý)</a:t>
            </a:r>
          </a:p>
          <a:p>
            <a:r>
              <a:rPr lang="cs-CZ" dirty="0"/>
              <a:t>jazyk </a:t>
            </a:r>
            <a:r>
              <a:rPr lang="cs-CZ" dirty="0" smtClean="0"/>
              <a:t>jednání</a:t>
            </a:r>
          </a:p>
          <a:p>
            <a:r>
              <a:rPr lang="cs-CZ" dirty="0"/>
              <a:t>místo jednání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75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rozhodčí </a:t>
            </a:r>
            <a:r>
              <a:rPr lang="cs-CZ" dirty="0" smtClean="0"/>
              <a:t>smlouvy/doložky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Další doporučená ujednání</a:t>
            </a:r>
          </a:p>
          <a:p>
            <a:r>
              <a:rPr lang="cs-CZ" dirty="0"/>
              <a:t>odvolací </a:t>
            </a:r>
            <a:r>
              <a:rPr lang="cs-CZ" dirty="0" smtClean="0"/>
              <a:t>instance</a:t>
            </a:r>
          </a:p>
          <a:p>
            <a:r>
              <a:rPr lang="cs-CZ" dirty="0"/>
              <a:t>postup </a:t>
            </a:r>
            <a:r>
              <a:rPr lang="cs-CZ" dirty="0" smtClean="0"/>
              <a:t>řízení</a:t>
            </a:r>
          </a:p>
          <a:p>
            <a:r>
              <a:rPr lang="cs-CZ" dirty="0"/>
              <a:t>forma </a:t>
            </a:r>
            <a:r>
              <a:rPr lang="cs-CZ" dirty="0" smtClean="0"/>
              <a:t>jednání</a:t>
            </a:r>
          </a:p>
          <a:p>
            <a:r>
              <a:rPr lang="cs-CZ" dirty="0"/>
              <a:t>možnost dispozice s procesními normami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69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Rozhodčí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Aby byla rozhodčí smlouva/doložka platná, nutné zkoumat:</a:t>
            </a:r>
          </a:p>
          <a:p>
            <a:pPr lvl="1"/>
            <a:r>
              <a:rPr lang="cs-CZ" dirty="0" smtClean="0"/>
              <a:t>Je-li </a:t>
            </a:r>
            <a:r>
              <a:rPr lang="cs-CZ" dirty="0"/>
              <a:t>předmět rozhodčí smlouvy </a:t>
            </a:r>
            <a:r>
              <a:rPr lang="cs-CZ" dirty="0" smtClean="0"/>
              <a:t>dovolený </a:t>
            </a:r>
            <a:r>
              <a:rPr lang="cs-CZ" dirty="0"/>
              <a:t>s ohledem na místo konání </a:t>
            </a:r>
            <a:r>
              <a:rPr lang="cs-CZ" dirty="0" smtClean="0"/>
              <a:t>rozhodčího řízení </a:t>
            </a:r>
            <a:r>
              <a:rPr lang="cs-CZ" dirty="0"/>
              <a:t>a s ohledem na místo možného výkonu </a:t>
            </a:r>
            <a:r>
              <a:rPr lang="cs-CZ" dirty="0" smtClean="0"/>
              <a:t>rozhodnutí</a:t>
            </a:r>
          </a:p>
          <a:p>
            <a:pPr lvl="1"/>
            <a:r>
              <a:rPr lang="cs-CZ" dirty="0" smtClean="0"/>
              <a:t>Způsobilost stran uzavřít RS</a:t>
            </a:r>
          </a:p>
          <a:p>
            <a:pPr lvl="1"/>
            <a:r>
              <a:rPr lang="cs-CZ" dirty="0" smtClean="0"/>
              <a:t>Projev vůle musí být jasný, srozumitelný a určitý</a:t>
            </a:r>
          </a:p>
          <a:p>
            <a:pPr lvl="1"/>
            <a:r>
              <a:rPr lang="cs-CZ" dirty="0" smtClean="0"/>
              <a:t>Musí existovat shoda stran na řešení sporu v RŘ</a:t>
            </a:r>
          </a:p>
          <a:p>
            <a:pPr lvl="1"/>
            <a:r>
              <a:rPr lang="cs-CZ" dirty="0" smtClean="0"/>
              <a:t>RS musí být v požadované formě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35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řešení sporů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7950742"/>
              </p:ext>
            </p:extLst>
          </p:nvPr>
        </p:nvGraphicFramePr>
        <p:xfrm>
          <a:off x="27545" y="1772816"/>
          <a:ext cx="9116454" cy="4663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38818"/>
                <a:gridCol w="3038818"/>
                <a:gridCol w="3038818"/>
              </a:tblGrid>
              <a:tr h="5216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1. ADR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2. Rozhodčí</a:t>
                      </a:r>
                      <a:r>
                        <a:rPr lang="cs-CZ" sz="1800" baseline="0" dirty="0" smtClean="0"/>
                        <a:t> řízení</a:t>
                      </a:r>
                      <a:endParaRPr lang="cs-CZ" sz="1800" dirty="0" smtClean="0"/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3. Řízení u</a:t>
                      </a:r>
                      <a:r>
                        <a:rPr lang="cs-CZ" sz="1800" baseline="0" dirty="0" smtClean="0"/>
                        <a:t> soudů</a:t>
                      </a:r>
                      <a:endParaRPr lang="cs-CZ" sz="1800" dirty="0" smtClean="0"/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</a:tr>
              <a:tr h="586801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Dobrovolnost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Dobrovolnost</a:t>
                      </a:r>
                      <a:r>
                        <a:rPr lang="cs-CZ" sz="1800" baseline="0" dirty="0" smtClean="0"/>
                        <a:t> + přivolení a zaštítění mocí veřejnou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Návrh na zahájení</a:t>
                      </a:r>
                      <a:r>
                        <a:rPr lang="cs-CZ" sz="1800" baseline="0" dirty="0" smtClean="0"/>
                        <a:t> řízení</a:t>
                      </a:r>
                      <a:endParaRPr lang="cs-CZ" sz="1800" dirty="0" smtClean="0"/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</a:tr>
              <a:tr h="88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Základ - dohoda stran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Základ – dohoda stran (rozhodčí doložka nebo smlouva)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Návrh na zahájení</a:t>
                      </a:r>
                      <a:r>
                        <a:rPr lang="cs-CZ" sz="1800" baseline="0" dirty="0" smtClean="0"/>
                        <a:t> řízení</a:t>
                      </a:r>
                      <a:endParaRPr lang="cs-CZ" sz="1800" dirty="0" smtClean="0"/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</a:tr>
              <a:tr h="6137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Výsledek – dohoda stran, kompromis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Výsledek</a:t>
                      </a:r>
                      <a:r>
                        <a:rPr lang="cs-CZ" sz="1800" baseline="0" dirty="0" smtClean="0"/>
                        <a:t> – rozhodčí nález, exekuční titul</a:t>
                      </a:r>
                      <a:endParaRPr lang="cs-CZ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</a:tr>
              <a:tr h="5497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Pohyb mimo přímou právní regulaci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Spolupůsobení</a:t>
                      </a:r>
                      <a:r>
                        <a:rPr lang="cs-CZ" sz="1800" baseline="0" dirty="0" smtClean="0"/>
                        <a:t> moci veřejné</a:t>
                      </a:r>
                      <a:endParaRPr lang="cs-CZ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Rozhodnutí – exekuční titul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</a:tr>
              <a:tr h="968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Cíl – hledání kompromisu, ne právního řešení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Významná vliv právního řádu sudiště, nestrannost a nezávislost osoby rozhodce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Působení moci</a:t>
                      </a:r>
                      <a:r>
                        <a:rPr lang="cs-CZ" sz="1800" baseline="0" dirty="0" smtClean="0"/>
                        <a:t> veřejné, procesní předpisy</a:t>
                      </a:r>
                      <a:endParaRPr lang="cs-CZ" sz="1800" dirty="0" smtClean="0"/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86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Rozhodčí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Volbou stálého rozhodčího soudu si strany volí jeho pravidla a řády</a:t>
            </a:r>
          </a:p>
          <a:p>
            <a:r>
              <a:rPr lang="cs-CZ" dirty="0" smtClean="0"/>
              <a:t>Doporučeno používat jejich vzorové doložky</a:t>
            </a:r>
          </a:p>
          <a:p>
            <a:r>
              <a:rPr lang="cs-CZ" dirty="0" smtClean="0"/>
              <a:t>U RŘ ad hoc je nutné uvést i další údaje:</a:t>
            </a:r>
          </a:p>
          <a:p>
            <a:pPr lvl="1"/>
            <a:r>
              <a:rPr lang="cs-CZ" i="1" dirty="0"/>
              <a:t>„Jakékoli spory, neshody nebo nároky vznikající z této smlouvy nebo v </a:t>
            </a:r>
            <a:r>
              <a:rPr lang="cs-CZ" i="1" dirty="0" smtClean="0"/>
              <a:t>souvislosti s </a:t>
            </a:r>
            <a:r>
              <a:rPr lang="cs-CZ" i="1" dirty="0"/>
              <a:t>ní, z jejího porušení, ukončení platnosti nebo z její neplatnosti, budou řešeny v </a:t>
            </a:r>
            <a:r>
              <a:rPr lang="cs-CZ" i="1" dirty="0" smtClean="0"/>
              <a:t>rozhodčím řízení </a:t>
            </a:r>
            <a:r>
              <a:rPr lang="cs-CZ" i="1" dirty="0"/>
              <a:t>podle platných Pravidel UNITRAL pro mezinárodní rozhodčí řízení ad </a:t>
            </a:r>
            <a:r>
              <a:rPr lang="cs-CZ" i="1" dirty="0" err="1" smtClean="0"/>
              <a:t>hoc.Orgán</a:t>
            </a:r>
            <a:r>
              <a:rPr lang="cs-CZ" i="1" dirty="0" smtClean="0"/>
              <a:t> </a:t>
            </a:r>
            <a:r>
              <a:rPr lang="cs-CZ" i="1" dirty="0"/>
              <a:t>pro jmenování rozhodčího senátu je</a:t>
            </a:r>
            <a:r>
              <a:rPr lang="cs-CZ" i="1" dirty="0" smtClean="0"/>
              <a:t>… Rozhodčí </a:t>
            </a:r>
            <a:r>
              <a:rPr lang="cs-CZ" i="1" dirty="0"/>
              <a:t>senát se bude skládat z … Místem </a:t>
            </a:r>
            <a:r>
              <a:rPr lang="cs-CZ" i="1" dirty="0"/>
              <a:t>r</a:t>
            </a:r>
            <a:r>
              <a:rPr lang="cs-CZ" i="1" dirty="0" smtClean="0"/>
              <a:t>ozhodčího </a:t>
            </a:r>
            <a:r>
              <a:rPr lang="cs-CZ" i="1" dirty="0"/>
              <a:t>řízení bude… Rozhodčí řízení </a:t>
            </a:r>
            <a:r>
              <a:rPr lang="cs-CZ" i="1" dirty="0" smtClean="0"/>
              <a:t>se bude </a:t>
            </a:r>
            <a:r>
              <a:rPr lang="cs-CZ" i="1" dirty="0"/>
              <a:t>konat v … jazyce.“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55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Rozhodčí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Doporučení pro vlastní formulaci rozhodčí smlouvy ad hoc:</a:t>
            </a:r>
          </a:p>
          <a:p>
            <a:pPr lvl="1"/>
            <a:r>
              <a:rPr lang="cs-CZ" dirty="0"/>
              <a:t>povinnosti oznámit druhé straně zahájení řízení předáním písemné žaloby </a:t>
            </a:r>
            <a:r>
              <a:rPr lang="cs-CZ" dirty="0" smtClean="0"/>
              <a:t>rozhodci</a:t>
            </a:r>
          </a:p>
          <a:p>
            <a:pPr lvl="1"/>
            <a:r>
              <a:rPr lang="cs-CZ" dirty="0"/>
              <a:t>jmenování jednoho rozhodce každou ze </a:t>
            </a:r>
            <a:r>
              <a:rPr lang="cs-CZ" dirty="0" smtClean="0"/>
              <a:t>stran</a:t>
            </a:r>
          </a:p>
          <a:p>
            <a:pPr lvl="1"/>
            <a:r>
              <a:rPr lang="cs-CZ" dirty="0" smtClean="0"/>
              <a:t>způsob </a:t>
            </a:r>
            <a:r>
              <a:rPr lang="cs-CZ" dirty="0"/>
              <a:t>jmenování </a:t>
            </a:r>
            <a:r>
              <a:rPr lang="cs-CZ" dirty="0" smtClean="0"/>
              <a:t>rozhodce, </a:t>
            </a:r>
            <a:r>
              <a:rPr lang="cs-CZ" dirty="0"/>
              <a:t>včetně stanovení náhradního způsobu </a:t>
            </a:r>
            <a:r>
              <a:rPr lang="cs-CZ" dirty="0" smtClean="0"/>
              <a:t>jmenování rozhodce </a:t>
            </a:r>
            <a:r>
              <a:rPr lang="cs-CZ" dirty="0"/>
              <a:t>pro případ, kdyby jedna ze stran rozhodce </a:t>
            </a:r>
            <a:r>
              <a:rPr lang="cs-CZ" dirty="0" smtClean="0"/>
              <a:t>nejmenovala (tuto dobu lze omezit)</a:t>
            </a:r>
          </a:p>
          <a:p>
            <a:pPr lvl="1"/>
            <a:r>
              <a:rPr lang="cs-CZ" dirty="0" smtClean="0"/>
              <a:t>způsob </a:t>
            </a:r>
            <a:r>
              <a:rPr lang="cs-CZ" dirty="0"/>
              <a:t>určení předsedy rozhodčího senátu, </a:t>
            </a:r>
            <a:r>
              <a:rPr lang="cs-CZ" dirty="0" smtClean="0"/>
              <a:t>včetně </a:t>
            </a:r>
            <a:r>
              <a:rPr lang="cs-CZ" dirty="0"/>
              <a:t>náhradního řešení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46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Rozhodčí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režim </a:t>
            </a:r>
            <a:r>
              <a:rPr lang="cs-CZ" dirty="0"/>
              <a:t>určení rozhodce pro případ, kdy rozhodce zemře nebo se vzdá </a:t>
            </a:r>
            <a:r>
              <a:rPr lang="cs-CZ" dirty="0" smtClean="0"/>
              <a:t>funkce rozhodce</a:t>
            </a:r>
          </a:p>
          <a:p>
            <a:pPr lvl="1"/>
            <a:r>
              <a:rPr lang="cs-CZ" dirty="0"/>
              <a:t>postupu v řízení včetně jazyka řízení a místa konání rozhodčího </a:t>
            </a:r>
            <a:r>
              <a:rPr lang="cs-CZ" dirty="0" smtClean="0"/>
              <a:t>řízení</a:t>
            </a:r>
          </a:p>
          <a:p>
            <a:pPr lvl="1"/>
            <a:r>
              <a:rPr lang="cs-CZ" dirty="0"/>
              <a:t>způsobu a výši placení nákladů řízení a odměny rozhodců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12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Problematické doložky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Bianco rozhodčí </a:t>
            </a:r>
            <a:r>
              <a:rPr lang="cs-CZ" b="1" dirty="0" smtClean="0"/>
              <a:t>doložka</a:t>
            </a:r>
          </a:p>
          <a:p>
            <a:r>
              <a:rPr lang="pl-PL" i="1" dirty="0"/>
              <a:t>„Spory vzniklé mezi stranami z této smlouvy </a:t>
            </a:r>
            <a:r>
              <a:rPr lang="pl-PL" i="1" dirty="0" smtClean="0"/>
              <a:t>budou </a:t>
            </a:r>
            <a:r>
              <a:rPr lang="cs-CZ" i="1" dirty="0" smtClean="0"/>
              <a:t>řešeny </a:t>
            </a:r>
            <a:r>
              <a:rPr lang="cs-CZ" i="1" dirty="0"/>
              <a:t>v rozhodčím řízení</a:t>
            </a:r>
            <a:r>
              <a:rPr lang="cs-CZ" i="1" dirty="0" smtClean="0"/>
              <a:t>.“</a:t>
            </a:r>
          </a:p>
          <a:p>
            <a:endParaRPr lang="cs-CZ" i="1" dirty="0"/>
          </a:p>
          <a:p>
            <a:r>
              <a:rPr lang="cs-CZ" b="1" dirty="0"/>
              <a:t>Rozhodčí doložka svěřující pravomoc k rozhodnutí neexistující </a:t>
            </a:r>
            <a:r>
              <a:rPr lang="cs-CZ" b="1" dirty="0" smtClean="0"/>
              <a:t>rozhodčí instituci </a:t>
            </a:r>
            <a:r>
              <a:rPr lang="cs-CZ" b="1" dirty="0"/>
              <a:t>či neexistující </a:t>
            </a:r>
            <a:r>
              <a:rPr lang="cs-CZ" b="1" dirty="0" smtClean="0"/>
              <a:t>osobě</a:t>
            </a:r>
          </a:p>
          <a:p>
            <a:r>
              <a:rPr lang="cs-CZ" i="1" dirty="0"/>
              <a:t>„Spor bude řešen před Rozhodčím soudem při </a:t>
            </a:r>
            <a:r>
              <a:rPr lang="cs-CZ" i="1" dirty="0" smtClean="0"/>
              <a:t>České průmyslové </a:t>
            </a:r>
            <a:r>
              <a:rPr lang="cs-CZ" i="1" dirty="0"/>
              <a:t>komoře.“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76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Problematické doložky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Rozhodčí doložka uvádějící alternativně rozhodčí </a:t>
            </a:r>
            <a:r>
              <a:rPr lang="cs-CZ" b="1" dirty="0" smtClean="0"/>
              <a:t>instituce</a:t>
            </a:r>
          </a:p>
          <a:p>
            <a:r>
              <a:rPr lang="cs-CZ" i="1" dirty="0"/>
              <a:t>„Spor bude </a:t>
            </a:r>
            <a:r>
              <a:rPr lang="cs-CZ" i="1" dirty="0" smtClean="0"/>
              <a:t>řešen v </a:t>
            </a:r>
            <a:r>
              <a:rPr lang="cs-CZ" i="1" dirty="0"/>
              <a:t>rozhodčím řízení před Rozhodčím soudem při HK a AK ČR nebo Rozhodčím soudem </a:t>
            </a:r>
            <a:r>
              <a:rPr lang="cs-CZ" i="1" dirty="0" smtClean="0"/>
              <a:t>při MOK </a:t>
            </a:r>
            <a:r>
              <a:rPr lang="cs-CZ" i="1" dirty="0"/>
              <a:t>v Paříži</a:t>
            </a:r>
            <a:r>
              <a:rPr lang="cs-CZ" i="1" dirty="0" smtClean="0"/>
              <a:t>.“</a:t>
            </a:r>
          </a:p>
          <a:p>
            <a:endParaRPr lang="cs-CZ" i="1" dirty="0"/>
          </a:p>
          <a:p>
            <a:r>
              <a:rPr lang="cs-CZ" b="1" dirty="0"/>
              <a:t>Rozhodčí doložka uvádějící alternativu mezi </a:t>
            </a:r>
            <a:r>
              <a:rPr lang="cs-CZ" b="1" dirty="0" smtClean="0"/>
              <a:t>rozhodčí institucí a soudem</a:t>
            </a:r>
          </a:p>
          <a:p>
            <a:r>
              <a:rPr lang="cs-CZ" i="1" dirty="0"/>
              <a:t>„Spory plynoucí z této smlouvy budou řešeny v rozhodčím řízení před Rozhodčím </a:t>
            </a:r>
            <a:r>
              <a:rPr lang="cs-CZ" i="1" dirty="0" smtClean="0"/>
              <a:t>soudem při </a:t>
            </a:r>
            <a:r>
              <a:rPr lang="cs-CZ" i="1" dirty="0"/>
              <a:t>HK a AK ČR nebo u věcně a místě příslušného soudu.“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666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Problematické doložky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Rozhodčí doložka stanovuje sudý počet rozhodců tam, kde zákon </a:t>
            </a:r>
            <a:r>
              <a:rPr lang="cs-CZ" b="1" dirty="0" smtClean="0"/>
              <a:t>předepisuje lichý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/>
              <a:t>Rozhodčí doložka dává právo jedné straně jmenovat rozhodce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47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rozhodčí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Nutné posuzovat samostatně od zániku smlouvy hlavní</a:t>
            </a:r>
          </a:p>
          <a:p>
            <a:r>
              <a:rPr lang="cs-CZ" dirty="0" smtClean="0"/>
              <a:t>Dohodou stran</a:t>
            </a:r>
          </a:p>
          <a:p>
            <a:r>
              <a:rPr lang="cs-CZ" dirty="0" smtClean="0"/>
              <a:t>Předložením sporu obecnému soudu bez námitky druhé strany směrem k rozhodčímu řízení</a:t>
            </a:r>
          </a:p>
          <a:p>
            <a:r>
              <a:rPr lang="cs-CZ" dirty="0" smtClean="0"/>
              <a:t>Uplynutím času, na který byla uzavřena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9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Požadavky kladené na rozhodce ZRŘ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§4 ZRŘ – obecné požadavky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Zvláštní podmínky – strany, řády rozhodčích soudů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§8 a násl. ZRŘ – požadavek nepodjatosti, nestrannosti a nezávislosti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48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4 ZRŘ</a:t>
            </a:r>
          </a:p>
          <a:p>
            <a:r>
              <a:rPr lang="cs-CZ" dirty="0" smtClean="0"/>
              <a:t>Jen fyzická osoba, i cizí státní příslušník</a:t>
            </a:r>
          </a:p>
          <a:p>
            <a:r>
              <a:rPr lang="cs-CZ" dirty="0" smtClean="0"/>
              <a:t>Osoba zletilá a plně způsobilá k právním úkonům</a:t>
            </a:r>
          </a:p>
          <a:p>
            <a:r>
              <a:rPr lang="cs-CZ" dirty="0" smtClean="0"/>
              <a:t>Nekompatibilita s některými funkcemi (soudce, soudce ÚS, státní zástupce)</a:t>
            </a:r>
          </a:p>
          <a:p>
            <a:r>
              <a:rPr lang="cs-CZ" dirty="0" smtClean="0"/>
              <a:t>Nemusí mít žádné vzdělání</a:t>
            </a:r>
          </a:p>
          <a:p>
            <a:r>
              <a:rPr lang="cs-CZ" dirty="0" smtClean="0"/>
              <a:t>Lichý počet rozhodců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18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Rozhodcem se fyzická osoba </a:t>
            </a:r>
            <a:r>
              <a:rPr lang="cs-CZ" dirty="0" smtClean="0"/>
              <a:t>stává </a:t>
            </a:r>
            <a:r>
              <a:rPr lang="cs-CZ" b="1" dirty="0" smtClean="0"/>
              <a:t>přijetím</a:t>
            </a:r>
            <a:r>
              <a:rPr lang="cs-CZ" dirty="0" smtClean="0"/>
              <a:t> </a:t>
            </a:r>
            <a:r>
              <a:rPr lang="cs-CZ" dirty="0"/>
              <a:t>funkce rozhodce v konkrétním </a:t>
            </a:r>
            <a:r>
              <a:rPr lang="cs-CZ" dirty="0" smtClean="0"/>
              <a:t>sporu</a:t>
            </a:r>
          </a:p>
          <a:p>
            <a:r>
              <a:rPr lang="cs-CZ" dirty="0" smtClean="0"/>
              <a:t>Možnost vzdání se funkce, ale jen z vážných důvodů (§ 5 odst. 3 ZRŘ)</a:t>
            </a:r>
          </a:p>
          <a:p>
            <a:r>
              <a:rPr lang="cs-CZ" dirty="0" smtClean="0"/>
              <a:t>Nutnost </a:t>
            </a:r>
            <a:r>
              <a:rPr lang="cs-CZ" b="1" dirty="0" smtClean="0"/>
              <a:t>nestrannosti</a:t>
            </a:r>
            <a:r>
              <a:rPr lang="cs-CZ" dirty="0" smtClean="0"/>
              <a:t> a </a:t>
            </a:r>
            <a:r>
              <a:rPr lang="cs-CZ" b="1" dirty="0" smtClean="0"/>
              <a:t>nepodjatosti</a:t>
            </a:r>
            <a:r>
              <a:rPr lang="cs-CZ" dirty="0" smtClean="0"/>
              <a:t> (čl. 8) – musí se sám vzdát, případně návrh k obecnému soudu</a:t>
            </a:r>
          </a:p>
          <a:p>
            <a:r>
              <a:rPr lang="cs-CZ" dirty="0" smtClean="0"/>
              <a:t>Rozhodce je povinen zachovávat </a:t>
            </a:r>
            <a:r>
              <a:rPr lang="cs-CZ" b="1" dirty="0" smtClean="0"/>
              <a:t>mlčenlivost</a:t>
            </a:r>
            <a:r>
              <a:rPr lang="cs-CZ" dirty="0" smtClean="0"/>
              <a:t> (§ 6)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37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Rozhodčí řízení - 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Rozhodčí řízení, arbitráž…</a:t>
            </a:r>
          </a:p>
          <a:p>
            <a:r>
              <a:rPr lang="cs-CZ" dirty="0" smtClean="0"/>
              <a:t>Příklady</a:t>
            </a:r>
          </a:p>
          <a:p>
            <a:pPr lvl="1"/>
            <a:r>
              <a:rPr lang="cs-CZ" dirty="0" smtClean="0"/>
              <a:t>Rozhodčí soudy s obligatorní působností</a:t>
            </a:r>
          </a:p>
          <a:p>
            <a:pPr lvl="1"/>
            <a:r>
              <a:rPr lang="cs-CZ" dirty="0" smtClean="0"/>
              <a:t>Mezinárodní arbitráž</a:t>
            </a:r>
          </a:p>
          <a:p>
            <a:pPr lvl="1"/>
            <a:r>
              <a:rPr lang="cs-CZ" dirty="0" smtClean="0"/>
              <a:t>Rozhodčí řízení vyplývající z kolektivních pracovních smluv (dle zákona č. 2/1991 Sb., o kolektivním vyjednávání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23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Řády rozhodčích soudů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Rozhodci zapsáni na listině rozhodců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Článek IV Statutu Rozhodčího soudu při HK ČR a AK ČR – </a:t>
            </a:r>
            <a:r>
              <a:rPr lang="cs-CZ" i="1" dirty="0"/>
              <a:t>na listinu rozhodců může být zapsána osoba, která si svou činností osvojila způsobilost pro funkci rozhodce a jejíž vědomost a zkušenosti včetně znalosti práva ve spojení s osobními vlastnostmi dávají záruku úspěšného výkonu funkce rozhodce </a:t>
            </a:r>
          </a:p>
          <a:p>
            <a:r>
              <a:rPr lang="cs-CZ" dirty="0"/>
              <a:t>Strany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Rozhodčí řízení před stálým rozhodčím soudem x rozhodčí řízení ad hoc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56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rozhodce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 mlčenlivosti (§6)</a:t>
            </a:r>
          </a:p>
          <a:p>
            <a:r>
              <a:rPr lang="cs-CZ" dirty="0"/>
              <a:t>Povinnost rozhodovat v souladu se ZRŘ a dalšími předpisy </a:t>
            </a:r>
          </a:p>
          <a:p>
            <a:r>
              <a:rPr lang="cs-CZ" dirty="0"/>
              <a:t>Oznamovací povinnost podle §8 ZRŘ</a:t>
            </a:r>
          </a:p>
          <a:p>
            <a:r>
              <a:rPr lang="cs-CZ" dirty="0"/>
              <a:t>Povinnost vzdát se funkce podle §12 ZRŘ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52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rozhodce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Postavení soudce 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Rozhodce je nadán pravomocí rozhodnout spor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Požadavky na rozhodce dané zákonem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Odmítání smluvního vztahu mezi rozhodcem a stranami – zásada nestrannosti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Pravomoc rozhodce rozhodnout spor je obecně dána zákonem a pro konkrétní případ rozhodčí smlouvou 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Souhlas osoby s funkcí rozhodce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96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rozhodce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Postavení osoby poskytující službu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Existence smluvního vztahu mezi rozhodcem a stranami – otázka kvalifikace této smlouvy (mandátní, o poskytnutí služby, </a:t>
            </a:r>
            <a:r>
              <a:rPr lang="cs-CZ" dirty="0" err="1"/>
              <a:t>sui</a:t>
            </a:r>
            <a:r>
              <a:rPr lang="cs-CZ" dirty="0"/>
              <a:t> </a:t>
            </a:r>
            <a:r>
              <a:rPr lang="cs-CZ" dirty="0" err="1"/>
              <a:t>generis</a:t>
            </a:r>
            <a:r>
              <a:rPr lang="cs-CZ" dirty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Obsah smlouvy – nestranné posouzení právního vztahu mezi objednateli – povinnost nestranně a </a:t>
            </a:r>
            <a:r>
              <a:rPr lang="cs-CZ" dirty="0" err="1"/>
              <a:t>nepodjatě</a:t>
            </a:r>
            <a:r>
              <a:rPr lang="cs-CZ" dirty="0"/>
              <a:t> rozhodnout v určité době, závazek mlčení, právo na odměnu, …)</a:t>
            </a:r>
          </a:p>
          <a:p>
            <a:pPr>
              <a:buFont typeface="Wingdings" pitchFamily="2" charset="2"/>
              <a:buChar char="Ø"/>
            </a:pPr>
            <a:r>
              <a:rPr lang="cs-CZ"/>
              <a:t>Problematické otázky: vznik smlouvy (především v případě náhradního jmenování soudem), účinky </a:t>
            </a:r>
          </a:p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41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Ustavení rozhodce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7 ZRŘ</a:t>
            </a:r>
          </a:p>
          <a:p>
            <a:r>
              <a:rPr lang="cs-CZ" dirty="0" smtClean="0"/>
              <a:t>Rozhodčí </a:t>
            </a:r>
            <a:r>
              <a:rPr lang="cs-CZ" dirty="0"/>
              <a:t>smlouva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Stálý rozhodčí soud (§21 Řádu)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Ujednání v rozhodčí smlouvě – jmenovité určení osoby rozhodce (nepraktické u rozhodčích doložek), mechanismus určení rozhodců (dohoda na jednom rozhodci, senát, stanovení </a:t>
            </a:r>
            <a:r>
              <a:rPr lang="cs-CZ" i="1" dirty="0" err="1"/>
              <a:t>appointing</a:t>
            </a:r>
            <a:r>
              <a:rPr lang="cs-CZ" i="1" dirty="0"/>
              <a:t> </a:t>
            </a:r>
            <a:r>
              <a:rPr lang="cs-CZ" i="1" dirty="0" err="1"/>
              <a:t>authority</a:t>
            </a:r>
            <a:r>
              <a:rPr lang="cs-CZ" dirty="0"/>
              <a:t>, náhoda jako např. los) </a:t>
            </a:r>
          </a:p>
          <a:p>
            <a:r>
              <a:rPr lang="cs-CZ" dirty="0"/>
              <a:t>§7 odst. 2 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Rozhodčí smlouva neobsahuje ustanovení o určení rozhodců 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71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Nepodjatost, nezávislost a nestrannost rozhodce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r>
              <a:rPr lang="cs-CZ" dirty="0"/>
              <a:t>§§8 – 12 ZRŘ</a:t>
            </a:r>
          </a:p>
          <a:p>
            <a:r>
              <a:rPr lang="cs-CZ" dirty="0"/>
              <a:t>Zákon tyto pojmy nedefinuje </a:t>
            </a:r>
          </a:p>
          <a:p>
            <a:r>
              <a:rPr lang="cs-CZ" dirty="0"/>
              <a:t>Podjatost – vnitřní psychický vztah rozhodce ke straně (=&gt; upřednostňování nebo znevýhodnění)</a:t>
            </a:r>
          </a:p>
          <a:p>
            <a:r>
              <a:rPr lang="cs-CZ" dirty="0"/>
              <a:t>Nezávislost a nestrannost – vztah rozhodce ke straně či projednávané věci </a:t>
            </a:r>
          </a:p>
          <a:p>
            <a:r>
              <a:rPr lang="cs-CZ" dirty="0"/>
              <a:t>Předpoklad rovnosti stran -&gt; řízení vede osoba, která není v žádném vztahu k účastníků či jejich zástupcům a není zainteresována na průběhu a výsledku řízení </a:t>
            </a:r>
          </a:p>
          <a:p>
            <a:r>
              <a:rPr lang="cs-CZ" dirty="0"/>
              <a:t>Hodnocení podle konkrétních okolností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47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s podjatostí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Spotřebitelské spory</a:t>
            </a:r>
          </a:p>
          <a:p>
            <a:r>
              <a:rPr lang="cs-CZ" dirty="0"/>
              <a:t>Jedna ze stran („silnější“) si vyhradí právo jmenovat rozhodce nebo vytvořit seznam, ze kterého se rozhodce vybere</a:t>
            </a:r>
          </a:p>
          <a:p>
            <a:r>
              <a:rPr lang="cs-CZ" dirty="0"/>
              <a:t>Stejný rozhodce ve sporech, kde vystupuje jeden podnikatelský subjekt – „obchodní vztah“ mezi podnikatelem a rozhodcem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71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Arbitrážní centra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Nejsou vymezena zákonem</a:t>
            </a:r>
          </a:p>
          <a:p>
            <a:r>
              <a:rPr lang="cs-CZ" sz="2000" dirty="0"/>
              <a:t>Společnost, která poskytuje obdobné služby jako stálý rozhodčí soud – zabezpečit průběh rozhodčího řízení (seznamy, procesní pravidla)</a:t>
            </a:r>
          </a:p>
          <a:p>
            <a:r>
              <a:rPr lang="cs-CZ" sz="2000" dirty="0"/>
              <a:t>Forma obchodní společnosti </a:t>
            </a:r>
          </a:p>
          <a:p>
            <a:r>
              <a:rPr lang="cs-CZ" sz="2000" dirty="0"/>
              <a:t>Např. Společnost pro rozhodčí řízení, a.s., Sdružení rozhodců, a.s.</a:t>
            </a:r>
          </a:p>
          <a:p>
            <a:r>
              <a:rPr lang="cs-CZ" sz="2000" dirty="0"/>
              <a:t>Postavení spíše tzv. </a:t>
            </a:r>
            <a:r>
              <a:rPr lang="cs-CZ" sz="2000" i="1" dirty="0" err="1"/>
              <a:t>appointing</a:t>
            </a:r>
            <a:r>
              <a:rPr lang="cs-CZ" sz="2000" i="1" dirty="0"/>
              <a:t> </a:t>
            </a:r>
            <a:r>
              <a:rPr lang="cs-CZ" sz="2000" i="1" dirty="0" err="1"/>
              <a:t>authority</a:t>
            </a:r>
            <a:r>
              <a:rPr lang="cs-CZ" sz="2000" i="1" dirty="0"/>
              <a:t> </a:t>
            </a:r>
          </a:p>
          <a:p>
            <a:r>
              <a:rPr lang="cs-CZ" sz="2000" dirty="0"/>
              <a:t>Judikatura českých soudů 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/>
              <a:t>Rozhodnutí VS v Praze </a:t>
            </a:r>
            <a:r>
              <a:rPr lang="cs-CZ" sz="2000" dirty="0" err="1"/>
              <a:t>sp</a:t>
            </a:r>
            <a:r>
              <a:rPr lang="cs-CZ" sz="2000" dirty="0"/>
              <a:t>. zn. 12 </a:t>
            </a:r>
            <a:r>
              <a:rPr lang="cs-CZ" sz="2000" dirty="0" err="1"/>
              <a:t>Cmo</a:t>
            </a:r>
            <a:r>
              <a:rPr lang="cs-CZ" sz="2000" dirty="0"/>
              <a:t> 496/2008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/>
              <a:t>Rozhodnutí Nejvyššího soudu – např. 32 </a:t>
            </a:r>
            <a:r>
              <a:rPr lang="cs-CZ" sz="2000" dirty="0" err="1"/>
              <a:t>Cdo</a:t>
            </a:r>
            <a:r>
              <a:rPr lang="cs-CZ" sz="2000" dirty="0"/>
              <a:t> 2282/2008, 23 </a:t>
            </a:r>
            <a:r>
              <a:rPr lang="cs-CZ" sz="2000" dirty="0" err="1"/>
              <a:t>Cdo</a:t>
            </a:r>
            <a:r>
              <a:rPr lang="cs-CZ" sz="2000" dirty="0"/>
              <a:t> 5129/2007 </a:t>
            </a:r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JUDr. Tereza Kyselovská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64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VS v Praze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Pokud rozhodčí smlouva neobsahuje přímé určení rozhodce ad hoc anebo konkrétní způsob jeho určení, ale jen odkazuje ohledně výběru rozhodce a stanovení pravidel rozhodčího řízení na právnickou osobu, která není stálým rozhodčím soudem zřízeným na základě zákona a odkazuje na touto právnickou osobou stanovené statuty a řády ke jmenování a výběru rozhodců, jakož i způsobu vedení rozhodčího řízení a stanovení pravidel o nákladech řízení, pak je taková rozhodčí smlouva neplatná dle §39 OZ pro obcházení zákona.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02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Arbitrážní centra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Výklad §13 ZRŘ</a:t>
            </a:r>
          </a:p>
          <a:p>
            <a:r>
              <a:rPr lang="cs-CZ" dirty="0"/>
              <a:t>Autonomie vůle stran při určení rozhodců </a:t>
            </a:r>
          </a:p>
          <a:p>
            <a:r>
              <a:rPr lang="cs-CZ" dirty="0"/>
              <a:t>Otázka oddělitelnosti ujednání o odkazu na arbitrážní centra od ostatních částí rozhodčí smlouvy</a:t>
            </a:r>
          </a:p>
          <a:p>
            <a:r>
              <a:rPr lang="cs-CZ" dirty="0"/>
              <a:t>Spory se slabšími stranami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41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Rozhodčí řízení - 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podmínky pro rozhodčí řízení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Arbitrabilita</a:t>
            </a:r>
            <a:r>
              <a:rPr lang="cs-CZ" dirty="0" smtClean="0"/>
              <a:t> sporu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Platná rozhodčí smlouva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r>
              <a:rPr lang="cs-CZ" dirty="0" smtClean="0"/>
              <a:t>Soukromoprávní povaha</a:t>
            </a:r>
          </a:p>
          <a:p>
            <a:r>
              <a:rPr lang="cs-CZ" dirty="0" smtClean="0"/>
              <a:t>Veřejnoprávní povaha – kontrolní a pomocné funkce obecných soudů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39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Náhradní určení rozhodce - §9 ZRŘ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Stálé rozhodčí soudy (§21 Řádu)</a:t>
            </a:r>
          </a:p>
          <a:p>
            <a:r>
              <a:rPr lang="cs-CZ" sz="2000" dirty="0"/>
              <a:t>Náhradní mechanismus obsažený v rozhodčí smlouvě</a:t>
            </a:r>
          </a:p>
          <a:p>
            <a:r>
              <a:rPr lang="cs-CZ" sz="2000" dirty="0"/>
              <a:t>§9 ZRŘ – obecný soud (výkon pomocné funkce)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/>
              <a:t>Návrh kterékoli strany nebo jmenovaného rozhodce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/>
              <a:t>Strana nejmenovala rozhodce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/>
              <a:t>Rozhodci se nedohodli na předsedajícím rozhodci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/>
              <a:t>Rozhodce se vzdá funkce nebo nemůže činnost rozhodce vykonávat 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/>
              <a:t>Věcná a místní příslušnost soudu - §§41 a 43 ZRŘ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/>
              <a:t>Soud musí respektovat obecné požadavky na osobu rozhodce (§4), požadavek nestrannosti a nezávislosti (§10), požadavky vyplývající z rozhodčí smlouvy (např. kvalifikace)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36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Rozhodčí řízení - 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Mezinárodní – obsahuje mezinárodní prvek</a:t>
            </a:r>
          </a:p>
          <a:p>
            <a:pPr lvl="1"/>
            <a:r>
              <a:rPr lang="cs-CZ" dirty="0" smtClean="0"/>
              <a:t>V účastnících řízení</a:t>
            </a:r>
          </a:p>
          <a:p>
            <a:pPr lvl="1"/>
            <a:r>
              <a:rPr lang="cs-CZ" dirty="0" smtClean="0"/>
              <a:t>Subjektech právního vztahu</a:t>
            </a:r>
          </a:p>
          <a:p>
            <a:pPr lvl="1"/>
            <a:r>
              <a:rPr lang="cs-CZ" dirty="0" smtClean="0"/>
              <a:t>V předmětu</a:t>
            </a:r>
          </a:p>
          <a:p>
            <a:pPr lvl="1"/>
            <a:r>
              <a:rPr lang="cs-CZ" dirty="0" smtClean="0"/>
              <a:t>V jiných skutečnostech</a:t>
            </a:r>
          </a:p>
          <a:p>
            <a:r>
              <a:rPr lang="cs-CZ" dirty="0" smtClean="0"/>
              <a:t>Národní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76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Pilíře rozhodčího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Autonomie vůle účastníků řízení a rozhodců</a:t>
            </a:r>
          </a:p>
          <a:p>
            <a:r>
              <a:rPr lang="cs-CZ" dirty="0" smtClean="0"/>
              <a:t>Garance státu vůči rozhodčímu řízení a jeho výsledku (rozhodčímu nálezu)</a:t>
            </a:r>
          </a:p>
          <a:p>
            <a:r>
              <a:rPr lang="cs-CZ" dirty="0" smtClean="0"/>
              <a:t>Výkon pomocných a kontrolních funkcí obecných soudů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7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Doktríny rozhodčího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Vymezují vztah RŘ a státních orgánů – rozsah pomocných a kontrolních funkcí, postavení a odpovědnost rozhodce, aplikace rozhodného práva, povaha rozhodčího nálezu a rozhodčí smlouvy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Jurisdikční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Smluvní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Smíšená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autonomní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JUDr. Tereza Kyselovská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388E8E-9302-4978-8362-A00339FFD99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79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179</TotalTime>
  <Words>3234</Words>
  <Application>Microsoft Office PowerPoint</Application>
  <PresentationFormat>Předvádění na obrazovce (4:3)</PresentationFormat>
  <Paragraphs>527</Paragraphs>
  <Slides>60</Slides>
  <Notes>60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60</vt:i4>
      </vt:variant>
    </vt:vector>
  </HeadingPairs>
  <TitlesOfParts>
    <vt:vector size="62" baseType="lpstr">
      <vt:lpstr>3558</vt:lpstr>
      <vt:lpstr>BÉŽOVÁ TITL</vt:lpstr>
      <vt:lpstr>Rozhodčí řízení – úvod, prameny, osoba rozhodce</vt:lpstr>
      <vt:lpstr>Osnova přednášky</vt:lpstr>
      <vt:lpstr>Způsoby řešení sporů</vt:lpstr>
      <vt:lpstr>Způsoby řešení sporů</vt:lpstr>
      <vt:lpstr>Rozhodčí řízení - úvod</vt:lpstr>
      <vt:lpstr>Rozhodčí řízení - úvod</vt:lpstr>
      <vt:lpstr>Rozhodčí řízení - dělení</vt:lpstr>
      <vt:lpstr>Pilíře rozhodčího řízení</vt:lpstr>
      <vt:lpstr>Doktríny rozhodčího řízení</vt:lpstr>
      <vt:lpstr>Výhody rozhodčího řízení</vt:lpstr>
      <vt:lpstr>Nevýhody rozhodčího řízení</vt:lpstr>
      <vt:lpstr>Druhy rozhodčího řízení</vt:lpstr>
      <vt:lpstr>Druhy rozhodčího řízení</vt:lpstr>
      <vt:lpstr>Druhy rozhodčího řízení</vt:lpstr>
      <vt:lpstr>Druhy rozhodčího řízení</vt:lpstr>
      <vt:lpstr>Druhy rozhodčího řízení</vt:lpstr>
      <vt:lpstr>Druhy rozhodčího řízení</vt:lpstr>
      <vt:lpstr>Druhy rozhodčího řízení</vt:lpstr>
      <vt:lpstr>Prameny rozhodčího řízení</vt:lpstr>
      <vt:lpstr>Prameny rozhodčího řízení</vt:lpstr>
      <vt:lpstr>Prameny rozhodčího řízení</vt:lpstr>
      <vt:lpstr>Prameny rozhodčího řízení</vt:lpstr>
      <vt:lpstr>Prameny rozhodčího řízení</vt:lpstr>
      <vt:lpstr>Rozhodčí smlouva</vt:lpstr>
      <vt:lpstr>Rozhodčí smlouva</vt:lpstr>
      <vt:lpstr>Rozhodčí smlouva</vt:lpstr>
      <vt:lpstr>Typy rozhodčí smlouvy</vt:lpstr>
      <vt:lpstr>Typy rozhodčí smlouvy</vt:lpstr>
      <vt:lpstr>Typy rozhodčí smlouvy</vt:lpstr>
      <vt:lpstr>Typy rozhodčí smlouvy</vt:lpstr>
      <vt:lpstr>Vztah rozhodčí smlouvy a smlouvy hlavní</vt:lpstr>
      <vt:lpstr>Forma rozhodčí smlouvy</vt:lpstr>
      <vt:lpstr>Arbitrabilita</vt:lpstr>
      <vt:lpstr>Arbitrabilita</vt:lpstr>
      <vt:lpstr>Arbitrabilita</vt:lpstr>
      <vt:lpstr>Arbitrabilita</vt:lpstr>
      <vt:lpstr>Obsah rozhodčí smlouvy/doložky</vt:lpstr>
      <vt:lpstr>Obsah rozhodčí smlouvy/doložky</vt:lpstr>
      <vt:lpstr>Rozhodčí smlouva</vt:lpstr>
      <vt:lpstr>Rozhodčí smlouva</vt:lpstr>
      <vt:lpstr>Rozhodčí smlouva</vt:lpstr>
      <vt:lpstr>Rozhodčí smlouva</vt:lpstr>
      <vt:lpstr>Problematické doložky</vt:lpstr>
      <vt:lpstr>Problematické doložky</vt:lpstr>
      <vt:lpstr>Problematické doložky</vt:lpstr>
      <vt:lpstr>Zánik rozhodčí smlouvy</vt:lpstr>
      <vt:lpstr>Rozhodce</vt:lpstr>
      <vt:lpstr>Rozhodce</vt:lpstr>
      <vt:lpstr>Rozhodce</vt:lpstr>
      <vt:lpstr>Zvláštní podmínky</vt:lpstr>
      <vt:lpstr>Povinnosti rozhodce</vt:lpstr>
      <vt:lpstr>Postavení rozhodce </vt:lpstr>
      <vt:lpstr>Postavení rozhodce</vt:lpstr>
      <vt:lpstr>Ustavení rozhodce</vt:lpstr>
      <vt:lpstr>Nepodjatost, nezávislost a nestrannost rozhodce </vt:lpstr>
      <vt:lpstr>Problém s podjatostí </vt:lpstr>
      <vt:lpstr>Arbitrážní centra </vt:lpstr>
      <vt:lpstr>Rozhodnutí VS v Praze </vt:lpstr>
      <vt:lpstr>Arbitrážní centra</vt:lpstr>
      <vt:lpstr>Náhradní určení rozhodce - §9 ZRŘ </vt:lpstr>
    </vt:vector>
  </TitlesOfParts>
  <Company>Radek Poisl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RAMMSTEIN</dc:creator>
  <cp:lastModifiedBy>RAMMSTEIN</cp:lastModifiedBy>
  <cp:revision>19</cp:revision>
  <dcterms:created xsi:type="dcterms:W3CDTF">2011-11-09T20:04:41Z</dcterms:created>
  <dcterms:modified xsi:type="dcterms:W3CDTF">2011-11-10T18:56:33Z</dcterms:modified>
</cp:coreProperties>
</file>