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B50A89-5048-4610-B44A-AF8E56C5158A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9BF59E-A601-4145-BEF5-2A0FD7B21AFA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ccpexpres.cz/database/narizeni_ES_852_200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zpecnostpotravin.cz/stranka/system-rychleho-varovani-pro-potraviny-a-krmiva-(rasff)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Potravinové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Dudová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Informace</a:t>
            </a:r>
            <a:r>
              <a:rPr lang="cs-CZ" dirty="0" smtClean="0"/>
              <a:t> se používají v případech, kdy rizikové potraviny či krmiva již nejsou na trhu nebo se riziko nepovažuje za závažné, tudíž není od ostatních členů rychlý postup vyžadován.</a:t>
            </a:r>
            <a:endParaRPr lang="cs-CZ" dirty="0"/>
          </a:p>
        </p:txBody>
      </p:sp>
      <p:pic>
        <p:nvPicPr>
          <p:cNvPr id="4" name="Obrázek 3" descr="http://www.bezpecnostpotravin.cz/../UserFiles/Benes/rasff_info.jp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365104"/>
            <a:ext cx="1296144" cy="111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Odmítnutí na hranicích</a:t>
            </a:r>
            <a:r>
              <a:rPr lang="cs-CZ" dirty="0" smtClean="0"/>
              <a:t> se týká zásilek potravin a krmiv, které byly testovány a </a:t>
            </a:r>
            <a:r>
              <a:rPr lang="cs-CZ" b="1" dirty="0" smtClean="0"/>
              <a:t>odmítnuty na vnějších hranicích EU </a:t>
            </a:r>
            <a:r>
              <a:rPr lang="cs-CZ" dirty="0" smtClean="0"/>
              <a:t>(a EHP), bylo-li u nich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zjištěno</a:t>
            </a:r>
            <a:r>
              <a:rPr lang="cs-CZ" dirty="0" smtClean="0"/>
              <a:t>	zdravotní riziko</a:t>
            </a:r>
          </a:p>
          <a:p>
            <a:endParaRPr lang="cs-CZ" dirty="0"/>
          </a:p>
        </p:txBody>
      </p:sp>
      <p:pic>
        <p:nvPicPr>
          <p:cNvPr id="4" name="Obrázek 3" descr="http://www.bezpecnostpotravin.cz/../UserFiles/Benes/rasff_border.jp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365104"/>
            <a:ext cx="1487787" cy="163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Novinky</a:t>
            </a:r>
            <a:r>
              <a:rPr lang="cs-CZ" dirty="0" smtClean="0"/>
              <a:t> jsou veškeré informace týkající se bezpečnosti potravin a krmiv, které nejsou sdělovány prostřednictvím varování či informací, avšak jsou považovány za významné </a:t>
            </a:r>
            <a:r>
              <a:rPr lang="cs-CZ" dirty="0" smtClean="0"/>
              <a:t>pro </a:t>
            </a:r>
            <a:r>
              <a:rPr lang="cs-CZ" dirty="0" smtClean="0"/>
              <a:t>kontrolní orgány.</a:t>
            </a:r>
          </a:p>
          <a:p>
            <a:endParaRPr lang="cs-CZ" dirty="0"/>
          </a:p>
        </p:txBody>
      </p:sp>
      <p:pic>
        <p:nvPicPr>
          <p:cNvPr id="4" name="Obrázek 3" descr="http://www.bezpecnostpotravin.cz/../UserFiles/Benes/rasff_news.jp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702" y="4544846"/>
            <a:ext cx="1581244" cy="165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prameny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hlinkClick r:id="rId2"/>
              </a:rPr>
              <a:t>Nařízení Evropského parlamentu a Rady (ES) č.178/2002</a:t>
            </a:r>
          </a:p>
          <a:p>
            <a:r>
              <a:rPr lang="cs-CZ" b="1" dirty="0" smtClean="0">
                <a:hlinkClick r:id="rId2"/>
              </a:rPr>
              <a:t>Nařízení </a:t>
            </a:r>
            <a:r>
              <a:rPr lang="cs-CZ" b="1" dirty="0" smtClean="0">
                <a:hlinkClick r:id="rId2"/>
              </a:rPr>
              <a:t>Evropského parlamentu a Rady (ES) č. </a:t>
            </a:r>
            <a:r>
              <a:rPr lang="cs-CZ" b="1" dirty="0" smtClean="0">
                <a:hlinkClick r:id="rId2"/>
              </a:rPr>
              <a:t>852/2004</a:t>
            </a:r>
            <a:endParaRPr lang="cs-CZ" b="1" dirty="0" smtClean="0"/>
          </a:p>
          <a:p>
            <a:r>
              <a:rPr lang="cs-CZ" b="1" dirty="0" smtClean="0"/>
              <a:t>Zákon č. 110/1997 Sb., o potravinách + prováděcí předpisy</a:t>
            </a:r>
          </a:p>
          <a:p>
            <a:r>
              <a:rPr lang="cs-CZ" b="1" dirty="0" smtClean="0"/>
              <a:t>Zákon č. 634/1992 Sb., o ochraně spotřebitele a další – viz veřejnoprávní ochrana spotřebitele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potravina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§2/a) z. o potravinách: látky určené ke spotřebě člověkem v nezměněném nebo upraveném stavu jako jídlo nebo nápoj, nejde-li o léčiva a omamné nebo psychotropní látky. Za potravinu se považují i přídatné látky, </a:t>
            </a:r>
            <a:r>
              <a:rPr lang="cs-CZ" dirty="0" err="1" smtClean="0"/>
              <a:t>látky</a:t>
            </a:r>
            <a:r>
              <a:rPr lang="cs-CZ" dirty="0" smtClean="0"/>
              <a:t> pomocné a látky určené k aromatizaci , které jsou určeny k prodeji spotřebiteli za účelem konzumace.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viz článek </a:t>
            </a:r>
            <a:r>
              <a:rPr lang="cs-CZ" dirty="0" smtClean="0"/>
              <a:t>2 nařízení (ES) č. </a:t>
            </a:r>
            <a:r>
              <a:rPr lang="cs-CZ" dirty="0" smtClean="0"/>
              <a:t>178/2002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zajišťována od prvovýroby (chov zvířat, pěstování plodin, sběr volně rostoucích plodů) přes nakládání s krmivy až po výrobu, skladování, přepravu a prodej potravin konečnému spotřebiteli (včetně dovozu)</a:t>
            </a:r>
          </a:p>
          <a:p>
            <a:pPr marL="365760" lvl="5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bezpecnostpotravin.cz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stranka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system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rychleho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varovani</a:t>
            </a:r>
            <a:r>
              <a:rPr lang="cs-CZ" u="sng" dirty="0" smtClean="0">
                <a:hlinkClick r:id="rId2"/>
              </a:rPr>
              <a:t>-pro-potraviny-a-krmiva-(</a:t>
            </a:r>
            <a:r>
              <a:rPr lang="cs-CZ" u="sng" dirty="0" err="1" smtClean="0">
                <a:hlinkClick r:id="rId2"/>
              </a:rPr>
              <a:t>rasff</a:t>
            </a:r>
            <a:r>
              <a:rPr lang="cs-CZ" u="sng" dirty="0" smtClean="0">
                <a:hlinkClick r:id="rId2"/>
              </a:rPr>
              <a:t>).</a:t>
            </a:r>
            <a:r>
              <a:rPr lang="cs-CZ" u="sng" dirty="0" err="1" smtClean="0">
                <a:hlinkClick r:id="rId2"/>
              </a:rPr>
              <a:t>aspx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rizika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Management rizika </a:t>
            </a:r>
            <a:r>
              <a:rPr lang="cs-CZ" dirty="0" smtClean="0"/>
              <a:t>- </a:t>
            </a:r>
            <a:r>
              <a:rPr lang="cs-CZ" dirty="0" smtClean="0"/>
              <a:t>proces spočívající ve zvažování strategických možností, vedení konzultací se zúčastněnými stranami, posuzování rizika a dalších relevantních faktorů a v konečném zvolení preventivních a kontrolních opatření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potravinového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Předběžná opatrnost</a:t>
            </a:r>
          </a:p>
          <a:p>
            <a:r>
              <a:rPr lang="cs-CZ" dirty="0" smtClean="0"/>
              <a:t>Sledovatelnost</a:t>
            </a:r>
          </a:p>
          <a:p>
            <a:r>
              <a:rPr lang="cs-CZ" dirty="0" smtClean="0"/>
              <a:t>Transparentnost</a:t>
            </a:r>
          </a:p>
          <a:p>
            <a:r>
              <a:rPr lang="cs-CZ" dirty="0" smtClean="0"/>
              <a:t>Odpovědnost provozovatele potravinářského podniku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Organizační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/>
              <a:buChar char=""/>
              <a:defRPr/>
            </a:pPr>
            <a:r>
              <a:rPr lang="cs-CZ" dirty="0" smtClean="0"/>
              <a:t>Ministerstvo zemědělství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Státní zemědělská a potravinářská inspekce 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Orgány veterinární správy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Ústřední kontrolní a zkušební ústav zemědělský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Orgány ochrany veřejného zdraví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Ministerstvo obrany, Ministerstvo spravedlnost, Ministerstvo vnitra</a:t>
            </a:r>
          </a:p>
          <a:p>
            <a:pPr>
              <a:buFont typeface="Wingdings 2"/>
              <a:buChar char=""/>
              <a:defRPr/>
            </a:pPr>
            <a:r>
              <a:rPr lang="cs-CZ" dirty="0" smtClean="0"/>
              <a:t>Státní úřad pro jadernou bezpečnost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rychlého varování pro potraviny a krmiva - RASFF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Síť pro oznamování přímého nebo nepřímého rizika pro lidské zdraví pocházejícího z potraviny nebo </a:t>
            </a:r>
            <a:r>
              <a:rPr lang="cs-CZ" dirty="0" smtClean="0"/>
              <a:t>krmiva</a:t>
            </a:r>
          </a:p>
          <a:p>
            <a:r>
              <a:rPr lang="cs-CZ" dirty="0" smtClean="0"/>
              <a:t>Národní kontaktní místo RASFF – Státní zemědělská a potravinářská inspekce</a:t>
            </a:r>
          </a:p>
          <a:p>
            <a:r>
              <a:rPr lang="cs-CZ" dirty="0" smtClean="0"/>
              <a:t>Č</a:t>
            </a:r>
            <a:r>
              <a:rPr lang="cs-CZ" dirty="0" smtClean="0"/>
              <a:t>lenové </a:t>
            </a:r>
            <a:r>
              <a:rPr lang="cs-CZ" dirty="0" smtClean="0"/>
              <a:t>RASFF na úrovni EU: 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	Evropská komise, Evropský úřad pro bezpečnost potravin - EFSA, národní kontaktní místa členských států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Druhy oznámení (notifikací) RASFF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Alert</a:t>
            </a:r>
            <a:r>
              <a:rPr lang="cs-CZ" dirty="0" smtClean="0"/>
              <a:t> notifikace = bezprostřední ohrožení lidského zdraví</a:t>
            </a:r>
          </a:p>
          <a:p>
            <a:endParaRPr lang="cs-CZ" dirty="0"/>
          </a:p>
        </p:txBody>
      </p:sp>
      <p:pic>
        <p:nvPicPr>
          <p:cNvPr id="4" name="Obrázek 3" descr="http://www.bezpecnostpotravin.cz/../UserFiles/Benes/rasff_alert.jp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996952"/>
            <a:ext cx="1196330" cy="119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379</Words>
  <Application>Microsoft Office PowerPoint</Application>
  <PresentationFormat>Předvádění na obrazovce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Potravinové právo</vt:lpstr>
      <vt:lpstr>Základní prameny právní úpravy</vt:lpstr>
      <vt:lpstr>Pojem potravina</vt:lpstr>
      <vt:lpstr>Bezpečnost potravin</vt:lpstr>
      <vt:lpstr>Analýza rizika potraviny</vt:lpstr>
      <vt:lpstr>Zásady potravinového práva</vt:lpstr>
      <vt:lpstr>Organizační zabezpečení</vt:lpstr>
      <vt:lpstr>Systém rychlého varování pro potraviny a krmiva - RASFF</vt:lpstr>
      <vt:lpstr>Druhy oznámení (notifikací) RASFF</vt:lpstr>
      <vt:lpstr>RASFF</vt:lpstr>
      <vt:lpstr>RASFF</vt:lpstr>
      <vt:lpstr>RASFF</vt:lpstr>
    </vt:vector>
  </TitlesOfParts>
  <Company>Autocont CZ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Potravinové právo</dc:title>
  <dc:creator>Dudová</dc:creator>
  <cp:lastModifiedBy>Dudová</cp:lastModifiedBy>
  <cp:revision>9</cp:revision>
  <dcterms:created xsi:type="dcterms:W3CDTF">2011-11-15T07:10:28Z</dcterms:created>
  <dcterms:modified xsi:type="dcterms:W3CDTF">2011-11-15T07:59:39Z</dcterms:modified>
</cp:coreProperties>
</file>