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78"/>
  </p:notesMasterIdLst>
  <p:handoutMasterIdLst>
    <p:handoutMasterId r:id="rId79"/>
  </p:handoutMasterIdLst>
  <p:sldIdLst>
    <p:sldId id="361" r:id="rId2"/>
    <p:sldId id="360" r:id="rId3"/>
    <p:sldId id="367" r:id="rId4"/>
    <p:sldId id="343" r:id="rId5"/>
    <p:sldId id="370" r:id="rId6"/>
    <p:sldId id="305" r:id="rId7"/>
    <p:sldId id="368" r:id="rId8"/>
    <p:sldId id="369" r:id="rId9"/>
    <p:sldId id="373" r:id="rId10"/>
    <p:sldId id="372" r:id="rId11"/>
    <p:sldId id="371" r:id="rId12"/>
    <p:sldId id="375" r:id="rId13"/>
    <p:sldId id="374" r:id="rId14"/>
    <p:sldId id="438" r:id="rId15"/>
    <p:sldId id="378" r:id="rId16"/>
    <p:sldId id="380" r:id="rId17"/>
    <p:sldId id="439" r:id="rId18"/>
    <p:sldId id="440" r:id="rId19"/>
    <p:sldId id="435" r:id="rId20"/>
    <p:sldId id="441" r:id="rId21"/>
    <p:sldId id="379" r:id="rId22"/>
    <p:sldId id="442" r:id="rId23"/>
    <p:sldId id="381" r:id="rId24"/>
    <p:sldId id="376" r:id="rId25"/>
    <p:sldId id="385" r:id="rId26"/>
    <p:sldId id="384" r:id="rId27"/>
    <p:sldId id="383" r:id="rId28"/>
    <p:sldId id="382" r:id="rId29"/>
    <p:sldId id="393" r:id="rId30"/>
    <p:sldId id="392" r:id="rId31"/>
    <p:sldId id="436" r:id="rId32"/>
    <p:sldId id="399" r:id="rId33"/>
    <p:sldId id="397" r:id="rId34"/>
    <p:sldId id="395" r:id="rId35"/>
    <p:sldId id="394" r:id="rId36"/>
    <p:sldId id="406" r:id="rId37"/>
    <p:sldId id="405" r:id="rId38"/>
    <p:sldId id="404" r:id="rId39"/>
    <p:sldId id="403" r:id="rId40"/>
    <p:sldId id="402" r:id="rId41"/>
    <p:sldId id="401" r:id="rId42"/>
    <p:sldId id="400" r:id="rId43"/>
    <p:sldId id="409" r:id="rId44"/>
    <p:sldId id="410" r:id="rId45"/>
    <p:sldId id="411" r:id="rId46"/>
    <p:sldId id="433" r:id="rId47"/>
    <p:sldId id="412" r:id="rId48"/>
    <p:sldId id="413" r:id="rId49"/>
    <p:sldId id="414" r:id="rId50"/>
    <p:sldId id="415" r:id="rId51"/>
    <p:sldId id="408" r:id="rId52"/>
    <p:sldId id="407" r:id="rId53"/>
    <p:sldId id="416" r:id="rId54"/>
    <p:sldId id="425" r:id="rId55"/>
    <p:sldId id="417" r:id="rId56"/>
    <p:sldId id="418" r:id="rId57"/>
    <p:sldId id="419" r:id="rId58"/>
    <p:sldId id="426" r:id="rId59"/>
    <p:sldId id="420" r:id="rId60"/>
    <p:sldId id="421" r:id="rId61"/>
    <p:sldId id="422" r:id="rId62"/>
    <p:sldId id="423" r:id="rId63"/>
    <p:sldId id="424" r:id="rId64"/>
    <p:sldId id="427" r:id="rId65"/>
    <p:sldId id="428" r:id="rId66"/>
    <p:sldId id="429" r:id="rId67"/>
    <p:sldId id="431" r:id="rId68"/>
    <p:sldId id="430" r:id="rId69"/>
    <p:sldId id="388" r:id="rId70"/>
    <p:sldId id="434" r:id="rId71"/>
    <p:sldId id="443" r:id="rId72"/>
    <p:sldId id="387" r:id="rId73"/>
    <p:sldId id="437" r:id="rId74"/>
    <p:sldId id="386" r:id="rId75"/>
    <p:sldId id="390" r:id="rId76"/>
    <p:sldId id="391" r:id="rId7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1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89427" autoAdjust="0"/>
  </p:normalViewPr>
  <p:slideViewPr>
    <p:cSldViewPr>
      <p:cViewPr varScale="1">
        <p:scale>
          <a:sx n="65" d="100"/>
          <a:sy n="65" d="100"/>
        </p:scale>
        <p:origin x="-6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53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1412875"/>
            <a:ext cx="8229600" cy="1800225"/>
          </a:xfrm>
        </p:spPr>
        <p:txBody>
          <a:bodyPr/>
          <a:lstStyle/>
          <a:p>
            <a:r>
              <a:rPr lang="cs-CZ" b="1" smtClean="0"/>
              <a:t>Evropské právo a trestní právo procesní II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61FC9-5818-44B8-A891-A190C4919CC4}" type="slidenum">
              <a:rPr lang="cs-CZ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Evropská ústavní smlouva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465638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cs-CZ" sz="2800" b="1" smtClean="0">
                <a:solidFill>
                  <a:srgbClr val="F6910A"/>
                </a:solidFill>
              </a:rPr>
              <a:t>Právní nástroje:</a:t>
            </a:r>
          </a:p>
          <a:p>
            <a:pPr marL="0" indent="0">
              <a:buFont typeface="Wingdings 2" pitchFamily="18" charset="2"/>
              <a:buNone/>
            </a:pPr>
            <a:r>
              <a:rPr lang="cs-CZ" b="1" smtClean="0"/>
              <a:t>- </a:t>
            </a:r>
            <a:r>
              <a:rPr lang="cs-CZ" smtClean="0"/>
              <a:t>evropský zákon </a:t>
            </a:r>
            <a:r>
              <a:rPr lang="cs-CZ" sz="2200" smtClean="0"/>
              <a:t>(nařízení)</a:t>
            </a:r>
          </a:p>
          <a:p>
            <a:pPr marL="0" indent="0">
              <a:buFont typeface="Wingdings 2" pitchFamily="18" charset="2"/>
              <a:buNone/>
            </a:pPr>
            <a:r>
              <a:rPr lang="cs-CZ" smtClean="0"/>
              <a:t>- evropský rámcový zákon </a:t>
            </a:r>
            <a:r>
              <a:rPr lang="cs-CZ" sz="2200" smtClean="0"/>
              <a:t>(směrnice)</a:t>
            </a:r>
          </a:p>
          <a:p>
            <a:pPr marL="0" indent="0">
              <a:buFont typeface="Wingdings 2" pitchFamily="18" charset="2"/>
              <a:buNone/>
            </a:pPr>
            <a:r>
              <a:rPr lang="cs-CZ" smtClean="0"/>
              <a:t>- evropské nařízení </a:t>
            </a:r>
            <a:r>
              <a:rPr lang="cs-CZ" sz="2200" smtClean="0"/>
              <a:t>(obecná působnost)</a:t>
            </a:r>
          </a:p>
          <a:p>
            <a:pPr marL="0" indent="0">
              <a:buFont typeface="Wingdings 2" pitchFamily="18" charset="2"/>
              <a:buNone/>
            </a:pPr>
            <a:r>
              <a:rPr lang="cs-CZ" smtClean="0"/>
              <a:t>- evropské rozhodnutí </a:t>
            </a:r>
            <a:r>
              <a:rPr lang="cs-CZ" sz="2200" smtClean="0"/>
              <a:t>(závazné v celém rozsahu)</a:t>
            </a:r>
          </a:p>
          <a:p>
            <a:pPr marL="0" indent="0">
              <a:buFont typeface="Wingdings 2" pitchFamily="18" charset="2"/>
              <a:buNone/>
            </a:pPr>
            <a:r>
              <a:rPr lang="cs-CZ" smtClean="0"/>
              <a:t>- doporučení a stanoviska </a:t>
            </a:r>
            <a:r>
              <a:rPr lang="cs-CZ" sz="2200" smtClean="0"/>
              <a:t>(by závazná být neměla)</a:t>
            </a:r>
          </a:p>
          <a:p>
            <a:pPr marL="0" indent="0">
              <a:buFont typeface="Wingdings 2" pitchFamily="18" charset="2"/>
              <a:buNone/>
            </a:pP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EEB4C-1C12-4E16-AD82-6D045545A4BC}" type="slidenum">
              <a:rPr lang="cs-CZ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Evropská ústavní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45465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Prostor svobody, bezpečnosti a spravedlnosti: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Přijímání evropských a rámcových zákonů ke sbližování právních předpisů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Podpora vzájemné důvěry, hl. na základě vzájemného uznávání rozhodnutí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Operativní spolupráce při předcházení a odhalování trestné činnosti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Principy solidarity, koordinace, respektování základních práv, různých právních systémů a tradic členských států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5B6CC-65EB-45B4-B386-780F0D1FD36A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ústavní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Justiční spolupráce v trestních věcech: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Stanovení pravidel a postupů pro uznávání rozsudků a rozhodnutí justičních orgánů v Unii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Předcházení jurisdikčním konfliktům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Napomáhání dalšímu vzdělávání pracovníků justice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Usnadňování spolupráce mezi jednotlivými orgány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Stanovení pravidel týkajících se vzájemné přípustnosti důkazů, práv osob v trestním řízení, práv obětí trestných činů a dalších zvláštních hledisek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Návrhy opatření v oblasti prevence trestné činnosti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E7845-5256-4A10-957F-F2D90E2C6222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Evropská ústavní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Úřad evropského veřejného žalobce: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Rada v čl. III – 274 zmocněna k vytvoření </a:t>
            </a:r>
            <a:r>
              <a:rPr lang="cs-CZ" dirty="0"/>
              <a:t>Ú</a:t>
            </a:r>
            <a:r>
              <a:rPr lang="cs-CZ" dirty="0" smtClean="0"/>
              <a:t>řadu evropského veřejného žalobce (na základě evropského zákona, přijatého jednomyslně a po souhlasu Evropského parlamentu)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Cílem boj s trestnou činností proti finančním zájmům společenství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Evropská rada by mohla ve formě evropského rozhodnutí  rozšířit pravomoci ÚVŽ i na boj proti závažné trestné činnosti s přeshraničním rozměrem, která se dotýká více než jednoho státu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F21E8-2AB4-48F9-89A6-9746E395D728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ústavní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cs-CZ" dirty="0" smtClean="0"/>
              <a:t>Odmítnuta v referendu FR a NIZ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</a:t>
            </a:r>
            <a:r>
              <a:rPr lang="en-US" dirty="0" smtClean="0">
                <a:sym typeface="Wingdings" pitchFamily="2" charset="2"/>
              </a:rPr>
              <a:t> Ref</a:t>
            </a:r>
            <a:r>
              <a:rPr lang="cs-CZ" dirty="0" err="1" smtClean="0">
                <a:sym typeface="Wingdings" pitchFamily="2" charset="2"/>
              </a:rPr>
              <a:t>ormní</a:t>
            </a:r>
            <a:r>
              <a:rPr lang="cs-CZ" dirty="0" smtClean="0">
                <a:sym typeface="Wingdings" pitchFamily="2" charset="2"/>
              </a:rPr>
              <a:t> smlouva (2007) – převzala podstatnou část textu neratifikované Ústavy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3926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Podepsána 3. 12. 2007 v Lisabonu, ratifikována 13. 11. 2009, vstoupila v platnost 1. 12.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Navazuje na ustanovení Evropské ústavní smlouvy, přebírá její filozofii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Zrušení </a:t>
            </a:r>
            <a:r>
              <a:rPr lang="cs-CZ" dirty="0" err="1" smtClean="0"/>
              <a:t>třípilířové</a:t>
            </a:r>
            <a:r>
              <a:rPr lang="cs-CZ" dirty="0" smtClean="0"/>
              <a:t> struktury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Posílení nástrojů společné spolupráce v oblasti trestní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58010-3054-4B10-9BDB-8A229F0F1AF3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89585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>
                <a:solidFill>
                  <a:srgbClr val="F6910A"/>
                </a:solidFill>
              </a:rPr>
              <a:t>Justiční spolupráci tvoří dva hlavní </a:t>
            </a:r>
            <a:r>
              <a:rPr lang="cs-CZ" sz="2800" b="1" dirty="0" smtClean="0">
                <a:solidFill>
                  <a:srgbClr val="F6910A"/>
                </a:solidFill>
              </a:rPr>
              <a:t>pilíře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(čl. 82 (1) LS):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/>
              <a:t>Vzájemné uznávání </a:t>
            </a:r>
            <a:r>
              <a:rPr lang="cs-CZ" dirty="0"/>
              <a:t>rozsudků a soudních rozhodnutí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/>
              <a:t>Sbližování právních </a:t>
            </a:r>
            <a:r>
              <a:rPr lang="cs-CZ" dirty="0"/>
              <a:t>a správních předpisů členských </a:t>
            </a:r>
            <a:r>
              <a:rPr lang="cs-CZ" dirty="0" smtClean="0"/>
              <a:t>států v oblastech uvedených v čl. 82 (2) a čl. 83 LS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76F88-7381-4150-B83C-F69DDFC3BED2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301208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rgbClr val="F6910A"/>
                </a:solidFill>
              </a:rPr>
              <a:t>Čl. 83 LS:</a:t>
            </a:r>
          </a:p>
          <a:p>
            <a:pPr>
              <a:buNone/>
            </a:pPr>
            <a:endParaRPr lang="cs-CZ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400" dirty="0" smtClean="0"/>
              <a:t>EP a Rada mohou formou směrnic stanovit minimální pravidla týkající se vymezení trestných činů a sankcí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 - v oblastech mimořádně závažné trestné činnosti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	s </a:t>
            </a:r>
            <a:r>
              <a:rPr lang="cs-CZ" sz="2400" dirty="0" err="1" smtClean="0"/>
              <a:t>přeshraničním</a:t>
            </a:r>
            <a:r>
              <a:rPr lang="cs-CZ" sz="2400" dirty="0" smtClean="0"/>
              <a:t> rozměrem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 - z důvodu povahy nebo dopadu těchto trestných činů nebo kvůli zvláštní potřebě potírat ji na společném základě.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 - v </a:t>
            </a:r>
            <a:r>
              <a:rPr lang="cs-CZ" sz="2400" dirty="0" err="1" smtClean="0"/>
              <a:t>obl</a:t>
            </a:r>
            <a:r>
              <a:rPr lang="cs-CZ" sz="2400" dirty="0" smtClean="0"/>
              <a:t>.: terorismus, obchod s lidmi a sexuální vykořisťování žen a dětí, nedovolený obchod s drogami, nedovolený obchod se zbraněmi, praní peněz, korupce, padělání platebních prostředků, trestná činnost v oblasti výpočetní techniky a organizovaná trestná činnost.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rgbClr val="F6910A"/>
                </a:solidFill>
              </a:rPr>
              <a:t>Čl. 83 LS: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Ukáže-li se, že sbližování trestněprávních předpisů členského státu je nezbytné pro zajištění účinného provádění politiky Unie v oblasti, která byla předmětem harmonizačního opatření, mohou EP a Rada směrnicemi stanovit minimální pravidla pro vymezení trestných činů a sankcí v dané oblasti.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/>
          <a:lstStyle/>
          <a:p>
            <a:r>
              <a:rPr lang="cs-CZ" dirty="0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3000" b="1" dirty="0">
                <a:solidFill>
                  <a:srgbClr val="F6910A"/>
                </a:solidFill>
              </a:rPr>
              <a:t>Úřad evropského veřejného žalobce</a:t>
            </a:r>
            <a:r>
              <a:rPr lang="cs-CZ" sz="3000" b="1" dirty="0" smtClean="0">
                <a:solidFill>
                  <a:srgbClr val="F6910A"/>
                </a:solidFill>
              </a:rPr>
              <a:t>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3000" b="1" dirty="0" smtClean="0">
              <a:solidFill>
                <a:srgbClr val="F6910A"/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b="1" dirty="0" smtClean="0"/>
              <a:t>Čl. 86 Smlouvy o fungování EU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Rada může formou nařízení jednomyslně, po souhlasu EP, vytvořit z </a:t>
            </a:r>
            <a:r>
              <a:rPr lang="cs-CZ" dirty="0" err="1" smtClean="0"/>
              <a:t>Eurojustu</a:t>
            </a:r>
            <a:r>
              <a:rPr lang="cs-CZ" dirty="0" smtClean="0"/>
              <a:t> Úřad evropského veřejného žalobce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Ale: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err="1" smtClean="0"/>
              <a:t>Eurojust</a:t>
            </a:r>
            <a:endParaRPr lang="cs-CZ" b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- jednotka koordinace vzájemné pomoci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- oblast mezinárodní justiční spolupráce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ÚEVŽ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- koncipován jako orgán činný v trestním řízení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- oblast trestné činnosti proti finančním zájmům Unie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47AA2-4F6F-4832-8F3E-86986BF149AB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Období pokusů o přijetí Evropské ústavní smlouvy a Lisabonské smlouvy</a:t>
            </a:r>
            <a:endParaRPr lang="cs-CZ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	- </a:t>
            </a:r>
            <a:r>
              <a:rPr lang="cs-CZ" sz="2400" i="1" dirty="0" smtClean="0"/>
              <a:t>Haagský program – posílení svobody, bezpečnosti a spravedlnosti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i="1" dirty="0" smtClean="0"/>
              <a:t>	- Evropská ústavní smlouva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i="1" dirty="0"/>
              <a:t>	</a:t>
            </a:r>
            <a:r>
              <a:rPr lang="cs-CZ" sz="2400" i="1" dirty="0" smtClean="0"/>
              <a:t>- Lisabonská smlouva a její dopady do oblasti trestního práva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rgbClr val="F6910A"/>
                </a:solidFill>
              </a:rPr>
              <a:t>Úřad evropského veřejného žalobce: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Čl. 86 Smlouvy o fungování EU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Trestní řízení ohrožující finanční zájmy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Příslušnými soudy mají být soudy členských států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Uplatněním mechanizmu tzv. </a:t>
            </a:r>
            <a:r>
              <a:rPr lang="cs-CZ" dirty="0" smtClean="0">
                <a:solidFill>
                  <a:srgbClr val="F6910A"/>
                </a:solidFill>
              </a:rPr>
              <a:t>posílené spolupráce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Prozatím nezaveden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>
                <a:solidFill>
                  <a:srgbClr val="F6910A"/>
                </a:solidFill>
              </a:rPr>
              <a:t>Systém posílené spolupráce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Pokud nebude dosažen potřebný souhlas s přijetím opatření a </a:t>
            </a:r>
            <a:r>
              <a:rPr lang="cs-CZ" dirty="0">
                <a:solidFill>
                  <a:srgbClr val="F6910A"/>
                </a:solidFill>
              </a:rPr>
              <a:t>o posílenou spolupráci bude mít zájem nejméně 9 členských států,</a:t>
            </a:r>
            <a:r>
              <a:rPr lang="cs-CZ" dirty="0"/>
              <a:t> oznámí tyto státy svůj záměr Evropskému parlamentu, Radě a Komisi.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>
                <a:solidFill>
                  <a:srgbClr val="F6910A"/>
                </a:solidFill>
              </a:rPr>
              <a:t>Fikce udělení souhlasu ze strany orgánů Unie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Nesouhlas jiných států nebude znamenat systém práva veta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E0652A-E048-4914-B443-0416BF9696C9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5373216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rgbClr val="F6910A"/>
                </a:solidFill>
              </a:rPr>
              <a:t>Právní akty: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Nařízení</a:t>
            </a:r>
          </a:p>
          <a:p>
            <a:pPr>
              <a:buNone/>
            </a:pPr>
            <a:r>
              <a:rPr lang="cs-CZ" sz="2400" b="1" dirty="0" smtClean="0"/>
              <a:t>- </a:t>
            </a:r>
            <a:r>
              <a:rPr lang="cs-CZ" sz="2400" dirty="0" smtClean="0"/>
              <a:t>obecná působnost, závazné v plném rozsahu, přímo použitelné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Směrnice</a:t>
            </a:r>
          </a:p>
          <a:p>
            <a:pPr>
              <a:buNone/>
            </a:pPr>
            <a:r>
              <a:rPr lang="cs-CZ" sz="2400" b="1" dirty="0" smtClean="0"/>
              <a:t>- </a:t>
            </a:r>
            <a:r>
              <a:rPr lang="cs-CZ" sz="2400" dirty="0" smtClean="0"/>
              <a:t>závazná, pokud jde o výsledek, forma a prostředky na vnitrostátních orgánech, nahrazují rámcová </a:t>
            </a:r>
            <a:r>
              <a:rPr lang="cs-CZ" dirty="0" smtClean="0"/>
              <a:t>rozhodnutí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Rozhodnutí</a:t>
            </a:r>
          </a:p>
          <a:p>
            <a:pPr>
              <a:buNone/>
            </a:pPr>
            <a:r>
              <a:rPr lang="cs-CZ" sz="2400" dirty="0" smtClean="0"/>
              <a:t>-spíše organizační záležitosti typu </a:t>
            </a:r>
            <a:r>
              <a:rPr lang="cs-CZ" sz="2400" dirty="0" err="1" smtClean="0"/>
              <a:t>Europol</a:t>
            </a:r>
            <a:r>
              <a:rPr lang="cs-CZ" sz="2400" dirty="0" smtClean="0"/>
              <a:t>, </a:t>
            </a:r>
            <a:r>
              <a:rPr lang="cs-CZ" sz="2400" dirty="0" err="1" smtClean="0"/>
              <a:t>Eurojust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Doporučení a stanoviska</a:t>
            </a:r>
          </a:p>
          <a:p>
            <a:pPr>
              <a:buNone/>
            </a:pPr>
            <a:r>
              <a:rPr lang="cs-CZ" sz="2400" dirty="0" smtClean="0"/>
              <a:t>- nejsou závazná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Lisabonská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11956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Přechodné období: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800" b="1" dirty="0" smtClean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Pro oblast justiční spolupráce stanoveno </a:t>
            </a:r>
            <a:r>
              <a:rPr lang="cs-CZ" b="1" dirty="0" smtClean="0"/>
              <a:t>přechodné období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Protokolem č. 10 k 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 dobu pěti let nebudou pravomoci Komise a Evropského soudního dvora rozšířeny na oblast justiční spolupráce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D9609-0D43-48A3-B07D-371D36C204C6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Vrcholný soudní orgán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Dbá ve spolupráci s členskými státy na jednotné provádění a výklad práva Unie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Soudní dvůr, Tribunál (1988) a Soud pro veřejnou službu (2004)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Sídlo v Lucemburku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Postavení upraveno: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Čl. 19 Smlouvy o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27 soudců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8 generálních advokátů (nestranné a nezávislé právní stanovisko)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Šestileté funkční období, možnost opakovaného jmenování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Zasedání v plénu, ve velkém senátu (13 soudců), v senátech složených z pěti nebo tři soudců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r>
              <a:rPr lang="cs-CZ" sz="4400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6119812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3400" b="1" dirty="0" smtClean="0"/>
              <a:t>Tribunál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Vznikl jako reakce na přetíženost soudního dvora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Jeden soudce z každého členského státu, bez generálních advokátů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Zasedá v senátech z tří nebo pěti soudců, případně rozhoduje samosoudcem, může zasedat i ve velkém senátu (13 soudců) nebo v plénu – právní složitost nebo důležitost věci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Proti jeho rozhodnutí lze k Soudnímu dvoru podat kasační opravný prostředek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i="1" dirty="0" smtClean="0"/>
              <a:t>přímé žaloby podané </a:t>
            </a:r>
            <a:r>
              <a:rPr lang="cs-CZ" sz="2200" i="1" dirty="0"/>
              <a:t>fyzickými nebo právnickými osobami, které směřují proti aktům orgánů, institucí a jiných subjektů Evropské </a:t>
            </a:r>
            <a:r>
              <a:rPr lang="cs-CZ" sz="2200" i="1" dirty="0" smtClean="0"/>
              <a:t>unie, jakož </a:t>
            </a:r>
            <a:r>
              <a:rPr lang="cs-CZ" sz="2200" i="1" dirty="0"/>
              <a:t>i proti </a:t>
            </a:r>
            <a:r>
              <a:rPr lang="cs-CZ" sz="2200" i="1" dirty="0" smtClean="0"/>
              <a:t>nečinnosti </a:t>
            </a:r>
            <a:r>
              <a:rPr lang="cs-CZ" sz="2200" i="1" dirty="0"/>
              <a:t>těchto orgánů, </a:t>
            </a:r>
            <a:r>
              <a:rPr lang="cs-CZ" sz="2200" i="1" dirty="0" smtClean="0"/>
              <a:t>žaloby podané členskými </a:t>
            </a:r>
            <a:r>
              <a:rPr lang="cs-CZ" sz="2200" i="1" dirty="0"/>
              <a:t>státy proti </a:t>
            </a:r>
            <a:r>
              <a:rPr lang="cs-CZ" sz="2200" i="1" dirty="0" smtClean="0"/>
              <a:t>Komisi, žaloby podané </a:t>
            </a:r>
            <a:r>
              <a:rPr lang="cs-CZ" sz="2200" i="1" dirty="0"/>
              <a:t>členskými státy proti Radě ohledně aktů přijatých v oblasti státních </a:t>
            </a:r>
            <a:r>
              <a:rPr lang="cs-CZ" sz="2200" i="1" dirty="0" smtClean="0"/>
              <a:t>podpor a </a:t>
            </a:r>
            <a:r>
              <a:rPr lang="cs-CZ" sz="2200" i="1" dirty="0"/>
              <a:t>ochranných obchodních </a:t>
            </a:r>
            <a:r>
              <a:rPr lang="cs-CZ" sz="2200" i="1" dirty="0" smtClean="0"/>
              <a:t>opatření, žaloby směřující </a:t>
            </a:r>
            <a:r>
              <a:rPr lang="cs-CZ" sz="2200" i="1" dirty="0"/>
              <a:t>k náhradě škody způsobené orgány Evropské unie nebo jejich </a:t>
            </a:r>
            <a:r>
              <a:rPr lang="cs-CZ" sz="2200" i="1" dirty="0" smtClean="0"/>
              <a:t>zaměstnanci, aj.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9DCAA-E1B9-402B-8D84-D486CE6AEC57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 pro veřejnou službu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7 soudců, na dobu 6let, možnost opakovaného jmenování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Zasedá v senátu o 3 soudcích, případně v plénu nebo v senátu o 5 soudcích nebo prostřednictvím samosoudce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Proti rozhodnutí lze podat opravný prostředek k Tribunálu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Spory mezi EU a jejími zaměstnanci (pracovní, služební poměr, systém sociálního zabezpečení)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35D26-EEC8-4EDE-8B29-23D13852CA12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6910A"/>
                </a:solidFill>
              </a:rPr>
              <a:t>SD není trestním soudem společenství!</a:t>
            </a:r>
          </a:p>
          <a:p>
            <a:r>
              <a:rPr lang="cs-CZ" smtClean="0"/>
              <a:t>Plní funkci jakéhosi ústavního soudu pro komunitární právo</a:t>
            </a:r>
          </a:p>
          <a:p>
            <a:r>
              <a:rPr lang="cs-CZ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Rozhoduje také o </a:t>
            </a:r>
            <a:r>
              <a:rPr lang="cs-CZ" b="1" dirty="0" smtClean="0"/>
              <a:t>předběžných otázkách</a:t>
            </a:r>
            <a:r>
              <a:rPr lang="cs-CZ" dirty="0" smtClean="0"/>
              <a:t>, které předloží národní soudy členských států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Čl. 267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dirty="0" smtClean="0">
                <a:solidFill>
                  <a:srgbClr val="F6910A"/>
                </a:solidFill>
              </a:rPr>
              <a:t>:</a:t>
            </a:r>
            <a:endParaRPr lang="cs-CZ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dirty="0"/>
              <a:t>a) výkladu Smluv,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Osnova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smtClean="0"/>
              <a:t>Rozhodovací praxe Evropského soudního dvora s dopady na trestní právo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mtClean="0"/>
              <a:t>	</a:t>
            </a:r>
            <a:r>
              <a:rPr lang="cs-CZ" i="1" smtClean="0"/>
              <a:t>- </a:t>
            </a:r>
            <a:r>
              <a:rPr lang="cs-CZ" sz="2400" i="1" smtClean="0"/>
              <a:t>obecný výklad o působnosti ESD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z="2400" i="1" smtClean="0"/>
              <a:t>	- příklady konkrétních rozhodnutí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cs-CZ" sz="2400" i="1" smtClean="0"/>
              <a:t>	- vliv Lisabonské smlouvy na rozhodování ESD</a:t>
            </a:r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CE87B-E6AF-4FA8-AEFD-B991CBCA0815}" type="slidenum">
              <a:rPr lang="cs-CZ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/>
              <a:t>Čl. 267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dirty="0"/>
              <a:t>Vyvstane-li taková otázka před soudem členského </a:t>
            </a:r>
            <a:r>
              <a:rPr lang="cs-CZ" sz="2400" dirty="0" smtClean="0"/>
              <a:t>státu, </a:t>
            </a:r>
            <a:r>
              <a:rPr lang="cs-CZ" sz="2400" b="1" dirty="0" smtClean="0"/>
              <a:t>může </a:t>
            </a:r>
            <a:r>
              <a:rPr lang="cs-CZ" sz="2400" dirty="0"/>
              <a:t>tento soud, </a:t>
            </a:r>
            <a:r>
              <a:rPr lang="cs-CZ" sz="24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400" dirty="0"/>
              <a:t>, požádat ESD o rozhodnutí o této otázce</a:t>
            </a:r>
            <a:r>
              <a:rPr lang="cs-CZ" sz="24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dirty="0" smtClean="0"/>
              <a:t>Vyvstane-li </a:t>
            </a:r>
            <a:r>
              <a:rPr lang="cs-CZ" sz="2400" dirty="0"/>
              <a:t>taková otázka </a:t>
            </a:r>
            <a:r>
              <a:rPr lang="cs-CZ" sz="2400" dirty="0" smtClean="0"/>
              <a:t>při jednání před </a:t>
            </a:r>
            <a:r>
              <a:rPr lang="cs-CZ" sz="2400" dirty="0"/>
              <a:t>soudem členského státu </a:t>
            </a:r>
            <a:r>
              <a:rPr lang="cs-CZ" sz="2400" dirty="0" smtClean="0">
                <a:solidFill>
                  <a:srgbClr val="F6910A"/>
                </a:solidFill>
              </a:rPr>
              <a:t>jehož </a:t>
            </a:r>
            <a:r>
              <a:rPr lang="cs-CZ" sz="24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400" dirty="0"/>
              <a:t>, je tento soud </a:t>
            </a:r>
            <a:r>
              <a:rPr lang="cs-CZ" sz="2400" b="1" dirty="0"/>
              <a:t>povinen</a:t>
            </a:r>
            <a:r>
              <a:rPr lang="cs-CZ" sz="2400" dirty="0"/>
              <a:t> obrátit se na ESD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dirty="0"/>
              <a:t>Vyvstane-li taková otázka před soudem členského státu </a:t>
            </a:r>
            <a:r>
              <a:rPr lang="cs-CZ" sz="2400" dirty="0" smtClean="0"/>
              <a:t>při </a:t>
            </a:r>
            <a:r>
              <a:rPr lang="cs-CZ" sz="24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400" dirty="0"/>
              <a:t>, rozhodne Soudní dvůr Evropské unie </a:t>
            </a:r>
            <a:r>
              <a:rPr lang="cs-CZ" sz="24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Předběžné otázky v českém právním řádu: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/>
              <a:t>9a TRŘ</a:t>
            </a:r>
            <a:r>
              <a:rPr lang="cs-CZ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vložen novelou č. 539/2004 Sb.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Na ESD se může obrátit s předběžnou otázkou </a:t>
            </a:r>
            <a:r>
              <a:rPr lang="cs-CZ" dirty="0">
                <a:solidFill>
                  <a:srgbClr val="F6910A"/>
                </a:solidFill>
              </a:rPr>
              <a:t>jakýkoliv soud v ČR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Pokud soud podává žádost o rozhodnutí o předběžné otázce SD, vydá </a:t>
            </a:r>
            <a:r>
              <a:rPr lang="cs-CZ" dirty="0">
                <a:solidFill>
                  <a:srgbClr val="F6910A"/>
                </a:solidFill>
              </a:rPr>
              <a:t>rozhodnutí o přerušení řízení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Rozhodnutí SD o předběžné otázce jsou </a:t>
            </a:r>
            <a:r>
              <a:rPr lang="cs-CZ" dirty="0">
                <a:solidFill>
                  <a:srgbClr val="F6910A"/>
                </a:solidFill>
              </a:rPr>
              <a:t>závazná pro všechny orgány činné v trestním řízení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DDFB6-FB95-448E-BA29-BBC8188F5E90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SD v řízení o předběžné otázce tedy přezkoumává dodržování práva při výkladu a provádění základních smluv a navazujících právních aktů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</a:t>
            </a:r>
            <a:r>
              <a:rPr lang="cs-CZ" dirty="0" smtClean="0"/>
              <a:t>emůže ale přezkoumávat platnost a přiměřenost opatření policie a odpovědnost členského státu za veřejný pořádek a vnitřní bezpečnost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  (čl. </a:t>
            </a:r>
            <a:r>
              <a:rPr lang="cs-CZ" smtClean="0"/>
              <a:t>276 </a:t>
            </a:r>
            <a:r>
              <a:rPr lang="cs-CZ" dirty="0" smtClean="0"/>
              <a:t>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Nejdůležitější rozhodnutí: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 err="1" smtClean="0"/>
              <a:t>Casati</a:t>
            </a:r>
            <a:r>
              <a:rPr lang="cs-CZ" sz="28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/>
              <a:t>Ian William </a:t>
            </a:r>
            <a:r>
              <a:rPr lang="cs-CZ" sz="2800" b="1" dirty="0" err="1"/>
              <a:t>Cowan</a:t>
            </a:r>
            <a:r>
              <a:rPr lang="cs-CZ" sz="2800" b="1" dirty="0"/>
              <a:t>, č.j. </a:t>
            </a:r>
            <a:r>
              <a:rPr lang="cs-CZ" sz="28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 err="1"/>
              <a:t>Donatella</a:t>
            </a:r>
            <a:r>
              <a:rPr lang="cs-CZ" sz="2800" b="1" dirty="0"/>
              <a:t> </a:t>
            </a:r>
            <a:r>
              <a:rPr lang="cs-CZ" sz="2800" b="1" dirty="0" err="1"/>
              <a:t>Calfa</a:t>
            </a:r>
            <a:r>
              <a:rPr lang="cs-CZ" sz="2800" b="1" dirty="0"/>
              <a:t>, č.j. </a:t>
            </a:r>
            <a:r>
              <a:rPr lang="cs-CZ" sz="28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 err="1" smtClean="0"/>
              <a:t>Hüseyin</a:t>
            </a:r>
            <a:r>
              <a:rPr lang="cs-CZ" sz="2800" b="1" dirty="0" smtClean="0"/>
              <a:t> </a:t>
            </a:r>
            <a:r>
              <a:rPr lang="cs-CZ" sz="2800" b="1" dirty="0" err="1"/>
              <a:t>Gözütok</a:t>
            </a:r>
            <a:r>
              <a:rPr lang="cs-CZ" sz="2800" b="1" dirty="0"/>
              <a:t> C-187/01 </a:t>
            </a:r>
            <a:endParaRPr lang="cs-CZ" sz="28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/>
              <a:t>Klaus </a:t>
            </a:r>
            <a:r>
              <a:rPr lang="cs-CZ" sz="2800" b="1" dirty="0" err="1"/>
              <a:t>Brügge</a:t>
            </a:r>
            <a:r>
              <a:rPr lang="cs-CZ" sz="2800" b="1" dirty="0"/>
              <a:t> C-385/01 </a:t>
            </a:r>
            <a:endParaRPr lang="cs-CZ" sz="28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/>
              <a:t>Mario </a:t>
            </a:r>
            <a:r>
              <a:rPr lang="cs-CZ" sz="2800" b="1" dirty="0" err="1"/>
              <a:t>Filimeno</a:t>
            </a:r>
            <a:r>
              <a:rPr lang="cs-CZ" sz="2800" b="1" dirty="0"/>
              <a:t> </a:t>
            </a:r>
            <a:r>
              <a:rPr lang="cs-CZ" sz="2800" b="1" dirty="0" err="1"/>
              <a:t>Miraglia</a:t>
            </a:r>
            <a:r>
              <a:rPr lang="cs-CZ" sz="2800" b="1" dirty="0"/>
              <a:t> </a:t>
            </a:r>
            <a:r>
              <a:rPr lang="cs-CZ" sz="28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800" b="1" dirty="0" smtClean="0"/>
              <a:t>Maria </a:t>
            </a:r>
            <a:r>
              <a:rPr lang="cs-CZ" sz="2800" b="1" dirty="0" err="1"/>
              <a:t>Pupino</a:t>
            </a:r>
            <a:r>
              <a:rPr lang="cs-CZ" sz="2800" b="1" dirty="0"/>
              <a:t>, č.j. C-105/03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smtClean="0"/>
              <a:t>Casati, </a:t>
            </a:r>
            <a:r>
              <a:rPr lang="cs-CZ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r>
              <a:rPr lang="cs-CZ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smtClean="0"/>
              <a:t>. 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95363"/>
          </a:xfrm>
        </p:spPr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5327650"/>
          </a:xfrm>
        </p:spPr>
        <p:txBody>
          <a:bodyPr/>
          <a:lstStyle/>
          <a:p>
            <a:r>
              <a:rPr lang="cs-CZ" smtClean="0"/>
              <a:t>Spor o odškodnění za zranění způsobená při násilném přepadení pana Cowana (UK) při východu z metra během jeho krátkodobého pobytu v Paříži</a:t>
            </a:r>
          </a:p>
          <a:p>
            <a:r>
              <a:rPr lang="cs-CZ" smtClean="0"/>
              <a:t>FR MF náhradu škody nepřiznalo</a:t>
            </a:r>
          </a:p>
          <a:p>
            <a:r>
              <a:rPr lang="cs-CZ" smtClean="0"/>
              <a:t>Odškodné se vyplácelo pouze FR státním občanům, držitelům trvalého pobytu v FR či cizím státním příslušníkům států, které recipročně poskytují stejná plnění na základě smlouvy s Francií</a:t>
            </a:r>
          </a:p>
          <a:p>
            <a:r>
              <a:rPr lang="cs-CZ" smtClean="0"/>
              <a:t>Právo na odškodnění je výrazem národní solidarity, financováno z prostředků  FR, předpokládá těsnější svazek s příslušným státem, než je vztah příjemce služeb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0D9D3-5B8E-43FC-8CD9-9A06DFB82C81}" type="slidenum">
              <a:rPr lang="cs-CZ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Namítán zákaz jakékoliv diskriminace z důvodu státní příslušnosti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Právo </a:t>
            </a:r>
            <a:r>
              <a:rPr lang="cs-CZ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Komunitární právo zajišťuje FO právo cestovat do jiných členských států, </a:t>
            </a:r>
            <a:r>
              <a:rPr lang="cs-CZ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dirty="0" smtClean="0"/>
              <a:t>nebo osob s trvalým pobytem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sym typeface="Wingdings" pitchFamily="2" charset="2"/>
              </a:rPr>
              <a:t></a:t>
            </a:r>
            <a:r>
              <a:rPr lang="cs-CZ" dirty="0">
                <a:sym typeface="Wingdings" pitchFamily="2" charset="2"/>
              </a:rPr>
              <a:t>   </a:t>
            </a:r>
            <a:r>
              <a:rPr lang="cs-CZ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Občanka IT, během pobytu na Krétě odsouzena za nedovolené držení a užívání drog</a:t>
            </a:r>
          </a:p>
          <a:p>
            <a:r>
              <a:rPr lang="cs-CZ" smtClean="0"/>
              <a:t>Tříměsíční vězení a doživotní vyhoštění z území Řecka</a:t>
            </a:r>
          </a:p>
          <a:p>
            <a:r>
              <a:rPr lang="cs-CZ" smtClean="0">
                <a:solidFill>
                  <a:srgbClr val="F6910A"/>
                </a:solidFill>
              </a:rPr>
              <a:t>Otázka, zda v souladu s ustanovením komunitárního práva o volném pohybu osob a služeb a s principem rovného zacházení bez ohledu na státní příslušnost</a:t>
            </a:r>
          </a:p>
          <a:p>
            <a:r>
              <a:rPr lang="cs-CZ" smtClean="0"/>
              <a:t>Je zajištěn volný pohyb osob, ale zároveň se členským státům umožňuje přijmout zvláštní režim pro cizí státní příslušníky z důvodu uplatňování politiky zajištění veřejného pořádku a bezpečnosti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77AE9-97C7-4E6F-A1DC-4B1A174FB719}" type="slidenum">
              <a:rPr lang="cs-CZ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určitých případech by mohlo jít i o drogové delikty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případě D. </a:t>
            </a:r>
            <a:r>
              <a:rPr lang="cs-CZ" dirty="0" err="1" smtClean="0"/>
              <a:t>Calfa</a:t>
            </a:r>
            <a:r>
              <a:rPr lang="cs-CZ" dirty="0" smtClean="0"/>
              <a:t> nebylo prokázáno, že by svým jednáním skutečně a dostatečně ohrozila základní společenský zájem na veřejném pořádku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Občan Turecka, který žil v Nizozemí a provozoval </a:t>
            </a:r>
            <a:r>
              <a:rPr lang="cs-CZ" dirty="0" err="1" smtClean="0"/>
              <a:t>coffee-shop</a:t>
            </a:r>
            <a:r>
              <a:rPr lang="cs-CZ" dirty="0" smtClean="0"/>
              <a:t>, nalezeno u něj větší množství hašiše a marihuany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</a:t>
            </a:r>
            <a:r>
              <a:rPr lang="cs-CZ" dirty="0"/>
              <a:t>souladu s </a:t>
            </a:r>
            <a:r>
              <a:rPr lang="cs-CZ" dirty="0" smtClean="0"/>
              <a:t>NIZ </a:t>
            </a:r>
            <a:r>
              <a:rPr lang="cs-CZ" dirty="0"/>
              <a:t>TZ bylo trestní stíhání proti němu zastaveno SZ po zaplacení pokuty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Německé OČTŘ informovány o pohybu značného množství peněz na jeho účtu, zahájeno trestní stíhání pro obchodování s omamnými látkami 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KS v Cáchách </a:t>
            </a:r>
            <a:r>
              <a:rPr lang="cs-CZ" dirty="0" smtClean="0">
                <a:solidFill>
                  <a:srgbClr val="F6910A"/>
                </a:solidFill>
              </a:rPr>
              <a:t>zastavil </a:t>
            </a:r>
            <a:r>
              <a:rPr lang="cs-CZ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 </a:t>
            </a:r>
            <a:r>
              <a:rPr lang="cs-CZ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465638"/>
          </a:xfrm>
        </p:spPr>
        <p:txBody>
          <a:bodyPr/>
          <a:lstStyle/>
          <a:p>
            <a:r>
              <a:rPr lang="cs-CZ" smtClean="0"/>
              <a:t>Přijatý v podobě </a:t>
            </a:r>
            <a:r>
              <a:rPr lang="cs-CZ" b="1" smtClean="0"/>
              <a:t>Závěrů předsednictví ze zasedání Evropské rady v Bruselu ve dnech 4. a 5. 11. 2004</a:t>
            </a:r>
          </a:p>
          <a:p>
            <a:r>
              <a:rPr lang="cs-CZ" smtClean="0"/>
              <a:t>Navazuje na Závěry z Tampere</a:t>
            </a:r>
          </a:p>
          <a:p>
            <a:r>
              <a:rPr lang="cs-CZ" smtClean="0"/>
              <a:t>Nastiňuje akční plán Komise v oblasti svobody, bezpečnosti a spravedlnosti na dobu dalších pěti let </a:t>
            </a:r>
          </a:p>
          <a:p>
            <a:r>
              <a:rPr lang="cs-CZ" smtClean="0"/>
              <a:t>Další rozvoj principu vzájemného uznávání rozhodnutí v praxi</a:t>
            </a:r>
          </a:p>
          <a:p>
            <a:pPr>
              <a:buFont typeface="Wingdings" pitchFamily="2" charset="2"/>
              <a:buNone/>
            </a:pPr>
            <a:r>
              <a:rPr lang="cs-CZ" sz="2000" i="1" smtClean="0"/>
              <a:t>		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A5D44-083C-4AF2-BF59-EAA6FB6DDF89}" type="slidenum">
              <a:rPr lang="cs-CZ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r>
              <a:rPr lang="cs-CZ" smtClean="0"/>
              <a:t>Občan SRN, obviněn belgickým SZ pro úmyslné napadení belgické státní občanky, požadovala odškodnění</a:t>
            </a:r>
          </a:p>
          <a:p>
            <a:r>
              <a:rPr lang="cs-CZ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r>
              <a:rPr lang="cs-CZ" smtClean="0"/>
              <a:t>Otázka Belgického soudu, </a:t>
            </a:r>
            <a:r>
              <a:rPr lang="cs-CZ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Soudní dvůr tato dvě řízení spojil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Otázka výkladu čl. 54 SPÚ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Zásada</a:t>
            </a:r>
            <a:r>
              <a:rPr lang="cs-CZ" b="1" dirty="0" smtClean="0"/>
              <a:t> </a:t>
            </a:r>
            <a:r>
              <a:rPr lang="cs-CZ" b="1" i="1" dirty="0"/>
              <a:t>ne bis in idem </a:t>
            </a:r>
            <a:r>
              <a:rPr lang="cs-CZ" dirty="0"/>
              <a:t>stanovená v čl. 54 SPÚ se </a:t>
            </a:r>
            <a:r>
              <a:rPr lang="cs-CZ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dirty="0" smtClean="0">
                <a:solidFill>
                  <a:srgbClr val="F6910A"/>
                </a:solidFill>
              </a:rPr>
              <a:t>povinnosti</a:t>
            </a:r>
            <a:r>
              <a:rPr lang="cs-CZ" dirty="0" smtClean="0"/>
              <a:t>, zejména </a:t>
            </a:r>
            <a:r>
              <a:rPr lang="cs-CZ" dirty="0"/>
              <a:t>zaplatil částku stanovenou státním </a:t>
            </a:r>
            <a:r>
              <a:rPr lang="cs-CZ" dirty="0" smtClean="0"/>
              <a:t>zástupcem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 tomu, aby se na skutek vztahovala zásada ne bis in idem, </a:t>
            </a:r>
            <a:r>
              <a:rPr lang="cs-CZ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Jakmile obviněný splní své povinnosti stanovené SZ, má se za to, že sankce byla pro účely čl. 54 SPÚ vykonána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solidFill>
                  <a:srgbClr val="F6910A"/>
                </a:solidFill>
              </a:rPr>
              <a:t>S</a:t>
            </a:r>
            <a:r>
              <a:rPr lang="cs-CZ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3684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508476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Používáním </a:t>
            </a:r>
            <a:r>
              <a:rPr lang="cs-CZ" dirty="0">
                <a:solidFill>
                  <a:srgbClr val="F6910A"/>
                </a:solidFill>
              </a:rPr>
              <a:t>zásady </a:t>
            </a:r>
            <a:r>
              <a:rPr lang="cs-CZ" i="1" dirty="0">
                <a:solidFill>
                  <a:srgbClr val="F6910A"/>
                </a:solidFill>
              </a:rPr>
              <a:t>ne bis in idem  </a:t>
            </a:r>
            <a:r>
              <a:rPr lang="cs-CZ" dirty="0"/>
              <a:t>v oblasti  policejní a soudní spolupráce v trestních věcech </a:t>
            </a:r>
            <a:r>
              <a:rPr lang="cs-CZ" dirty="0">
                <a:solidFill>
                  <a:srgbClr val="F6910A"/>
                </a:solidFill>
              </a:rPr>
              <a:t>není dle SPÚ podmíněno harmonizací nebo aproximací trestního práva členských států.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„</a:t>
            </a:r>
            <a:r>
              <a:rPr lang="cs-CZ" dirty="0"/>
              <a:t>Za těchto okolností, ať už je zásada </a:t>
            </a:r>
            <a:r>
              <a:rPr lang="cs-CZ" i="1" dirty="0"/>
              <a:t>ne bis in idem </a:t>
            </a:r>
            <a:r>
              <a:rPr lang="cs-CZ" dirty="0"/>
              <a:t>zakotvená v čl. 54 SPÚ používána na řízení, která vylučují další trestní stíhání (bez ohledu na to, zda je do nich zapojen soud), nebo na soudní rozhodnutí, nezbytným důsledkem je, </a:t>
            </a:r>
            <a:r>
              <a:rPr lang="cs-CZ" dirty="0">
                <a:solidFill>
                  <a:srgbClr val="F6910A"/>
                </a:solidFill>
              </a:rPr>
              <a:t>že členské státy vzájemně důvěřují svým systémům trestního soudnictví a že </a:t>
            </a:r>
            <a:r>
              <a:rPr lang="cs-CZ" b="1" dirty="0"/>
              <a:t>každý z nich uznává trestní právo účinné v jiném členském státu, i když by byl výsledek při použití vlastního práva jiný.“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48828-EF67-42EB-9F9F-8EBB191E37F0}" type="slidenum">
              <a:rPr lang="cs-CZ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Komise ES vs. Rada EU </a:t>
            </a:r>
            <a:r>
              <a:rPr lang="cs-CZ" b="1" dirty="0" smtClean="0"/>
              <a:t>C-176/03</a:t>
            </a:r>
            <a:endParaRPr lang="cs-CZ" dirty="0"/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/>
          <a:lstStyle/>
          <a:p>
            <a:r>
              <a:rPr lang="cs-CZ" smtClean="0"/>
              <a:t>Komise ES podala podnět ESD na zrušení Rámcového rozhodnutí Rady (2003/80/SVV) z 27.1.2003 o trestněprávní ochraně životního prostředí, které stanovovalo členským státům povinnost kriminalizovat závažná porušení práva životního prostředí v něm uvedená</a:t>
            </a:r>
          </a:p>
          <a:p>
            <a:r>
              <a:rPr lang="cs-CZ" smtClean="0"/>
              <a:t>Názor Komise – rámcové rozhodnutí (pr. akt III. pilíře) není pro tento účel odpovídající, Společenství v rámci své pravomoci může od čl. států požadovat, aby na národní úrovni stanovily (i trestní) sankce, pokud je to nutné pro dosažení cílů Společenství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80C3A-B3D9-482A-B2CA-BCB1DB71959C}" type="slidenum">
              <a:rPr lang="cs-CZ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509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Komise ES vs. Rada EU C-176/03</a:t>
            </a:r>
            <a:endParaRPr lang="cs-CZ" dirty="0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5184775"/>
          </a:xfrm>
        </p:spPr>
        <p:txBody>
          <a:bodyPr/>
          <a:lstStyle/>
          <a:p>
            <a:r>
              <a:rPr lang="cs-CZ" smtClean="0">
                <a:solidFill>
                  <a:srgbClr val="F6910A"/>
                </a:solidFill>
              </a:rPr>
              <a:t>Společenství sice nemá obecnou trestněprávní pravomoc</a:t>
            </a:r>
            <a:r>
              <a:rPr lang="cs-CZ" smtClean="0"/>
              <a:t>, ale přesto může v oblastech, v nichž mu členské státy pravomoci svěřily (čtyři svobody – volný pohyb osob, zboží, služeb a kapitálu a politiky Společenství), </a:t>
            </a:r>
            <a:r>
              <a:rPr lang="cs-CZ" smtClean="0">
                <a:solidFill>
                  <a:srgbClr val="F6910A"/>
                </a:solidFill>
              </a:rPr>
              <a:t>pokud je to nezbytné k zajištění plné účinnosti komunitárního práva, přijímat i opatření, která se týkají trestního práva členských států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D51378-0A56-408F-BCE1-9D4AB2DBE1C8}" type="slidenum">
              <a:rPr lang="cs-CZ"/>
              <a:pPr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Komise ES vs. Rada EU C-176/03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752975"/>
          </a:xfrm>
        </p:spPr>
        <p:txBody>
          <a:bodyPr/>
          <a:lstStyle/>
          <a:p>
            <a:r>
              <a:rPr lang="cs-CZ" smtClean="0"/>
              <a:t>TPH ani TPP zásadně nejsou v pravomoci Společenství, to ale nemění nic na tom, že zákonodárce Společenství může v případě, že použití účinných, přiměřených a odrazujících trestních sankcí příslušnými vnitrostátními orgány představuje </a:t>
            </a:r>
            <a:r>
              <a:rPr lang="cs-CZ" smtClean="0">
                <a:solidFill>
                  <a:srgbClr val="F6910A"/>
                </a:solidFill>
              </a:rPr>
              <a:t>nezbytné opatření pro boj proti vážným zásahům </a:t>
            </a:r>
            <a:r>
              <a:rPr lang="cs-CZ" smtClean="0"/>
              <a:t>(v těchto případech do životního prostředí), </a:t>
            </a:r>
            <a:r>
              <a:rPr lang="cs-CZ" smtClean="0">
                <a:solidFill>
                  <a:srgbClr val="F6910A"/>
                </a:solidFill>
              </a:rPr>
              <a:t>uložit členským státům povinnost zavést takovéto sankce k zajištění plné účinnosti právních norem,</a:t>
            </a:r>
            <a:r>
              <a:rPr lang="cs-CZ" smtClean="0"/>
              <a:t> které přijímá v oblasti ochrany životního prostředí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1D422-AA69-4A37-B7FF-1FCFB5AF84E1}" type="slidenum">
              <a:rPr lang="cs-CZ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52578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NIZ občan obchodoval s tvrdými drogami, které převážel z NIZ do IT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/>
              <a:t>NIZ </a:t>
            </a:r>
            <a:r>
              <a:rPr lang="cs-CZ" sz="2400" dirty="0"/>
              <a:t>zastavilo trestní </a:t>
            </a:r>
            <a:r>
              <a:rPr lang="cs-CZ" sz="2400" dirty="0" smtClean="0"/>
              <a:t>stíhání</a:t>
            </a:r>
            <a:r>
              <a:rPr lang="cs-CZ" sz="2400" dirty="0"/>
              <a:t> </a:t>
            </a:r>
            <a:r>
              <a:rPr lang="cs-CZ" sz="2400" dirty="0" smtClean="0"/>
              <a:t>poté, co se dozvědělo, že  </a:t>
            </a:r>
            <a:r>
              <a:rPr lang="cs-CZ" sz="2400" dirty="0"/>
              <a:t>IT </a:t>
            </a:r>
            <a:r>
              <a:rPr lang="cs-CZ" sz="2400" dirty="0" smtClean="0"/>
              <a:t>vede </a:t>
            </a:r>
            <a:r>
              <a:rPr lang="cs-CZ" sz="2400" dirty="0"/>
              <a:t>stíhání pro tentýž </a:t>
            </a:r>
            <a:r>
              <a:rPr lang="cs-CZ" sz="2400" dirty="0" smtClean="0"/>
              <a:t>skutek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/>
              <a:t> IT požadovala na NIZ poskytnutí vzájemné pomoci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dirty="0" smtClean="0"/>
              <a:t>NIZ odmítlo – má za to, že rozhodnutí NIZ SZ o zastavení trestního stíhání je považováno za konečné rozhodnutí a za překážku nového trestního stíhání – zabraňuje jim poskytnout v této trestní věci vzájemnou pomoc italským justičním orgánům</a:t>
            </a:r>
            <a:endParaRPr lang="cs-CZ" sz="24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92747-F210-4FAD-B9F5-79376FE3CC43}" type="slidenum">
              <a:rPr lang="cs-CZ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Pokud </a:t>
            </a:r>
            <a:r>
              <a:rPr lang="cs-CZ" sz="2800" dirty="0"/>
              <a:t>bylo trestní řízení v jednom státě </a:t>
            </a:r>
            <a:r>
              <a:rPr lang="cs-CZ" sz="28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8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800" dirty="0" smtClean="0"/>
              <a:t>(uložení </a:t>
            </a:r>
            <a:r>
              <a:rPr lang="cs-CZ" sz="2800" dirty="0"/>
              <a:t>jakékoli sankce), pouze z důvodu, že bylo zjištěno</a:t>
            </a:r>
            <a:r>
              <a:rPr lang="cs-CZ" sz="28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800" dirty="0" smtClean="0">
                <a:solidFill>
                  <a:srgbClr val="F6910A"/>
                </a:solidFill>
              </a:rPr>
              <a:t>stát, </a:t>
            </a:r>
            <a:r>
              <a:rPr lang="cs-CZ" sz="28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800" dirty="0" smtClean="0">
                <a:solidFill>
                  <a:srgbClr val="F6910A"/>
                </a:solidFill>
              </a:rPr>
              <a:t>rozhodnuté</a:t>
            </a:r>
            <a:r>
              <a:rPr lang="cs-CZ" sz="2800" dirty="0" smtClean="0"/>
              <a:t> </a:t>
            </a:r>
            <a:r>
              <a:rPr lang="cs-CZ" sz="28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48</a:t>
            </a:fld>
            <a:endParaRPr lang="cs-CZ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/>
          <a:lstStyle/>
          <a:p>
            <a:r>
              <a:rPr lang="cs-CZ" smtClean="0"/>
              <a:t>Ačkoli cílem čl. 54 prováděcí úmluvy je </a:t>
            </a:r>
            <a:r>
              <a:rPr lang="cs-CZ" smtClean="0">
                <a:solidFill>
                  <a:srgbClr val="F6910A"/>
                </a:solidFill>
              </a:rPr>
              <a:t>zabránit tomu, aby jedna osoba v důsledku toho, že využila své svobody pohybu, nebyla stíhána za tentýž čin na území více členských států</a:t>
            </a:r>
            <a:r>
              <a:rPr lang="cs-CZ" smtClean="0"/>
              <a:t>, použití čl. 54 na rozhodnutí o zastavení trestního řízení v případech tohoto typu by </a:t>
            </a:r>
            <a:r>
              <a:rPr lang="cs-CZ" smtClean="0">
                <a:solidFill>
                  <a:srgbClr val="F6910A"/>
                </a:solidFill>
              </a:rPr>
              <a:t>bránilo každé konkrétní možnosti potrestat protiprávní chování obviněného v dotčených členských státech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5367-116D-4458-8F0A-DC56CC027461}" type="slidenum">
              <a:rPr lang="cs-CZ"/>
              <a:pPr>
                <a:defRPr/>
              </a:pPr>
              <a:t>49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008063"/>
          </a:xfrm>
        </p:spPr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373687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Obecné cíle programu:</a:t>
            </a:r>
            <a:endParaRPr lang="cs-CZ" sz="2800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Zlepšit schopnost EU a členských států zaručit základní práva, procesní záruky a přístup ke spravedlnosti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Regulovat migrační toky a kontrolovat vnější hranice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Bojovat proti mezinárodnímu organizovanému zločinu a potlačit hrozbu terorismu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Využívat potenciálu </a:t>
            </a:r>
            <a:r>
              <a:rPr lang="cs-CZ" dirty="0" err="1" smtClean="0"/>
              <a:t>Europolu</a:t>
            </a:r>
            <a:r>
              <a:rPr lang="cs-CZ" dirty="0" smtClean="0"/>
              <a:t> a </a:t>
            </a:r>
            <a:r>
              <a:rPr lang="cs-CZ" dirty="0" err="1" smtClean="0"/>
              <a:t>Eurojustu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Prohloubit vzájemné uznávání soudních rozhodnutí v občanských i trestních věcech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Odstraňovat právní a soudní překážky sporů s přeshraničními dopady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6DD7F-59C8-4261-BAF0-BE22EEEA586D}" type="slidenum">
              <a:rPr lang="cs-CZ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Uvedené rozhodnutí o zastavení trestního řízení bylo </a:t>
            </a:r>
            <a:r>
              <a:rPr lang="cs-CZ" smtClean="0">
                <a:solidFill>
                  <a:srgbClr val="F6910A"/>
                </a:solidFill>
              </a:rPr>
              <a:t>přijato justičními orgány členského státu bez jakéhokoliv posouzení protiprávního jednání obviněného.</a:t>
            </a:r>
          </a:p>
          <a:p>
            <a:r>
              <a:rPr lang="cs-CZ" smtClean="0"/>
              <a:t>Takový důsledek by zjevně odporoval účelu ustanovení hlavy VI Smlouvy o EU, a sice </a:t>
            </a:r>
            <a:r>
              <a:rPr lang="cs-CZ" smtClean="0">
                <a:solidFill>
                  <a:srgbClr val="F6910A"/>
                </a:solidFill>
              </a:rPr>
              <a:t>„zachovávat a rozvíjet Unii jako prostor svobody, bezpečnosti a práva, ve kterém je zaručen volný pohyb osob ve spojení s vhodnými opatřeními týkající se (…) předcházení a potírání zločinnosti“. </a:t>
            </a:r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EE821-DAF1-4740-B969-113785D27101}" type="slidenum">
              <a:rPr lang="cs-CZ"/>
              <a:pPr>
                <a:defRPr/>
              </a:pPr>
              <a:t>50</a:t>
            </a:fld>
            <a:endParaRPr 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525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7993062"/>
          </a:xfrm>
        </p:spPr>
        <p:txBody>
          <a:bodyPr/>
          <a:lstStyle/>
          <a:p>
            <a:r>
              <a:rPr lang="cs-CZ" smtClean="0"/>
              <a:t>Poprvé byl ESD požádán o výklad RR přijatého na základě článků 31 a 34 odst. 2 písm. b) smlouvy o EU, a to RR Rady ze dne 15. 3. 2001 týkajícího se statutu obětí v rámci trestních řízení </a:t>
            </a:r>
          </a:p>
          <a:p>
            <a:r>
              <a:rPr lang="cs-CZ" smtClean="0"/>
              <a:t>Učitelka v mateřské školce, obviněna ze zneužití kázeňských prostředků (pravidelné bití, hrozba podání sedativ, hrozba zalepení úst náplastí, bránění v odchodu na toaletu)</a:t>
            </a:r>
          </a:p>
          <a:p>
            <a:r>
              <a:rPr lang="cs-CZ" smtClean="0"/>
              <a:t>Obviněna také ze závažného ublížení na zdraví (jednoho z žáků udeřila a způsobila mu lehký otok čela) </a:t>
            </a:r>
          </a:p>
          <a:p>
            <a:r>
              <a:rPr lang="cs-CZ" smtClean="0"/>
              <a:t>Žáci v rozhodné době mladší pěti let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D62CD-3726-4847-A0D6-87AE3F30D7D2}" type="slidenum">
              <a:rPr lang="cs-CZ"/>
              <a:pPr>
                <a:defRPr/>
              </a:pPr>
              <a:t>51</a:t>
            </a:fld>
            <a:endParaRPr lang="cs-CZ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r>
              <a:rPr lang="cs-CZ" sz="2200" i="1" smtClean="0"/>
              <a:t>Podle IT zákona o trestním řízení může být svědectví získáno v přípravném řízení v případě, že zde je vážný důvod se domnívat, že svědek nebude moct být vyslechnut během hlavního líčení z důvodu nemoci, jiné vážné překážky, jakmile existuje důvod se domnívat, že svědek bude vystaven násilí či ohrožení nebo mu budou přislíbeny peníze nebo jiné výhody, aby nemohl vypovídat/podal falešné svědectví</a:t>
            </a:r>
          </a:p>
          <a:p>
            <a:r>
              <a:rPr lang="cs-CZ" smtClean="0"/>
              <a:t>Soudce může v případě výslechu osoby mladší 16 let jako svědka nařídit použití řízení o předčasném podání důkazů, i když neexistuje žádný z výše uvedených důvodů, pokud se jedná o sex. zločiny nebo TČ se sex. podtextem</a:t>
            </a:r>
          </a:p>
          <a:p>
            <a:r>
              <a:rPr lang="cs-CZ" smtClean="0"/>
              <a:t>V dané věci však sex. podtext chybí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3B485-9A3C-4F15-95AC-169F1B858833}" type="slidenum">
              <a:rPr lang="cs-CZ"/>
              <a:pPr>
                <a:defRPr/>
              </a:pPr>
              <a:t>52</a:t>
            </a:fld>
            <a:endParaRPr lang="cs-CZ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r>
              <a:rPr lang="cs-CZ" smtClean="0"/>
              <a:t>Otázka, zda články 2, 3 a 8 odst. 4 rámcového rozhodnutí musí být vykládány tak,</a:t>
            </a:r>
            <a:r>
              <a:rPr lang="cs-CZ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53</a:t>
            </a:fld>
            <a:endParaRPr lang="cs-CZ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z="5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sym typeface="Wingdings" pitchFamily="2" charset="2"/>
              </a:rPr>
              <a:t> </a:t>
            </a:r>
            <a:r>
              <a:rPr lang="cs-CZ" dirty="0">
                <a:sym typeface="Wingdings" pitchFamily="2" charset="2"/>
              </a:rPr>
              <a:t>  </a:t>
            </a:r>
            <a:r>
              <a:rPr lang="cs-CZ" sz="3600" b="1" dirty="0" smtClean="0"/>
              <a:t>Ano</a:t>
            </a:r>
            <a:endParaRPr lang="en-US" sz="3600" b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A</a:t>
            </a:r>
            <a:r>
              <a:rPr lang="cs-CZ" dirty="0" err="1"/>
              <a:t>le</a:t>
            </a:r>
            <a:r>
              <a:rPr lang="en-US" dirty="0"/>
              <a:t> </a:t>
            </a:r>
            <a:r>
              <a:rPr lang="cs-CZ" dirty="0"/>
              <a:t>podmínky svědectví nesmí být neslučitelné se základními právními zásadami dotčeného členského státu a nesmí zbavovat obviněného /obžalovaného práva na spravedlivý proces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V</a:t>
            </a:r>
            <a:r>
              <a:rPr lang="cs-CZ" dirty="0" err="1" smtClean="0"/>
              <a:t>ýklad</a:t>
            </a:r>
            <a:r>
              <a:rPr lang="cs-CZ" dirty="0" smtClean="0"/>
              <a:t> </a:t>
            </a:r>
            <a:r>
              <a:rPr lang="cs-CZ" dirty="0"/>
              <a:t>národního práva v souladu s rámcovým rozhodnutím je možný jen do té míry, do jaké činí vnitrostátní právo takový výklad </a:t>
            </a:r>
            <a:r>
              <a:rPr lang="cs-CZ" dirty="0" smtClean="0"/>
              <a:t>možným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D83F7-2C8A-401C-8158-A58A586F16EF}" type="slidenum">
              <a:rPr lang="cs-CZ"/>
              <a:pPr>
                <a:defRPr/>
              </a:pPr>
              <a:t>54</a:t>
            </a:fld>
            <a:endParaRPr lang="cs-CZ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Při uplatňování vnitrostátního práva je předkládající soud povolaný k jeho výkladu </a:t>
            </a:r>
            <a:r>
              <a:rPr lang="cs-CZ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dirty="0"/>
              <a:t>a dosažen tak soulad s čl. 34 odst. 2 písm. b) Smlouvy o </a:t>
            </a:r>
            <a:r>
              <a:rPr lang="cs-CZ" dirty="0" smtClean="0"/>
              <a:t>EU</a:t>
            </a:r>
            <a:endParaRPr lang="en-US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povinnost </a:t>
            </a:r>
            <a:r>
              <a:rPr lang="cs-CZ" b="1" dirty="0"/>
              <a:t>„</a:t>
            </a:r>
            <a:r>
              <a:rPr lang="cs-CZ" b="1" dirty="0" err="1"/>
              <a:t>eurokonformního</a:t>
            </a:r>
            <a:r>
              <a:rPr lang="cs-CZ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55</a:t>
            </a:fld>
            <a:endParaRPr lang="cs-CZ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Evropský soudní dvůr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b="1" dirty="0" smtClean="0"/>
              <a:t>Von C0lson </a:t>
            </a:r>
            <a:r>
              <a:rPr lang="cs-CZ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err="1" smtClean="0"/>
              <a:t>Kolpinghuis</a:t>
            </a:r>
            <a:r>
              <a:rPr lang="cs-CZ" b="1" dirty="0" smtClean="0"/>
              <a:t> 80/86</a:t>
            </a:r>
            <a:endParaRPr lang="cs-CZ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err="1" smtClean="0"/>
              <a:t>Marleasing</a:t>
            </a:r>
            <a:r>
              <a:rPr lang="cs-CZ" b="1" dirty="0" smtClean="0"/>
              <a:t>  C- </a:t>
            </a:r>
            <a:r>
              <a:rPr lang="cs-CZ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err="1"/>
              <a:t>Arcaro</a:t>
            </a:r>
            <a:r>
              <a:rPr lang="cs-CZ" b="1" dirty="0"/>
              <a:t> </a:t>
            </a:r>
            <a:r>
              <a:rPr lang="cs-CZ" b="1" dirty="0" smtClean="0"/>
              <a:t>C– </a:t>
            </a:r>
            <a:r>
              <a:rPr lang="cs-CZ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err="1"/>
              <a:t>Gasparini</a:t>
            </a:r>
            <a:r>
              <a:rPr lang="cs-CZ" b="1" dirty="0"/>
              <a:t> </a:t>
            </a:r>
            <a:r>
              <a:rPr lang="cs-CZ" b="1" dirty="0" smtClean="0"/>
              <a:t>C– </a:t>
            </a:r>
            <a:r>
              <a:rPr lang="cs-CZ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/>
              <a:t>Van </a:t>
            </a:r>
            <a:r>
              <a:rPr lang="cs-CZ" b="1" dirty="0" err="1"/>
              <a:t>Esbroeck</a:t>
            </a:r>
            <a:r>
              <a:rPr lang="cs-CZ" b="1" dirty="0"/>
              <a:t> </a:t>
            </a:r>
            <a:r>
              <a:rPr lang="cs-CZ" b="1" dirty="0" smtClean="0"/>
              <a:t>C– </a:t>
            </a:r>
            <a:r>
              <a:rPr lang="cs-CZ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/>
              <a:t>Van </a:t>
            </a:r>
            <a:r>
              <a:rPr lang="cs-CZ" b="1" dirty="0" err="1"/>
              <a:t>Straaten</a:t>
            </a:r>
            <a:r>
              <a:rPr lang="cs-CZ" b="1" dirty="0"/>
              <a:t> </a:t>
            </a:r>
            <a:r>
              <a:rPr lang="cs-CZ" b="1" dirty="0" smtClean="0"/>
              <a:t>C– </a:t>
            </a:r>
            <a:r>
              <a:rPr lang="cs-CZ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err="1"/>
              <a:t>Kretzinger</a:t>
            </a:r>
            <a:r>
              <a:rPr lang="cs-CZ" b="1" dirty="0"/>
              <a:t> </a:t>
            </a:r>
            <a:r>
              <a:rPr lang="cs-CZ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56</a:t>
            </a:fld>
            <a:endParaRPr lang="cs-CZ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79500"/>
          </a:xfrm>
        </p:spPr>
        <p:txBody>
          <a:bodyPr/>
          <a:lstStyle/>
          <a:p>
            <a:r>
              <a:rPr lang="en-US" b="1" smtClean="0"/>
              <a:t>Von C</a:t>
            </a:r>
            <a:r>
              <a:rPr lang="cs-CZ" b="1" smtClean="0"/>
              <a:t>o</a:t>
            </a:r>
            <a:r>
              <a:rPr lang="en-US" b="1" smtClean="0"/>
              <a:t>lson </a:t>
            </a:r>
            <a:r>
              <a:rPr lang="cs-CZ" b="1" smtClean="0"/>
              <a:t>14/83</a:t>
            </a:r>
            <a:endParaRPr lang="cs-CZ" smtClean="0"/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5327650"/>
          </a:xfrm>
        </p:spPr>
        <p:txBody>
          <a:bodyPr/>
          <a:lstStyle/>
          <a:p>
            <a:r>
              <a:rPr lang="cs-CZ" smtClean="0"/>
              <a:t>Poprvé dovozen </a:t>
            </a:r>
            <a:r>
              <a:rPr lang="cs-CZ" b="1" smtClean="0"/>
              <a:t>princip eurokonformního výkladu</a:t>
            </a:r>
          </a:p>
          <a:p>
            <a:r>
              <a:rPr lang="cs-CZ" smtClean="0">
                <a:solidFill>
                  <a:srgbClr val="F6910A"/>
                </a:solidFill>
              </a:rPr>
              <a:t>Národní soudy jsou povinny vykládat vnitrostátní pravidla v maximální možné míře v souladu s pravidly komunitárními</a:t>
            </a:r>
          </a:p>
          <a:p>
            <a:r>
              <a:rPr lang="cs-CZ" smtClean="0"/>
              <a:t>Čl. 10 Smlouvy o ES zakotvuje obecný </a:t>
            </a:r>
            <a:r>
              <a:rPr lang="cs-CZ" b="1" smtClean="0"/>
              <a:t>princip loajality</a:t>
            </a:r>
          </a:p>
          <a:p>
            <a:r>
              <a:rPr lang="cs-CZ" smtClean="0">
                <a:solidFill>
                  <a:srgbClr val="F6910A"/>
                </a:solidFill>
              </a:rPr>
              <a:t>Členské státy učiní vhodná obecná i zvláštní opatření k plnění závazků, které vyplývají z této Smlouvy nebo jsou důsledkem činnosti orgánů Společenství. </a:t>
            </a:r>
          </a:p>
          <a:p>
            <a:r>
              <a:rPr lang="cs-CZ" smtClean="0"/>
              <a:t>Usnadňují společenství plnění jeho úkolů a zdrží se jakýchkoli opatření, která by mohla ohrozit uskutečnění cílů této Smlouvy.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798694-0EC2-428F-988D-3D41E77BE3DB}" type="slidenum">
              <a:rPr lang="cs-CZ"/>
              <a:pPr>
                <a:defRPr/>
              </a:pPr>
              <a:t>57</a:t>
            </a:fld>
            <a:endParaRPr lang="cs-CZ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r>
              <a:rPr lang="cs-CZ" smtClean="0">
                <a:solidFill>
                  <a:srgbClr val="F6910A"/>
                </a:solidFill>
              </a:rPr>
              <a:t>Směrnice</a:t>
            </a:r>
            <a:r>
              <a:rPr lang="cs-CZ" smtClean="0"/>
              <a:t>, jejíž obsah je dostatečně jednoznačný a nepodmíněný, </a:t>
            </a:r>
            <a:r>
              <a:rPr lang="cs-CZ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r>
              <a:rPr lang="cs-CZ" smtClean="0"/>
              <a:t>Ale </a:t>
            </a:r>
            <a:r>
              <a:rPr lang="cs-CZ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r>
              <a:rPr lang="cs-CZ" smtClean="0"/>
              <a:t>I když směrnice není implementována, mají orgány státu </a:t>
            </a:r>
            <a:r>
              <a:rPr lang="cs-CZ" smtClean="0">
                <a:solidFill>
                  <a:srgbClr val="F6910A"/>
                </a:solidFill>
              </a:rPr>
              <a:t>povinnost eurokonformního výkladu</a:t>
            </a:r>
          </a:p>
          <a:p>
            <a:r>
              <a:rPr lang="cs-CZ" smtClean="0"/>
              <a:t>Povinnost soudu k eurokonformnímu výkladu by </a:t>
            </a:r>
            <a:r>
              <a:rPr lang="cs-CZ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mtClean="0"/>
              <a:t>za konání, které by bez eurokonformního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58</a:t>
            </a:fld>
            <a:endParaRPr 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Marleasing  C- 108/88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/>
          <a:lstStyle/>
          <a:p>
            <a:r>
              <a:rPr lang="cs-CZ" smtClean="0"/>
              <a:t>Předmětem eurokonformního výkladu národního práva je rozhodující úsek národního práva, který se srovnává se směrnicemi</a:t>
            </a:r>
          </a:p>
          <a:p>
            <a:r>
              <a:rPr lang="cs-CZ" smtClean="0"/>
              <a:t>Otázka, zda směrnice, která ještě nebyla implementována může mít přímý účinek na vztah mezi dvěma jednotlivci</a:t>
            </a:r>
          </a:p>
          <a:p>
            <a:r>
              <a:rPr lang="cs-CZ" smtClean="0">
                <a:solidFill>
                  <a:srgbClr val="F6910A"/>
                </a:solidFill>
              </a:rPr>
              <a:t>Směrnice sama o sobě nemůže ukládat povinnosti jednotlivcům</a:t>
            </a:r>
          </a:p>
          <a:p>
            <a:r>
              <a:rPr lang="cs-CZ" smtClean="0">
                <a:solidFill>
                  <a:srgbClr val="F6910A"/>
                </a:solidFill>
              </a:rPr>
              <a:t>Vnitrostátní soud má ale povinnost vykládat vnitrostátní právo v co největší míře ve světle znění a účelu směrnice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A2D3B-51FE-459B-AE91-E7ED556BBB18}" type="slidenum">
              <a:rPr lang="cs-CZ"/>
              <a:pPr>
                <a:defRPr/>
              </a:pPr>
              <a:t>59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F6910A"/>
                </a:solidFill>
              </a:rPr>
              <a:t>Priority v oblasti justiční spolupráce v trestních věcech: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Zlepšení spolupráce – </a:t>
            </a:r>
            <a:r>
              <a:rPr lang="cs-CZ" dirty="0" smtClean="0"/>
              <a:t>omezením stávajících právních překážek, posílením koordinace vyšetřování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Vzájemné uznávání </a:t>
            </a:r>
            <a:r>
              <a:rPr lang="cs-CZ" dirty="0" smtClean="0"/>
              <a:t>- dokončení souhrnného programu opatření k uplatňování této zásady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Sbližování právních předpisů </a:t>
            </a:r>
            <a:r>
              <a:rPr lang="cs-CZ" dirty="0" smtClean="0"/>
              <a:t>– minimální pravidla v TPP a sbližování TPH u zvlášť závažné trestné činnosti s mezinárodním rozměrem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61B4-B158-46A9-B616-74E131F9C2A4}" type="slidenum">
              <a:rPr lang="cs-CZ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Arcaro C– 168/95</a:t>
            </a:r>
            <a:endParaRPr lang="cs-CZ" smtClean="0"/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/>
          <a:lstStyle/>
          <a:p>
            <a:r>
              <a:rPr lang="cs-CZ" smtClean="0">
                <a:solidFill>
                  <a:srgbClr val="F6910A"/>
                </a:solidFill>
              </a:rPr>
              <a:t>Povinnost eurokonformního výkladu dosahuje své hranice tam, kde takový výklad vede k uložení povinnosti jednotlivci, kterou stanoví netransponovaná směrnice</a:t>
            </a:r>
          </a:p>
          <a:p>
            <a:r>
              <a:rPr lang="cs-CZ" smtClean="0"/>
              <a:t>Povinnost eurokonformního výkladu je omezena tak, že nemůže vyústit v uložení povinnosti jiným jednotlivcům</a:t>
            </a:r>
          </a:p>
          <a:p>
            <a:r>
              <a:rPr lang="cs-CZ" smtClean="0"/>
              <a:t>Směrnice sama o sobě nemůže vést ke zhoršení trestní odpovědnosti, ale takový důsledek nemůže mít ani výklad vnitrostátního práva, který je v souladu se směrnicí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CAA68-BA55-42BE-AE66-8FE842730967}" type="slidenum">
              <a:rPr lang="cs-CZ"/>
              <a:pPr>
                <a:defRPr/>
              </a:pPr>
              <a:t>60</a:t>
            </a:fld>
            <a:endParaRPr lang="cs-CZ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Gasparini C– 467/04</a:t>
            </a:r>
            <a:endParaRPr lang="cs-CZ" smtClean="0"/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/>
          <a:lstStyle/>
          <a:p>
            <a:r>
              <a:rPr lang="cs-CZ" smtClean="0"/>
              <a:t>Pašování olivového oleje</a:t>
            </a:r>
          </a:p>
          <a:p>
            <a:r>
              <a:rPr lang="cs-CZ" smtClean="0"/>
              <a:t>Dva z obžalovaných zproštěni z důvodu </a:t>
            </a:r>
            <a:r>
              <a:rPr lang="cs-CZ" b="1" smtClean="0"/>
              <a:t>promlčení </a:t>
            </a:r>
            <a:r>
              <a:rPr lang="cs-CZ" smtClean="0"/>
              <a:t>obžaloby</a:t>
            </a:r>
          </a:p>
          <a:p>
            <a:r>
              <a:rPr lang="cs-CZ" smtClean="0"/>
              <a:t>Zásada </a:t>
            </a:r>
            <a:r>
              <a:rPr lang="cs-CZ" b="1" smtClean="0"/>
              <a:t>ne bis in idem </a:t>
            </a:r>
            <a:r>
              <a:rPr lang="cs-CZ" smtClean="0"/>
              <a:t>(čl. 54 Prováděcí úmluvy) se </a:t>
            </a:r>
            <a:r>
              <a:rPr lang="cs-CZ" smtClean="0">
                <a:solidFill>
                  <a:srgbClr val="F6910A"/>
                </a:solidFill>
              </a:rPr>
              <a:t>uplatní na rozhodnutí soudu smluvního státu vydaného na základě trestního stíhání, kterým je obžalovaný pravomocně zproštěn obžaloby z důvodu promlčení trestného činu</a:t>
            </a:r>
            <a:r>
              <a:rPr lang="cs-CZ" smtClean="0"/>
              <a:t>, kvůli kterém bylo zahájeno trestní stíhání</a:t>
            </a:r>
          </a:p>
          <a:p>
            <a:r>
              <a:rPr lang="cs-CZ" smtClean="0"/>
              <a:t>Tento závěr se týká pouze osob, o kterých bylo pravomocně rozhodnuto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6ADFD-F6AF-4FF5-B5CF-F7DA38846093}" type="slidenum">
              <a:rPr lang="cs-CZ"/>
              <a:pPr>
                <a:defRPr/>
              </a:pPr>
              <a:t>61</a:t>
            </a:fld>
            <a:endParaRPr lang="cs-CZ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smtClean="0"/>
              <a:t>Van Esbroeck C– 436/04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Otázka, </a:t>
            </a:r>
            <a:r>
              <a:rPr lang="cs-CZ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dirty="0" err="1" smtClean="0"/>
              <a:t>sm</a:t>
            </a:r>
            <a:r>
              <a:rPr lang="cs-CZ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b="1" dirty="0" smtClean="0"/>
              <a:t>v okamžiku posuzování podmínek </a:t>
            </a:r>
            <a:r>
              <a:rPr lang="cs-CZ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62</a:t>
            </a:fld>
            <a:endParaRPr lang="cs-CZ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9055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Dovoz heroinu z IT do NIZ, dispozice s heroinem v NIZ, držení zbraní a střeliva v NIZ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NIZ za dovoz heroinu zproštěn obžaloby – </a:t>
            </a:r>
            <a:r>
              <a:rPr lang="cs-CZ" b="1" dirty="0" smtClean="0"/>
              <a:t>čin nebyl přesvědčivě prokázán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 IT stíhán za držení a vývoz heroinu do NIZ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dirty="0" smtClean="0"/>
              <a:t>stíhané v různých smluvních státech Schengenské prováděcí úmluvy, </a:t>
            </a:r>
            <a:r>
              <a:rPr lang="cs-CZ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dirty="0" smtClean="0"/>
              <a:t>zakotvená v čl. 54 Prováděcí úmluvy </a:t>
            </a:r>
            <a:r>
              <a:rPr lang="cs-CZ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63</a:t>
            </a:fld>
            <a:endParaRPr lang="cs-CZ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Pašování cigaret z Řecka, přes IT a Něm do VB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Odsouzen nejprve v IT a následně v Něm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</a:t>
            </a:r>
            <a:r>
              <a:rPr lang="cs-CZ" dirty="0" smtClean="0">
                <a:solidFill>
                  <a:srgbClr val="F6910A"/>
                </a:solidFill>
              </a:rPr>
              <a:t>mohou spadat pod pojem </a:t>
            </a:r>
            <a:r>
              <a:rPr lang="cs-CZ" b="1" dirty="0" smtClean="0"/>
              <a:t>„tentýž čin“ </a:t>
            </a:r>
            <a:r>
              <a:rPr lang="cs-CZ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Konečné posouzení v tomto ohledu je věcí příslušných vnitrostátních orgánů.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64</a:t>
            </a:fld>
            <a:endParaRPr lang="cs-CZ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r>
              <a:rPr lang="cs-CZ" b="1" smtClean="0"/>
              <a:t>Kretzinger C– 288/05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6048375"/>
          </a:xfrm>
        </p:spPr>
        <p:txBody>
          <a:bodyPr/>
          <a:lstStyle/>
          <a:p>
            <a:r>
              <a:rPr lang="cs-CZ" smtClean="0"/>
              <a:t>V IT odsouzen k </a:t>
            </a:r>
            <a:r>
              <a:rPr lang="cs-CZ" b="1" smtClean="0"/>
              <a:t>podmíněnému trestu odnětí svobody</a:t>
            </a:r>
          </a:p>
          <a:p>
            <a:r>
              <a:rPr lang="cs-CZ" smtClean="0">
                <a:solidFill>
                  <a:srgbClr val="F6910A"/>
                </a:solidFill>
              </a:rPr>
              <a:t>Trest odnětí svobody, jehož výkon byl podmíněně odložen, tím, že postihuje nedovolené jednání odsouzeného, je sankcí ve smyslu čl. 54</a:t>
            </a:r>
          </a:p>
          <a:p>
            <a:r>
              <a:rPr lang="cs-CZ" smtClean="0"/>
              <a:t>U uvedeného trestu je třeba mít za to, že je právě vykonáván od okamžiku, kdy se odsouzení stalo vykonatelné a v průběhu zkušební doby</a:t>
            </a:r>
          </a:p>
          <a:p>
            <a:r>
              <a:rPr lang="cs-CZ" smtClean="0"/>
              <a:t>Jakmile zkušební doba uplyne, musí být považován za již vykonaný ve smyslu téhož ustanovení</a:t>
            </a:r>
          </a:p>
          <a:p>
            <a:r>
              <a:rPr lang="cs-CZ" smtClean="0">
                <a:solidFill>
                  <a:srgbClr val="F6910A"/>
                </a:solidFill>
              </a:rPr>
              <a:t>Za sankci podle čl. 54 však nelze považovat, jestliže byl obviněný krátkodobě policejně zadržen nebo vzat do vazby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80273-03F9-4969-BF0F-22A4D7606164}" type="slidenum">
              <a:rPr lang="cs-CZ"/>
              <a:pPr>
                <a:defRPr/>
              </a:pPr>
              <a:t>65</a:t>
            </a:fld>
            <a:endParaRPr lang="cs-CZ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Komise vs. Španělské království </a:t>
            </a:r>
            <a:br>
              <a:rPr lang="cs-CZ" sz="4400" b="1" smtClean="0"/>
            </a:br>
            <a:r>
              <a:rPr lang="cs-CZ" sz="4400" b="1" smtClean="0"/>
              <a:t>C- 503/03</a:t>
            </a:r>
            <a:endParaRPr lang="cs-CZ" sz="4400" smtClean="0"/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Potírání terorismu X základní lidská práva</a:t>
            </a:r>
          </a:p>
          <a:p>
            <a:r>
              <a:rPr lang="cs-CZ" smtClean="0"/>
              <a:t>Žalobu k ESD podala Komise proti Španělsku </a:t>
            </a:r>
          </a:p>
          <a:p>
            <a:r>
              <a:rPr lang="cs-CZ" smtClean="0"/>
              <a:t>V jeho postupu shledala narušení jedné ze základních svobod, na které je postaveno komunitární právo – </a:t>
            </a:r>
            <a:r>
              <a:rPr lang="cs-CZ" b="1" smtClean="0"/>
              <a:t>svobody pohybu</a:t>
            </a:r>
          </a:p>
          <a:p>
            <a:r>
              <a:rPr lang="cs-CZ" smtClean="0"/>
              <a:t>ŠP odmítlo pustit do země dva Alžířany, kteří byli ženatí se španělskými manželkami</a:t>
            </a:r>
          </a:p>
          <a:p>
            <a:r>
              <a:rPr lang="cs-CZ" smtClean="0"/>
              <a:t>Důvodem výstraha, které se objevila v  Schengenském informačním systému (SIS), do kterého ji vložilo Německo (to jediné ji pak může změnit nebo smazat)</a:t>
            </a:r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86FA5-804A-48D3-846B-9C03E7932E3A}" type="slidenum">
              <a:rPr lang="cs-CZ"/>
              <a:pPr>
                <a:defRPr/>
              </a:pPr>
              <a:t>66</a:t>
            </a:fld>
            <a:endParaRPr lang="cs-CZ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5400" b="1" dirty="0"/>
              <a:t>Komise vs. Španělské království </a:t>
            </a:r>
            <a:br>
              <a:rPr lang="cs-CZ" sz="5400" b="1" dirty="0"/>
            </a:br>
            <a:r>
              <a:rPr lang="cs-CZ" sz="5400" b="1" dirty="0"/>
              <a:t>C- 503/03</a:t>
            </a:r>
            <a:endParaRPr lang="cs-CZ" dirty="0"/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solidFill>
                  <a:srgbClr val="F6910A"/>
                </a:solidFill>
              </a:rPr>
              <a:t>Samotný fakt, že byla výstraha v SIS vydána, neopravňuje členský stát k tomu, aby takové osobě zakázal vstup na své území</a:t>
            </a:r>
          </a:p>
          <a:p>
            <a:r>
              <a:rPr lang="cs-CZ" smtClean="0"/>
              <a:t>Pokud jakákoliv osoba, na kterou se vztahuje komunitární právo, požádá o vstup do schengenské zóny, </a:t>
            </a:r>
            <a:r>
              <a:rPr lang="cs-CZ" smtClean="0">
                <a:solidFill>
                  <a:srgbClr val="F6910A"/>
                </a:solidFill>
              </a:rPr>
              <a:t>členský stát musí ověřovat, zda její přítomnost zakládá „skutečnou, aktuální a dostatečně vážnou“ hrozbu pro společnost</a:t>
            </a:r>
          </a:p>
          <a:p>
            <a:r>
              <a:rPr lang="cs-CZ" smtClean="0"/>
              <a:t>Členský stát k takovému závěru nemůže dojít pouze na základě výstrahy, která se v SIS objeví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D133A7-7D88-4583-BE20-A3C55C4879A6}" type="slidenum">
              <a:rPr lang="cs-CZ"/>
              <a:pPr>
                <a:defRPr/>
              </a:pPr>
              <a:t>67</a:t>
            </a:fld>
            <a:endParaRPr lang="cs-CZ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smtClean="0"/>
              <a:t>Kraaijenbrink C- 367/05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dirty="0" err="1" smtClean="0"/>
              <a:t>sm</a:t>
            </a:r>
            <a:r>
              <a:rPr lang="cs-CZ" dirty="0" smtClean="0"/>
              <a:t>. státě, a jednak ve směnění peněžních částek rovněž pocházejících z takového nedovoleného obchodu ve směnárnách v jiném </a:t>
            </a:r>
            <a:r>
              <a:rPr lang="cs-CZ" dirty="0" err="1" smtClean="0"/>
              <a:t>sm</a:t>
            </a:r>
            <a:r>
              <a:rPr lang="cs-CZ" dirty="0" smtClean="0"/>
              <a:t>. státě, </a:t>
            </a:r>
            <a:r>
              <a:rPr lang="cs-CZ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b="1" dirty="0" smtClean="0"/>
              <a:t>„tentýž čin“ </a:t>
            </a:r>
            <a:r>
              <a:rPr lang="cs-CZ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68</a:t>
            </a:fld>
            <a:endParaRPr lang="cs-CZ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68388"/>
          </a:xfrm>
        </p:spPr>
        <p:txBody>
          <a:bodyPr/>
          <a:lstStyle/>
          <a:p>
            <a:r>
              <a:rPr lang="cs-CZ" smtClean="0"/>
              <a:t>Vliv LS na rozhodování ESD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5545138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Čl. 267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dirty="0"/>
              <a:t>a) výkladu Smluv,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dirty="0"/>
              <a:t>b) platnosti a výkladu aktů </a:t>
            </a:r>
            <a:r>
              <a:rPr lang="cs-CZ" dirty="0" smtClean="0"/>
              <a:t>přijatých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Vyvstane-li taková otázka před soudem členského státu, </a:t>
            </a:r>
            <a:r>
              <a:rPr lang="cs-CZ" b="1" dirty="0"/>
              <a:t>může </a:t>
            </a:r>
            <a:r>
              <a:rPr lang="cs-CZ" dirty="0"/>
              <a:t>tento soud, </a:t>
            </a:r>
            <a:r>
              <a:rPr lang="cs-CZ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dirty="0"/>
              <a:t>, požádat ESD o rozhodnutí o této otázce.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FCA6B-FC56-4C90-8CED-C882A8B9CD58}" type="slidenum">
              <a:rPr lang="cs-CZ"/>
              <a:pPr>
                <a:defRPr/>
              </a:pPr>
              <a:t>69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Haagský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>
                <a:solidFill>
                  <a:srgbClr val="F6910A"/>
                </a:solidFill>
              </a:rPr>
              <a:t>Priority v oblasti justiční spolupráce v trestních věcech: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EUROJUST – </a:t>
            </a:r>
            <a:r>
              <a:rPr lang="cs-CZ" dirty="0" smtClean="0"/>
              <a:t>prosazení jeho úlohy v členských státech (implementací rozhodnutí o zřízení) a zkvalitnění jeho práce</a:t>
            </a: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Boj proti zločinu – </a:t>
            </a:r>
            <a:r>
              <a:rPr lang="cs-CZ" dirty="0" smtClean="0"/>
              <a:t>hl. terorismus, organizovaný zločin, korupce, boj proti drogové trestné činnosti, atd.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1FABB-A652-455D-B138-49D7B1A699F4}" type="slidenum">
              <a:rPr lang="cs-CZ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LS na rozhodování ESD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Čl. 267 Smlouvy o fungování </a:t>
            </a:r>
            <a:r>
              <a:rPr lang="cs-CZ" b="1" dirty="0" smtClean="0"/>
              <a:t>EU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Vyvstane-li </a:t>
            </a:r>
            <a:r>
              <a:rPr lang="cs-CZ" dirty="0"/>
              <a:t>taková otázka při jednání před soudem členského státu </a:t>
            </a:r>
            <a:r>
              <a:rPr lang="cs-CZ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dirty="0"/>
              <a:t>, je tento soud </a:t>
            </a:r>
            <a:r>
              <a:rPr lang="cs-CZ" b="1" dirty="0"/>
              <a:t>povinen</a:t>
            </a:r>
            <a:r>
              <a:rPr lang="cs-CZ" dirty="0"/>
              <a:t> obrátit se na </a:t>
            </a:r>
            <a:r>
              <a:rPr lang="cs-CZ" dirty="0" smtClean="0"/>
              <a:t>ESD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Vyvstane-li taková otázka před soudem členského státu při </a:t>
            </a:r>
            <a:r>
              <a:rPr lang="cs-CZ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dirty="0"/>
              <a:t>, rozhodne Soudní dvůr Evropské unie </a:t>
            </a:r>
            <a:r>
              <a:rPr lang="cs-CZ" b="1" dirty="0"/>
              <a:t>v co nejkratší lhůtě.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14A2BE-3261-47CC-B645-F8C74B80A0D0}" type="slidenum">
              <a:rPr lang="cs-CZ"/>
              <a:pPr>
                <a:defRPr/>
              </a:pPr>
              <a:t>70</a:t>
            </a:fld>
            <a:endParaRPr lang="cs-CZ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LS na rozhodování ESD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725144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Čl. 276 Smlouvy o fungování EU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Při výkonu svých pravomocí týkajících se ustanovení části třetí hlavy V kapitol 4 a 5 o prostoru svobody, bezpečnosti a práva </a:t>
            </a:r>
            <a:r>
              <a:rPr lang="cs-CZ" dirty="0" smtClean="0">
                <a:solidFill>
                  <a:srgbClr val="F6910A"/>
                </a:solidFill>
              </a:rPr>
              <a:t>nemá ESD pravomoc přezkoumávat platnost nebo přiměřenost operací prováděných policií</a:t>
            </a:r>
            <a:r>
              <a:rPr lang="cs-CZ" dirty="0" smtClean="0"/>
              <a:t> nebo jinými donucovacími orgány členského státu, </a:t>
            </a:r>
            <a:r>
              <a:rPr lang="cs-CZ" dirty="0" smtClean="0">
                <a:solidFill>
                  <a:srgbClr val="F6910A"/>
                </a:solidFill>
              </a:rPr>
              <a:t>ani rozhodovat o výkonu odpovědnosti členských států za udržování veřejného pořádku a ochranu vnitřní bezpečnosti.</a:t>
            </a:r>
            <a:endParaRPr lang="cs-CZ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71</a:t>
            </a:fld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Vliv LS na rozhodování ESD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68153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LS ruší čl. 35 Smlouvy o EU, který stanovil pravomoc SD vydávat prejudiciální rozhodnutí rovněž pro oblast III. pilíře – </a:t>
            </a:r>
            <a:r>
              <a:rPr lang="cs-CZ" b="1" dirty="0" smtClean="0"/>
              <a:t>tato pravomoc však musela být akceptována členským státem prohlášením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>
                <a:solidFill>
                  <a:srgbClr val="F6910A"/>
                </a:solidFill>
              </a:rPr>
              <a:t>Pravomoc SD rozhodovat v oblasti soudní a policejní spolupráce o předběžných otázkách už není podmíněna prohlášením členských států o akceptaci této pravomoci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F9573-0FAA-41B4-A480-F6829A8E30BD}" type="slidenum">
              <a:rPr lang="cs-CZ"/>
              <a:pPr>
                <a:defRPr/>
              </a:pPr>
              <a:t>72</a:t>
            </a:fld>
            <a:endParaRPr lang="cs-CZ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Vliv LS na rozhodování ESD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11956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>
                <a:solidFill>
                  <a:srgbClr val="F6910A"/>
                </a:solidFill>
              </a:rPr>
              <a:t>SD získal všeobecnou pravomoc rozhodovat o předběžných otázkách v prostoru svobody, bezpečnosti a </a:t>
            </a:r>
            <a:r>
              <a:rPr lang="cs-CZ" dirty="0" smtClean="0">
                <a:solidFill>
                  <a:srgbClr val="F6910A"/>
                </a:solidFill>
              </a:rPr>
              <a:t>spravedlnosti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Plně se však tato pravomoc bude uplatňovat až po uplynutí pětiletého přechodného období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5F0FB-1CD1-4AAD-8657-269812640F67}" type="slidenum">
              <a:rPr lang="cs-CZ"/>
              <a:pPr>
                <a:defRPr/>
              </a:pPr>
              <a:t>73</a:t>
            </a:fld>
            <a:endParaRPr lang="cs-CZ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Vliv LS na rozhodování ESD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Obecně  </a:t>
            </a:r>
            <a:r>
              <a:rPr lang="cs-CZ" sz="2800" b="1" dirty="0" smtClean="0">
                <a:solidFill>
                  <a:srgbClr val="F6910A"/>
                </a:solidFill>
              </a:rPr>
              <a:t>posilnění pravomoci SD v oblasti trestního práva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I prostřednictvím komunitárních právních aktů je možné přijímat opatření, která dopadají na trestní právo členských států, pokud jsou nevyhnutelné k zabezpečení zájmů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Povinnost orgánů členských států vykládat vnitrostátní právní normy tak, aby byly v maximální možné míře v souladu s právem EU – </a:t>
            </a:r>
            <a:r>
              <a:rPr lang="cs-CZ" sz="2800" b="1" dirty="0" err="1" smtClean="0">
                <a:solidFill>
                  <a:srgbClr val="F6910A"/>
                </a:solidFill>
              </a:rPr>
              <a:t>eurokonformní</a:t>
            </a:r>
            <a:r>
              <a:rPr lang="cs-CZ" sz="2800" b="1" dirty="0" smtClean="0">
                <a:solidFill>
                  <a:srgbClr val="F6910A"/>
                </a:solidFill>
              </a:rPr>
              <a:t> výklad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 smtClean="0"/>
              <a:t>Stanovení </a:t>
            </a:r>
            <a:r>
              <a:rPr lang="cs-CZ" sz="2800" b="1" dirty="0" smtClean="0">
                <a:solidFill>
                  <a:srgbClr val="F6910A"/>
                </a:solidFill>
              </a:rPr>
              <a:t>pětiletého přechodného období </a:t>
            </a:r>
            <a:r>
              <a:rPr lang="cs-CZ" sz="2800" dirty="0" smtClean="0"/>
              <a:t>protokolem č. 10 k LS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0BCC2-F1A6-47BB-A8BE-A3E8A72F30BA}" type="slidenum">
              <a:rPr lang="cs-CZ"/>
              <a:pPr>
                <a:defRPr/>
              </a:pPr>
              <a:t>74</a:t>
            </a:fld>
            <a:endParaRPr lang="cs-CZ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smtClean="0">
                <a:solidFill>
                  <a:srgbClr val="F6910A"/>
                </a:solidFill>
              </a:rPr>
              <a:t>Děkuji za pozornost 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8000" b="1" smtClean="0">
                <a:solidFill>
                  <a:srgbClr val="F6910A"/>
                </a:solidFill>
                <a:sym typeface="Wingdings" pitchFamily="2" charset="2"/>
              </a:rPr>
              <a:t></a:t>
            </a:r>
            <a:endParaRPr lang="cs-CZ" sz="8000" b="1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75</a:t>
            </a:fld>
            <a:endParaRPr lang="cs-CZ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2005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76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cs-CZ" dirty="0" smtClean="0"/>
              <a:t>Evropská ústavní smlouva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r>
              <a:rPr lang="cs-CZ" dirty="0" smtClean="0"/>
              <a:t>Smlouva o Ústavě pro Evropu, podepsána 29.10.2004 v Římě</a:t>
            </a:r>
          </a:p>
          <a:p>
            <a:r>
              <a:rPr lang="cs-CZ" dirty="0" smtClean="0"/>
              <a:t>Měla nahradit Maastrichtskou smlouvu a Smlouvu o založení ES</a:t>
            </a:r>
          </a:p>
          <a:p>
            <a:r>
              <a:rPr lang="cs-CZ" dirty="0" smtClean="0"/>
              <a:t>Cílem vytvořit nový subjekt, který by nahradil  Evropská společenství a Evropskou unii </a:t>
            </a:r>
          </a:p>
          <a:p>
            <a:r>
              <a:rPr lang="cs-CZ" dirty="0" smtClean="0"/>
              <a:t>Unie by byla vybavena právní subjektivitou a členské státy  by jí svěřovaly pravomoci k dosažení společných cílů – </a:t>
            </a:r>
            <a:r>
              <a:rPr lang="cs-CZ" sz="2400" i="1" dirty="0" smtClean="0"/>
              <a:t>zásada subsidiarity a proporcionality</a:t>
            </a:r>
          </a:p>
          <a:p>
            <a:r>
              <a:rPr lang="cs-CZ" dirty="0" smtClean="0"/>
              <a:t>Odstranění pilířové struktury, přechod od mezivládní spolupráce ve II. a III. pilíři ke </a:t>
            </a:r>
            <a:r>
              <a:rPr lang="cs-CZ" dirty="0" err="1" smtClean="0"/>
              <a:t>komunitární</a:t>
            </a:r>
            <a:r>
              <a:rPr lang="cs-CZ" dirty="0" smtClean="0"/>
              <a:t> metodě a </a:t>
            </a:r>
            <a:r>
              <a:rPr lang="cs-CZ" dirty="0" err="1" smtClean="0"/>
              <a:t>supranacionalitě</a:t>
            </a:r>
            <a:r>
              <a:rPr lang="cs-CZ" dirty="0" smtClean="0"/>
              <a:t> typické pro I. pilíř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EFC41-51B5-4B6C-B80D-2C0E1640E365}" type="slidenum">
              <a:rPr lang="cs-CZ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Evropská ústavní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2276475"/>
            <a:ext cx="8229600" cy="45815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Obecné cíle: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podpora míru, svých hodnot, blahobytu obyvatel a prostoru svobody, bezpečnosti a spravedlnosti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Pravomoc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Výlučná pravomoc Unie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6910A"/>
                </a:solidFill>
              </a:rPr>
              <a:t>Pravomoc sdílená Unií s členskými státy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solidFill>
                  <a:srgbClr val="F6910A"/>
                </a:solidFill>
              </a:rPr>
              <a:t>    (prostor svobody, bezpečnosti a spravedlnosti)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Pravomoc podpůrná, koordinační a doplňující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CED74-1AD9-4F29-9DF5-6BC41EF8B361}" type="slidenum">
              <a:rPr lang="cs-CZ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2403</TotalTime>
  <Words>5148</Words>
  <Application>Microsoft Office PowerPoint</Application>
  <PresentationFormat>Předvádění na obrazovce (4:3)</PresentationFormat>
  <Paragraphs>494</Paragraphs>
  <Slides>76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76</vt:i4>
      </vt:variant>
    </vt:vector>
  </HeadingPairs>
  <TitlesOfParts>
    <vt:vector size="77" baseType="lpstr">
      <vt:lpstr>Tok</vt:lpstr>
      <vt:lpstr>Evropské právo a trestní právo procesní II</vt:lpstr>
      <vt:lpstr>Osnova</vt:lpstr>
      <vt:lpstr>Osnova</vt:lpstr>
      <vt:lpstr>Haagský program</vt:lpstr>
      <vt:lpstr>Haagský program</vt:lpstr>
      <vt:lpstr>Haagský program</vt:lpstr>
      <vt:lpstr>Haagský program</vt:lpstr>
      <vt:lpstr>Evropská ústavní smlouva</vt:lpstr>
      <vt:lpstr>Evropská ústavní smlouva</vt:lpstr>
      <vt:lpstr>Evropská ústavní smlouva</vt:lpstr>
      <vt:lpstr>Evropská ústavní smlouva</vt:lpstr>
      <vt:lpstr>Evropská ústavní smlouva</vt:lpstr>
      <vt:lpstr>Evropská ústavní smlouva</vt:lpstr>
      <vt:lpstr>Evropská ústavní smlouva</vt:lpstr>
      <vt:lpstr>Lisabonská smlouva</vt:lpstr>
      <vt:lpstr>Lisabonská smlouva</vt:lpstr>
      <vt:lpstr>Lisabonská smlouva</vt:lpstr>
      <vt:lpstr>Lisabonská smlouva</vt:lpstr>
      <vt:lpstr>Lisabonská smlouva</vt:lpstr>
      <vt:lpstr>Lisabonská smlouva</vt:lpstr>
      <vt:lpstr>Lisabonská smlouva</vt:lpstr>
      <vt:lpstr>Lisabonská smlouva</vt:lpstr>
      <vt:lpstr>Lisabonská smlouva</vt:lpstr>
      <vt:lpstr>Evropský soudní dvůr</vt:lpstr>
      <vt:lpstr>Evropský soudní dvůr</vt:lpstr>
      <vt:lpstr>Evropský soudní dvůr</vt:lpstr>
      <vt:lpstr>Evropský soudní dvůr</vt:lpstr>
      <vt:lpstr>Evropský soudní dvůr</vt:lpstr>
      <vt:lpstr>Evropský soudní dvůr</vt:lpstr>
      <vt:lpstr>Evropský soudní dvůr</vt:lpstr>
      <vt:lpstr>Evropský soudní dvůr</vt:lpstr>
      <vt:lpstr>Evropský soudní dvůr</vt:lpstr>
      <vt:lpstr>Evropský soudní dvůr</vt:lpstr>
      <vt:lpstr>Casati, č.j. 203/80</vt:lpstr>
      <vt:lpstr>Ian William Cowan, č.j. 186/87</vt:lpstr>
      <vt:lpstr>Ian William Cowan, č.j. 186/87</vt:lpstr>
      <vt:lpstr>Donatella Calfa, č.j. C-348/96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Hüseyin Gözütok C-187/01  Klaus Brügge C-385/01 </vt:lpstr>
      <vt:lpstr>Komise ES vs. Rada EU C-176/03</vt:lpstr>
      <vt:lpstr>Komise ES vs. Rada EU C-176/03</vt:lpstr>
      <vt:lpstr>Komise ES vs. Rada EU C-176/03</vt:lpstr>
      <vt:lpstr>Mario Filimeno Miraglia C-469/03</vt:lpstr>
      <vt:lpstr>Mario Filimeno Miraglia C-469/03</vt:lpstr>
      <vt:lpstr>Mario Filimeno Miraglia C-469/03</vt:lpstr>
      <vt:lpstr>Mario Filimeno Miraglia C-469/03</vt:lpstr>
      <vt:lpstr>Maria Pupino, č.j. C-105/03</vt:lpstr>
      <vt:lpstr>Maria Pupino, č.j. C-105/03</vt:lpstr>
      <vt:lpstr>Maria Pupino, č.j. C-105/03</vt:lpstr>
      <vt:lpstr>Maria Pupino, č.j. C-105/03</vt:lpstr>
      <vt:lpstr>Maria Pupino, č.j. C-105/03</vt:lpstr>
      <vt:lpstr>Evropský soudní dvůr</vt:lpstr>
      <vt:lpstr>Von Colson 14/83</vt:lpstr>
      <vt:lpstr>Kolpinghuis 80/86</vt:lpstr>
      <vt:lpstr>Marleasing  C- 108/88</vt:lpstr>
      <vt:lpstr>Arcaro C– 168/95</vt:lpstr>
      <vt:lpstr>Gasparini C– 467/04</vt:lpstr>
      <vt:lpstr>Van Esbroeck C– 436/04</vt:lpstr>
      <vt:lpstr>Van Straaten C– 150/05</vt:lpstr>
      <vt:lpstr>Kretzinger C– 288/05</vt:lpstr>
      <vt:lpstr>Kretzinger C– 288/05</vt:lpstr>
      <vt:lpstr>Komise vs. Španělské království  C- 503/03</vt:lpstr>
      <vt:lpstr>Komise vs. Španělské království  C- 503/03</vt:lpstr>
      <vt:lpstr>Kraaijenbrink C- 367/05</vt:lpstr>
      <vt:lpstr>Vliv LS na rozhodování ESD</vt:lpstr>
      <vt:lpstr>Vliv LS na rozhodování ESD</vt:lpstr>
      <vt:lpstr>Vliv LS na rozhodování ESD</vt:lpstr>
      <vt:lpstr>Vliv LS na rozhodování ESD</vt:lpstr>
      <vt:lpstr>Vliv LS na rozhodování ESD</vt:lpstr>
      <vt:lpstr>Vliv LS na rozhodování ESD</vt:lpstr>
      <vt:lpstr>Snímek 75</vt:lpstr>
      <vt:lpstr>Použitá literatura:</vt:lpstr>
    </vt:vector>
  </TitlesOfParts>
  <Company>NSZ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miroslav</cp:lastModifiedBy>
  <cp:revision>195</cp:revision>
  <dcterms:created xsi:type="dcterms:W3CDTF">2009-11-06T15:48:11Z</dcterms:created>
  <dcterms:modified xsi:type="dcterms:W3CDTF">2011-11-08T21:30:38Z</dcterms:modified>
</cp:coreProperties>
</file>