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notesSlides/notesSlide2.xml" ContentType="application/vnd.openxmlformats-officedocument.presentationml.notesSlide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Default Extension="png" ContentType="image/png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heme/theme2.xml" ContentType="application/vnd.openxmlformats-officedocument.theme+xml"/>
  <Override PartName="/ppt/tags/tag68.xml" ContentType="application/vnd.openxmlformats-officedocument.presentationml.tags+xml"/>
  <Default Extension="emf" ContentType="image/x-emf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notesSlides/notesSlide4.xml" ContentType="application/vnd.openxmlformats-officedocument.presentationml.notesSlide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87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notesSlides/notesSlide9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notesSlides/notesSlide1.xml" ContentType="application/vnd.openxmlformats-officedocument.presentationml.notesSlide+xml"/>
  <Override PartName="/ppt/tags/tag219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notesSlides/notesSlide15.xml" ContentType="application/vnd.openxmlformats-officedocument.presentationml.notesSlide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141.xml" ContentType="application/vnd.openxmlformats-officedocument.presentationml.tags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tags/tag228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Override PartName="/ppt/tags/tag53.xml" ContentType="application/vnd.openxmlformats-officedocument.presentationml.tags+xml"/>
  <Override PartName="/ppt/tags/tag157.xml" ContentType="application/vnd.openxmlformats-officedocument.presentationml.tag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432" r:id="rId2"/>
    <p:sldId id="399" r:id="rId3"/>
    <p:sldId id="410" r:id="rId4"/>
    <p:sldId id="398" r:id="rId5"/>
    <p:sldId id="447" r:id="rId6"/>
    <p:sldId id="433" r:id="rId7"/>
    <p:sldId id="448" r:id="rId8"/>
    <p:sldId id="437" r:id="rId9"/>
    <p:sldId id="445" r:id="rId10"/>
    <p:sldId id="434" r:id="rId11"/>
    <p:sldId id="439" r:id="rId12"/>
    <p:sldId id="440" r:id="rId13"/>
    <p:sldId id="441" r:id="rId14"/>
    <p:sldId id="449" r:id="rId15"/>
    <p:sldId id="435" r:id="rId16"/>
  </p:sldIdLst>
  <p:sldSz cx="10058400" cy="7772400"/>
  <p:notesSz cx="7102475" cy="10233025"/>
  <p:custDataLst>
    <p:tags r:id="rId19"/>
  </p:custDataLst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</p:showPr>
  <p:clrMru>
    <a:srgbClr val="DC6900"/>
    <a:srgbClr val="FFC283"/>
    <a:srgbClr val="DCB900"/>
    <a:srgbClr val="FFB83D"/>
    <a:srgbClr val="FF4051"/>
    <a:srgbClr val="E7EBE0"/>
    <a:srgbClr val="CCFFFF"/>
    <a:srgbClr val="FCC3D7"/>
    <a:srgbClr val="C42303"/>
  </p:clrMru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51" autoAdjust="0"/>
    <p:restoredTop sz="99666" autoAdjust="0"/>
  </p:normalViewPr>
  <p:slideViewPr>
    <p:cSldViewPr snapToGrid="0">
      <p:cViewPr>
        <p:scale>
          <a:sx n="73" d="100"/>
          <a:sy n="73" d="100"/>
        </p:scale>
        <p:origin x="-1500" y="-312"/>
      </p:cViewPr>
      <p:guideLst>
        <p:guide orient="horz" pos="1401"/>
        <p:guide orient="horz" pos="4184"/>
        <p:guide pos="344"/>
        <p:guide pos="6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-1704" y="-72"/>
      </p:cViewPr>
      <p:guideLst>
        <p:guide orient="horz" pos="3223"/>
        <p:guide pos="2237"/>
      </p:guideLst>
    </p:cSldViewPr>
  </p:notes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DC50901-8E11-48E8-8A3E-8E8C700D774B}" type="datetimeFigureOut">
              <a:rPr lang="cs-CZ" smtClean="0"/>
              <a:pPr/>
              <a:t>20.10.2011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3D1D34EA-CEC2-4B14-B703-18C36C66D17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/>
          <a:lstStyle>
            <a:lvl1pPr algn="r">
              <a:defRPr sz="1300"/>
            </a:lvl1pPr>
          </a:lstStyle>
          <a:p>
            <a:fld id="{5EFB8DA3-BCA9-4B7D-B50D-14F47506B614}" type="datetimeFigureOut">
              <a:rPr lang="cs-CZ" smtClean="0"/>
              <a:pPr/>
              <a:t>20.10.2011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9975" y="766763"/>
            <a:ext cx="49625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24" tIns="49062" rIns="98124" bIns="4906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8124" tIns="49062" rIns="98124" bIns="49062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8124" tIns="49062" rIns="98124" bIns="49062" rtlCol="0" anchor="b"/>
          <a:lstStyle>
            <a:lvl1pPr algn="r">
              <a:defRPr sz="1300"/>
            </a:lvl1pPr>
          </a:lstStyle>
          <a:p>
            <a:fld id="{F07B8F03-BC93-4120-96CA-A36DF640BE2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B8F03-BC93-4120-96CA-A36DF640BE24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9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9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3" Type="http://schemas.openxmlformats.org/officeDocument/2006/relationships/tags" Target="../tags/tag112.xml"/><Relationship Id="rId7" Type="http://schemas.openxmlformats.org/officeDocument/2006/relationships/tags" Target="../tags/tag116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9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1.xml"/><Relationship Id="rId9" Type="http://schemas.openxmlformats.org/officeDocument/2006/relationships/tags" Target="../tags/tag126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7.xml"/><Relationship Id="rId9" Type="http://schemas.openxmlformats.org/officeDocument/2006/relationships/tags" Target="../tags/tag14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9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8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8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8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31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3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sp>
        <p:nvSpPr>
          <p:cNvPr id="25" name="Descriptor"/>
          <p:cNvSpPr txBox="1"/>
          <p:nvPr userDrawn="1">
            <p:custDataLst>
              <p:tags r:id="rId4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5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6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4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Top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ong Bottom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1813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8997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sz="quarter" idx="10"/>
          </p:nvPr>
        </p:nvSpPr>
        <p:spPr>
          <a:xfrm>
            <a:off x="530351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2" name="Content Placeholder 3"/>
          <p:cNvSpPr>
            <a:spLocks noGrp="1"/>
          </p:cNvSpPr>
          <p:nvPr>
            <p:ph sz="quarter" idx="11"/>
          </p:nvPr>
        </p:nvSpPr>
        <p:spPr>
          <a:xfrm>
            <a:off x="3579685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4" name="Content Placeholder 4"/>
          <p:cNvSpPr>
            <a:spLocks noGrp="1"/>
          </p:cNvSpPr>
          <p:nvPr>
            <p:ph sz="quarter" idx="12"/>
          </p:nvPr>
        </p:nvSpPr>
        <p:spPr>
          <a:xfrm>
            <a:off x="6629399" y="2212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3"/>
          </p:nvPr>
        </p:nvSpPr>
        <p:spPr>
          <a:xfrm>
            <a:off x="530351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579685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30" name="Content Placeholder 7"/>
          <p:cNvSpPr>
            <a:spLocks noGrp="1"/>
          </p:cNvSpPr>
          <p:nvPr>
            <p:ph sz="quarter" idx="15"/>
          </p:nvPr>
        </p:nvSpPr>
        <p:spPr>
          <a:xfrm>
            <a:off x="6629399" y="4498848"/>
            <a:ext cx="2898648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2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3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5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4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3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5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7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1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663151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>
            <p:custDataLst>
              <p:tags r:id="rId4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Title 16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Section Divider style</a:t>
            </a:r>
            <a:endParaRPr lang="cs-CZ" noProof="0" dirty="0" smtClean="0"/>
          </a:p>
        </p:txBody>
      </p:sp>
      <p:sp>
        <p:nvSpPr>
          <p:cNvPr id="1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0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5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600" b="0" i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Click to edit Appendix Divider style</a:t>
            </a:r>
            <a:endParaRPr lang="cs-CZ" noProof="0" dirty="0" smtClean="0"/>
          </a:p>
        </p:txBody>
      </p:sp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530352" y="1664208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Click to add Appendix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3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5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7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30352" y="6629400"/>
            <a:ext cx="5280660" cy="762000"/>
          </a:xfrm>
        </p:spPr>
        <p:txBody>
          <a:bodyPr anchor="b"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noProof="0" smtClean="0"/>
              <a:t>Add legal and copyright disclaimers here.</a:t>
            </a:r>
            <a:endParaRPr lang="cs-CZ" noProof="0"/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smtClean="0"/>
              <a:t>Closing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1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2" name="Frame Line"/>
          <p:cNvCxnSpPr/>
          <p:nvPr userDrawn="1">
            <p:custDataLst>
              <p:tags r:id="rId3"/>
            </p:custDataLst>
          </p:nvPr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ection Footer"/>
          <p:cNvSpPr txBox="1"/>
          <p:nvPr userDrawn="1">
            <p:custDataLst>
              <p:tags r:id="rId4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4" name="PwC Text"/>
          <p:cNvSpPr txBox="1"/>
          <p:nvPr userDrawn="1">
            <p:custDataLst>
              <p:tags r:id="rId5"/>
            </p:custDataLst>
          </p:nvPr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9" name="Big Number"/>
          <p:cNvSpPr txBox="1"/>
          <p:nvPr userDrawn="1">
            <p:custDataLst>
              <p:tags r:id="rId6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8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9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sz="quarter" idx="15"/>
            <p:custDataLst>
              <p:tags r:id="rId1"/>
            </p:custDataLst>
          </p:nvPr>
        </p:nvSpPr>
        <p:spPr>
          <a:xfrm>
            <a:off x="530352" y="2212848"/>
            <a:ext cx="8997696" cy="4416552"/>
          </a:xfrm>
        </p:spPr>
        <p:txBody>
          <a:bodyPr/>
          <a:lstStyle>
            <a:lvl1pPr>
              <a:defRPr baseline="0"/>
            </a:lvl1pPr>
            <a:lvl5pPr>
              <a:defRPr baseline="0"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ction Header"/>
          <p:cNvSpPr txBox="1"/>
          <p:nvPr userDrawn="1">
            <p:custDataLst>
              <p:tags r:id="rId2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2" name="Draft stamp" hidden="1"/>
          <p:cNvSpPr txBox="1"/>
          <p:nvPr userDrawn="1">
            <p:custDataLst>
              <p:tags r:id="rId3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7" name="Date/Filepath" hidden="1"/>
          <p:cNvSpPr txBox="1"/>
          <p:nvPr userDrawn="1">
            <p:custDataLst>
              <p:tags r:id="rId4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3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34" name="PwC Text"/>
          <p:cNvSpPr txBox="1"/>
          <p:nvPr userDrawn="1"/>
        </p:nvSpPr>
        <p:spPr>
          <a:xfrm>
            <a:off x="530352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35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3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8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endParaRPr lang="cs-CZ" sz="1100" noProof="0" dirty="0" smtClean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ith Number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vider title"/>
          <p:cNvSpPr>
            <a:spLocks noGrp="1"/>
          </p:cNvSpPr>
          <p:nvPr>
            <p:ph type="subTitle" idx="1" hasCustomPrompt="1"/>
            <p:custDataLst>
              <p:tags r:id="rId1"/>
            </p:custDataLst>
          </p:nvPr>
        </p:nvSpPr>
        <p:spPr bwMode="black">
          <a:xfrm>
            <a:off x="530352" y="1143000"/>
            <a:ext cx="8997696" cy="518160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buNone/>
              <a:defRPr sz="3600" b="1" i="1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Section Divider Title</a:t>
            </a:r>
            <a:endParaRPr lang="cs-CZ" noProof="0" dirty="0" smtClean="0"/>
          </a:p>
        </p:txBody>
      </p:sp>
      <p:sp>
        <p:nvSpPr>
          <p:cNvPr id="11" name="Slide Tags" hidden="1"/>
          <p:cNvSpPr txBox="1"/>
          <p:nvPr userDrawn="1">
            <p:custDataLst>
              <p:tags r:id="rId2"/>
            </p:custDataLst>
          </p:nvPr>
        </p:nvSpPr>
        <p:spPr>
          <a:xfrm>
            <a:off x="0" y="259080"/>
            <a:ext cx="1760220" cy="418576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r>
              <a:rPr lang="cs-CZ" dirty="0" smtClean="0"/>
              <a:t>Slide Tags</a:t>
            </a:r>
            <a:endParaRPr lang="cs-CZ" dirty="0"/>
          </a:p>
        </p:txBody>
      </p:sp>
      <p:cxnSp>
        <p:nvCxnSpPr>
          <p:cNvPr id="13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ction Footer"/>
          <p:cNvSpPr txBox="1"/>
          <p:nvPr userDrawn="1">
            <p:custDataLst>
              <p:tags r:id="rId3"/>
            </p:custDataLst>
          </p:nvPr>
        </p:nvSpPr>
        <p:spPr>
          <a:xfrm>
            <a:off x="531977" y="708930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PwC</a:t>
            </a:r>
          </a:p>
        </p:txBody>
      </p:sp>
      <p:sp>
        <p:nvSpPr>
          <p:cNvPr id="12" name="Big Number"/>
          <p:cNvSpPr txBox="1"/>
          <p:nvPr userDrawn="1">
            <p:custDataLst>
              <p:tags r:id="rId4"/>
            </p:custDataLst>
          </p:nvPr>
        </p:nvSpPr>
        <p:spPr>
          <a:xfrm>
            <a:off x="9509760" y="2414016"/>
            <a:ext cx="65" cy="429348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/>
            <a:endParaRPr lang="cs-CZ" sz="27900" b="1" i="1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Presentation Disclaimer"/>
          <p:cNvSpPr txBox="1"/>
          <p:nvPr userDrawn="1">
            <p:custDataLst>
              <p:tags r:id="rId5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solidFill>
                  <a:schemeClr val="bg1"/>
                </a:solidFill>
                <a:latin typeface="+mn-lt"/>
              </a:rPr>
              <a:t>13. října 2011</a:t>
            </a:r>
          </a:p>
        </p:txBody>
      </p:sp>
      <p:sp>
        <p:nvSpPr>
          <p:cNvPr id="19" name="Page Number"/>
          <p:cNvSpPr txBox="1"/>
          <p:nvPr userDrawn="1">
            <p:custDataLst>
              <p:tags r:id="rId7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ogo with Panels"/>
          <p:cNvGrpSpPr/>
          <p:nvPr userDrawn="1"/>
        </p:nvGrpSpPr>
        <p:grpSpPr>
          <a:xfrm>
            <a:off x="1129337" y="-4762"/>
            <a:ext cx="8931444" cy="7311219"/>
            <a:chOff x="1129337" y="-4762"/>
            <a:chExt cx="8931444" cy="7311219"/>
          </a:xfrm>
        </p:grpSpPr>
        <p:grpSp>
          <p:nvGrpSpPr>
            <p:cNvPr id="3" name="Logo Shapes"/>
            <p:cNvGrpSpPr/>
            <p:nvPr userDrawn="1"/>
          </p:nvGrpSpPr>
          <p:grpSpPr>
            <a:xfrm>
              <a:off x="1904332" y="-4762"/>
              <a:ext cx="8156449" cy="6784848"/>
              <a:chOff x="1733808" y="190516"/>
              <a:chExt cx="7414954" cy="5986630"/>
            </a:xfrm>
          </p:grpSpPr>
          <p:sp>
            <p:nvSpPr>
              <p:cNvPr id="8" name="Rectangle 1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7414953" cy="2017059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3808" y="190516"/>
                <a:ext cx="5677593" cy="5972539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9" name="Rectangle 3"/>
              <p:cNvSpPr>
                <a:spLocks noChangeArrowheads="1"/>
              </p:cNvSpPr>
              <p:nvPr/>
            </p:nvSpPr>
            <p:spPr bwMode="gray">
              <a:xfrm>
                <a:off x="1733809" y="3346372"/>
                <a:ext cx="6483928" cy="2814637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902037" cy="4970032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gray">
              <a:xfrm>
                <a:off x="1733809" y="4160087"/>
                <a:ext cx="6483928" cy="2017059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902037" cy="2814637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3808" y="1199045"/>
                <a:ext cx="5677593" cy="4970032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gray">
              <a:xfrm>
                <a:off x="1733808" y="4160087"/>
                <a:ext cx="5902037" cy="2017059"/>
              </a:xfrm>
              <a:prstGeom prst="rect">
                <a:avLst/>
              </a:prstGeom>
              <a:solidFill>
                <a:srgbClr val="D13A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gray">
              <a:xfrm>
                <a:off x="1733808" y="3346372"/>
                <a:ext cx="5677593" cy="2814637"/>
              </a:xfrm>
              <a:prstGeom prst="rect">
                <a:avLst/>
              </a:prstGeom>
              <a:solidFill>
                <a:srgbClr val="CD2F1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 userDrawn="1"/>
            </p:nvSpPr>
            <p:spPr bwMode="gray">
              <a:xfrm>
                <a:off x="1733809" y="4160087"/>
                <a:ext cx="5677593" cy="2017059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" name="Rectangle 11"/>
              <p:cNvSpPr>
                <a:spLocks noChangeArrowheads="1"/>
              </p:cNvSpPr>
              <p:nvPr/>
            </p:nvSpPr>
            <p:spPr bwMode="gray">
              <a:xfrm>
                <a:off x="1733809" y="4426339"/>
                <a:ext cx="2078182" cy="1750807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4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2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" name="Freeform 2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 (Click to add)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marR="0" indent="0" algn="l" defTabSz="101882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25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2" y="4343400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0" hasCustomPrompt="1"/>
            <p:custDataLst>
              <p:tags r:id="rId7"/>
            </p:custDataLst>
          </p:nvPr>
        </p:nvSpPr>
        <p:spPr>
          <a:xfrm>
            <a:off x="530352" y="4645152"/>
            <a:ext cx="1222248" cy="1293689"/>
          </a:xfrm>
        </p:spPr>
        <p:txBody>
          <a:bodyPr anchor="t" anchorCtr="0">
            <a:noAutofit/>
          </a:bodyPr>
          <a:lstStyle>
            <a:lvl1pPr>
              <a:defRPr sz="1000" i="1" baseline="0"/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lvl="0"/>
            <a:r>
              <a:rPr lang="cs-CZ" smtClean="0"/>
              <a:t>Click to add text</a:t>
            </a:r>
            <a:endParaRPr lang="cs-CZ" dirty="0"/>
          </a:p>
        </p:txBody>
      </p:sp>
      <p:sp>
        <p:nvSpPr>
          <p:cNvPr id="33" name="Cover image"/>
          <p:cNvSpPr txBox="1">
            <a:spLocks/>
          </p:cNvSpPr>
          <p:nvPr userDrawn="1">
            <p:custDataLst>
              <p:tags r:id="rId8"/>
            </p:custDataLst>
          </p:nvPr>
        </p:nvSpPr>
        <p:spPr>
          <a:xfrm>
            <a:off x="1904333" y="3570926"/>
            <a:ext cx="6739128" cy="320954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cs-CZ" sz="2200" dirty="0" smtClean="0">
              <a:latin typeface="Georgia" pitchFamily="18" charset="0"/>
            </a:endParaRPr>
          </a:p>
        </p:txBody>
      </p:sp>
      <p:cxnSp>
        <p:nvCxnSpPr>
          <p:cNvPr id="32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Logo with Panels"/>
          <p:cNvGrpSpPr/>
          <p:nvPr userDrawn="1"/>
        </p:nvGrpSpPr>
        <p:grpSpPr>
          <a:xfrm>
            <a:off x="1129337" y="6381260"/>
            <a:ext cx="1217986" cy="925197"/>
            <a:chOff x="3835013" y="2828854"/>
            <a:chExt cx="1217986" cy="925197"/>
          </a:xfrm>
        </p:grpSpPr>
        <p:grpSp>
          <p:nvGrpSpPr>
            <p:cNvPr id="42" name="Logo Panels"/>
            <p:cNvGrpSpPr/>
            <p:nvPr/>
          </p:nvGrpSpPr>
          <p:grpSpPr>
            <a:xfrm>
              <a:off x="4609614" y="2828854"/>
              <a:ext cx="443385" cy="397546"/>
              <a:chOff x="4609614" y="2828854"/>
              <a:chExt cx="443385" cy="397546"/>
            </a:xfrm>
          </p:grpSpPr>
          <p:sp>
            <p:nvSpPr>
              <p:cNvPr id="46" name="Rectangle 1"/>
              <p:cNvSpPr>
                <a:spLocks noChangeArrowheads="1"/>
              </p:cNvSpPr>
              <p:nvPr/>
            </p:nvSpPr>
            <p:spPr bwMode="gray">
              <a:xfrm>
                <a:off x="4609614" y="3112483"/>
                <a:ext cx="443385" cy="113916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7" name="Rectangle 2"/>
              <p:cNvSpPr>
                <a:spLocks noChangeArrowheads="1"/>
              </p:cNvSpPr>
              <p:nvPr/>
            </p:nvSpPr>
            <p:spPr bwMode="gray">
              <a:xfrm>
                <a:off x="4609618" y="2873556"/>
                <a:ext cx="269567" cy="35284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8" name="Rectangle 3"/>
              <p:cNvSpPr>
                <a:spLocks noChangeArrowheads="1"/>
              </p:cNvSpPr>
              <p:nvPr/>
            </p:nvSpPr>
            <p:spPr bwMode="gray">
              <a:xfrm>
                <a:off x="4609618" y="2828854"/>
                <a:ext cx="224319" cy="397545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9" name="Rectangle 4"/>
              <p:cNvSpPr>
                <a:spLocks noChangeArrowheads="1"/>
              </p:cNvSpPr>
              <p:nvPr/>
            </p:nvSpPr>
            <p:spPr bwMode="gray">
              <a:xfrm>
                <a:off x="4609617" y="2873555"/>
                <a:ext cx="224319" cy="35284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" name="Rectangle 5"/>
              <p:cNvSpPr>
                <a:spLocks noChangeArrowheads="1"/>
              </p:cNvSpPr>
              <p:nvPr/>
            </p:nvSpPr>
            <p:spPr bwMode="gray">
              <a:xfrm>
                <a:off x="4609615" y="2944211"/>
                <a:ext cx="383843" cy="282188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1" name="Rectangle 6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383842" cy="113916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gray">
              <a:xfrm>
                <a:off x="4609616" y="2944211"/>
                <a:ext cx="269570" cy="282188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gray">
              <a:xfrm>
                <a:off x="4609616" y="3112483"/>
                <a:ext cx="269569" cy="113916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4" name="Rectangle 9"/>
              <p:cNvSpPr>
                <a:spLocks/>
              </p:cNvSpPr>
              <p:nvPr/>
            </p:nvSpPr>
            <p:spPr bwMode="gray">
              <a:xfrm>
                <a:off x="4609616" y="2944211"/>
                <a:ext cx="224321" cy="282188"/>
              </a:xfrm>
              <a:prstGeom prst="rect">
                <a:avLst/>
              </a:pr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224320" cy="113916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2" name="Rectangle 11"/>
              <p:cNvSpPr>
                <a:spLocks noChangeArrowheads="1"/>
              </p:cNvSpPr>
              <p:nvPr/>
            </p:nvSpPr>
            <p:spPr bwMode="gray">
              <a:xfrm>
                <a:off x="4609617" y="3052823"/>
                <a:ext cx="141027" cy="173576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3" name="Rectangle 12"/>
              <p:cNvSpPr>
                <a:spLocks noChangeArrowheads="1"/>
              </p:cNvSpPr>
              <p:nvPr/>
            </p:nvSpPr>
            <p:spPr bwMode="gray">
              <a:xfrm>
                <a:off x="4609617" y="3112483"/>
                <a:ext cx="141027" cy="113916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43" name="Logo"/>
            <p:cNvGrpSpPr/>
            <p:nvPr/>
          </p:nvGrpSpPr>
          <p:grpSpPr>
            <a:xfrm>
              <a:off x="3835013" y="3226397"/>
              <a:ext cx="905256" cy="527654"/>
              <a:chOff x="3835013" y="3226397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/>
            </p:nvSpPr>
            <p:spPr bwMode="black">
              <a:xfrm>
                <a:off x="4381013" y="3226397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>
                <a:spLocks noEditPoints="1"/>
              </p:cNvSpPr>
              <p:nvPr/>
            </p:nvSpPr>
            <p:spPr bwMode="black">
              <a:xfrm>
                <a:off x="3835013" y="3412840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 bwMode="black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tx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 bwMode="black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cxnSp>
        <p:nvCxnSpPr>
          <p:cNvPr id="28" name="Frame Line"/>
          <p:cNvCxnSpPr/>
          <p:nvPr/>
        </p:nvCxnSpPr>
        <p:spPr>
          <a:xfrm flipV="1">
            <a:off x="1905000" y="1069848"/>
            <a:ext cx="7620000" cy="176102"/>
          </a:xfrm>
          <a:prstGeom prst="bentConnector3">
            <a:avLst>
              <a:gd name="adj1" fmla="val -38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escriptor"/>
          <p:cNvSpPr txBox="1"/>
          <p:nvPr>
            <p:custDataLst>
              <p:tags r:id="rId3"/>
            </p:custDataLst>
          </p:nvPr>
        </p:nvSpPr>
        <p:spPr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27" name="Report Date"/>
          <p:cNvSpPr txBox="1"/>
          <p:nvPr>
            <p:custDataLst>
              <p:tags r:id="rId6"/>
            </p:custDataLst>
          </p:nvPr>
        </p:nvSpPr>
        <p:spPr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30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Logo with Panels"/>
          <p:cNvGrpSpPr/>
          <p:nvPr userDrawn="1"/>
        </p:nvGrpSpPr>
        <p:grpSpPr>
          <a:xfrm>
            <a:off x="1129337" y="1"/>
            <a:ext cx="8929063" cy="7306456"/>
            <a:chOff x="1129337" y="1"/>
            <a:chExt cx="8929063" cy="7306456"/>
          </a:xfrm>
        </p:grpSpPr>
        <p:grpSp>
          <p:nvGrpSpPr>
            <p:cNvPr id="2" name="Logo Shapes"/>
            <p:cNvGrpSpPr/>
            <p:nvPr userDrawn="1"/>
          </p:nvGrpSpPr>
          <p:grpSpPr>
            <a:xfrm>
              <a:off x="1904331" y="1"/>
              <a:ext cx="8154069" cy="6780464"/>
              <a:chOff x="1735972" y="184214"/>
              <a:chExt cx="7412791" cy="5982762"/>
            </a:xfrm>
          </p:grpSpPr>
          <p:sp>
            <p:nvSpPr>
              <p:cNvPr id="17" name="Rectangle 2"/>
              <p:cNvSpPr>
                <a:spLocks noChangeArrowheads="1"/>
              </p:cNvSpPr>
              <p:nvPr/>
            </p:nvSpPr>
            <p:spPr bwMode="gray">
              <a:xfrm>
                <a:off x="1735973" y="184214"/>
                <a:ext cx="5677593" cy="5976739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gray">
              <a:xfrm>
                <a:off x="1735973" y="1196944"/>
                <a:ext cx="7412790" cy="497003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gray">
              <a:xfrm>
                <a:off x="1735972" y="1196944"/>
                <a:ext cx="5677593" cy="4970032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grpSp>
          <p:nvGrpSpPr>
            <p:cNvPr id="23" name="Logo"/>
            <p:cNvGrpSpPr/>
            <p:nvPr userDrawn="1"/>
          </p:nvGrpSpPr>
          <p:grpSpPr>
            <a:xfrm>
              <a:off x="1129337" y="6778803"/>
              <a:ext cx="905256" cy="527654"/>
              <a:chOff x="1129337" y="6778803"/>
              <a:chExt cx="905256" cy="527654"/>
            </a:xfrm>
          </p:grpSpPr>
          <p:sp>
            <p:nvSpPr>
              <p:cNvPr id="19" name="Rectangle 0"/>
              <p:cNvSpPr>
                <a:spLocks noChangeArrowheads="1"/>
              </p:cNvSpPr>
              <p:nvPr userDrawn="1"/>
            </p:nvSpPr>
            <p:spPr bwMode="black">
              <a:xfrm>
                <a:off x="1675337" y="6778803"/>
                <a:ext cx="228600" cy="57350"/>
              </a:xfrm>
              <a:prstGeom prst="rect">
                <a:avLst/>
              </a:prstGeom>
              <a:solidFill>
                <a:schemeClr val="accent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" name="Freeform 19"/>
              <p:cNvSpPr>
                <a:spLocks noEditPoints="1"/>
              </p:cNvSpPr>
              <p:nvPr userDrawn="1"/>
            </p:nvSpPr>
            <p:spPr bwMode="black">
              <a:xfrm>
                <a:off x="1129337" y="6965246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" name="Title"/>
          <p:cNvSpPr>
            <a:spLocks noGrp="1"/>
          </p:cNvSpPr>
          <p:nvPr userDrawn="1">
            <p:ph type="ctrTitle" hasCustomPrompt="1"/>
            <p:custDataLst>
              <p:tags r:id="rId1"/>
            </p:custDataLst>
          </p:nvPr>
        </p:nvSpPr>
        <p:spPr bwMode="white">
          <a:xfrm>
            <a:off x="2057400" y="1219200"/>
            <a:ext cx="59436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300" b="1" i="1" baseline="0">
                <a:solidFill>
                  <a:schemeClr val="bg1"/>
                </a:solidFill>
              </a:defRPr>
            </a:lvl1pPr>
          </a:lstStyle>
          <a:p>
            <a:r>
              <a:rPr lang="cs-CZ" noProof="0" smtClean="0"/>
              <a:t>Presentation Title</a:t>
            </a:r>
            <a:endParaRPr lang="cs-CZ" noProof="0" dirty="0"/>
          </a:p>
        </p:txBody>
      </p:sp>
      <p:sp>
        <p:nvSpPr>
          <p:cNvPr id="22" name="Subtitle"/>
          <p:cNvSpPr>
            <a:spLocks noGrp="1"/>
          </p:cNvSpPr>
          <p:nvPr userDrawn="1">
            <p:ph type="subTitle" idx="1" hasCustomPrompt="1"/>
            <p:custDataLst>
              <p:tags r:id="rId2"/>
            </p:custDataLst>
          </p:nvPr>
        </p:nvSpPr>
        <p:spPr bwMode="white">
          <a:xfrm>
            <a:off x="2057400" y="2133600"/>
            <a:ext cx="5943600" cy="914096"/>
          </a:xfrm>
        </p:spPr>
        <p:txBody>
          <a:bodyPr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3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509412" indent="0" algn="l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018824" indent="0" algn="l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528237" indent="0" algn="l">
              <a:buNone/>
              <a:defRPr sz="2000">
                <a:solidFill>
                  <a:schemeClr val="bg1"/>
                </a:solidFill>
                <a:latin typeface="+mj-lt"/>
              </a:defRPr>
            </a:lvl5pPr>
            <a:lvl6pPr marL="2037649" indent="0" algn="l">
              <a:buNone/>
              <a:defRPr sz="2000">
                <a:solidFill>
                  <a:schemeClr val="bg1"/>
                </a:solidFill>
                <a:latin typeface="+mj-lt"/>
              </a:defRPr>
            </a:lvl6pPr>
            <a:lvl7pPr marL="2547061" indent="0" algn="l">
              <a:buNone/>
              <a:defRPr sz="2000">
                <a:solidFill>
                  <a:schemeClr val="bg1"/>
                </a:solidFill>
                <a:latin typeface="+mj-lt"/>
              </a:defRPr>
            </a:lvl7pPr>
            <a:lvl8pPr marL="3056473" indent="0" algn="l">
              <a:buNone/>
              <a:defRPr sz="2000">
                <a:solidFill>
                  <a:schemeClr val="bg1"/>
                </a:solidFill>
                <a:latin typeface="+mj-lt"/>
              </a:defRPr>
            </a:lvl8pPr>
            <a:lvl9pPr marL="3565886" indent="0" algn="l">
              <a:buNone/>
              <a:defRPr sz="20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cs-CZ" noProof="0" smtClean="0"/>
              <a:t>Subtitle (move higher if title is only one line)</a:t>
            </a:r>
            <a:endParaRPr lang="cs-CZ" noProof="0" dirty="0" smtClean="0"/>
          </a:p>
        </p:txBody>
      </p:sp>
      <p:sp>
        <p:nvSpPr>
          <p:cNvPr id="16" name="Descriptor"/>
          <p:cNvSpPr txBox="1"/>
          <p:nvPr userDrawn="1">
            <p:custDataLst>
              <p:tags r:id="rId3"/>
            </p:custDataLst>
          </p:nvPr>
        </p:nvSpPr>
        <p:spPr bwMode="white">
          <a:xfrm>
            <a:off x="2057400" y="841248"/>
            <a:ext cx="705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l"/>
            <a:r>
              <a:rPr lang="cs-CZ" sz="10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sp>
        <p:nvSpPr>
          <p:cNvPr id="35" name="Draft stamp"/>
          <p:cNvSpPr txBox="1"/>
          <p:nvPr userDrawn="1">
            <p:custDataLst>
              <p:tags r:id="rId4"/>
            </p:custDataLst>
          </p:nvPr>
        </p:nvSpPr>
        <p:spPr>
          <a:xfrm>
            <a:off x="530352" y="4041648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cs-CZ" sz="1000" b="1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sp>
        <p:nvSpPr>
          <p:cNvPr id="26" name="Confidentiality stamp"/>
          <p:cNvSpPr txBox="1"/>
          <p:nvPr userDrawn="1"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 userDrawn="1">
            <p:custDataLst>
              <p:tags r:id="rId6"/>
            </p:custDataLst>
          </p:nvPr>
        </p:nvSpPr>
        <p:spPr bwMode="white">
          <a:xfrm>
            <a:off x="530351" y="4343400"/>
            <a:ext cx="1222249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cs-CZ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 </a:t>
            </a:r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75844"/>
            <a:ext cx="1371600" cy="154782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sz="quarter" idx="14"/>
            <p:custDataLst>
              <p:tags r:id="rId1"/>
            </p:custDataLst>
          </p:nvPr>
        </p:nvSpPr>
        <p:spPr>
          <a:xfrm>
            <a:off x="530352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15"/>
            <p:custDataLst>
              <p:tags r:id="rId2"/>
            </p:custDataLst>
          </p:nvPr>
        </p:nvSpPr>
        <p:spPr>
          <a:xfrm>
            <a:off x="5102351" y="2212848"/>
            <a:ext cx="4425696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ction Header"/>
          <p:cNvSpPr txBox="1"/>
          <p:nvPr userDrawn="1">
            <p:custDataLst>
              <p:tags r:id="rId3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7" name="Draft stamp" hidden="1"/>
          <p:cNvSpPr txBox="1"/>
          <p:nvPr userDrawn="1">
            <p:custDataLst>
              <p:tags r:id="rId4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19" name="Date/Filepath" hidden="1"/>
          <p:cNvSpPr txBox="1"/>
          <p:nvPr userDrawn="1">
            <p:custDataLst>
              <p:tags r:id="rId5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6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0" name="Section Footer"/>
          <p:cNvSpPr txBox="1"/>
          <p:nvPr userDrawn="1">
            <p:custDataLst>
              <p:tags r:id="rId7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8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9" name="Report Date"/>
          <p:cNvSpPr txBox="1"/>
          <p:nvPr userDrawn="1">
            <p:custDataLst>
              <p:tags r:id="rId9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30" name="Page Number"/>
          <p:cNvSpPr txBox="1"/>
          <p:nvPr userDrawn="1">
            <p:custDataLst>
              <p:tags r:id="rId10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Title 20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2" y="2212848"/>
            <a:ext cx="5946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Lar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quarter" idx="13"/>
          </p:nvPr>
        </p:nvSpPr>
        <p:spPr>
          <a:xfrm>
            <a:off x="530351" y="2212848"/>
            <a:ext cx="2898648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4"/>
          </p:nvPr>
        </p:nvSpPr>
        <p:spPr>
          <a:xfrm>
            <a:off x="3582513" y="2212848"/>
            <a:ext cx="5943600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5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19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3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6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1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0351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2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7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9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8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1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3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4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5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1813" y="2212848"/>
            <a:ext cx="4425696" cy="4416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5102351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20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2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23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24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5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6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7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8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9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30352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28" name="Content Placeholder 3"/>
          <p:cNvSpPr>
            <a:spLocks noGrp="1"/>
          </p:cNvSpPr>
          <p:nvPr>
            <p:ph sz="quarter" idx="14"/>
            <p:custDataLst>
              <p:tags r:id="rId2"/>
            </p:custDataLst>
          </p:nvPr>
        </p:nvSpPr>
        <p:spPr>
          <a:xfrm>
            <a:off x="3584447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sp>
        <p:nvSpPr>
          <p:cNvPr id="31" name="Content Placeholder 4"/>
          <p:cNvSpPr>
            <a:spLocks noGrp="1"/>
          </p:cNvSpPr>
          <p:nvPr>
            <p:ph sz="quarter" idx="15"/>
            <p:custDataLst>
              <p:tags r:id="rId3"/>
            </p:custDataLst>
          </p:nvPr>
        </p:nvSpPr>
        <p:spPr>
          <a:xfrm>
            <a:off x="6629400" y="2212848"/>
            <a:ext cx="2898648" cy="4416552"/>
          </a:xfrm>
        </p:spPr>
        <p:txBody>
          <a:bodyPr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/>
          </a:p>
        </p:txBody>
      </p:sp>
      <p:cxnSp>
        <p:nvCxnSpPr>
          <p:cNvPr id="16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ection Header"/>
          <p:cNvSpPr txBox="1"/>
          <p:nvPr userDrawn="1">
            <p:custDataLst>
              <p:tags r:id="rId4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33" name="Draft stamp" hidden="1"/>
          <p:cNvSpPr txBox="1"/>
          <p:nvPr userDrawn="1">
            <p:custDataLst>
              <p:tags r:id="rId5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4" name="Date/Filepath" hidden="1"/>
          <p:cNvSpPr txBox="1"/>
          <p:nvPr userDrawn="1">
            <p:custDataLst>
              <p:tags r:id="rId6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6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17" name="Presentation Disclaimer"/>
          <p:cNvSpPr txBox="1"/>
          <p:nvPr userDrawn="1">
            <p:custDataLst>
              <p:tags r:id="rId7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18" name="Section Footer"/>
          <p:cNvSpPr txBox="1"/>
          <p:nvPr userDrawn="1">
            <p:custDataLst>
              <p:tags r:id="rId8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19" name="Disclaimer" hidden="1"/>
          <p:cNvSpPr txBox="1"/>
          <p:nvPr userDrawn="1">
            <p:custDataLst>
              <p:tags r:id="rId9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0" name="Report Date"/>
          <p:cNvSpPr txBox="1"/>
          <p:nvPr userDrawn="1">
            <p:custDataLst>
              <p:tags r:id="rId10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1" name="Page Number"/>
          <p:cNvSpPr txBox="1"/>
          <p:nvPr userDrawn="1">
            <p:custDataLst>
              <p:tags r:id="rId11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sz="quarter" idx="10"/>
          </p:nvPr>
        </p:nvSpPr>
        <p:spPr>
          <a:xfrm>
            <a:off x="530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5102352" y="2212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2"/>
          </p:nvPr>
        </p:nvSpPr>
        <p:spPr>
          <a:xfrm>
            <a:off x="530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sp>
        <p:nvSpPr>
          <p:cNvPr id="21" name="Content Placeholder 5"/>
          <p:cNvSpPr>
            <a:spLocks noGrp="1"/>
          </p:cNvSpPr>
          <p:nvPr>
            <p:ph sz="quarter" idx="13"/>
          </p:nvPr>
        </p:nvSpPr>
        <p:spPr>
          <a:xfrm>
            <a:off x="5102352" y="4498848"/>
            <a:ext cx="4425696" cy="2130552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 dirty="0"/>
          </a:p>
        </p:txBody>
      </p:sp>
      <p:cxnSp>
        <p:nvCxnSpPr>
          <p:cNvPr id="18" name="Frame Line"/>
          <p:cNvCxnSpPr/>
          <p:nvPr userDrawn="1"/>
        </p:nvCxnSpPr>
        <p:spPr>
          <a:xfrm flipV="1">
            <a:off x="381000" y="1066800"/>
            <a:ext cx="9144002" cy="173736"/>
          </a:xfrm>
          <a:prstGeom prst="bentConnector3">
            <a:avLst>
              <a:gd name="adj1" fmla="val 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ection Header"/>
          <p:cNvSpPr txBox="1"/>
          <p:nvPr userDrawn="1">
            <p:custDataLst>
              <p:tags r:id="rId1"/>
            </p:custDataLst>
          </p:nvPr>
        </p:nvSpPr>
        <p:spPr>
          <a:xfrm>
            <a:off x="521208" y="850392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>
              <a:spcAft>
                <a:spcPts val="1003"/>
              </a:spcAft>
            </a:pPr>
            <a:endParaRPr lang="cs-CZ" sz="1100" dirty="0" smtClean="0">
              <a:latin typeface="+mn-lt"/>
              <a:ea typeface="Cambria Math" pitchFamily="18" charset="0"/>
            </a:endParaRPr>
          </a:p>
        </p:txBody>
      </p:sp>
      <p:sp>
        <p:nvSpPr>
          <p:cNvPr id="25" name="Draft stamp" hidden="1"/>
          <p:cNvSpPr txBox="1"/>
          <p:nvPr userDrawn="1">
            <p:custDataLst>
              <p:tags r:id="rId2"/>
            </p:custDataLst>
          </p:nvPr>
        </p:nvSpPr>
        <p:spPr>
          <a:xfrm>
            <a:off x="9159384" y="826101"/>
            <a:ext cx="362279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300" dirty="0" smtClean="0">
                <a:latin typeface="+mn-lt"/>
                <a:ea typeface="Cambria Math" pitchFamily="18" charset="0"/>
              </a:rPr>
              <a:t>Draft</a:t>
            </a:r>
          </a:p>
        </p:txBody>
      </p:sp>
      <p:sp>
        <p:nvSpPr>
          <p:cNvPr id="30" name="Date/Filepath" hidden="1"/>
          <p:cNvSpPr txBox="1"/>
          <p:nvPr userDrawn="1">
            <p:custDataLst>
              <p:tags r:id="rId3"/>
            </p:custDataLst>
          </p:nvPr>
        </p:nvSpPr>
        <p:spPr>
          <a:xfrm>
            <a:off x="5685674" y="530352"/>
            <a:ext cx="383598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000" dirty="0" smtClean="0">
                <a:latin typeface="+mn-lt"/>
              </a:rPr>
              <a:t>13/10/2011 C:\Documents and Settings\dsmutny001\Desktop\2.pptx</a:t>
            </a:r>
          </a:p>
        </p:txBody>
      </p:sp>
      <p:sp>
        <p:nvSpPr>
          <p:cNvPr id="32" name="PwC Text"/>
          <p:cNvSpPr txBox="1"/>
          <p:nvPr userDrawn="1"/>
        </p:nvSpPr>
        <p:spPr>
          <a:xfrm>
            <a:off x="531977" y="7262027"/>
            <a:ext cx="301752" cy="17272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PwC</a:t>
            </a:r>
          </a:p>
        </p:txBody>
      </p:sp>
      <p:sp>
        <p:nvSpPr>
          <p:cNvPr id="20" name="Presentation Disclaimer"/>
          <p:cNvSpPr txBox="1"/>
          <p:nvPr userDrawn="1">
            <p:custDataLst>
              <p:tags r:id="rId4"/>
            </p:custDataLst>
          </p:nvPr>
        </p:nvSpPr>
        <p:spPr>
          <a:xfrm>
            <a:off x="531977" y="6928122"/>
            <a:ext cx="8884920" cy="1692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l"/>
            <a:endParaRPr lang="cs-CZ" sz="1100" dirty="0" smtClean="0"/>
          </a:p>
        </p:txBody>
      </p:sp>
      <p:sp>
        <p:nvSpPr>
          <p:cNvPr id="22" name="Section Footer"/>
          <p:cNvSpPr txBox="1"/>
          <p:nvPr userDrawn="1">
            <p:custDataLst>
              <p:tags r:id="rId5"/>
            </p:custDataLst>
          </p:nvPr>
        </p:nvSpPr>
        <p:spPr>
          <a:xfrm>
            <a:off x="531977" y="7094069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4" name="Disclaimer" hidden="1"/>
          <p:cNvSpPr txBox="1"/>
          <p:nvPr userDrawn="1">
            <p:custDataLst>
              <p:tags r:id="rId6"/>
            </p:custDataLst>
          </p:nvPr>
        </p:nvSpPr>
        <p:spPr>
          <a:xfrm>
            <a:off x="5102352" y="7261640"/>
            <a:ext cx="3017520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endParaRPr lang="cs-CZ" sz="1100" noProof="0" dirty="0" smtClean="0"/>
          </a:p>
        </p:txBody>
      </p:sp>
      <p:sp>
        <p:nvSpPr>
          <p:cNvPr id="26" name="Report Date"/>
          <p:cNvSpPr txBox="1"/>
          <p:nvPr userDrawn="1">
            <p:custDataLst>
              <p:tags r:id="rId7"/>
            </p:custDataLst>
          </p:nvPr>
        </p:nvSpPr>
        <p:spPr>
          <a:xfrm>
            <a:off x="8238744" y="7096508"/>
            <a:ext cx="1283531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cs-CZ" sz="1100" dirty="0" smtClean="0">
                <a:latin typeface="+mn-lt"/>
              </a:rPr>
              <a:t>13. října 2011</a:t>
            </a:r>
          </a:p>
        </p:txBody>
      </p:sp>
      <p:sp>
        <p:nvSpPr>
          <p:cNvPr id="27" name="Page Number"/>
          <p:cNvSpPr txBox="1"/>
          <p:nvPr userDrawn="1">
            <p:custDataLst>
              <p:tags r:id="rId8"/>
            </p:custDataLst>
          </p:nvPr>
        </p:nvSpPr>
        <p:spPr>
          <a:xfrm>
            <a:off x="9523978" y="7263477"/>
            <a:ext cx="65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endParaRPr lang="cs-CZ" sz="1100" dirty="0" smtClean="0">
              <a:latin typeface="+mn-lt"/>
            </a:endParaRPr>
          </a:p>
        </p:txBody>
      </p:sp>
      <p:sp>
        <p:nvSpPr>
          <p:cNvPr id="28" name="Title 2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noProof="0" smtClean="0"/>
              <a:t>Insert banner statement here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id" hidden="1"/>
          <p:cNvGrpSpPr/>
          <p:nvPr>
            <p:custDataLst>
              <p:tags r:id="rId25"/>
            </p:custDataLst>
          </p:nvPr>
        </p:nvGrpSpPr>
        <p:grpSpPr>
          <a:xfrm>
            <a:off x="530352" y="685800"/>
            <a:ext cx="8997696" cy="6711696"/>
            <a:chOff x="530352" y="685800"/>
            <a:chExt cx="8997696" cy="6711696"/>
          </a:xfrm>
        </p:grpSpPr>
        <p:sp>
          <p:nvSpPr>
            <p:cNvPr id="54" name="Footer block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5" name="Title block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56" name="Header block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57" name="Group 600"/>
            <p:cNvGrpSpPr/>
            <p:nvPr userDrawn="1"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139" name="Content block 606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0" name="Content block 605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1" name="Content block 604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2" name="Content block 603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3" name="Content block 602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44" name="Content block 60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58" name="Group 500"/>
            <p:cNvGrpSpPr/>
            <p:nvPr userDrawn="1"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133" name="Content block 506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4" name="Content block 505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5" name="Content block 504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6" name="Content block 503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7" name="Content block 502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8" name="Content block 50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400"/>
            <p:cNvGrpSpPr/>
            <p:nvPr userDrawn="1"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127" name="Content block 406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8" name="Content block 405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9" name="Content block 404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0" name="Content block 403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1" name="Content block 402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32" name="Content block 40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6" name="Group 300"/>
            <p:cNvGrpSpPr/>
            <p:nvPr userDrawn="1"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121" name="Content block 306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2" name="Content block 305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3" name="Content block 304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4" name="Content block 303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5" name="Content block 302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6" name="Content block 30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200"/>
            <p:cNvGrpSpPr/>
            <p:nvPr userDrawn="1"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115" name="Content block 206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6" name="Content block 205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7" name="Content block 204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8" name="Content block 203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9" name="Content block 202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20" name="Content block 20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8" name="Group 100"/>
            <p:cNvGrpSpPr/>
            <p:nvPr userDrawn="1"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09" name="Content block 106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0" name="Content block 105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1" name="Content block 104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2" name="Content block 103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3" name="Content block 102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14" name="Content block 10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143000"/>
            <a:ext cx="8997696" cy="369332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cs-CZ" noProof="0" smtClean="0"/>
              <a:t>Click to edit Master title style</a:t>
            </a:r>
            <a:endParaRPr lang="cs-CZ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997696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cs-CZ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6652" y="7059304"/>
            <a:ext cx="2638348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9EBD5762-3BDC-484D-9503-7EA6D5A9A8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7059304"/>
            <a:ext cx="2585009" cy="341986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038" y="7059304"/>
            <a:ext cx="3500323" cy="341986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52" r:id="rId2"/>
    <p:sldLayoutId id="2147483653" r:id="rId3"/>
    <p:sldLayoutId id="2147483681" r:id="rId4"/>
    <p:sldLayoutId id="2147483682" r:id="rId5"/>
    <p:sldLayoutId id="2147483691" r:id="rId6"/>
    <p:sldLayoutId id="2147483702" r:id="rId7"/>
    <p:sldLayoutId id="2147483654" r:id="rId8"/>
    <p:sldLayoutId id="2147483683" r:id="rId9"/>
    <p:sldLayoutId id="2147483703" r:id="rId10"/>
    <p:sldLayoutId id="2147483704" r:id="rId11"/>
    <p:sldLayoutId id="2147483684" r:id="rId12"/>
    <p:sldLayoutId id="2147483685" r:id="rId13"/>
    <p:sldLayoutId id="2147483661" r:id="rId14"/>
    <p:sldLayoutId id="2147483686" r:id="rId15"/>
    <p:sldLayoutId id="2147483687" r:id="rId16"/>
    <p:sldLayoutId id="2147483688" r:id="rId17"/>
    <p:sldLayoutId id="2147483671" r:id="rId18"/>
    <p:sldLayoutId id="2147483689" r:id="rId19"/>
    <p:sldLayoutId id="2147483690" r:id="rId20"/>
    <p:sldLayoutId id="2147483701" r:id="rId21"/>
    <p:sldLayoutId id="2147483698" r:id="rId22"/>
    <p:sldLayoutId id="2147483700" r:id="rId23"/>
  </p:sldLayoutIdLst>
  <p:hf hdr="0"/>
  <p:txStyles>
    <p:titleStyle>
      <a:lvl1pPr algn="l" defTabSz="1018824" rtl="0" eaLnBrk="1" latinLnBrk="0" hangingPunct="1">
        <a:lnSpc>
          <a:spcPct val="100000"/>
        </a:lnSpc>
        <a:spcBef>
          <a:spcPct val="0"/>
        </a:spcBef>
        <a:buNone/>
        <a:defRPr sz="2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305647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222589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305647" marR="0" indent="-305647" algn="l" defTabSz="1018824" rtl="0" eaLnBrk="1" fontAlgn="auto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611295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916942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305647" algn="l" defTabSz="1018824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172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9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212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211.xml"/><Relationship Id="rId1" Type="http://schemas.openxmlformats.org/officeDocument/2006/relationships/tags" Target="../tags/tag210.xml"/><Relationship Id="rId6" Type="http://schemas.openxmlformats.org/officeDocument/2006/relationships/slideLayout" Target="../slideLayouts/slideLayout16.xml"/><Relationship Id="rId5" Type="http://schemas.openxmlformats.org/officeDocument/2006/relationships/tags" Target="../tags/tag214.xml"/><Relationship Id="rId4" Type="http://schemas.openxmlformats.org/officeDocument/2006/relationships/tags" Target="../tags/tag213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16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215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8.xml"/><Relationship Id="rId10" Type="http://schemas.openxmlformats.org/officeDocument/2006/relationships/image" Target="../media/image2.png"/><Relationship Id="rId4" Type="http://schemas.openxmlformats.org/officeDocument/2006/relationships/tags" Target="../tags/tag217.xml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22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19.xml"/><Relationship Id="rId1" Type="http://schemas.openxmlformats.org/officeDocument/2006/relationships/vmlDrawing" Target="../drawings/vmlDrawing7.vml"/><Relationship Id="rId6" Type="http://schemas.openxmlformats.org/officeDocument/2006/relationships/tags" Target="../tags/tag223.xml"/><Relationship Id="rId11" Type="http://schemas.openxmlformats.org/officeDocument/2006/relationships/image" Target="../media/image2.png"/><Relationship Id="rId5" Type="http://schemas.openxmlformats.org/officeDocument/2006/relationships/tags" Target="../tags/tag222.xml"/><Relationship Id="rId10" Type="http://schemas.openxmlformats.org/officeDocument/2006/relationships/image" Target="../media/image1.jpeg"/><Relationship Id="rId4" Type="http://schemas.openxmlformats.org/officeDocument/2006/relationships/tags" Target="../tags/tag221.xml"/><Relationship Id="rId9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225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224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27.xml"/><Relationship Id="rId10" Type="http://schemas.openxmlformats.org/officeDocument/2006/relationships/image" Target="../media/image2.png"/><Relationship Id="rId4" Type="http://schemas.openxmlformats.org/officeDocument/2006/relationships/tags" Target="../tags/tag226.xml"/><Relationship Id="rId9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29.xml"/><Relationship Id="rId7" Type="http://schemas.openxmlformats.org/officeDocument/2006/relationships/notesSlide" Target="../notesSlides/notesSlide14.xml"/><Relationship Id="rId2" Type="http://schemas.openxmlformats.org/officeDocument/2006/relationships/tags" Target="../tags/tag228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31.xml"/><Relationship Id="rId10" Type="http://schemas.openxmlformats.org/officeDocument/2006/relationships/image" Target="../media/image1.jpeg"/><Relationship Id="rId4" Type="http://schemas.openxmlformats.org/officeDocument/2006/relationships/tags" Target="../tags/tag230.xml"/><Relationship Id="rId9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34.xml"/><Relationship Id="rId7" Type="http://schemas.openxmlformats.org/officeDocument/2006/relationships/image" Target="../media/image1.jpeg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80.xml"/><Relationship Id="rId7" Type="http://schemas.openxmlformats.org/officeDocument/2006/relationships/image" Target="../media/image1.jpeg"/><Relationship Id="rId2" Type="http://schemas.openxmlformats.org/officeDocument/2006/relationships/tags" Target="../tags/tag179.xml"/><Relationship Id="rId1" Type="http://schemas.openxmlformats.org/officeDocument/2006/relationships/tags" Target="../tags/tag178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6.xml"/><Relationship Id="rId4" Type="http://schemas.openxmlformats.org/officeDocument/2006/relationships/tags" Target="../tags/tag18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18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82.xml"/><Relationship Id="rId1" Type="http://schemas.openxmlformats.org/officeDocument/2006/relationships/vmlDrawing" Target="../drawings/vmlDrawing1.vml"/><Relationship Id="rId6" Type="http://schemas.openxmlformats.org/officeDocument/2006/relationships/tags" Target="../tags/tag186.xml"/><Relationship Id="rId11" Type="http://schemas.openxmlformats.org/officeDocument/2006/relationships/image" Target="../media/image2.png"/><Relationship Id="rId5" Type="http://schemas.openxmlformats.org/officeDocument/2006/relationships/tags" Target="../tags/tag185.xml"/><Relationship Id="rId10" Type="http://schemas.openxmlformats.org/officeDocument/2006/relationships/image" Target="../media/image1.jpeg"/><Relationship Id="rId4" Type="http://schemas.openxmlformats.org/officeDocument/2006/relationships/tags" Target="../tags/tag184.xml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8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87.xml"/><Relationship Id="rId1" Type="http://schemas.openxmlformats.org/officeDocument/2006/relationships/vmlDrawing" Target="../drawings/vmlDrawing2.vml"/><Relationship Id="rId6" Type="http://schemas.openxmlformats.org/officeDocument/2006/relationships/tags" Target="../tags/tag191.xml"/><Relationship Id="rId11" Type="http://schemas.openxmlformats.org/officeDocument/2006/relationships/image" Target="../media/image2.png"/><Relationship Id="rId5" Type="http://schemas.openxmlformats.org/officeDocument/2006/relationships/tags" Target="../tags/tag190.xml"/><Relationship Id="rId10" Type="http://schemas.openxmlformats.org/officeDocument/2006/relationships/image" Target="../media/image1.jpeg"/><Relationship Id="rId4" Type="http://schemas.openxmlformats.org/officeDocument/2006/relationships/tags" Target="../tags/tag189.xml"/><Relationship Id="rId9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194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6" Type="http://schemas.openxmlformats.org/officeDocument/2006/relationships/slideLayout" Target="../slideLayouts/slideLayout16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9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97.xml"/><Relationship Id="rId1" Type="http://schemas.openxmlformats.org/officeDocument/2006/relationships/vmlDrawing" Target="../drawings/vmlDrawing3.vml"/><Relationship Id="rId6" Type="http://schemas.openxmlformats.org/officeDocument/2006/relationships/tags" Target="../tags/tag201.xml"/><Relationship Id="rId11" Type="http://schemas.openxmlformats.org/officeDocument/2006/relationships/image" Target="../media/image2.png"/><Relationship Id="rId5" Type="http://schemas.openxmlformats.org/officeDocument/2006/relationships/tags" Target="../tags/tag200.xml"/><Relationship Id="rId10" Type="http://schemas.openxmlformats.org/officeDocument/2006/relationships/image" Target="../media/image1.jpeg"/><Relationship Id="rId4" Type="http://schemas.openxmlformats.org/officeDocument/2006/relationships/tags" Target="../tags/tag199.xml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203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20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05.xml"/><Relationship Id="rId10" Type="http://schemas.openxmlformats.org/officeDocument/2006/relationships/image" Target="../media/image2.png"/><Relationship Id="rId4" Type="http://schemas.openxmlformats.org/officeDocument/2006/relationships/tags" Target="../tags/tag204.xml"/><Relationship Id="rId9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207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20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09.xml"/><Relationship Id="rId10" Type="http://schemas.openxmlformats.org/officeDocument/2006/relationships/image" Target="../media/image2.png"/><Relationship Id="rId4" Type="http://schemas.openxmlformats.org/officeDocument/2006/relationships/tags" Target="../tags/tag208.xml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Právní a obchodní podstata </a:t>
            </a:r>
            <a:b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cs-CZ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TERM-SHEETU</a:t>
            </a:r>
            <a:endParaRPr lang="cs-CZ" sz="3600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5" name="Draft stamp" hidden="1"/>
          <p:cNvSpPr txBox="1"/>
          <p:nvPr>
            <p:custDataLst>
              <p:tags r:id="rId4"/>
            </p:custDataLst>
          </p:nvPr>
        </p:nvSpPr>
        <p:spPr>
          <a:xfrm>
            <a:off x="530351" y="3886200"/>
            <a:ext cx="137160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GB" sz="1000" b="1" i="1" noProof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Draft</a:t>
            </a:r>
            <a:endParaRPr lang="en-GB" sz="1000" b="1" i="1" noProof="0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6" name="Confidentiality stamp"/>
          <p:cNvSpPr txBox="1"/>
          <p:nvPr>
            <p:custDataLst>
              <p:tags r:id="rId5"/>
            </p:custDataLst>
          </p:nvPr>
        </p:nvSpPr>
        <p:spPr>
          <a:xfrm>
            <a:off x="530351" y="3730752"/>
            <a:ext cx="12252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305647" algn="l">
              <a:spcAft>
                <a:spcPts val="1003"/>
              </a:spcAft>
            </a:pPr>
            <a:r>
              <a:rPr lang="en-GB" sz="1000" i="1" smtClean="0">
                <a:latin typeface="Georgia" pitchFamily="18" charset="0"/>
                <a:cs typeface="Arial" pitchFamily="34" charset="0"/>
              </a:rPr>
              <a:t>Důvěrné</a:t>
            </a:r>
            <a:endParaRPr lang="en-GB" sz="1000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Report Date"/>
          <p:cNvSpPr txBox="1"/>
          <p:nvPr>
            <p:custDataLst>
              <p:tags r:id="rId6"/>
            </p:custDataLst>
          </p:nvPr>
        </p:nvSpPr>
        <p:spPr bwMode="white">
          <a:xfrm>
            <a:off x="530351" y="4187953"/>
            <a:ext cx="1222248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20. </a:t>
            </a:r>
            <a:r>
              <a:rPr lang="en-GB" sz="1000" i="1" dirty="0" err="1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října</a:t>
            </a:r>
            <a:r>
              <a:rPr lang="en-GB" sz="1000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2011</a:t>
            </a:r>
          </a:p>
        </p:txBody>
      </p:sp>
      <p:pic>
        <p:nvPicPr>
          <p:cNvPr id="52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13474" y="6839358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Rectangle 53"/>
          <p:cNvSpPr/>
          <p:nvPr/>
        </p:nvSpPr>
        <p:spPr>
          <a:xfrm>
            <a:off x="7962955" y="6527764"/>
            <a:ext cx="20954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</a:pPr>
            <a:r>
              <a:rPr lang="cs-CZ" b="1" dirty="0" smtClean="0">
                <a:solidFill>
                  <a:srgbClr val="30527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Radek </a:t>
            </a:r>
            <a:r>
              <a:rPr lang="cs-CZ" b="1" dirty="0" err="1" smtClean="0">
                <a:solidFill>
                  <a:srgbClr val="30527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Schmied</a:t>
            </a:r>
            <a:endParaRPr lang="cs-CZ" b="1" dirty="0">
              <a:solidFill>
                <a:srgbClr val="30527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770708" y="1867989"/>
            <a:ext cx="8757339" cy="4273311"/>
          </a:xfrm>
        </p:spPr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Předmět prodeje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Cena, stanovení ceny a úhrada ceny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Podmínky realizace transakce, platební podmínky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Časový harmonogram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Základní rozsah prohlášení a záruk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Mlčenlivost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Exkluzivita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Řešení sporů, </a:t>
            </a:r>
            <a:r>
              <a:rPr lang="cs-CZ" sz="2400" b="0" i="0" dirty="0" err="1" smtClean="0">
                <a:latin typeface="Verdana" pitchFamily="34" charset="0"/>
              </a:rPr>
              <a:t>smlouvní</a:t>
            </a:r>
            <a:r>
              <a:rPr lang="cs-CZ" sz="2400" b="0" i="0" dirty="0" smtClean="0">
                <a:latin typeface="Verdana" pitchFamily="34" charset="0"/>
              </a:rPr>
              <a:t> pokuta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Vedlejší ujednání (tzv. </a:t>
            </a:r>
            <a:r>
              <a:rPr lang="cs-CZ" sz="2400" b="0" i="0" dirty="0" err="1" smtClean="0">
                <a:latin typeface="Verdana" pitchFamily="34" charset="0"/>
              </a:rPr>
              <a:t>Side</a:t>
            </a:r>
            <a:r>
              <a:rPr lang="cs-CZ" sz="2400" b="0" i="0" dirty="0" smtClean="0">
                <a:latin typeface="Verdana" pitchFamily="34" charset="0"/>
              </a:rPr>
              <a:t> </a:t>
            </a:r>
            <a:r>
              <a:rPr lang="cs-CZ" sz="2400" b="0" i="0" dirty="0" err="1" smtClean="0">
                <a:latin typeface="Verdana" pitchFamily="34" charset="0"/>
              </a:rPr>
              <a:t>Letter</a:t>
            </a:r>
            <a:r>
              <a:rPr lang="cs-CZ" sz="2400" b="0" i="0" dirty="0" smtClean="0">
                <a:latin typeface="Verdana" pitchFamily="34" charset="0"/>
              </a:rPr>
              <a:t>)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400" b="0" i="0" dirty="0" smtClean="0">
                <a:latin typeface="Verdana" pitchFamily="34" charset="0"/>
              </a:rPr>
              <a:t>Ostatní</a:t>
            </a:r>
            <a:endParaRPr lang="cs-CZ" sz="2400" b="0" i="0" dirty="0">
              <a:latin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z="2800" b="1" dirty="0" smtClean="0">
                <a:latin typeface="Verdana" pitchFamily="34" charset="0"/>
              </a:rPr>
              <a:t>Obsah TERM-SHEETU</a:t>
            </a:r>
            <a:endParaRPr lang="en-GB" sz="2800" b="1" dirty="0">
              <a:latin typeface="Verdana" pitchFamily="34" charset="0"/>
            </a:endParaRPr>
          </a:p>
        </p:txBody>
      </p:sp>
      <p:sp>
        <p:nvSpPr>
          <p:cNvPr id="51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6</a:t>
            </a:r>
            <a:endParaRPr lang="en-GB" sz="1100" dirty="0" smtClean="0">
              <a:latin typeface="+mn-lt"/>
            </a:endParaRPr>
          </a:p>
        </p:txBody>
      </p:sp>
      <p:pic>
        <p:nvPicPr>
          <p:cNvPr id="52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6866" name="think-cell Slide" r:id="rId8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Příklady</a:t>
            </a:r>
            <a:endParaRPr lang="en-GB" sz="2800" i="0" dirty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7</a:t>
            </a:r>
            <a:endParaRPr lang="en-GB" sz="1100" dirty="0" smtClean="0">
              <a:latin typeface="+mn-lt"/>
            </a:endParaRPr>
          </a:p>
        </p:txBody>
      </p:sp>
      <p:sp>
        <p:nvSpPr>
          <p:cNvPr id="57" name="Rectangle 3"/>
          <p:cNvSpPr>
            <a:spLocks noGrp="1" noChangeArrowheads="1"/>
          </p:cNvSpPr>
          <p:nvPr>
            <p:ph sz="quarter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Cena – navázána na výsledky společnosti</a:t>
            </a:r>
          </a:p>
          <a:p>
            <a:pPr marL="355600" indent="-355600" defTabSz="622300" eaLnBrk="1" hangingPunct="1">
              <a:lnSpc>
                <a:spcPct val="100000"/>
              </a:lnSpc>
              <a:buFontTx/>
              <a:buNone/>
            </a:pPr>
            <a:r>
              <a:rPr lang="cs-CZ" sz="2600" dirty="0">
                <a:latin typeface="Verdana" pitchFamily="34" charset="0"/>
              </a:rPr>
              <a:t>	- násobek EBIT/EBITDA</a:t>
            </a:r>
          </a:p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Cena stanovena jako </a:t>
            </a:r>
            <a:r>
              <a:rPr lang="cs-CZ" sz="2600" dirty="0" err="1">
                <a:latin typeface="Verdana" pitchFamily="34" charset="0"/>
              </a:rPr>
              <a:t>Enterprise</a:t>
            </a:r>
            <a:r>
              <a:rPr lang="cs-CZ" sz="2600" dirty="0">
                <a:latin typeface="Verdana" pitchFamily="34" charset="0"/>
              </a:rPr>
              <a:t> </a:t>
            </a:r>
            <a:r>
              <a:rPr lang="cs-CZ" sz="2600" dirty="0" err="1">
                <a:latin typeface="Verdana" pitchFamily="34" charset="0"/>
              </a:rPr>
              <a:t>Value</a:t>
            </a:r>
            <a:r>
              <a:rPr lang="cs-CZ" sz="2600" dirty="0">
                <a:latin typeface="Verdana" pitchFamily="34" charset="0"/>
              </a:rPr>
              <a:t>, EV=E+ND (Př.: odměna poradce 5% EV)</a:t>
            </a:r>
          </a:p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Neprovozní aktiva (Př.: chata)</a:t>
            </a:r>
          </a:p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Nemovitosti (Př.: US kupec)</a:t>
            </a:r>
          </a:p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Exkluzivita (Př.: VDD)</a:t>
            </a:r>
          </a:p>
          <a:p>
            <a:pPr marL="355600" indent="-355600" defTabSz="622300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 err="1">
                <a:latin typeface="Verdana" pitchFamily="34" charset="0"/>
              </a:rPr>
              <a:t>Side</a:t>
            </a:r>
            <a:r>
              <a:rPr lang="cs-CZ" sz="2600" dirty="0">
                <a:latin typeface="Verdana" pitchFamily="34" charset="0"/>
              </a:rPr>
              <a:t> </a:t>
            </a:r>
            <a:r>
              <a:rPr lang="cs-CZ" sz="2600" dirty="0" err="1">
                <a:latin typeface="Verdana" pitchFamily="34" charset="0"/>
              </a:rPr>
              <a:t>Letter</a:t>
            </a:r>
            <a:r>
              <a:rPr lang="cs-CZ" sz="2600" dirty="0">
                <a:latin typeface="Verdana" pitchFamily="34" charset="0"/>
              </a:rPr>
              <a:t> (Př.: 3x smlouva)</a:t>
            </a:r>
          </a:p>
        </p:txBody>
      </p:sp>
      <p:pic>
        <p:nvPicPr>
          <p:cNvPr id="58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7890" name="think-cell Slide" r:id="rId9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2212847"/>
            <a:ext cx="8652837" cy="3842077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tabLst>
                <a:tab pos="622300" algn="l"/>
              </a:tabLst>
            </a:pPr>
            <a:r>
              <a:rPr lang="cs-CZ" sz="2600" dirty="0" smtClean="0">
                <a:latin typeface="Verdana" pitchFamily="34" charset="0"/>
              </a:rPr>
              <a:t>Vypočítejte odměnu poradce za úspěch (tzv. </a:t>
            </a:r>
            <a:r>
              <a:rPr lang="cs-CZ" sz="2600" dirty="0" err="1" smtClean="0">
                <a:latin typeface="Verdana" pitchFamily="34" charset="0"/>
              </a:rPr>
              <a:t>success</a:t>
            </a:r>
            <a:r>
              <a:rPr lang="cs-CZ" sz="2600" dirty="0" smtClean="0">
                <a:latin typeface="Verdana" pitchFamily="34" charset="0"/>
              </a:rPr>
              <a:t> </a:t>
            </a:r>
            <a:r>
              <a:rPr lang="cs-CZ" sz="2600" dirty="0" err="1" smtClean="0">
                <a:latin typeface="Verdana" pitchFamily="34" charset="0"/>
              </a:rPr>
              <a:t>fee</a:t>
            </a:r>
            <a:r>
              <a:rPr lang="cs-CZ" sz="2600" dirty="0" smtClean="0">
                <a:latin typeface="Verdana" pitchFamily="34" charset="0"/>
              </a:rPr>
              <a:t>), pokud je nastavena jako 5% z </a:t>
            </a:r>
            <a:r>
              <a:rPr lang="cs-CZ" sz="2600" dirty="0" err="1" smtClean="0">
                <a:latin typeface="Verdana" pitchFamily="34" charset="0"/>
              </a:rPr>
              <a:t>Enterprise</a:t>
            </a:r>
            <a:r>
              <a:rPr lang="cs-CZ" sz="2600" dirty="0" smtClean="0">
                <a:latin typeface="Verdana" pitchFamily="34" charset="0"/>
              </a:rPr>
              <a:t> </a:t>
            </a:r>
            <a:r>
              <a:rPr lang="cs-CZ" sz="2600" dirty="0" err="1" smtClean="0">
                <a:latin typeface="Verdana" pitchFamily="34" charset="0"/>
              </a:rPr>
              <a:t>Value</a:t>
            </a:r>
            <a:r>
              <a:rPr lang="cs-CZ" sz="2600" dirty="0" smtClean="0">
                <a:latin typeface="Verdana" pitchFamily="34" charset="0"/>
              </a:rPr>
              <a:t>.</a:t>
            </a:r>
          </a:p>
          <a:p>
            <a:pPr>
              <a:tabLst>
                <a:tab pos="622300" algn="l"/>
              </a:tabLst>
            </a:pPr>
            <a:endParaRPr lang="cs-CZ" sz="2600" dirty="0" smtClean="0">
              <a:latin typeface="Verdana" pitchFamily="34" charset="0"/>
            </a:endParaRPr>
          </a:p>
          <a:p>
            <a:pPr>
              <a:tabLst>
                <a:tab pos="622300" algn="l"/>
              </a:tabLst>
            </a:pPr>
            <a:r>
              <a:rPr lang="cs-CZ" sz="2600" dirty="0" smtClean="0">
                <a:latin typeface="Verdana" pitchFamily="34" charset="0"/>
              </a:rPr>
              <a:t>Společnost:</a:t>
            </a:r>
          </a:p>
          <a:p>
            <a:pPr marL="355600" lvl="1" indent="266700">
              <a:tabLst>
                <a:tab pos="622300" algn="l"/>
              </a:tabLst>
            </a:pPr>
            <a:r>
              <a:rPr lang="cs-CZ" sz="2600" dirty="0" smtClean="0">
                <a:latin typeface="Verdana" pitchFamily="34" charset="0"/>
              </a:rPr>
              <a:t>Tržby: 1,1mld Kč, EBITDA: 25mil Kč</a:t>
            </a:r>
          </a:p>
          <a:p>
            <a:pPr marL="355600" lvl="1" indent="266700">
              <a:tabLst>
                <a:tab pos="622300" algn="l"/>
              </a:tabLst>
            </a:pPr>
            <a:r>
              <a:rPr lang="cs-CZ" sz="2600" dirty="0" smtClean="0">
                <a:latin typeface="Verdana" pitchFamily="34" charset="0"/>
              </a:rPr>
              <a:t>Aktiva: 200mil. Kč, Úvěry: 0, Hotovost: 155mil.</a:t>
            </a:r>
          </a:p>
          <a:p>
            <a:pPr marL="355600" lvl="1" indent="266700">
              <a:tabLst>
                <a:tab pos="622300" algn="l"/>
              </a:tabLst>
            </a:pPr>
            <a:r>
              <a:rPr lang="cs-CZ" sz="2600" dirty="0" smtClean="0">
                <a:latin typeface="Verdana" pitchFamily="34" charset="0"/>
              </a:rPr>
              <a:t>Nabízená cena 6x EBITDA na EV</a:t>
            </a:r>
            <a:endParaRPr lang="cs-CZ" sz="2600" dirty="0"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Příklad: „Odměna poradce“</a:t>
            </a:r>
            <a:endParaRPr lang="en-GB" sz="2800" i="0" dirty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8</a:t>
            </a:r>
            <a:endParaRPr lang="en-GB" sz="1100" dirty="0" smtClean="0">
              <a:latin typeface="+mn-lt"/>
            </a:endParaRPr>
          </a:p>
        </p:txBody>
      </p:sp>
      <p:pic>
        <p:nvPicPr>
          <p:cNvPr id="56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8914" name="think-cell Slide" r:id="rId8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Dohoda o mlčenlivosti I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9</a:t>
            </a:r>
            <a:endParaRPr lang="en-GB" sz="1100" dirty="0" smtClean="0">
              <a:latin typeface="+mn-lt"/>
            </a:endParaRPr>
          </a:p>
        </p:txBody>
      </p: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395288" y="2205038"/>
            <a:ext cx="7777162" cy="3615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Nezbytnost zajištění ochrany důvěrných informací a obchodního tajemství v rámci </a:t>
            </a:r>
            <a:r>
              <a:rPr lang="cs-CZ" sz="2600" dirty="0" err="1">
                <a:latin typeface="Verdana" pitchFamily="34" charset="0"/>
              </a:rPr>
              <a:t>due</a:t>
            </a:r>
            <a:r>
              <a:rPr lang="cs-CZ" sz="2600" dirty="0">
                <a:latin typeface="Verdana" pitchFamily="34" charset="0"/>
              </a:rPr>
              <a:t> diligence</a:t>
            </a:r>
          </a:p>
          <a:p>
            <a:pPr marL="457200" indent="-457200">
              <a:spcBef>
                <a:spcPct val="50000"/>
              </a:spcBef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Obchodní tajemství: §17 a </a:t>
            </a:r>
            <a:r>
              <a:rPr lang="cs-CZ" sz="2600" dirty="0" err="1">
                <a:latin typeface="Verdana" pitchFamily="34" charset="0"/>
              </a:rPr>
              <a:t>násl</a:t>
            </a:r>
            <a:r>
              <a:rPr lang="cs-CZ" sz="2600" dirty="0">
                <a:latin typeface="Verdana" pitchFamily="34" charset="0"/>
              </a:rPr>
              <a:t>. Obchodního zákoníku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Ochrana informací předaných při jednání o smlouvě: §271 obchodního zákoníku</a:t>
            </a:r>
          </a:p>
        </p:txBody>
      </p:sp>
      <p:pic>
        <p:nvPicPr>
          <p:cNvPr id="77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2466" name="think-cell Slide" r:id="rId9" imgW="429" imgH="429" progId="">
              <p:embed/>
            </p:oleObj>
          </a:graphicData>
        </a:graphic>
      </p:graphicFrame>
      <p:grpSp>
        <p:nvGrpSpPr>
          <p:cNvPr id="3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4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Dohoda o mlčenlivosti </a:t>
            </a:r>
            <a:r>
              <a:rPr lang="cs-CZ" sz="2800" i="0" dirty="0" smtClean="0">
                <a:latin typeface="Verdana" pitchFamily="34" charset="0"/>
              </a:rPr>
              <a:t>I</a:t>
            </a:r>
            <a:r>
              <a:rPr lang="en-US" sz="2800" i="0" dirty="0" smtClean="0">
                <a:latin typeface="Verdana" pitchFamily="34" charset="0"/>
              </a:rPr>
              <a:t>I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9</a:t>
            </a:r>
            <a:endParaRPr lang="en-GB" sz="1100" dirty="0" smtClean="0">
              <a:latin typeface="+mn-lt"/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468313" y="1672045"/>
            <a:ext cx="8280400" cy="509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457200" indent="-457200">
              <a:spcBef>
                <a:spcPct val="50000"/>
              </a:spcBef>
              <a:spcAft>
                <a:spcPct val="50000"/>
              </a:spcAft>
              <a:buFontTx/>
              <a:buNone/>
            </a:pPr>
            <a:r>
              <a:rPr lang="cs-CZ" sz="2600" dirty="0">
                <a:latin typeface="Verdana" pitchFamily="34" charset="0"/>
              </a:rPr>
              <a:t>Smlouva o důvěrnosti informací: 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definice důvěrných informací 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základní závazky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povinnost vrácení nebo zničení důvěrných informací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ochrana osobních údajů a jiné speciální předpisy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nápravné prostředky a řešení sporů</a:t>
            </a:r>
          </a:p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trvání smlouvy</a:t>
            </a:r>
          </a:p>
        </p:txBody>
      </p:sp>
      <p:pic>
        <p:nvPicPr>
          <p:cNvPr id="57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Title 2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z="2800" b="1" dirty="0" smtClean="0">
                <a:latin typeface="Verdana" pitchFamily="34" charset="0"/>
              </a:rPr>
              <a:t>Závěr</a:t>
            </a:r>
            <a:endParaRPr lang="en-GB" sz="2800" b="1" dirty="0">
              <a:latin typeface="Verdana" pitchFamily="34" charset="0"/>
            </a:endParaRPr>
          </a:p>
        </p:txBody>
      </p:sp>
      <p:sp>
        <p:nvSpPr>
          <p:cNvPr id="51" name="Page Number"/>
          <p:cNvSpPr txBox="1"/>
          <p:nvPr>
            <p:custDataLst>
              <p:tags r:id="rId4"/>
            </p:custDataLst>
          </p:nvPr>
        </p:nvSpPr>
        <p:spPr>
          <a:xfrm>
            <a:off x="9366949" y="7263476"/>
            <a:ext cx="15709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10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Zástupný symbol pro text 2"/>
          <p:cNvSpPr txBox="1">
            <a:spLocks/>
          </p:cNvSpPr>
          <p:nvPr/>
        </p:nvSpPr>
        <p:spPr bwMode="hidden">
          <a:xfrm>
            <a:off x="2722518" y="3085646"/>
            <a:ext cx="4572000" cy="2052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/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Děkujeme za pozornost</a:t>
            </a:r>
            <a:endParaRPr lang="cs-CZ" sz="3200" b="1" dirty="0">
              <a:effectLst>
                <a:outerShdw blurRad="38100" dist="38100" dir="2700000" algn="tl">
                  <a:srgbClr val="000000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3200" b="1" dirty="0"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</a:t>
            </a:r>
            <a:endParaRPr lang="cs-CZ" sz="3200" b="1" dirty="0">
              <a:effectLst>
                <a:outerShdw blurRad="38100" dist="38100" dir="2700000" algn="tl">
                  <a:srgbClr val="000000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4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9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0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11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2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8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0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2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4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4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6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8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5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30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2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6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4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7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8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0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2112" y="690177"/>
            <a:ext cx="1643079" cy="430887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95831">
              <a:buSzPct val="90000"/>
              <a:defRPr/>
            </a:pPr>
            <a:r>
              <a:rPr lang="cs-CZ" sz="2800" b="1" dirty="0" smtClean="0">
                <a:latin typeface="Verdana" pitchFamily="34" charset="0"/>
              </a:rPr>
              <a:t>Definice</a:t>
            </a:r>
            <a:endParaRPr lang="en-GB" sz="2800" b="1" i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106" name="Frame Line"/>
          <p:cNvCxnSpPr/>
          <p:nvPr/>
        </p:nvCxnSpPr>
        <p:spPr>
          <a:xfrm flipV="1">
            <a:off x="376647" y="552192"/>
            <a:ext cx="9144000" cy="173736"/>
          </a:xfrm>
          <a:prstGeom prst="bentConnector3">
            <a:avLst>
              <a:gd name="adj1" fmla="val -6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ontent Placeholder 54"/>
          <p:cNvSpPr>
            <a:spLocks noGrp="1"/>
          </p:cNvSpPr>
          <p:nvPr>
            <p:ph sz="quarter" idx="4294967295"/>
          </p:nvPr>
        </p:nvSpPr>
        <p:spPr>
          <a:xfrm>
            <a:off x="757646" y="1397726"/>
            <a:ext cx="8778240" cy="5231675"/>
          </a:xfrm>
        </p:spPr>
        <p:txBody>
          <a:bodyPr/>
          <a:lstStyle/>
          <a:p>
            <a:pPr fontAlgn="t"/>
            <a:endParaRPr lang="cs-CZ" dirty="0" smtClean="0"/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Dokument, který vymezuje základní strukturu a </a:t>
            </a:r>
            <a:r>
              <a:rPr lang="en-US" sz="2600" dirty="0" smtClean="0">
                <a:latin typeface="Verdana" pitchFamily="34" charset="0"/>
              </a:rPr>
              <a:t>       </a:t>
            </a:r>
            <a:r>
              <a:rPr lang="cs-CZ" sz="2600" dirty="0" smtClean="0">
                <a:latin typeface="Verdana" pitchFamily="34" charset="0"/>
              </a:rPr>
              <a:t>podmínky </a:t>
            </a:r>
            <a:r>
              <a:rPr lang="cs-CZ" sz="2600" dirty="0" smtClean="0">
                <a:latin typeface="Verdana" pitchFamily="34" charset="0"/>
              </a:rPr>
              <a:t>transakce (akvizice společnosti</a:t>
            </a:r>
            <a:r>
              <a:rPr lang="cs-CZ" sz="2600" dirty="0" smtClean="0">
                <a:latin typeface="Verdana" pitchFamily="34" charset="0"/>
              </a:rPr>
              <a:t>)</a:t>
            </a:r>
            <a:endParaRPr lang="en-US" sz="2600" dirty="0" smtClean="0">
              <a:latin typeface="Verdana" pitchFamily="34" charset="0"/>
            </a:endParaRPr>
          </a:p>
          <a:p>
            <a:pPr fontAlgn="t"/>
            <a:endParaRPr lang="en-US" sz="2600" dirty="0" smtClean="0">
              <a:latin typeface="Verdana" pitchFamily="34" charset="0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Nemá </a:t>
            </a:r>
            <a:r>
              <a:rPr lang="cs-CZ" sz="2600" dirty="0" smtClean="0">
                <a:latin typeface="Verdana" pitchFamily="34" charset="0"/>
              </a:rPr>
              <a:t>pevně danou formu (neformální dokument</a:t>
            </a:r>
            <a:r>
              <a:rPr lang="cs-CZ" sz="2600" dirty="0" smtClean="0">
                <a:latin typeface="Verdana" pitchFamily="34" charset="0"/>
              </a:rPr>
              <a:t>)</a:t>
            </a:r>
            <a:endParaRPr lang="en-US" sz="2600" dirty="0" smtClean="0">
              <a:latin typeface="Verdana" pitchFamily="34" charset="0"/>
            </a:endParaRPr>
          </a:p>
          <a:p>
            <a:pPr fontAlgn="t"/>
            <a:endParaRPr lang="en-US" sz="2600" dirty="0" smtClean="0">
              <a:latin typeface="Verdana" pitchFamily="34" charset="0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Většinou nezávazný indikativní dokument </a:t>
            </a:r>
            <a:br>
              <a:rPr lang="cs-CZ" sz="2600" dirty="0" smtClean="0">
                <a:latin typeface="Verdana" pitchFamily="34" charset="0"/>
              </a:rPr>
            </a:br>
            <a:r>
              <a:rPr lang="en-US" sz="2600" dirty="0" smtClean="0">
                <a:latin typeface="Verdana" pitchFamily="34" charset="0"/>
              </a:rPr>
              <a:t> </a:t>
            </a:r>
            <a:r>
              <a:rPr lang="en-US" sz="2600" dirty="0" smtClean="0">
                <a:latin typeface="Verdana" pitchFamily="34" charset="0"/>
              </a:rPr>
              <a:t>  </a:t>
            </a:r>
            <a:r>
              <a:rPr lang="cs-CZ" sz="2600" dirty="0" smtClean="0">
                <a:latin typeface="Verdana" pitchFamily="34" charset="0"/>
              </a:rPr>
              <a:t>(</a:t>
            </a:r>
            <a:r>
              <a:rPr lang="cs-CZ" sz="2600" dirty="0" smtClean="0">
                <a:latin typeface="Verdana" pitchFamily="34" charset="0"/>
              </a:rPr>
              <a:t>nejedná se o smlouvu) </a:t>
            </a:r>
            <a:endParaRPr lang="en-US" sz="2600" dirty="0" smtClean="0">
              <a:latin typeface="Verdana" pitchFamily="34" charset="0"/>
            </a:endParaRPr>
          </a:p>
          <a:p>
            <a:pPr fontAlgn="t"/>
            <a:endParaRPr lang="en-US" sz="2600" dirty="0" smtClean="0">
              <a:latin typeface="Verdana" pitchFamily="34" charset="0"/>
            </a:endParaRPr>
          </a:p>
          <a:p>
            <a:pPr fontAlgn="t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Podmínky nastaveny stručně a přehledně v bodech</a:t>
            </a:r>
          </a:p>
          <a:p>
            <a:pPr fontAlgn="t"/>
            <a:endParaRPr lang="cs-CZ" dirty="0" smtClean="0"/>
          </a:p>
          <a:p>
            <a:pPr fontAlgn="t"/>
            <a:endParaRPr lang="cs-CZ" dirty="0" smtClean="0"/>
          </a:p>
          <a:p>
            <a:pPr fontAlgn="b"/>
            <a:endParaRPr lang="cs-CZ" dirty="0" smtClean="0"/>
          </a:p>
          <a:p>
            <a:endParaRPr lang="cs-CZ" dirty="0"/>
          </a:p>
        </p:txBody>
      </p:sp>
      <p:pic>
        <p:nvPicPr>
          <p:cNvPr id="56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352" y="1663151"/>
            <a:ext cx="8997696" cy="5186035"/>
          </a:xfrm>
        </p:spPr>
        <p:txBody>
          <a:bodyPr/>
          <a:lstStyle/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b="0" i="0" dirty="0" smtClean="0">
                <a:latin typeface="Verdana" pitchFamily="34" charset="0"/>
              </a:rPr>
              <a:t>Podoba</a:t>
            </a:r>
            <a:r>
              <a:rPr lang="cs-CZ" sz="2600" b="0" i="0" dirty="0" smtClean="0">
                <a:latin typeface="Verdana" pitchFamily="34" charset="0"/>
              </a:rPr>
              <a:t>:</a:t>
            </a:r>
            <a:endParaRPr lang="cs-CZ" sz="2600" b="0" i="0" dirty="0" smtClean="0">
              <a:latin typeface="Verdana" pitchFamily="34" charset="0"/>
            </a:endParaRPr>
          </a:p>
          <a:p>
            <a:pPr marL="339725" indent="-339725">
              <a:lnSpc>
                <a:spcPct val="70000"/>
              </a:lnSpc>
            </a:pPr>
            <a:r>
              <a:rPr lang="cs-CZ" sz="2600" b="0" i="0" dirty="0" smtClean="0">
                <a:latin typeface="Verdana" pitchFamily="34" charset="0"/>
              </a:rPr>
              <a:t>	- Jednostranný návrh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b="0" i="0" dirty="0" smtClean="0">
                <a:latin typeface="Verdana" pitchFamily="34" charset="0"/>
              </a:rPr>
              <a:t>	- Dohoda dvou </a:t>
            </a:r>
            <a:r>
              <a:rPr lang="cs-CZ" sz="2600" b="0" i="0" dirty="0" smtClean="0">
                <a:latin typeface="Verdana" pitchFamily="34" charset="0"/>
              </a:rPr>
              <a:t>stran</a:t>
            </a:r>
            <a:endParaRPr lang="en-US" sz="2600" b="0" i="0" dirty="0" smtClean="0">
              <a:latin typeface="Verdana" pitchFamily="34" charset="0"/>
            </a:endParaRPr>
          </a:p>
          <a:p>
            <a:pPr marL="339725" indent="-339725">
              <a:spcAft>
                <a:spcPct val="20000"/>
              </a:spcAft>
            </a:pPr>
            <a:endParaRPr lang="cs-CZ" sz="2600" b="0" i="0" dirty="0" smtClean="0">
              <a:latin typeface="Verdana" pitchFamily="34" charset="0"/>
            </a:endParaRPr>
          </a:p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b="0" i="0" dirty="0" smtClean="0">
                <a:latin typeface="Verdana" pitchFamily="34" charset="0"/>
              </a:rPr>
              <a:t>Funkce</a:t>
            </a:r>
            <a:r>
              <a:rPr lang="cs-CZ" sz="2600" b="0" i="0" dirty="0" smtClean="0">
                <a:latin typeface="Verdana" pitchFamily="34" charset="0"/>
              </a:rPr>
              <a:t>:</a:t>
            </a:r>
            <a:endParaRPr lang="cs-CZ" sz="2600" b="0" i="0" dirty="0" smtClean="0">
              <a:latin typeface="Verdana" pitchFamily="34" charset="0"/>
            </a:endParaRPr>
          </a:p>
          <a:p>
            <a:pPr marL="339725" indent="-339725">
              <a:lnSpc>
                <a:spcPct val="70000"/>
              </a:lnSpc>
            </a:pPr>
            <a:r>
              <a:rPr lang="cs-CZ" sz="2600" b="0" i="0" dirty="0" smtClean="0">
                <a:latin typeface="Verdana" pitchFamily="34" charset="0"/>
              </a:rPr>
              <a:t>	- Ověřit stanovisko a očekávání prodávajícího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b="0" i="0" dirty="0" smtClean="0">
                <a:latin typeface="Verdana" pitchFamily="34" charset="0"/>
              </a:rPr>
              <a:t>	- Nastavit podmínky </a:t>
            </a:r>
            <a:r>
              <a:rPr lang="cs-CZ" sz="2600" b="0" i="0" dirty="0" smtClean="0">
                <a:latin typeface="Verdana" pitchFamily="34" charset="0"/>
              </a:rPr>
              <a:t>transakce</a:t>
            </a:r>
            <a:endParaRPr lang="en-US" sz="2600" b="0" i="0" dirty="0" smtClean="0">
              <a:latin typeface="Verdana" pitchFamily="34" charset="0"/>
            </a:endParaRPr>
          </a:p>
          <a:p>
            <a:pPr marL="339725" indent="-339725">
              <a:spcAft>
                <a:spcPct val="20000"/>
              </a:spcAft>
            </a:pPr>
            <a:endParaRPr lang="cs-CZ" sz="2600" b="0" i="0" dirty="0" smtClean="0">
              <a:latin typeface="Verdana" pitchFamily="34" charset="0"/>
            </a:endParaRPr>
          </a:p>
          <a:p>
            <a:pPr marL="339725" indent="-339725">
              <a:spcAft>
                <a:spcPct val="20000"/>
              </a:spcAft>
              <a:buFont typeface="Arial" pitchFamily="34" charset="0"/>
              <a:buChar char="•"/>
            </a:pPr>
            <a:r>
              <a:rPr lang="cs-CZ" sz="2600" b="0" i="0" dirty="0" smtClean="0">
                <a:latin typeface="Verdana" pitchFamily="34" charset="0"/>
              </a:rPr>
              <a:t>Alternativa k TERM SHEETU: LOI</a:t>
            </a:r>
          </a:p>
          <a:p>
            <a:pPr marL="339725" indent="-339725"/>
            <a:r>
              <a:rPr lang="cs-CZ" sz="2600" b="0" i="0" dirty="0" smtClean="0">
                <a:latin typeface="Verdana" pitchFamily="34" charset="0"/>
              </a:rPr>
              <a:t>	- Vyjádření zájmu, Dohoda o záměru,…</a:t>
            </a:r>
          </a:p>
          <a:p>
            <a:pPr marL="339725" indent="-339725">
              <a:spcAft>
                <a:spcPct val="20000"/>
              </a:spcAft>
            </a:pPr>
            <a:r>
              <a:rPr lang="cs-CZ" sz="2600" b="0" i="0" dirty="0" smtClean="0">
                <a:latin typeface="Verdana" pitchFamily="34" charset="0"/>
              </a:rPr>
              <a:t>	- forma dopisu</a:t>
            </a:r>
          </a:p>
          <a:p>
            <a:endParaRPr lang="en-GB" sz="2600" b="0" i="0" dirty="0" smtClean="0"/>
          </a:p>
        </p:txBody>
      </p:sp>
      <p:sp>
        <p:nvSpPr>
          <p:cNvPr id="51" name="Page Number"/>
          <p:cNvSpPr txBox="1"/>
          <p:nvPr>
            <p:custDataLst>
              <p:tags r:id="rId4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1</a:t>
            </a:r>
            <a:endParaRPr lang="en-GB" sz="1100" dirty="0" smtClean="0">
              <a:latin typeface="+mn-lt"/>
            </a:endParaRPr>
          </a:p>
        </p:txBody>
      </p:sp>
      <p:sp>
        <p:nvSpPr>
          <p:cNvPr id="52" name="Title 5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dirty="0" smtClean="0">
                <a:latin typeface="Verdana" pitchFamily="34" charset="0"/>
              </a:rPr>
              <a:t>Podoba, Funkce, Alternativa</a:t>
            </a:r>
            <a:endParaRPr lang="cs-CZ" sz="2800" b="1" dirty="0">
              <a:latin typeface="Verdana" pitchFamily="34" charset="0"/>
            </a:endParaRPr>
          </a:p>
        </p:txBody>
      </p:sp>
      <p:pic>
        <p:nvPicPr>
          <p:cNvPr id="53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9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3461657"/>
            <a:ext cx="8997696" cy="2707408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361950" indent="-361950">
              <a:lnSpc>
                <a:spcPct val="80000"/>
              </a:lnSpc>
              <a:spcBef>
                <a:spcPct val="0"/>
              </a:spcBef>
              <a:spcAft>
                <a:spcPct val="20000"/>
              </a:spcAft>
              <a:buFont typeface="Arial" pitchFamily="34" charset="0"/>
              <a:buChar char="•"/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NDA 	– Non </a:t>
            </a:r>
            <a:r>
              <a:rPr lang="cs-CZ" sz="2300" dirty="0" err="1" smtClean="0">
                <a:latin typeface="Verdana" pitchFamily="34" charset="0"/>
              </a:rPr>
              <a:t>Disclosure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Agreement</a:t>
            </a:r>
            <a:endParaRPr lang="cs-CZ" sz="2300" dirty="0" smtClean="0">
              <a:latin typeface="Verdana" pitchFamily="34" charset="0"/>
            </a:endParaRPr>
          </a:p>
          <a:p>
            <a:pPr marL="361950" indent="-361950">
              <a:lnSpc>
                <a:spcPct val="80000"/>
              </a:lnSpc>
              <a:spcBef>
                <a:spcPct val="0"/>
              </a:spcBef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			</a:t>
            </a:r>
            <a:r>
              <a:rPr lang="en-US" sz="2300" dirty="0" smtClean="0">
                <a:latin typeface="Verdana" pitchFamily="34" charset="0"/>
              </a:rPr>
              <a:t>»</a:t>
            </a:r>
            <a:r>
              <a:rPr lang="cs-CZ" sz="2300" dirty="0" smtClean="0">
                <a:latin typeface="Verdana" pitchFamily="34" charset="0"/>
              </a:rPr>
              <a:t> C</a:t>
            </a:r>
            <a:r>
              <a:rPr lang="en-US" sz="2300" dirty="0" err="1" smtClean="0">
                <a:latin typeface="Verdana" pitchFamily="34" charset="0"/>
              </a:rPr>
              <a:t>onfidentiality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cs-CZ" sz="2300" dirty="0" smtClean="0">
                <a:latin typeface="Verdana" pitchFamily="34" charset="0"/>
              </a:rPr>
              <a:t>A</a:t>
            </a:r>
            <a:r>
              <a:rPr lang="en-US" sz="2300" dirty="0" err="1" smtClean="0">
                <a:latin typeface="Verdana" pitchFamily="34" charset="0"/>
              </a:rPr>
              <a:t>greement</a:t>
            </a:r>
            <a:r>
              <a:rPr lang="cs-CZ" sz="2300" dirty="0" smtClean="0">
                <a:latin typeface="Verdana" pitchFamily="34" charset="0"/>
              </a:rPr>
              <a:t> (CA)</a:t>
            </a:r>
          </a:p>
          <a:p>
            <a:pPr marL="361950" indent="-36195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			</a:t>
            </a:r>
            <a:r>
              <a:rPr lang="en-US" sz="2300" dirty="0" smtClean="0">
                <a:latin typeface="Verdana" pitchFamily="34" charset="0"/>
              </a:rPr>
              <a:t>»</a:t>
            </a:r>
            <a:r>
              <a:rPr lang="cs-CZ" sz="2300" dirty="0" smtClean="0">
                <a:latin typeface="Verdana" pitchFamily="34" charset="0"/>
              </a:rPr>
              <a:t> C</a:t>
            </a:r>
            <a:r>
              <a:rPr lang="en-US" sz="2300" dirty="0" err="1" smtClean="0">
                <a:latin typeface="Verdana" pitchFamily="34" charset="0"/>
              </a:rPr>
              <a:t>onfidential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cs-CZ" sz="2300" dirty="0" smtClean="0">
                <a:latin typeface="Verdana" pitchFamily="34" charset="0"/>
              </a:rPr>
              <a:t>D</a:t>
            </a:r>
            <a:r>
              <a:rPr lang="en-US" sz="2300" dirty="0" err="1" smtClean="0">
                <a:latin typeface="Verdana" pitchFamily="34" charset="0"/>
              </a:rPr>
              <a:t>isclosure</a:t>
            </a:r>
            <a:r>
              <a:rPr lang="en-US" sz="2300" dirty="0" smtClean="0">
                <a:latin typeface="Verdana" pitchFamily="34" charset="0"/>
              </a:rPr>
              <a:t> </a:t>
            </a:r>
            <a:r>
              <a:rPr lang="cs-CZ" sz="2300" dirty="0" smtClean="0">
                <a:latin typeface="Verdana" pitchFamily="34" charset="0"/>
              </a:rPr>
              <a:t>A</a:t>
            </a:r>
            <a:r>
              <a:rPr lang="en-US" sz="2300" dirty="0" err="1" smtClean="0">
                <a:latin typeface="Verdana" pitchFamily="34" charset="0"/>
              </a:rPr>
              <a:t>greement</a:t>
            </a:r>
            <a:r>
              <a:rPr lang="cs-CZ" sz="2300" dirty="0" smtClean="0">
                <a:latin typeface="Verdana" pitchFamily="34" charset="0"/>
              </a:rPr>
              <a:t> (CDA)</a:t>
            </a:r>
          </a:p>
          <a:p>
            <a:pPr marL="361950" indent="-361950">
              <a:lnSpc>
                <a:spcPct val="80000"/>
              </a:lnSpc>
              <a:buFont typeface="Arial" pitchFamily="34" charset="0"/>
              <a:buChar char="•"/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LOI  	– </a:t>
            </a:r>
            <a:r>
              <a:rPr lang="cs-CZ" sz="2300" dirty="0" err="1" smtClean="0">
                <a:latin typeface="Verdana" pitchFamily="34" charset="0"/>
              </a:rPr>
              <a:t>Letter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of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Intent</a:t>
            </a:r>
            <a:endParaRPr lang="cs-CZ" sz="2300" dirty="0" smtClean="0">
              <a:latin typeface="Verdana" pitchFamily="34" charset="0"/>
            </a:endParaRPr>
          </a:p>
          <a:p>
            <a:pPr marL="361950" indent="-361950">
              <a:lnSpc>
                <a:spcPct val="80000"/>
              </a:lnSpc>
              <a:buFont typeface="Arial" pitchFamily="34" charset="0"/>
              <a:buChar char="•"/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TS 	– Term </a:t>
            </a:r>
            <a:r>
              <a:rPr lang="cs-CZ" sz="2300" dirty="0" err="1" smtClean="0">
                <a:latin typeface="Verdana" pitchFamily="34" charset="0"/>
              </a:rPr>
              <a:t>Sheet</a:t>
            </a:r>
            <a:endParaRPr lang="cs-CZ" sz="2300" dirty="0" smtClean="0">
              <a:latin typeface="Verdana" pitchFamily="34" charset="0"/>
            </a:endParaRPr>
          </a:p>
          <a:p>
            <a:pPr marL="361950" indent="-361950">
              <a:lnSpc>
                <a:spcPct val="80000"/>
              </a:lnSpc>
              <a:buFont typeface="Arial" pitchFamily="34" charset="0"/>
              <a:buChar char="•"/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MOU 	– Memorandum </a:t>
            </a:r>
            <a:r>
              <a:rPr lang="cs-CZ" sz="2300" dirty="0" err="1" smtClean="0">
                <a:latin typeface="Verdana" pitchFamily="34" charset="0"/>
              </a:rPr>
              <a:t>of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Understanding</a:t>
            </a:r>
            <a:endParaRPr lang="cs-CZ" sz="2300" dirty="0" smtClean="0">
              <a:latin typeface="Verdana" pitchFamily="34" charset="0"/>
            </a:endParaRPr>
          </a:p>
          <a:p>
            <a:pPr marL="361950" indent="-361950">
              <a:lnSpc>
                <a:spcPct val="80000"/>
              </a:lnSpc>
              <a:buFont typeface="Arial" pitchFamily="34" charset="0"/>
              <a:buChar char="•"/>
              <a:tabLst>
                <a:tab pos="1257300" algn="l"/>
                <a:tab pos="1524000" algn="l"/>
              </a:tabLst>
            </a:pPr>
            <a:r>
              <a:rPr lang="cs-CZ" sz="2300" dirty="0" smtClean="0">
                <a:latin typeface="Verdana" pitchFamily="34" charset="0"/>
              </a:rPr>
              <a:t>SPA 	– </a:t>
            </a:r>
            <a:r>
              <a:rPr lang="cs-CZ" sz="2300" dirty="0" err="1" smtClean="0">
                <a:latin typeface="Verdana" pitchFamily="34" charset="0"/>
              </a:rPr>
              <a:t>Share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Purchase</a:t>
            </a:r>
            <a:r>
              <a:rPr lang="cs-CZ" sz="2300" dirty="0" smtClean="0">
                <a:latin typeface="Verdana" pitchFamily="34" charset="0"/>
              </a:rPr>
              <a:t> </a:t>
            </a:r>
            <a:r>
              <a:rPr lang="cs-CZ" sz="2300" dirty="0" err="1" smtClean="0">
                <a:latin typeface="Verdana" pitchFamily="34" charset="0"/>
              </a:rPr>
              <a:t>Agreement</a:t>
            </a:r>
            <a:endParaRPr lang="cs-CZ" sz="2300" dirty="0"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Procesní dokumenty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2</a:t>
            </a:r>
            <a:endParaRPr lang="en-GB" sz="1100" dirty="0" smtClean="0">
              <a:latin typeface="+mn-lt"/>
            </a:endParaRPr>
          </a:p>
        </p:txBody>
      </p:sp>
      <p:sp>
        <p:nvSpPr>
          <p:cNvPr id="58" name="Right Arrow 57"/>
          <p:cNvSpPr/>
          <p:nvPr/>
        </p:nvSpPr>
        <p:spPr>
          <a:xfrm>
            <a:off x="1619794" y="1149531"/>
            <a:ext cx="7289075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NDA	     				     SPA</a:t>
            </a:r>
            <a:endParaRPr lang="cs-CZ" sz="24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8332" y="2364376"/>
            <a:ext cx="4362994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Verdana" pitchFamily="34" charset="0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MOU </a:t>
            </a:r>
            <a:endParaRPr lang="cs-CZ" sz="2800" dirty="0" smtClean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2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0418" name="think-cell Slide" r:id="rId9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3461657"/>
            <a:ext cx="8997696" cy="3441968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indent="-339725">
              <a:buFont typeface="Arial" pitchFamily="34" charset="0"/>
              <a:buChar char="•"/>
            </a:pPr>
            <a:endParaRPr lang="en-US" sz="2600" dirty="0" smtClean="0">
              <a:latin typeface="Verdana" pitchFamily="34" charset="0"/>
            </a:endParaRPr>
          </a:p>
          <a:p>
            <a:pPr marL="339725" indent="-339725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LOI </a:t>
            </a:r>
            <a:r>
              <a:rPr lang="cs-CZ" sz="2600" dirty="0" smtClean="0">
                <a:latin typeface="Verdana" pitchFamily="34" charset="0"/>
              </a:rPr>
              <a:t>/ TS / MOU – obdobný účel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Nezávazné vyjádření jedné strany, případně nezávazná dohoda dvou a více stran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Rozdíly v podobě LOI/TS 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Rozdíl ve formě TS/MOU</a:t>
            </a:r>
          </a:p>
          <a:p>
            <a:pPr marL="339725" indent="-339725"/>
            <a:endParaRPr lang="cs-CZ" sz="2600" dirty="0"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Procesní </a:t>
            </a:r>
            <a:r>
              <a:rPr lang="cs-CZ" sz="2800" i="0" dirty="0" smtClean="0">
                <a:latin typeface="Verdana" pitchFamily="34" charset="0"/>
              </a:rPr>
              <a:t>dokumenty</a:t>
            </a:r>
            <a:r>
              <a:rPr lang="en-US" sz="2800" i="0" dirty="0" smtClean="0">
                <a:latin typeface="Verdana" pitchFamily="34" charset="0"/>
              </a:rPr>
              <a:t> 2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2</a:t>
            </a:r>
            <a:endParaRPr lang="en-GB" sz="1100" dirty="0" smtClean="0">
              <a:latin typeface="+mn-lt"/>
            </a:endParaRPr>
          </a:p>
        </p:txBody>
      </p:sp>
      <p:sp>
        <p:nvSpPr>
          <p:cNvPr id="62" name="Right Arrow 61"/>
          <p:cNvSpPr/>
          <p:nvPr/>
        </p:nvSpPr>
        <p:spPr>
          <a:xfrm>
            <a:off x="1632858" y="1149531"/>
            <a:ext cx="7276011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NDA</a:t>
            </a:r>
            <a:r>
              <a:rPr lang="en-US" b="1" dirty="0" smtClean="0">
                <a:latin typeface="Verdana" pitchFamily="34" charset="0"/>
                <a:cs typeface="Arial" charset="0"/>
              </a:rPr>
              <a:t>	      				</a:t>
            </a:r>
            <a:r>
              <a:rPr lang="en-US" b="1" dirty="0" smtClean="0">
                <a:latin typeface="Verdana" pitchFamily="34" charset="0"/>
                <a:cs typeface="Arial" charset="0"/>
              </a:rPr>
              <a:t>      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SPA</a:t>
            </a:r>
            <a:endParaRPr lang="cs-CZ" sz="24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8332" y="2364376"/>
            <a:ext cx="4362994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Verdana" pitchFamily="34" charset="0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MOU </a:t>
            </a:r>
            <a:endParaRPr lang="cs-CZ" sz="2800" dirty="0" smtClean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3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id" hidden="1"/>
          <p:cNvGrpSpPr/>
          <p:nvPr>
            <p:custDataLst>
              <p:tags r:id="rId2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530352" y="2351313"/>
            <a:ext cx="8997696" cy="3677930"/>
          </a:xfrm>
        </p:spPr>
        <p:txBody>
          <a:bodyPr/>
          <a:lstStyle/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Cena 					ANO/NE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Podmínky ceny			ANO/NE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Termíny				</a:t>
            </a:r>
            <a:r>
              <a:rPr lang="en-US" sz="3000" b="0" i="0" dirty="0" smtClean="0">
                <a:latin typeface="Verdana" pitchFamily="34" charset="0"/>
              </a:rPr>
              <a:t>	</a:t>
            </a:r>
            <a:r>
              <a:rPr lang="cs-CZ" sz="3000" b="0" i="0" dirty="0" smtClean="0">
                <a:latin typeface="Verdana" pitchFamily="34" charset="0"/>
              </a:rPr>
              <a:t>ANO/NE</a:t>
            </a:r>
            <a:endParaRPr lang="cs-CZ" sz="3000" b="0" i="0" dirty="0" smtClean="0">
              <a:latin typeface="Verdana" pitchFamily="34" charset="0"/>
            </a:endParaRPr>
          </a:p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Exkluzivita				ANO/NE</a:t>
            </a:r>
          </a:p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Mlčenlivost kupující		</a:t>
            </a:r>
            <a:r>
              <a:rPr lang="en-US" sz="3000" b="0" i="0" dirty="0" smtClean="0">
                <a:latin typeface="Verdana" pitchFamily="34" charset="0"/>
              </a:rPr>
              <a:t>	</a:t>
            </a:r>
            <a:r>
              <a:rPr lang="cs-CZ" sz="3000" b="0" i="0" dirty="0" smtClean="0">
                <a:latin typeface="Verdana" pitchFamily="34" charset="0"/>
              </a:rPr>
              <a:t>ANO/NE</a:t>
            </a:r>
            <a:endParaRPr lang="cs-CZ" sz="3000" b="0" i="0" dirty="0" smtClean="0">
              <a:latin typeface="Verdana" pitchFamily="34" charset="0"/>
            </a:endParaRPr>
          </a:p>
          <a:p>
            <a:pPr marL="339725" indent="-339725">
              <a:buFont typeface="Arial" pitchFamily="34" charset="0"/>
              <a:buChar char="•"/>
            </a:pPr>
            <a:r>
              <a:rPr lang="cs-CZ" sz="3000" b="0" i="0" dirty="0" smtClean="0">
                <a:latin typeface="Verdana" pitchFamily="34" charset="0"/>
              </a:rPr>
              <a:t>Mlčenlivost prodávající 	</a:t>
            </a:r>
            <a:r>
              <a:rPr lang="en-US" sz="3000" b="0" i="0" dirty="0" smtClean="0">
                <a:latin typeface="Verdana" pitchFamily="34" charset="0"/>
              </a:rPr>
              <a:t>	</a:t>
            </a:r>
            <a:r>
              <a:rPr lang="cs-CZ" sz="3000" b="0" i="0" dirty="0" smtClean="0">
                <a:latin typeface="Verdana" pitchFamily="34" charset="0"/>
              </a:rPr>
              <a:t>ANO/NE</a:t>
            </a:r>
            <a:endParaRPr lang="cs-CZ" sz="3000" b="0" i="0" dirty="0" smtClean="0">
              <a:latin typeface="Verdana" pitchFamily="34" charset="0"/>
            </a:endParaRPr>
          </a:p>
          <a:p>
            <a:pPr marL="339725" indent="-339725"/>
            <a:endParaRPr lang="cs-CZ" sz="3000" b="0" i="0" dirty="0">
              <a:latin typeface="Verdan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/>
          <a:lstStyle/>
          <a:p>
            <a:pPr marL="590550" indent="-590550">
              <a:lnSpc>
                <a:spcPct val="100000"/>
              </a:lnSpc>
            </a:pPr>
            <a:r>
              <a:rPr lang="cs-CZ" sz="2800" b="1" dirty="0" smtClean="0">
                <a:latin typeface="Verdana" pitchFamily="34" charset="0"/>
              </a:rPr>
              <a:t>Závazná ujednání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51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63476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3</a:t>
            </a:r>
            <a:endParaRPr lang="en-GB" sz="1100" dirty="0" smtClean="0">
              <a:latin typeface="+mn-lt"/>
            </a:endParaRPr>
          </a:p>
        </p:txBody>
      </p:sp>
      <p:pic>
        <p:nvPicPr>
          <p:cNvPr id="52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61442" name="think-cell Slide" r:id="rId9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sz="quarter" idx="15"/>
            <p:custDataLst>
              <p:tags r:id="rId4"/>
            </p:custDataLst>
          </p:nvPr>
        </p:nvSpPr>
        <p:spPr>
          <a:xfrm>
            <a:off x="530352" y="3461657"/>
            <a:ext cx="8997696" cy="92845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339725" indent="-339725">
              <a:buFont typeface="Arial" pitchFamily="34" charset="0"/>
              <a:buChar char="•"/>
            </a:pPr>
            <a:endParaRPr lang="en-US" sz="2600" dirty="0" smtClean="0">
              <a:latin typeface="Verdana" pitchFamily="34" charset="0"/>
            </a:endParaRPr>
          </a:p>
          <a:p>
            <a:pPr marL="339725" indent="-339725">
              <a:buFont typeface="Arial" pitchFamily="34" charset="0"/>
              <a:buChar char="•"/>
            </a:pPr>
            <a:endParaRPr lang="cs-CZ" sz="2600" dirty="0" smtClean="0"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Proces z pohledu prodávajícího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6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2</a:t>
            </a:r>
            <a:endParaRPr lang="en-GB" sz="1100" dirty="0" smtClean="0">
              <a:latin typeface="+mn-lt"/>
            </a:endParaRPr>
          </a:p>
        </p:txBody>
      </p:sp>
      <p:sp>
        <p:nvSpPr>
          <p:cNvPr id="62" name="Right Arrow 61"/>
          <p:cNvSpPr/>
          <p:nvPr/>
        </p:nvSpPr>
        <p:spPr>
          <a:xfrm>
            <a:off x="1632858" y="1149531"/>
            <a:ext cx="7276011" cy="283464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 smtClean="0">
                <a:latin typeface="Verdana" pitchFamily="34" charset="0"/>
                <a:cs typeface="Arial" charset="0"/>
              </a:rPr>
              <a:t> 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NDA</a:t>
            </a:r>
            <a:r>
              <a:rPr lang="en-US" b="1" dirty="0" smtClean="0">
                <a:latin typeface="Verdana" pitchFamily="34" charset="0"/>
                <a:cs typeface="Arial" charset="0"/>
              </a:rPr>
              <a:t>	      				</a:t>
            </a:r>
            <a:r>
              <a:rPr lang="en-US" b="1" dirty="0" smtClean="0">
                <a:latin typeface="Verdana" pitchFamily="34" charset="0"/>
                <a:cs typeface="Arial" charset="0"/>
              </a:rPr>
              <a:t>      </a:t>
            </a:r>
            <a:r>
              <a:rPr lang="en-US" sz="2400" b="1" dirty="0" smtClean="0">
                <a:latin typeface="Verdana" pitchFamily="34" charset="0"/>
                <a:cs typeface="Arial" charset="0"/>
              </a:rPr>
              <a:t>SPA</a:t>
            </a:r>
            <a:endParaRPr lang="cs-CZ" sz="2400" b="1" dirty="0">
              <a:latin typeface="Verdana" pitchFamily="34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8332" y="2364376"/>
            <a:ext cx="4362994" cy="430887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indent="-274320"/>
            <a:r>
              <a:rPr lang="en-US" sz="2800" b="1" dirty="0" smtClean="0">
                <a:latin typeface="Verdana" pitchFamily="34" charset="0"/>
                <a:cs typeface="Arial" charset="0"/>
              </a:rPr>
              <a:t>LOI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TS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	    </a:t>
            </a:r>
            <a:r>
              <a:rPr lang="en-US" sz="2800" b="1" dirty="0" smtClean="0">
                <a:latin typeface="Verdana" pitchFamily="34" charset="0"/>
                <a:cs typeface="Arial" charset="0"/>
              </a:rPr>
              <a:t>  MOU </a:t>
            </a:r>
            <a:endParaRPr lang="cs-CZ" sz="28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1357313" y="4581525"/>
            <a:ext cx="846137" cy="457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0000"/>
                </a:solidFill>
                <a:cs typeface="Arial" charset="0"/>
              </a:rPr>
              <a:t>NDA</a:t>
            </a:r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2325370" y="4581525"/>
            <a:ext cx="2401888" cy="457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 err="1">
                <a:solidFill>
                  <a:srgbClr val="FF0000"/>
                </a:solidFill>
                <a:cs typeface="Arial" charset="0"/>
              </a:rPr>
              <a:t>Indicative</a:t>
            </a:r>
            <a:r>
              <a:rPr lang="cs-CZ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cs typeface="Arial" charset="0"/>
              </a:rPr>
              <a:t>Offer</a:t>
            </a:r>
            <a:endParaRPr lang="cs-CZ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5036095" y="4581525"/>
            <a:ext cx="1844675" cy="457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000000"/>
                </a:solidFill>
                <a:cs typeface="Arial" charset="0"/>
              </a:rPr>
              <a:t>Term </a:t>
            </a:r>
            <a:r>
              <a:rPr lang="cs-CZ" b="1" dirty="0" err="1">
                <a:solidFill>
                  <a:srgbClr val="000000"/>
                </a:solidFill>
                <a:cs typeface="Arial" charset="0"/>
              </a:rPr>
              <a:t>Sheet</a:t>
            </a:r>
            <a:endParaRPr lang="cs-CZ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3" name="Text Box 13"/>
          <p:cNvSpPr txBox="1">
            <a:spLocks noChangeArrowheads="1"/>
          </p:cNvSpPr>
          <p:nvPr/>
        </p:nvSpPr>
        <p:spPr bwMode="auto">
          <a:xfrm>
            <a:off x="7471003" y="4529273"/>
            <a:ext cx="1890712" cy="822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 err="1">
                <a:solidFill>
                  <a:srgbClr val="FF0000"/>
                </a:solidFill>
                <a:cs typeface="Arial" charset="0"/>
              </a:rPr>
              <a:t>Binding</a:t>
            </a:r>
            <a:r>
              <a:rPr lang="cs-CZ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cs typeface="Arial" charset="0"/>
              </a:rPr>
              <a:t>Bid</a:t>
            </a:r>
            <a:endParaRPr lang="cs-CZ" b="1" dirty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b="1" dirty="0">
                <a:solidFill>
                  <a:srgbClr val="FF0000"/>
                </a:solidFill>
                <a:cs typeface="Arial" charset="0"/>
              </a:rPr>
              <a:t>(SPA)</a:t>
            </a:r>
          </a:p>
        </p:txBody>
      </p:sp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4818" name="think-cell Slide" r:id="rId8" imgW="429" imgH="429" progId="">
              <p:embed/>
            </p:oleObj>
          </a:graphicData>
        </a:graphic>
      </p:graphicFrame>
      <p:grpSp>
        <p:nvGrpSpPr>
          <p:cNvPr id="4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8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3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Použití TERM-SHEETU</a:t>
            </a:r>
            <a:endParaRPr lang="en-GB" sz="2800" i="0" dirty="0" smtClean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4</a:t>
            </a:r>
            <a:endParaRPr lang="en-GB" sz="1100" dirty="0" smtClean="0">
              <a:latin typeface="+mn-lt"/>
            </a:endParaRPr>
          </a:p>
        </p:txBody>
      </p:sp>
      <p:pic>
        <p:nvPicPr>
          <p:cNvPr id="56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" name="Rectangle 3"/>
          <p:cNvSpPr>
            <a:spLocks noGrp="1" noChangeArrowheads="1"/>
          </p:cNvSpPr>
          <p:nvPr>
            <p:ph sz="quarter" idx="15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indent="-339725" eaLnBrk="1" hangingPunct="1">
              <a:lnSpc>
                <a:spcPct val="100000"/>
              </a:lnSpc>
              <a:spcAft>
                <a:spcPct val="80000"/>
              </a:spcAft>
              <a:buFontTx/>
              <a:buNone/>
            </a:pPr>
            <a:r>
              <a:rPr lang="cs-CZ" sz="2600" dirty="0">
                <a:latin typeface="Verdana" pitchFamily="34" charset="0"/>
              </a:rPr>
              <a:t>Záleží na:</a:t>
            </a:r>
          </a:p>
          <a:p>
            <a:pPr marL="339725" indent="-339725" eaLnBrk="1" hangingPunct="1">
              <a:lnSpc>
                <a:spcPct val="10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Nastavení procesu (formální/neformální)</a:t>
            </a:r>
          </a:p>
          <a:p>
            <a:pPr marL="339725" indent="-339725" eaLnBrk="1" hangingPunct="1">
              <a:lnSpc>
                <a:spcPct val="10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Typu investora (finanční/strategický)</a:t>
            </a:r>
          </a:p>
          <a:p>
            <a:pPr marL="339725" indent="-339725" eaLnBrk="1" hangingPunct="1">
              <a:lnSpc>
                <a:spcPct val="10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Zkušenostech a zvyklostech investora (lokální čeští investoři, Evropa, USA, Indie,…) </a:t>
            </a:r>
          </a:p>
          <a:p>
            <a:pPr marL="339725" indent="-33972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… kulturní rozdíly, standardy v M</a:t>
            </a:r>
            <a:r>
              <a:rPr lang="en-US" sz="2600" dirty="0">
                <a:latin typeface="Verdana" pitchFamily="34" charset="0"/>
              </a:rPr>
              <a:t>&amp;A</a:t>
            </a:r>
            <a:r>
              <a:rPr lang="cs-CZ" sz="2600" dirty="0">
                <a:latin typeface="Verdana" pitchFamily="34" charset="0"/>
              </a:rPr>
              <a:t>, </a:t>
            </a:r>
            <a:r>
              <a:rPr lang="en-US" sz="2600" dirty="0" err="1">
                <a:latin typeface="Verdana" pitchFamily="34" charset="0"/>
              </a:rPr>
              <a:t>odhad</a:t>
            </a:r>
            <a:r>
              <a:rPr lang="en-US" sz="2600" dirty="0">
                <a:latin typeface="Verdana" pitchFamily="34" charset="0"/>
              </a:rPr>
              <a:t> </a:t>
            </a:r>
            <a:r>
              <a:rPr lang="en-US" sz="2600" dirty="0" err="1">
                <a:latin typeface="Verdana" pitchFamily="34" charset="0"/>
              </a:rPr>
              <a:t>aktu</a:t>
            </a:r>
            <a:r>
              <a:rPr lang="cs-CZ" sz="2600" dirty="0">
                <a:latin typeface="Verdana" pitchFamily="34" charset="0"/>
              </a:rPr>
              <a:t>á</a:t>
            </a:r>
            <a:r>
              <a:rPr lang="en-US" sz="2600" dirty="0" err="1">
                <a:latin typeface="Verdana" pitchFamily="34" charset="0"/>
              </a:rPr>
              <a:t>ln</a:t>
            </a:r>
            <a:r>
              <a:rPr lang="cs-CZ" sz="2600" dirty="0">
                <a:latin typeface="Verdana" pitchFamily="34" charset="0"/>
              </a:rPr>
              <a:t>í </a:t>
            </a:r>
            <a:r>
              <a:rPr lang="en-US" sz="2600" dirty="0" err="1">
                <a:latin typeface="Verdana" pitchFamily="34" charset="0"/>
              </a:rPr>
              <a:t>situace</a:t>
            </a:r>
            <a:r>
              <a:rPr lang="cs-CZ" sz="2600" dirty="0">
                <a:latin typeface="Verdana" pitchFamily="34" charset="0"/>
              </a:rPr>
              <a:t>,…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Object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43010" name="think-cell Slide" r:id="rId8" imgW="429" imgH="429" progId="">
              <p:embed/>
            </p:oleObj>
          </a:graphicData>
        </a:graphic>
      </p:graphicFrame>
      <p:grpSp>
        <p:nvGrpSpPr>
          <p:cNvPr id="3" name="grid" hidden="1"/>
          <p:cNvGrpSpPr/>
          <p:nvPr>
            <p:custDataLst>
              <p:tags r:id="rId3"/>
            </p:custDataLst>
          </p:nvPr>
        </p:nvGrpSpPr>
        <p:grpSpPr>
          <a:xfrm>
            <a:off x="530351" y="685800"/>
            <a:ext cx="8997696" cy="6711696"/>
            <a:chOff x="530352" y="685800"/>
            <a:chExt cx="8997696" cy="6711696"/>
          </a:xfrm>
        </p:grpSpPr>
        <p:sp>
          <p:nvSpPr>
            <p:cNvPr id="5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97696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6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97696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478" tIns="0" rIns="64777" bIns="0" anchor="ctr"/>
            <a:lstStyle/>
            <a:p>
              <a:pPr algn="ctr" defTabSz="912813">
                <a:defRPr/>
              </a:pPr>
              <a:endParaRPr lang="en-GB" dirty="0"/>
            </a:p>
          </p:txBody>
        </p:sp>
        <p:sp>
          <p:nvSpPr>
            <p:cNvPr id="7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97696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06" tIns="0" rIns="6460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4" name="Group 600" hidden="1"/>
            <p:cNvGrpSpPr/>
            <p:nvPr/>
          </p:nvGrpSpPr>
          <p:grpSpPr>
            <a:xfrm>
              <a:off x="530352" y="6016752"/>
              <a:ext cx="8997696" cy="612648"/>
              <a:chOff x="530352" y="6016752"/>
              <a:chExt cx="8997696" cy="612648"/>
            </a:xfrm>
          </p:grpSpPr>
          <p:sp>
            <p:nvSpPr>
              <p:cNvPr id="44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5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8" name="Group 500" hidden="1"/>
            <p:cNvGrpSpPr/>
            <p:nvPr/>
          </p:nvGrpSpPr>
          <p:grpSpPr>
            <a:xfrm>
              <a:off x="530352" y="5257800"/>
              <a:ext cx="8997696" cy="612648"/>
              <a:chOff x="530352" y="5257800"/>
              <a:chExt cx="8997696" cy="612648"/>
            </a:xfrm>
          </p:grpSpPr>
          <p:sp>
            <p:nvSpPr>
              <p:cNvPr id="38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9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9" name="Group 400" hidden="1"/>
            <p:cNvGrpSpPr/>
            <p:nvPr/>
          </p:nvGrpSpPr>
          <p:grpSpPr>
            <a:xfrm>
              <a:off x="530352" y="4498848"/>
              <a:ext cx="8997696" cy="612648"/>
              <a:chOff x="530352" y="4498848"/>
              <a:chExt cx="8997696" cy="612648"/>
            </a:xfrm>
          </p:grpSpPr>
          <p:sp>
            <p:nvSpPr>
              <p:cNvPr id="32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3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" name="Group 300" hidden="1"/>
            <p:cNvGrpSpPr/>
            <p:nvPr/>
          </p:nvGrpSpPr>
          <p:grpSpPr>
            <a:xfrm>
              <a:off x="530352" y="3730752"/>
              <a:ext cx="8997696" cy="612648"/>
              <a:chOff x="530352" y="3730752"/>
              <a:chExt cx="8997696" cy="612648"/>
            </a:xfrm>
          </p:grpSpPr>
          <p:sp>
            <p:nvSpPr>
              <p:cNvPr id="26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7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3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1" name="Group 200" hidden="1"/>
            <p:cNvGrpSpPr/>
            <p:nvPr/>
          </p:nvGrpSpPr>
          <p:grpSpPr>
            <a:xfrm>
              <a:off x="530352" y="2971800"/>
              <a:ext cx="8997696" cy="612648"/>
              <a:chOff x="530352" y="2971800"/>
              <a:chExt cx="8997696" cy="612648"/>
            </a:xfrm>
          </p:grpSpPr>
          <p:sp>
            <p:nvSpPr>
              <p:cNvPr id="20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1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2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3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4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25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2" name="Group 100" hidden="1"/>
            <p:cNvGrpSpPr/>
            <p:nvPr/>
          </p:nvGrpSpPr>
          <p:grpSpPr>
            <a:xfrm>
              <a:off x="530352" y="2212848"/>
              <a:ext cx="8997696" cy="612648"/>
              <a:chOff x="530352" y="2212848"/>
              <a:chExt cx="8997696" cy="612648"/>
            </a:xfrm>
          </p:grpSpPr>
          <p:sp>
            <p:nvSpPr>
              <p:cNvPr id="14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5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6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7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8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19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12648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63478" tIns="0" rIns="64777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30352" y="1143000"/>
            <a:ext cx="8997696" cy="430887"/>
          </a:xfrm>
        </p:spPr>
        <p:txBody>
          <a:bodyPr/>
          <a:lstStyle/>
          <a:p>
            <a:r>
              <a:rPr lang="cs-CZ" sz="2800" i="0" dirty="0" smtClean="0">
                <a:latin typeface="Verdana" pitchFamily="34" charset="0"/>
              </a:rPr>
              <a:t>Rozdíly v pohledu na proces a situaci</a:t>
            </a:r>
            <a:endParaRPr lang="en-US" sz="2800" i="0" dirty="0">
              <a:latin typeface="Verdana" pitchFamily="34" charset="0"/>
            </a:endParaRPr>
          </a:p>
        </p:txBody>
      </p:sp>
      <p:sp>
        <p:nvSpPr>
          <p:cNvPr id="52" name="Page Number"/>
          <p:cNvSpPr txBox="1"/>
          <p:nvPr>
            <p:custDataLst>
              <p:tags r:id="rId5"/>
            </p:custDataLst>
          </p:nvPr>
        </p:nvSpPr>
        <p:spPr>
          <a:xfrm>
            <a:off x="9445495" y="7242047"/>
            <a:ext cx="78548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305647" algn="r">
              <a:spcAft>
                <a:spcPts val="1003"/>
              </a:spcAft>
            </a:pPr>
            <a:r>
              <a:rPr lang="en-GB" sz="1100" smtClean="0">
                <a:latin typeface="+mn-lt"/>
              </a:rPr>
              <a:t>5</a:t>
            </a:r>
            <a:endParaRPr lang="en-GB" sz="1100" dirty="0" smtClean="0">
              <a:latin typeface="+mn-lt"/>
            </a:endParaRPr>
          </a:p>
        </p:txBody>
      </p:sp>
      <p:sp>
        <p:nvSpPr>
          <p:cNvPr id="94" name="Rectangle 3"/>
          <p:cNvSpPr>
            <a:spLocks noChangeArrowheads="1"/>
          </p:cNvSpPr>
          <p:nvPr/>
        </p:nvSpPr>
        <p:spPr bwMode="auto">
          <a:xfrm>
            <a:off x="457200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39725" indent="-339725" eaLnBrk="1" hangingPunct="1">
              <a:lnSpc>
                <a:spcPct val="100000"/>
              </a:lnSpc>
            </a:pPr>
            <a:endParaRPr lang="en-US" sz="2600" dirty="0" smtClean="0">
              <a:latin typeface="Verdana" pitchFamily="34" charset="0"/>
            </a:endParaRPr>
          </a:p>
          <a:p>
            <a:pPr marL="339725" indent="-33972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 smtClean="0">
                <a:latin typeface="Verdana" pitchFamily="34" charset="0"/>
              </a:rPr>
              <a:t>Česká </a:t>
            </a:r>
            <a:r>
              <a:rPr lang="cs-CZ" sz="2600" dirty="0">
                <a:latin typeface="Verdana" pitchFamily="34" charset="0"/>
              </a:rPr>
              <a:t>firma kupuje slovenskou</a:t>
            </a:r>
            <a:r>
              <a:rPr lang="cs-CZ" sz="2500" dirty="0">
                <a:latin typeface="Verdana" pitchFamily="34" charset="0"/>
              </a:rPr>
              <a:t> </a:t>
            </a:r>
          </a:p>
          <a:p>
            <a:pPr marL="863600" lvl="1" indent="-33337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SK velmi malá společnost, </a:t>
            </a:r>
            <a:r>
              <a:rPr lang="cs-CZ" sz="2500" dirty="0" err="1">
                <a:latin typeface="Verdana" pitchFamily="34" charset="0"/>
              </a:rPr>
              <a:t>niche</a:t>
            </a:r>
            <a:r>
              <a:rPr lang="cs-CZ" sz="2500" dirty="0">
                <a:latin typeface="Verdana" pitchFamily="34" charset="0"/>
              </a:rPr>
              <a:t> market</a:t>
            </a:r>
          </a:p>
          <a:p>
            <a:pPr marL="863600" lvl="1" indent="-33337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6. v Evropě, 80% produkce export </a:t>
            </a:r>
          </a:p>
          <a:p>
            <a:pPr marL="863600" lvl="1" indent="-333375" eaLnBrk="1" hangingPunct="1">
              <a:lnSpc>
                <a:spcPct val="100000"/>
              </a:lnSpc>
              <a:spcAft>
                <a:spcPct val="40000"/>
              </a:spcAft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standardní </a:t>
            </a:r>
            <a:r>
              <a:rPr lang="cs-CZ" sz="2500" dirty="0" smtClean="0">
                <a:latin typeface="Verdana" pitchFamily="34" charset="0"/>
              </a:rPr>
              <a:t>proces</a:t>
            </a:r>
            <a:endParaRPr lang="en-US" sz="2500" dirty="0" smtClean="0">
              <a:latin typeface="Verdana" pitchFamily="34" charset="0"/>
            </a:endParaRPr>
          </a:p>
          <a:p>
            <a:pPr marL="863600" lvl="1" indent="-333375" eaLnBrk="1" hangingPunct="1">
              <a:lnSpc>
                <a:spcPct val="100000"/>
              </a:lnSpc>
              <a:spcAft>
                <a:spcPct val="40000"/>
              </a:spcAft>
              <a:buFont typeface="Arial" pitchFamily="34" charset="0"/>
              <a:buChar char="•"/>
            </a:pPr>
            <a:endParaRPr lang="cs-CZ" sz="900" dirty="0">
              <a:latin typeface="Verdana" pitchFamily="34" charset="0"/>
            </a:endParaRPr>
          </a:p>
          <a:p>
            <a:pPr marL="339725" indent="-33972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600" dirty="0">
                <a:latin typeface="Verdana" pitchFamily="34" charset="0"/>
              </a:rPr>
              <a:t>Indická firma kupuje českou</a:t>
            </a:r>
            <a:r>
              <a:rPr lang="cs-CZ" sz="2500" dirty="0">
                <a:latin typeface="Verdana" pitchFamily="34" charset="0"/>
              </a:rPr>
              <a:t> </a:t>
            </a:r>
          </a:p>
          <a:p>
            <a:pPr marL="863600" lvl="1" indent="-33337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CZ velká známá společnost vlastněna SK FO</a:t>
            </a:r>
          </a:p>
          <a:p>
            <a:pPr marL="863600" lvl="1" indent="-33337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CZ globálně známé jméno, Indové pouze Asie</a:t>
            </a:r>
          </a:p>
          <a:p>
            <a:pPr marL="863600" lvl="1" indent="-333375" eaLnBrk="1" hangingPunct="1">
              <a:lnSpc>
                <a:spcPct val="100000"/>
              </a:lnSpc>
              <a:buFont typeface="Arial" pitchFamily="34" charset="0"/>
              <a:buChar char="•"/>
            </a:pPr>
            <a:r>
              <a:rPr lang="cs-CZ" sz="2500" dirty="0">
                <a:latin typeface="Verdana" pitchFamily="34" charset="0"/>
              </a:rPr>
              <a:t>Vyjednávání jeden na jednoho</a:t>
            </a:r>
          </a:p>
        </p:txBody>
      </p:sp>
      <p:pic>
        <p:nvPicPr>
          <p:cNvPr id="96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4914" y="6956924"/>
            <a:ext cx="165576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" name="Picture 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38900"/>
            <a:ext cx="18669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TOCAPPENDIXTEXT" val="Appendices"/>
  <p:tag name="TABLEHEADERFONTSIZE" val="20"/>
  <p:tag name="TABLESTYLEID" val="{D5C30875-5027-47A9-8995-C2BF9F8F2FF4}"/>
  <p:tag name="TABLEDEFAULTFONTSIZE" val="18"/>
  <p:tag name="TOCTEXT" val="Agenda"/>
  <p:tag name="SHOWPRESENTATIONDISCLAIMER" val="No"/>
  <p:tag name="TOCPAGETEXT" val="Page"/>
  <p:tag name="DESCRIPTOR" val="Business Unit"/>
  <p:tag name="PRESENTATIONDISCLAIMER" val="No Disclaimer"/>
  <p:tag name="SMARTTOCSLIDENUMBER" val="2"/>
  <p:tag name="PICTURE" val="[New Brand] Suvarnabhumi Airport"/>
  <p:tag name="GRIDON" val="No"/>
  <p:tag name="THINKCELLUNDODONOTDELETE" val="1"/>
  <p:tag name="SUBTITLE" val="Insert Subtitle"/>
  <p:tag name="SMARTTOCSTYLE" val="Presentation Agenda  [new brand]"/>
  <p:tag name="SHOW DRAFT STAMP" val="No"/>
  <p:tag name="SHOW DATE FILEPATH" val="No"/>
  <p:tag name="PRESENTATION THEME COLOR" val="PwC Burgundy"/>
  <p:tag name="LANGUAGE" val="English (UK)"/>
  <p:tag name="HASFRONTIMAGE" val="Yes"/>
  <p:tag name="BUSINESSUNITCOVERTEXT" val="Research"/>
  <p:tag name="TITLE" val="Akvizice a financování společností v národním a mezinárodním prostředí"/>
  <p:tag name="DRAFT STAMP" val="Draft"/>
  <p:tag name="CONFIDENTIALITY STAMP" val="Důvěrné"/>
  <p:tag name="REPORT DATE" val="13. října 2011"/>
  <p:tag name="TOCPAGETEXT}{@TOCPAGELANGUAGETEXT" val="Stran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 STANDARD" val="dfackjbvpi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 STANDARD" val=";djapoicjv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HOW EXECUTIVE SUMMARY" val="No"/>
  <p:tag name="SMARTDIVIDERTYPE" val="Appendi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RAME LINE" val=";kdj;oiajcp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WC TEXT" val=";lhd;lao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LEVEL" val="0"/>
  <p:tag name="SMARTDIVIDERTYPE" val="Section"/>
  <p:tag name="SHOW EXECUTIVE SUMMARY" val="No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SectionNumber"/>
  <p:tag name="SMARTWRITE" val="{SmartDividernumber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Cover with Content v.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Draft stamp}"/>
  <p:tag name="SMARTISVISIBLE" val="{@Show Draft stamp} = Yes"/>
  <p:tag name="SMARTWRITE" val="{@Draft stamp}"/>
  <p:tag name="SMARTOBJECT" val="Draft stamp Cover with Content v.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Cover with Content v.2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Report date}"/>
  <p:tag name="SMARTWRITE" val="{@Report date}"/>
  <p:tag name="SMARTOBJECT" val="Report date Cover with Content v.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Fixed Logo v.2"/>
  <p:tag name="SMARTREAD" val="{@BusinessUnitCoverText}"/>
  <p:tag name="SMARTWRITE" val="{@BusinessUnitCoverText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Fixed Logo v.2"/>
  <p:tag name="SMARTREAD" val="{@Draft stamp}"/>
  <p:tag name="SMARTWRITE" val="{@Draft stamp}"/>
  <p:tag name="SMARTISVISIBLE" val="{@Show Draft stamp} = Ye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Fixed Logo v.2"/>
  <p:tag name="SMARTREAD" val="{@Confidentiality stamp}"/>
  <p:tag name="SMARTWRITE" val="{@Confidentiality stamp}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Fixed Logo v.2"/>
  <p:tag name="SMARTREAD" val="{@Report dat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Colour v.2"/>
  <p:tag name="SMARTREAD" val="{@BusinessUnitCoverText}"/>
  <p:tag name="SMARTWRITE" val="{@BusinessUnitCoverText}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OBJECT" val="Draft stamp Colour v.2"/>
  <p:tag name="SMARTREAD" val="{@Draft stamp}"/>
  <p:tag name="SMARTWRITE" val="{@Draft stamp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Colour v.2"/>
  <p:tag name="SMARTREAD" val="{@Confidentiality stamp}"/>
  <p:tag name="SMARTWRITE" val="{@Confidentiality stamp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OBJECT" val="Report date Colour v.2"/>
  <p:tag name="SMARTREAD" val="{@Report dat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NLOCK SHAPES" val="NO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TOCSTYLE" val="Presentation Agenda  [new brand]"/>
  <p:tag name="SMARTSLIDETYPE" val="TOC"/>
  <p:tag name="UNLOCK SHAPES" val="NO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UNLOCK SHAPES" val="NO"/>
  <p:tag name="SMART DIVIDER TITLE" val="Cíle a struktura vyučování "/>
  <p:tag name="SMARTDIVIDERTEXT" val="Sekce"/>
  <p:tag name="SMARTDIVIDERNUMBER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Mergers &amp; Acquisitions "/>
  <p:tag name="SMARTDIVIDERTEXT" val="Sekce"/>
  <p:tag name="SMARTDIVIDERNUMBER" val="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Podnikové transakce"/>
  <p:tag name="SMARTDIVIDERTEXT" val="Sekce"/>
  <p:tag name="SMARTDIVIDERNUMBER" val="3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THINKCELLSHAPEDONOTDELETE" val="puIIdNdTE7ki8OBbuU1ujNQ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OWDISCLAIMER" val="Yes"/>
  <p:tag name="UNLOCK SHAPES" val="NO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  <p:tag name="THINKCELLSHAPEDONOTDELETE" val="ptM8gwKemm0qCMAtn2FSdn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Mu0sfo80EynioHryGUje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  <p:tag name="THINKCELLSHAPEDONOTDELETE" val="p7wTDiJrft0y_07e6Ce15vA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LEVEL" val="0"/>
  <p:tag name="SHOW EXECUTIVE SUMMARY" val="No"/>
  <p:tag name="SMART DIVIDER TITLE" val="Vymezení základu modelové transakce"/>
  <p:tag name="SMARTDIVIDERTEXT" val="Sekce"/>
  <p:tag name="SMARTDIVIDERNUMBER" val="4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SmartDividertext} {SmartDividernumber}"/>
  <p:tag name="SMARTSHAPETYPE" val="DividerHeader"/>
  <p:tag name="SMARTOBJECT" val="StandardSectionDivider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Title}"/>
  <p:tag name="SMARTWRITE" val="{@Titl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Subtitle}"/>
  <p:tag name="SMARTWRITE" val="{@Subtitl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escriptor Large Title and Subtitle v.2"/>
  <p:tag name="SMARTWRITE" val="{@BusinessUnitCoverText}"/>
  <p:tag name="SMARTREAD" val="{@BusinessUnitCoverText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Draft stamp Large Title and Subtitle v.2"/>
  <p:tag name="SMARTREAD" val="{@Draft stamp}"/>
  <p:tag name="SMARTISVISIBLE" val="{@Show Draft stamp} = Yes"/>
  <p:tag name="SMARTWRITE" val="{@Draft stamp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nfidentiality stamp Large Title and Subtitle v.2"/>
  <p:tag name="SMARTREAD" val="{@Confidentiality stamp}"/>
  <p:tag name="SMARTWRITE" val="{@Confidentiality stamp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Report date Large Title and Subtitle v.2"/>
  <p:tag name="SMARTREAD" val="{@Report date}"/>
  <p:tag name="SMARTWRITE" val="{@Report date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OBJECT" val="Page Number v.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$SmartDividertext} {$SmartDividernumber} – {$Smart Divider title}"/>
  <p:tag name="SMARTISVISIBLE" val="{$SmartDividernumber} !="/>
  <p:tag name="SMARTOBJECT" val="Section Header v.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LOCKSHAPE" val="Yes"/>
  <p:tag name="SMARTISVISIBLE" val="{@Show Draft stamp}=Yes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Today} {!FilePath}"/>
  <p:tag name="SMARTISVISIBLE" val="{@Show Date FilePath} = Yes"/>
  <p:tag name="SMARTLOCKSHAPE" val="Ye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Title} • {@Subtitle}"/>
  <p:tag name="SMARTOBJECT" val="Section Footer v.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SmartShowDisclaimer} = Yes"/>
  <p:tag name="SMARTSHAPETYPE" val="Disclaimer"/>
</p:tagLst>
</file>

<file path=ppt/theme/theme1.xml><?xml version="1.0" encoding="utf-8"?>
<a:theme xmlns:a="http://schemas.openxmlformats.org/drawingml/2006/main" name="_Presentation - Research">
  <a:themeElements>
    <a:clrScheme name="PwC Burgundy">
      <a:dk1>
        <a:srgbClr val="000000"/>
      </a:dk1>
      <a:lt1>
        <a:srgbClr val="FFFFFF"/>
      </a:lt1>
      <a:dk2>
        <a:srgbClr val="A32020"/>
      </a:dk2>
      <a:lt2>
        <a:srgbClr val="FFFFFF"/>
      </a:lt2>
      <a:accent1>
        <a:srgbClr val="A32020"/>
      </a:accent1>
      <a:accent2>
        <a:srgbClr val="E0301E"/>
      </a:accent2>
      <a:accent3>
        <a:srgbClr val="602320"/>
      </a:accent3>
      <a:accent4>
        <a:srgbClr val="DB536A"/>
      </a:accent4>
      <a:accent5>
        <a:srgbClr val="DC6900"/>
      </a:accent5>
      <a:accent6>
        <a:srgbClr val="FFB600"/>
      </a:accent6>
      <a:hlink>
        <a:srgbClr val="A32020"/>
      </a:hlink>
      <a:folHlink>
        <a:srgbClr val="A32020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C6900"/>
        </a:solidFill>
        <a:ln w="25400">
          <a:solidFill>
            <a:schemeClr val="accent5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noProof="0" dirty="0" smtClean="0"/>
        </a:defPPr>
      </a:lstStyle>
    </a:spDef>
    <a:txDef>
      <a:spPr>
        <a:noFill/>
      </a:spPr>
      <a:bodyPr wrap="square" lIns="0" tIns="0" rIns="0" bIns="0" rtlCol="0">
        <a:spAutoFit/>
      </a:bodyPr>
      <a:lstStyle>
        <a:defPPr indent="-274320">
          <a:defRPr sz="2200" dirty="0" smtClean="0">
            <a:latin typeface="Georgia" pitchFamily="18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_Presentation - Research</Template>
  <TotalTime>227</TotalTime>
  <Words>414</Words>
  <Application>Microsoft Office PowerPoint</Application>
  <PresentationFormat>Custom</PresentationFormat>
  <Paragraphs>147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_Presentation - Research</vt:lpstr>
      <vt:lpstr>think-cell Slide</vt:lpstr>
      <vt:lpstr>Právní a obchodní podstata  TERM-SHEETU</vt:lpstr>
      <vt:lpstr>Slide 2</vt:lpstr>
      <vt:lpstr>Podoba, Funkce, Alternativa</vt:lpstr>
      <vt:lpstr>Procesní dokumenty</vt:lpstr>
      <vt:lpstr>Procesní dokumenty 2</vt:lpstr>
      <vt:lpstr>Závazná ujednání</vt:lpstr>
      <vt:lpstr>Proces z pohledu prodávajícího</vt:lpstr>
      <vt:lpstr>Použití TERM-SHEETU</vt:lpstr>
      <vt:lpstr>Rozdíly v pohledu na proces a situaci</vt:lpstr>
      <vt:lpstr>Obsah TERM-SHEETU</vt:lpstr>
      <vt:lpstr>Příklady</vt:lpstr>
      <vt:lpstr>Příklad: „Odměna poradce“</vt:lpstr>
      <vt:lpstr>Dohoda o mlčenlivosti I</vt:lpstr>
      <vt:lpstr>Dohoda o mlčenlivosti II</vt:lpstr>
      <vt:lpstr>Závěr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Akvizice a financování společností v národním a mezinárodním prostředí</dc:title>
  <dc:subject/>
  <dc:creator>dsmutny001</dc:creator>
  <dc:description>Smart Presentation</dc:description>
  <cp:lastModifiedBy>Full Name</cp:lastModifiedBy>
  <cp:revision>20</cp:revision>
  <dcterms:created xsi:type="dcterms:W3CDTF">2011-10-13T09:54:40Z</dcterms:created>
  <dcterms:modified xsi:type="dcterms:W3CDTF">2011-10-20T13:08:42Z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Presentation Template Version">
    <vt:lpwstr>20110204v2</vt:lpwstr>
  </property>
</Properties>
</file>