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57" r:id="rId7"/>
    <p:sldId id="265" r:id="rId8"/>
    <p:sldId id="266" r:id="rId9"/>
    <p:sldId id="267" r:id="rId10"/>
  </p:sldIdLst>
  <p:sldSz cx="9144000" cy="6858000" type="screen4x3"/>
  <p:notesSz cx="6794500" cy="9982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620"/>
    <p:restoredTop sz="94660"/>
  </p:normalViewPr>
  <p:slideViewPr>
    <p:cSldViewPr snapToObjects="1"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5AE62A-9A92-45BD-BBFB-8D49ECA966AB}" type="datetimeFigureOut">
              <a:rPr lang="en-US"/>
              <a:pPr>
                <a:defRPr/>
              </a:pPr>
              <a:t>10/30/2011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9300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41863"/>
            <a:ext cx="5435600" cy="4491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138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82138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3C98D2-CCAD-428A-9277-3860728AE2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9065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2A86CA-BC96-4DDE-B5B9-78CFB5E3F6A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C6381F-9775-407F-AE8B-353CD75E77F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3288" y="747713"/>
            <a:ext cx="4992687" cy="3744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743450"/>
            <a:ext cx="5438775" cy="449103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B8E13-8663-4B64-AE67-7A715132D747}" type="datetimeFigureOut">
              <a:rPr lang="en-US"/>
              <a:pPr>
                <a:defRPr/>
              </a:pPr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C7D38-C6E6-46B2-8789-E7D569177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F1B04-2DC8-40EF-8537-74808D2E4C69}" type="datetimeFigureOut">
              <a:rPr lang="en-US"/>
              <a:pPr>
                <a:defRPr/>
              </a:pPr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F3047-ACB7-4B65-92C8-8D96BBD42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FB73B-23DB-4A40-AC6A-190F5760AC14}" type="datetimeFigureOut">
              <a:rPr lang="en-US"/>
              <a:pPr>
                <a:defRPr/>
              </a:pPr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E525E-D5C0-4734-BE2B-D1EAEF33BD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333375"/>
            <a:ext cx="6262688" cy="908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9900" y="1557338"/>
            <a:ext cx="4025900" cy="2227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900" y="3937000"/>
            <a:ext cx="4025900" cy="2228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557338"/>
            <a:ext cx="4027488" cy="4608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33431-D70B-4BC1-9CC8-451EEF6B3576}" type="datetimeFigureOut">
              <a:rPr lang="en-US"/>
              <a:pPr>
                <a:defRPr/>
              </a:pPr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430BB-41FF-4AFE-9083-EE4D1E65B5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51EC0-3C61-4C2F-B1A3-892F2688E175}" type="datetimeFigureOut">
              <a:rPr lang="en-US"/>
              <a:pPr>
                <a:defRPr/>
              </a:pPr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97ACB-6608-4BB0-A1B6-C38ABEFA7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D10EC-AE35-4C2F-982A-AD4C9C5A1882}" type="datetimeFigureOut">
              <a:rPr lang="en-US"/>
              <a:pPr>
                <a:defRPr/>
              </a:pPr>
              <a:t>10/30/2011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14D9B-9775-4BD3-9189-EC5D2C1A2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182B7-0F1C-4246-8E09-4D787908BFA9}" type="datetimeFigureOut">
              <a:rPr lang="en-US"/>
              <a:pPr>
                <a:defRPr/>
              </a:pPr>
              <a:t>10/30/2011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6B5B6-8D4F-4B1B-92BD-8C9B4798B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B6AE0-FF7F-4D53-85BF-FADC33BA29AC}" type="datetimeFigureOut">
              <a:rPr lang="en-US"/>
              <a:pPr>
                <a:defRPr/>
              </a:pPr>
              <a:t>10/30/2011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689EE-7B57-44BF-801A-5E17EB88D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15410-5FE4-48D4-9762-0FB6051A820B}" type="datetimeFigureOut">
              <a:rPr lang="en-US"/>
              <a:pPr>
                <a:defRPr/>
              </a:pPr>
              <a:t>10/30/2011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7DBC-FB44-4668-9F30-0AF2875FC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C3B23-2245-49B2-9114-404765A7EF9D}" type="datetimeFigureOut">
              <a:rPr lang="en-US"/>
              <a:pPr>
                <a:defRPr/>
              </a:pPr>
              <a:t>10/30/2011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B3AE8-2099-455F-82AC-8624461AD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BA3CE-9CB7-403F-84CC-112CB9529904}" type="datetimeFigureOut">
              <a:rPr lang="en-US"/>
              <a:pPr>
                <a:defRPr/>
              </a:pPr>
              <a:t>10/30/2011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387B9-BB61-485F-8F47-EC8DF89EF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41B3BE-209F-4358-A089-503D967B329B}" type="datetimeFigureOut">
              <a:rPr lang="en-US"/>
              <a:pPr>
                <a:defRPr/>
              </a:pPr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DA3408-40F0-483D-B973-562A71FFA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772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 Due diligence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898989"/>
                </a:solidFill>
              </a:rPr>
              <a:t>Lucie </a:t>
            </a:r>
            <a:r>
              <a:rPr lang="en-US" sz="2800" dirty="0" err="1" smtClean="0">
                <a:solidFill>
                  <a:srgbClr val="898989"/>
                </a:solidFill>
              </a:rPr>
              <a:t>Hladká</a:t>
            </a:r>
            <a:endParaRPr lang="cs-CZ" sz="2800" dirty="0" smtClean="0">
              <a:solidFill>
                <a:srgbClr val="898989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800" dirty="0" smtClean="0">
              <a:solidFill>
                <a:srgbClr val="898989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solidFill>
                  <a:srgbClr val="898989"/>
                </a:solidFill>
                <a:latin typeface="Arial" charset="0"/>
              </a:rPr>
              <a:t>27.10.2011</a:t>
            </a:r>
            <a:endParaRPr lang="en-US" sz="2400" dirty="0" smtClean="0">
              <a:solidFill>
                <a:srgbClr val="898989"/>
              </a:solidFill>
              <a:latin typeface="Arial" charset="0"/>
            </a:endParaRPr>
          </a:p>
        </p:txBody>
      </p:sp>
      <p:pic>
        <p:nvPicPr>
          <p:cNvPr id="15363" name="Picture 3" descr="hvh lega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64313" y="228600"/>
            <a:ext cx="23749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668963"/>
            <a:ext cx="914400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7010400" cy="1143000"/>
          </a:xfrm>
        </p:spPr>
        <p:txBody>
          <a:bodyPr/>
          <a:lstStyle/>
          <a:p>
            <a:pPr algn="l" eaLnBrk="1" hangingPunct="1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Postup při právní prověrce</a:t>
            </a:r>
            <a:br>
              <a:rPr lang="cs-CZ" sz="4000" dirty="0" smtClean="0"/>
            </a:br>
            <a:endParaRPr lang="en-US" sz="4000" dirty="0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419225"/>
            <a:ext cx="8229600" cy="3810000"/>
          </a:xfrm>
        </p:spPr>
        <p:txBody>
          <a:bodyPr/>
          <a:lstStyle/>
          <a:p>
            <a:pPr marL="361950" indent="-361950" eaLnBrk="1" hangingPunct="1">
              <a:buFont typeface="Wingdings" pitchFamily="2" charset="2"/>
              <a:buChar char="§"/>
            </a:pPr>
            <a:r>
              <a:rPr lang="cs-CZ" sz="2200" b="1" dirty="0" smtClean="0"/>
              <a:t>Organizace času a (ostatní) práce</a:t>
            </a:r>
          </a:p>
          <a:p>
            <a:pPr marL="361950" indent="-361950" eaLnBrk="1" hangingPunct="1">
              <a:buFont typeface="Wingdings" pitchFamily="2" charset="2"/>
              <a:buChar char="§"/>
            </a:pPr>
            <a:r>
              <a:rPr lang="cs-CZ" sz="2200" b="1" dirty="0" smtClean="0"/>
              <a:t>Revize dostupných relevantních přípravných dokumentů</a:t>
            </a:r>
          </a:p>
          <a:p>
            <a:pPr marL="361950" indent="-361950" eaLnBrk="1" hangingPunct="1">
              <a:buFont typeface="Wingdings" pitchFamily="2" charset="2"/>
              <a:buChar char="§"/>
            </a:pPr>
            <a:r>
              <a:rPr lang="cs-CZ" sz="2200" b="1" dirty="0" smtClean="0"/>
              <a:t>Technická příprava</a:t>
            </a:r>
          </a:p>
          <a:p>
            <a:pPr marL="361950" indent="-361950" eaLnBrk="1" hangingPunct="1">
              <a:buFont typeface="Wingdings" pitchFamily="2" charset="2"/>
              <a:buChar char="§"/>
            </a:pPr>
            <a:r>
              <a:rPr lang="cs-CZ" sz="2200" b="1" dirty="0" smtClean="0"/>
              <a:t>Organizace DD týmu</a:t>
            </a:r>
          </a:p>
          <a:p>
            <a:pPr marL="892175" lvl="1" indent="-350838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200" dirty="0" smtClean="0"/>
              <a:t>Rozdělení všech oblastí DR mezi jednotlivé právníky</a:t>
            </a:r>
          </a:p>
          <a:p>
            <a:pPr marL="892175" lvl="1" indent="-350838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200" dirty="0" smtClean="0"/>
              <a:t>Rozdělení přípravných prací</a:t>
            </a:r>
          </a:p>
          <a:p>
            <a:pPr marL="892175" lvl="1" indent="-350838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200" dirty="0" smtClean="0"/>
              <a:t>Rozdělení dostupných informace; seznámení s pravidly DR a DR indexy </a:t>
            </a:r>
          </a:p>
          <a:p>
            <a:pPr marL="892175" lvl="1" indent="-350838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200" dirty="0" smtClean="0"/>
              <a:t>Jednotný vzor zprávy o DD</a:t>
            </a:r>
          </a:p>
          <a:p>
            <a:pPr marL="892175" lvl="1" indent="-350838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200" dirty="0" smtClean="0"/>
              <a:t>Plán postupu a nastavení prvotních komunikačních způsobů s klientem a protistranou/cílovou společností </a:t>
            </a:r>
          </a:p>
          <a:p>
            <a:pPr marL="892175" lvl="1" indent="-350838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200" dirty="0" smtClean="0"/>
              <a:t>Seznámení všech s cílem klienta</a:t>
            </a:r>
          </a:p>
          <a:p>
            <a:pPr marL="892175" lvl="1" indent="-350838" eaLnBrk="1" hangingPunct="1">
              <a:lnSpc>
                <a:spcPct val="150000"/>
              </a:lnSpc>
              <a:spcAft>
                <a:spcPct val="40000"/>
              </a:spcAft>
            </a:pPr>
            <a:endParaRPr lang="cs-CZ" sz="2200" dirty="0" smtClean="0"/>
          </a:p>
        </p:txBody>
      </p:sp>
      <p:pic>
        <p:nvPicPr>
          <p:cNvPr id="16387" name="Picture 3" descr="hvh lega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228600"/>
            <a:ext cx="1471613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668963"/>
            <a:ext cx="914400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2438" y="269875"/>
            <a:ext cx="7143750" cy="1143000"/>
          </a:xfrm>
        </p:spPr>
        <p:txBody>
          <a:bodyPr/>
          <a:lstStyle/>
          <a:p>
            <a:pPr algn="l" eaLnBrk="1" hangingPunct="1"/>
            <a:r>
              <a:rPr lang="cs-CZ" sz="4000" smtClean="0"/>
              <a:t/>
            </a:r>
            <a:br>
              <a:rPr lang="cs-CZ" sz="4000" smtClean="0"/>
            </a:br>
            <a:r>
              <a:rPr lang="cs-CZ" sz="4000" smtClean="0"/>
              <a:t>Postup v průběhu právní prověrky</a:t>
            </a:r>
            <a:br>
              <a:rPr lang="cs-CZ" sz="4000" smtClean="0"/>
            </a:br>
            <a:endParaRPr lang="en-US" sz="4000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703388"/>
            <a:ext cx="8229600" cy="3886200"/>
          </a:xfrm>
        </p:spPr>
        <p:txBody>
          <a:bodyPr/>
          <a:lstStyle/>
          <a:p>
            <a:pPr marL="361950" indent="-361950" eaLnBrk="1" hangingPunct="1">
              <a:spcAft>
                <a:spcPct val="20000"/>
              </a:spcAft>
              <a:buFont typeface="Wingdings" pitchFamily="2" charset="2"/>
              <a:buChar char="§"/>
            </a:pPr>
            <a:r>
              <a:rPr lang="cs-CZ" sz="2200" dirty="0" smtClean="0"/>
              <a:t>Chování v data </a:t>
            </a:r>
            <a:r>
              <a:rPr lang="cs-CZ" sz="2200" dirty="0" err="1" smtClean="0"/>
              <a:t>roomu</a:t>
            </a:r>
            <a:r>
              <a:rPr lang="cs-CZ" sz="2200" dirty="0" smtClean="0"/>
              <a:t> </a:t>
            </a:r>
          </a:p>
          <a:p>
            <a:pPr marL="361950" indent="-361950" eaLnBrk="1" hangingPunct="1">
              <a:spcAft>
                <a:spcPct val="20000"/>
              </a:spcAft>
              <a:buFont typeface="Wingdings" pitchFamily="2" charset="2"/>
              <a:buChar char="§"/>
            </a:pPr>
            <a:r>
              <a:rPr lang="cs-CZ" sz="2200" dirty="0" smtClean="0"/>
              <a:t>Komunikace s členy týmu a ostatních zúčastněných týmů </a:t>
            </a:r>
          </a:p>
          <a:p>
            <a:pPr marL="361950" indent="-361950" eaLnBrk="1" hangingPunct="1">
              <a:spcAft>
                <a:spcPct val="20000"/>
              </a:spcAft>
              <a:buFont typeface="Wingdings" pitchFamily="2" charset="2"/>
              <a:buChar char="§"/>
            </a:pPr>
            <a:r>
              <a:rPr lang="cs-CZ" sz="2200" dirty="0" smtClean="0"/>
              <a:t>Způsob zpracování informací a vyhledávání informací; archivace informací a podkladů</a:t>
            </a:r>
          </a:p>
          <a:p>
            <a:pPr marL="361950" indent="-361950" eaLnBrk="1" hangingPunct="1">
              <a:spcAft>
                <a:spcPct val="20000"/>
              </a:spcAft>
              <a:buFont typeface="Wingdings" pitchFamily="2" charset="2"/>
              <a:buChar char="§"/>
            </a:pPr>
            <a:r>
              <a:rPr lang="cs-CZ" sz="2200" dirty="0" smtClean="0"/>
              <a:t>Komunikace zjištěných problémů</a:t>
            </a:r>
          </a:p>
          <a:p>
            <a:pPr marL="361950" indent="-361950" eaLnBrk="1" hangingPunct="1">
              <a:spcAft>
                <a:spcPct val="20000"/>
              </a:spcAft>
              <a:buFont typeface="Wingdings" pitchFamily="2" charset="2"/>
              <a:buChar char="§"/>
            </a:pPr>
            <a:r>
              <a:rPr lang="cs-CZ" sz="2200" dirty="0" smtClean="0"/>
              <a:t>Efektivita – časová, personální, finanční </a:t>
            </a:r>
          </a:p>
          <a:p>
            <a:pPr marL="361950" indent="-361950" eaLnBrk="1" hangingPunct="1">
              <a:spcAft>
                <a:spcPct val="20000"/>
              </a:spcAft>
              <a:buFont typeface="Wingdings" pitchFamily="2" charset="2"/>
              <a:buChar char="§"/>
            </a:pPr>
            <a:r>
              <a:rPr lang="cs-CZ" sz="2200" dirty="0" smtClean="0"/>
              <a:t>Komunikace s protistranou, personálem cílové společnosti, poradci protistrany</a:t>
            </a:r>
          </a:p>
          <a:p>
            <a:pPr marL="361950" indent="-361950" eaLnBrk="1" hangingPunct="1">
              <a:spcAft>
                <a:spcPct val="20000"/>
              </a:spcAft>
              <a:buFont typeface="Wingdings" pitchFamily="2" charset="2"/>
              <a:buChar char="§"/>
            </a:pPr>
            <a:r>
              <a:rPr lang="cs-CZ" sz="2200" dirty="0" smtClean="0"/>
              <a:t>Komunikace s klientem</a:t>
            </a:r>
          </a:p>
          <a:p>
            <a:pPr lvl="1" indent="266700" eaLnBrk="1" hangingPunct="1">
              <a:lnSpc>
                <a:spcPct val="150000"/>
              </a:lnSpc>
              <a:spcAft>
                <a:spcPct val="40000"/>
              </a:spcAft>
            </a:pPr>
            <a:endParaRPr lang="en-US" sz="2200" dirty="0" smtClean="0"/>
          </a:p>
        </p:txBody>
      </p:sp>
      <p:pic>
        <p:nvPicPr>
          <p:cNvPr id="18435" name="Picture 3" descr="hvh lega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228600"/>
            <a:ext cx="1471613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668963"/>
            <a:ext cx="914400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smtClean="0"/>
              <a:t>Okruhy prověřování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52596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cs-CZ" sz="2200" smtClean="0"/>
              <a:t>Korporátní část, oprávnění k podnikání				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cs-CZ" sz="2200" smtClean="0"/>
              <a:t>Nemovitosti				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cs-CZ" sz="2200" smtClean="0"/>
              <a:t>Duševní vlastnictví / Informační technologie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cs-CZ" sz="2200" smtClean="0"/>
              <a:t>Finance			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cs-CZ" sz="2200" smtClean="0"/>
              <a:t>Smlouvy				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cs-CZ" sz="2200" smtClean="0"/>
              <a:t>Životní prostředí			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cs-CZ" sz="2200" smtClean="0"/>
              <a:t>Pracovní právo				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cs-CZ" sz="2200" smtClean="0"/>
              <a:t>Spory a soudní řízení / Insolvence		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cs-CZ" sz="2200" smtClean="0"/>
              <a:t>Pojištění	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200" smtClean="0"/>
              <a:t>D</a:t>
            </a:r>
            <a:r>
              <a:rPr lang="cs-CZ" sz="2200" smtClean="0"/>
              <a:t>alší specifické okruhy dle typu akvizice				</a:t>
            </a:r>
          </a:p>
          <a:p>
            <a:pPr eaLnBrk="1" hangingPunct="1"/>
            <a:endParaRPr lang="cs-CZ" sz="2200" b="1" smtClean="0">
              <a:solidFill>
                <a:srgbClr val="000099"/>
              </a:solidFill>
            </a:endParaRPr>
          </a:p>
          <a:p>
            <a:pPr eaLnBrk="1" hangingPunct="1"/>
            <a:endParaRPr lang="en-US" sz="2200" smtClean="0"/>
          </a:p>
        </p:txBody>
      </p:sp>
      <p:pic>
        <p:nvPicPr>
          <p:cNvPr id="19459" name="Picture 3" descr="hvh lega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88" y="274638"/>
            <a:ext cx="1471612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876925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830888"/>
            <a:ext cx="914400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2"/>
          <p:cNvSpPr txBox="1">
            <a:spLocks noChangeArrowheads="1"/>
          </p:cNvSpPr>
          <p:nvPr/>
        </p:nvSpPr>
        <p:spPr bwMode="auto">
          <a:xfrm>
            <a:off x="468313" y="1341438"/>
            <a:ext cx="8207375" cy="471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/>
              <a:t>Obchodní rejstřík a </a:t>
            </a:r>
            <a:r>
              <a:rPr lang="cs-CZ" sz="2200"/>
              <a:t>Sbírka</a:t>
            </a:r>
            <a:r>
              <a:rPr lang="cs-CZ" sz="2000"/>
              <a:t> listin</a:t>
            </a:r>
            <a:endParaRPr lang="en-US" sz="2000"/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/>
              <a:t>Živnostenský rejstřík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/>
              <a:t>Evidence úpadců / Insolvenční rejstřík</a:t>
            </a:r>
            <a:endParaRPr lang="en-US" sz="2000"/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/>
              <a:t>Internetové stránky příslušné společnosti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/>
              <a:t>Katastr nemovitostí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/>
              <a:t>Rejstříky úřadu průmyslového vlastnictví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/>
              <a:t>Sbírky rozhodnutí Úřadu pro ochranu hospodářské soutěže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/>
              <a:t>Další informace lze zjistit na základě dotazu příslušným správním orgánům</a:t>
            </a:r>
            <a:br>
              <a:rPr lang="en-US" sz="2000"/>
            </a:br>
            <a:endParaRPr lang="en-US" sz="2000"/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>
          <a:xfrm>
            <a:off x="469900" y="217488"/>
            <a:ext cx="6262688" cy="908050"/>
          </a:xfrm>
        </p:spPr>
        <p:txBody>
          <a:bodyPr/>
          <a:lstStyle/>
          <a:p>
            <a:pPr marL="590550" indent="-590550" algn="l" eaLnBrk="1" hangingPunct="1"/>
            <a:r>
              <a:rPr lang="cs-CZ" sz="4000" smtClean="0"/>
              <a:t>Informační zdroje</a:t>
            </a:r>
            <a:endParaRPr lang="en-US" sz="4000" smtClean="0"/>
          </a:p>
        </p:txBody>
      </p:sp>
      <p:pic>
        <p:nvPicPr>
          <p:cNvPr id="20483" name="Picture 3" descr="hvh lega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188" y="274638"/>
            <a:ext cx="1471612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668963"/>
            <a:ext cx="914400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6757988" cy="1143000"/>
          </a:xfrm>
        </p:spPr>
        <p:txBody>
          <a:bodyPr/>
          <a:lstStyle/>
          <a:p>
            <a:pPr algn="l"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Zpráva o právní prověrce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57200" y="1835150"/>
            <a:ext cx="8229600" cy="4114800"/>
          </a:xfrm>
        </p:spPr>
        <p:txBody>
          <a:bodyPr/>
          <a:lstStyle/>
          <a:p>
            <a:pPr eaLnBrk="1" hangingPunct="1">
              <a:spcAft>
                <a:spcPct val="30000"/>
              </a:spcAft>
              <a:buFont typeface="Wingdings" pitchFamily="2" charset="2"/>
              <a:buChar char="§"/>
            </a:pPr>
            <a:r>
              <a:rPr lang="cs-CZ" sz="2200" smtClean="0"/>
              <a:t>Dohoda o struktuře a obsahu zprávy (full report, report by exception, interim reports, flash reports, etc.) </a:t>
            </a:r>
          </a:p>
          <a:p>
            <a:pPr eaLnBrk="1" hangingPunct="1">
              <a:spcAft>
                <a:spcPct val="30000"/>
              </a:spcAft>
              <a:buFont typeface="Wingdings" pitchFamily="2" charset="2"/>
              <a:buChar char="§"/>
            </a:pPr>
            <a:r>
              <a:rPr lang="cs-CZ" sz="2200" smtClean="0"/>
              <a:t>Maximální stručnost (KISS rule – „keep it short and simple“)</a:t>
            </a:r>
          </a:p>
          <a:p>
            <a:pPr eaLnBrk="1" hangingPunct="1">
              <a:spcAft>
                <a:spcPct val="30000"/>
              </a:spcAft>
              <a:buFont typeface="Wingdings" pitchFamily="2" charset="2"/>
              <a:buChar char="§"/>
            </a:pPr>
            <a:r>
              <a:rPr lang="cs-CZ" sz="2200" smtClean="0"/>
              <a:t>Trend zkracování zpráv, ilustrativní obrázky a diagramy, forma prezentace</a:t>
            </a:r>
          </a:p>
          <a:p>
            <a:pPr eaLnBrk="1" hangingPunct="1">
              <a:spcAft>
                <a:spcPct val="30000"/>
              </a:spcAft>
              <a:buFont typeface="Wingdings" pitchFamily="2" charset="2"/>
              <a:buChar char="§"/>
            </a:pPr>
            <a:r>
              <a:rPr lang="cs-CZ" sz="2200" smtClean="0"/>
              <a:t>„Executive summary“ – zásadní nálezy s odhadem míry rizika a doporučeným řešením v rámci transakce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z="2200" smtClean="0"/>
              <a:t>Dodržení časového harmonogramu</a:t>
            </a:r>
          </a:p>
          <a:p>
            <a:pPr eaLnBrk="1" hangingPunct="1">
              <a:lnSpc>
                <a:spcPct val="150000"/>
              </a:lnSpc>
              <a:spcAft>
                <a:spcPct val="40000"/>
              </a:spcAft>
              <a:buFont typeface="Arial" charset="0"/>
              <a:buNone/>
            </a:pPr>
            <a:endParaRPr lang="cs-CZ" sz="2200" smtClean="0"/>
          </a:p>
        </p:txBody>
      </p:sp>
      <p:pic>
        <p:nvPicPr>
          <p:cNvPr id="25603" name="Picture 3" descr="hvh lega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88" y="274638"/>
            <a:ext cx="1471612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668963"/>
            <a:ext cx="914400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750" cy="1143000"/>
          </a:xfrm>
        </p:spPr>
        <p:txBody>
          <a:bodyPr/>
          <a:lstStyle/>
          <a:p>
            <a:pPr marL="838200" indent="-838200" algn="l"/>
            <a:r>
              <a:rPr lang="cs-CZ" sz="4000" smtClean="0"/>
              <a:t>Dopad DD na transakci</a:t>
            </a:r>
            <a:r>
              <a:rPr lang="cs-CZ" sz="3700" b="1" smtClean="0"/>
              <a:t/>
            </a:r>
            <a:br>
              <a:rPr lang="cs-CZ" sz="3700" b="1" smtClean="0"/>
            </a:br>
            <a:endParaRPr lang="cs-CZ" sz="3700" b="1" smtClean="0"/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cs-CZ" sz="2200" b="1" smtClean="0"/>
              <a:t>Promítnutí DD do nabízené ceny</a:t>
            </a:r>
          </a:p>
          <a:p>
            <a:pPr lvl="1">
              <a:buFontTx/>
              <a:buChar char="•"/>
            </a:pPr>
            <a:r>
              <a:rPr lang="cs-CZ" sz="2200" smtClean="0"/>
              <a:t>Stanovení hodnoty nabývané společnosti, vymezení nabízené či očekávané ceny </a:t>
            </a:r>
          </a:p>
          <a:p>
            <a:pPr lvl="1">
              <a:buFontTx/>
              <a:buChar char="•"/>
            </a:pPr>
            <a:r>
              <a:rPr lang="cs-CZ" sz="2200" smtClean="0"/>
              <a:t>Vymezení skutečností (rizik), které mají vliv / mohou v budoucnu ovlivnit hodnotu nabývané společnosti</a:t>
            </a:r>
          </a:p>
          <a:p>
            <a:pPr lvl="1">
              <a:buFontTx/>
              <a:buChar char="•"/>
            </a:pPr>
            <a:r>
              <a:rPr lang="cs-CZ" sz="2200" smtClean="0"/>
              <a:t>Vymezení prostoru při jednáních o transakci</a:t>
            </a:r>
          </a:p>
          <a:p>
            <a:pPr lvl="1">
              <a:buFontTx/>
              <a:buChar char="•"/>
            </a:pPr>
            <a:r>
              <a:rPr lang="cs-CZ" sz="2200" smtClean="0"/>
              <a:t>Využití výše uvedených skutečností při jednáních o ceně a podmínkách transakce</a:t>
            </a:r>
          </a:p>
          <a:p>
            <a:pPr lvl="1">
              <a:buFontTx/>
              <a:buChar char="•"/>
            </a:pPr>
            <a:r>
              <a:rPr lang="cs-CZ" sz="2200" smtClean="0"/>
              <a:t>Vliv na externí financování</a:t>
            </a:r>
          </a:p>
        </p:txBody>
      </p:sp>
      <p:pic>
        <p:nvPicPr>
          <p:cNvPr id="29700" name="Picture 3" descr="hvh lega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88" y="274638"/>
            <a:ext cx="1471612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668963"/>
            <a:ext cx="914400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38200" indent="-838200" algn="l"/>
            <a:r>
              <a:rPr lang="cs-CZ" sz="4000" smtClean="0"/>
              <a:t>Dopad DD na transakci</a:t>
            </a:r>
            <a:br>
              <a:rPr lang="cs-CZ" sz="4000" smtClean="0"/>
            </a:br>
            <a:endParaRPr lang="cs-CZ" sz="4000" smtClean="0"/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sz="1600" b="1" smtClean="0"/>
              <a:t>Promítnutí DD do transakční dokumentace</a:t>
            </a:r>
            <a:r>
              <a:rPr lang="cs-CZ" sz="1600" smtClean="0"/>
              <a:t> </a:t>
            </a:r>
            <a:br>
              <a:rPr lang="cs-CZ" sz="1600" smtClean="0"/>
            </a:br>
            <a:endParaRPr lang="cs-CZ" sz="1600" smtClean="0"/>
          </a:p>
          <a:p>
            <a:pPr lvl="1">
              <a:lnSpc>
                <a:spcPct val="80000"/>
              </a:lnSpc>
            </a:pPr>
            <a:r>
              <a:rPr lang="cs-CZ" sz="1600" smtClean="0"/>
              <a:t>Vymezení záruk a prohlášení smluvních stran a výjimek z nich </a:t>
            </a:r>
          </a:p>
          <a:p>
            <a:pPr lvl="2">
              <a:lnSpc>
                <a:spcPct val="80000"/>
              </a:lnSpc>
            </a:pPr>
            <a:r>
              <a:rPr lang="cs-CZ" sz="1600" smtClean="0"/>
              <a:t>výsledky DD </a:t>
            </a:r>
          </a:p>
          <a:p>
            <a:pPr lvl="2">
              <a:lnSpc>
                <a:spcPct val="80000"/>
              </a:lnSpc>
            </a:pPr>
            <a:r>
              <a:rPr lang="cs-CZ" sz="1600" smtClean="0"/>
              <a:t>některé dokumenty přezkoumané v DD lze inkorporovat přímo do smlouvy formou přílohy</a:t>
            </a:r>
          </a:p>
          <a:p>
            <a:pPr lvl="2">
              <a:lnSpc>
                <a:spcPct val="80000"/>
              </a:lnSpc>
            </a:pPr>
            <a:r>
              <a:rPr lang="cs-CZ" sz="1600" smtClean="0"/>
              <a:t>záruky mohou být vystaveny také na skutečnosti, které nebylo možné v rámci DD přezkoumat</a:t>
            </a:r>
          </a:p>
          <a:p>
            <a:pPr lvl="1">
              <a:lnSpc>
                <a:spcPct val="80000"/>
              </a:lnSpc>
            </a:pPr>
            <a:r>
              <a:rPr lang="cs-CZ" sz="1600" smtClean="0"/>
              <a:t>Stanovení mechanismů důsledků nedodržení záruk a prohlášení  </a:t>
            </a:r>
          </a:p>
          <a:p>
            <a:pPr lvl="2">
              <a:lnSpc>
                <a:spcPct val="80000"/>
              </a:lnSpc>
            </a:pPr>
            <a:r>
              <a:rPr lang="cs-CZ" sz="1600" smtClean="0"/>
              <a:t>úprava kupní ceny </a:t>
            </a:r>
          </a:p>
          <a:p>
            <a:pPr lvl="2">
              <a:lnSpc>
                <a:spcPct val="80000"/>
              </a:lnSpc>
            </a:pPr>
            <a:r>
              <a:rPr lang="cs-CZ" sz="1600" smtClean="0"/>
              <a:t>sleva z kupní ceny </a:t>
            </a:r>
          </a:p>
          <a:p>
            <a:pPr lvl="2">
              <a:lnSpc>
                <a:spcPct val="80000"/>
              </a:lnSpc>
            </a:pPr>
            <a:r>
              <a:rPr lang="cs-CZ" sz="1600" smtClean="0"/>
              <a:t>bankovní záruka</a:t>
            </a:r>
          </a:p>
          <a:p>
            <a:pPr lvl="2">
              <a:lnSpc>
                <a:spcPct val="80000"/>
              </a:lnSpc>
            </a:pPr>
            <a:r>
              <a:rPr lang="cs-CZ" sz="1600" smtClean="0"/>
              <a:t>odškodnění </a:t>
            </a:r>
          </a:p>
          <a:p>
            <a:pPr lvl="2">
              <a:lnSpc>
                <a:spcPct val="80000"/>
              </a:lnSpc>
            </a:pPr>
            <a:r>
              <a:rPr lang="cs-CZ" sz="1600" smtClean="0"/>
              <a:t>omezení povinnosti k náhradě škody</a:t>
            </a:r>
          </a:p>
          <a:p>
            <a:pPr lvl="2">
              <a:lnSpc>
                <a:spcPct val="80000"/>
              </a:lnSpc>
            </a:pPr>
            <a:r>
              <a:rPr lang="cs-CZ" sz="1600" smtClean="0"/>
              <a:t>právo jednostranného ukončení smlouvy</a:t>
            </a:r>
          </a:p>
          <a:p>
            <a:pPr lvl="1">
              <a:lnSpc>
                <a:spcPct val="80000"/>
              </a:lnSpc>
            </a:pPr>
            <a:r>
              <a:rPr lang="cs-CZ" sz="1600" smtClean="0"/>
              <a:t>Stanovení odkládacích podmínek jako předpoklad realizace akvizice </a:t>
            </a:r>
          </a:p>
          <a:p>
            <a:pPr lvl="1">
              <a:lnSpc>
                <a:spcPct val="80000"/>
              </a:lnSpc>
            </a:pPr>
            <a:r>
              <a:rPr lang="cs-CZ" sz="1600" smtClean="0"/>
              <a:t>Využití smluvních typů odpovídajících struktuře transakce </a:t>
            </a:r>
          </a:p>
          <a:p>
            <a:pPr lvl="2">
              <a:lnSpc>
                <a:spcPct val="80000"/>
              </a:lnSpc>
            </a:pPr>
            <a:r>
              <a:rPr lang="cs-CZ" sz="1600" smtClean="0"/>
              <a:t>umístění zvlášť důvěrných vztahů do zvláštních dohod</a:t>
            </a:r>
          </a:p>
          <a:p>
            <a:pPr lvl="2">
              <a:lnSpc>
                <a:spcPct val="80000"/>
              </a:lnSpc>
            </a:pPr>
            <a:r>
              <a:rPr lang="cs-CZ" sz="1600" smtClean="0"/>
              <a:t>úprava vztahů s příslušnými smluvními stranami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cs-CZ" sz="1600" smtClean="0"/>
              <a:t>Post-transakční dopad DD</a:t>
            </a:r>
          </a:p>
          <a:p>
            <a:pPr>
              <a:lnSpc>
                <a:spcPct val="80000"/>
              </a:lnSpc>
            </a:pPr>
            <a:endParaRPr lang="cs-CZ" sz="1600" smtClean="0"/>
          </a:p>
          <a:p>
            <a:pPr>
              <a:lnSpc>
                <a:spcPct val="80000"/>
              </a:lnSpc>
            </a:pPr>
            <a:endParaRPr lang="cs-CZ" sz="1800" smtClean="0"/>
          </a:p>
        </p:txBody>
      </p:sp>
      <p:pic>
        <p:nvPicPr>
          <p:cNvPr id="30724" name="Picture 3" descr="hvh lega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88" y="274638"/>
            <a:ext cx="1471612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38200" indent="-838200" algn="l"/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 smtClean="0"/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sz="4000" dirty="0" smtClean="0">
                <a:latin typeface="+mj-lt"/>
              </a:rPr>
              <a:t>Děkuji za pozornost. </a:t>
            </a:r>
          </a:p>
          <a:p>
            <a:pPr marL="0" indent="0">
              <a:lnSpc>
                <a:spcPct val="80000"/>
              </a:lnSpc>
              <a:buNone/>
            </a:pPr>
            <a:endParaRPr lang="cs-CZ" sz="1600" dirty="0" smtClean="0"/>
          </a:p>
          <a:p>
            <a:pPr marL="0" indent="0">
              <a:lnSpc>
                <a:spcPct val="80000"/>
              </a:lnSpc>
              <a:buNone/>
            </a:pPr>
            <a:endParaRPr lang="cs-CZ" sz="2000" b="1" dirty="0"/>
          </a:p>
          <a:p>
            <a:pPr marL="0" indent="0">
              <a:lnSpc>
                <a:spcPct val="80000"/>
              </a:lnSpc>
              <a:buNone/>
            </a:pPr>
            <a:endParaRPr lang="cs-CZ" sz="2000" b="1" dirty="0"/>
          </a:p>
          <a:p>
            <a:pPr marL="0" indent="0">
              <a:lnSpc>
                <a:spcPct val="80000"/>
              </a:lnSpc>
              <a:buNone/>
            </a:pPr>
            <a:r>
              <a:rPr lang="cs-CZ" sz="2000" b="1" dirty="0" smtClean="0"/>
              <a:t>HVH LEGAL advokátní kancelář s.r.o.</a:t>
            </a:r>
            <a:endParaRPr lang="cs-CZ" sz="2000" b="1" dirty="0"/>
          </a:p>
          <a:p>
            <a:pPr>
              <a:lnSpc>
                <a:spcPct val="80000"/>
              </a:lnSpc>
            </a:pPr>
            <a:endParaRPr lang="cs-CZ" sz="20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sz="2000" dirty="0" smtClean="0"/>
              <a:t>Office Praha: Husinecká 808/5, 130 00 Praha</a:t>
            </a:r>
          </a:p>
          <a:p>
            <a:pPr marL="0" indent="0">
              <a:lnSpc>
                <a:spcPct val="80000"/>
              </a:lnSpc>
              <a:buNone/>
            </a:pPr>
            <a:endParaRPr lang="cs-CZ" sz="2000" dirty="0"/>
          </a:p>
          <a:p>
            <a:pPr marL="0" indent="0">
              <a:lnSpc>
                <a:spcPct val="80000"/>
              </a:lnSpc>
              <a:buNone/>
            </a:pPr>
            <a:r>
              <a:rPr lang="cs-CZ" sz="2000" dirty="0" smtClean="0"/>
              <a:t>Office Brno: Masarykova 8/10, 602 00 Brno</a:t>
            </a:r>
          </a:p>
        </p:txBody>
      </p:sp>
      <p:pic>
        <p:nvPicPr>
          <p:cNvPr id="30724" name="Picture 3" descr="hvh lega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88" y="274638"/>
            <a:ext cx="1471612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668963"/>
            <a:ext cx="914400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81528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322</Words>
  <Application>Microsoft Office PowerPoint</Application>
  <PresentationFormat>On-screen Show (4:3)</PresentationFormat>
  <Paragraphs>86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Due diligence  </vt:lpstr>
      <vt:lpstr> Postup při právní prověrce </vt:lpstr>
      <vt:lpstr> Postup v průběhu právní prověrky </vt:lpstr>
      <vt:lpstr>Okruhy prověřování</vt:lpstr>
      <vt:lpstr>Informační zdroje</vt:lpstr>
      <vt:lpstr> Zpráva o právní prověrce</vt:lpstr>
      <vt:lpstr>Dopad DD na transakci </vt:lpstr>
      <vt:lpstr>Dopad DD na transakci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důvěrných informací</dc:title>
  <dc:creator>Office 2004 Test Drive User</dc:creator>
  <cp:lastModifiedBy>jhladky001</cp:lastModifiedBy>
  <cp:revision>18</cp:revision>
  <dcterms:created xsi:type="dcterms:W3CDTF">2010-11-04T09:44:53Z</dcterms:created>
  <dcterms:modified xsi:type="dcterms:W3CDTF">2011-10-30T13:38:20Z</dcterms:modified>
</cp:coreProperties>
</file>