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85" r:id="rId17"/>
    <p:sldId id="27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6" r:id="rId29"/>
    <p:sldId id="287" r:id="rId30"/>
    <p:sldId id="282" r:id="rId31"/>
    <p:sldId id="283" r:id="rId32"/>
    <p:sldId id="284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35AC948-7F5F-4DCC-9AF9-9D77290DE2CC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A34667-F77E-4253-8641-282B7883BB4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C948-7F5F-4DCC-9AF9-9D77290DE2CC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667-F77E-4253-8641-282B7883BB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C948-7F5F-4DCC-9AF9-9D77290DE2CC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667-F77E-4253-8641-282B7883BB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5AC948-7F5F-4DCC-9AF9-9D77290DE2CC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A34667-F77E-4253-8641-282B7883BB4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35AC948-7F5F-4DCC-9AF9-9D77290DE2CC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A34667-F77E-4253-8641-282B7883BB4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C948-7F5F-4DCC-9AF9-9D77290DE2CC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667-F77E-4253-8641-282B7883BB4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C948-7F5F-4DCC-9AF9-9D77290DE2CC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667-F77E-4253-8641-282B7883BB4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5AC948-7F5F-4DCC-9AF9-9D77290DE2CC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A34667-F77E-4253-8641-282B7883BB4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C948-7F5F-4DCC-9AF9-9D77290DE2CC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34667-F77E-4253-8641-282B7883BB4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5AC948-7F5F-4DCC-9AF9-9D77290DE2CC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A34667-F77E-4253-8641-282B7883BB4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5AC948-7F5F-4DCC-9AF9-9D77290DE2CC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A34667-F77E-4253-8641-282B7883BB4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5AC948-7F5F-4DCC-9AF9-9D77290DE2CC}" type="datetimeFigureOut">
              <a:rPr lang="cs-CZ" smtClean="0"/>
              <a:t>4.10.2012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A34667-F77E-4253-8641-282B7883BB4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Historie evropské integrace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100" dirty="0" smtClean="0"/>
              <a:t>Evropské právo (BEP301Zk)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Helena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ončková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(helena.bonckova@mail.muni.cz)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42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Koncepce evropského sjednocení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err="1"/>
              <a:t>Pierre</a:t>
            </a:r>
            <a:r>
              <a:rPr lang="cs-CZ" dirty="0"/>
              <a:t> </a:t>
            </a:r>
            <a:r>
              <a:rPr lang="cs-CZ" dirty="0" err="1"/>
              <a:t>Dubois</a:t>
            </a:r>
            <a:r>
              <a:rPr lang="cs-CZ" dirty="0"/>
              <a:t> (13. stol</a:t>
            </a:r>
            <a:r>
              <a:rPr lang="cs-CZ" dirty="0" smtClean="0"/>
              <a:t>.)</a:t>
            </a:r>
          </a:p>
          <a:p>
            <a:pPr algn="just"/>
            <a:r>
              <a:rPr lang="cs-CZ" dirty="0" smtClean="0"/>
              <a:t>Jiří </a:t>
            </a:r>
            <a:r>
              <a:rPr lang="cs-CZ" dirty="0"/>
              <a:t>z Poděbrad (15. stol</a:t>
            </a:r>
            <a:r>
              <a:rPr lang="cs-CZ" dirty="0" smtClean="0"/>
              <a:t>.)</a:t>
            </a:r>
          </a:p>
          <a:p>
            <a:pPr algn="just"/>
            <a:r>
              <a:rPr lang="cs-CZ" dirty="0" err="1" smtClean="0"/>
              <a:t>Maximilien</a:t>
            </a:r>
            <a:r>
              <a:rPr lang="cs-CZ" dirty="0" smtClean="0"/>
              <a:t> </a:t>
            </a:r>
            <a:r>
              <a:rPr lang="cs-CZ" dirty="0"/>
              <a:t>de </a:t>
            </a:r>
            <a:r>
              <a:rPr lang="cs-CZ" dirty="0" err="1"/>
              <a:t>Béthune</a:t>
            </a:r>
            <a:r>
              <a:rPr lang="cs-CZ" dirty="0"/>
              <a:t>, vévoda ze </a:t>
            </a:r>
            <a:r>
              <a:rPr lang="cs-CZ" dirty="0" err="1"/>
              <a:t>Sully</a:t>
            </a:r>
            <a:r>
              <a:rPr lang="cs-CZ" dirty="0"/>
              <a:t> (17. stol</a:t>
            </a:r>
            <a:r>
              <a:rPr lang="cs-CZ" dirty="0" smtClean="0"/>
              <a:t>.)</a:t>
            </a:r>
          </a:p>
          <a:p>
            <a:pPr algn="just"/>
            <a:r>
              <a:rPr lang="cs-CZ" dirty="0" smtClean="0"/>
              <a:t>William </a:t>
            </a:r>
            <a:r>
              <a:rPr lang="cs-CZ" dirty="0" err="1" smtClean="0"/>
              <a:t>Penn</a:t>
            </a:r>
            <a:r>
              <a:rPr lang="cs-CZ" dirty="0" smtClean="0"/>
              <a:t> (17. stol.)</a:t>
            </a:r>
            <a:endParaRPr lang="cs-CZ" dirty="0" smtClean="0"/>
          </a:p>
          <a:p>
            <a:pPr algn="just"/>
            <a:r>
              <a:rPr lang="cs-CZ" dirty="0" smtClean="0"/>
              <a:t>Abbé </a:t>
            </a:r>
            <a:r>
              <a:rPr lang="cs-CZ" dirty="0"/>
              <a:t>de Saint-</a:t>
            </a:r>
            <a:r>
              <a:rPr lang="cs-CZ" dirty="0" err="1"/>
              <a:t>Pierre</a:t>
            </a:r>
            <a:r>
              <a:rPr lang="cs-CZ" dirty="0"/>
              <a:t> (18. stol</a:t>
            </a:r>
            <a:r>
              <a:rPr lang="cs-CZ" dirty="0" smtClean="0"/>
              <a:t>.)</a:t>
            </a:r>
          </a:p>
          <a:p>
            <a:pPr algn="just"/>
            <a:r>
              <a:rPr lang="cs-CZ" dirty="0" smtClean="0"/>
              <a:t>Immanuel </a:t>
            </a:r>
            <a:r>
              <a:rPr lang="cs-CZ" dirty="0"/>
              <a:t>Kant (18. stol</a:t>
            </a:r>
            <a:r>
              <a:rPr lang="cs-CZ" dirty="0" smtClean="0"/>
              <a:t>.)</a:t>
            </a:r>
          </a:p>
          <a:p>
            <a:pPr algn="just"/>
            <a:r>
              <a:rPr lang="cs-CZ" dirty="0" smtClean="0"/>
              <a:t>Claude </a:t>
            </a:r>
            <a:r>
              <a:rPr lang="cs-CZ" dirty="0" err="1"/>
              <a:t>Henri</a:t>
            </a:r>
            <a:r>
              <a:rPr lang="cs-CZ" dirty="0"/>
              <a:t> de Saint-Simon a Augustin </a:t>
            </a:r>
            <a:r>
              <a:rPr lang="cs-CZ" dirty="0" err="1"/>
              <a:t>Thierri</a:t>
            </a:r>
            <a:r>
              <a:rPr lang="cs-CZ" dirty="0"/>
              <a:t> (19. stol</a:t>
            </a:r>
            <a:r>
              <a:rPr lang="cs-CZ" dirty="0" smtClean="0"/>
              <a:t>.)</a:t>
            </a:r>
          </a:p>
          <a:p>
            <a:pPr algn="just"/>
            <a:r>
              <a:rPr lang="cs-CZ" dirty="0" smtClean="0"/>
              <a:t>Richard </a:t>
            </a:r>
            <a:r>
              <a:rPr lang="cs-CZ" dirty="0" err="1"/>
              <a:t>Coudenhove-Kalergi</a:t>
            </a:r>
            <a:r>
              <a:rPr lang="cs-CZ" dirty="0"/>
              <a:t> (20. stol</a:t>
            </a:r>
            <a:r>
              <a:rPr lang="cs-CZ" dirty="0" smtClean="0"/>
              <a:t>.)</a:t>
            </a:r>
          </a:p>
          <a:p>
            <a:pPr algn="just"/>
            <a:r>
              <a:rPr lang="cs-CZ" dirty="0" err="1" smtClean="0"/>
              <a:t>Aristide</a:t>
            </a:r>
            <a:r>
              <a:rPr lang="cs-CZ" dirty="0" smtClean="0"/>
              <a:t> </a:t>
            </a:r>
            <a:r>
              <a:rPr lang="cs-CZ" dirty="0" err="1"/>
              <a:t>Briand</a:t>
            </a:r>
            <a:r>
              <a:rPr lang="cs-CZ" dirty="0"/>
              <a:t> (</a:t>
            </a:r>
            <a:r>
              <a:rPr lang="cs-CZ" dirty="0" smtClean="0"/>
              <a:t>1929)</a:t>
            </a:r>
          </a:p>
          <a:p>
            <a:pPr algn="just"/>
            <a:r>
              <a:rPr lang="cs-CZ" dirty="0" smtClean="0"/>
              <a:t>Winston </a:t>
            </a:r>
            <a:r>
              <a:rPr lang="cs-CZ" dirty="0"/>
              <a:t>Churchill (1940, 1946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248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Které státy byly zakládajícími členy Evropských společenství a proč?</a:t>
            </a:r>
            <a:endParaRPr lang="cs-CZ" dirty="0"/>
          </a:p>
        </p:txBody>
      </p:sp>
      <p:pic>
        <p:nvPicPr>
          <p:cNvPr id="5" name="Picture 2" descr="C:\Users\Notebook\AppData\Local\Microsoft\Windows\Temporary Internet Files\Content.IE5\4TZHV8VF\MC900442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861048"/>
            <a:ext cx="2742857" cy="27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66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/>
              <a:t>Vnitřní šestka </a:t>
            </a:r>
            <a:r>
              <a:rPr lang="cs-CZ" sz="2800" dirty="0" smtClean="0"/>
              <a:t>versus</a:t>
            </a:r>
            <a:r>
              <a:rPr lang="cs-CZ" dirty="0" smtClean="0"/>
              <a:t> vnější sedmička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ESUO (1951, 1952)</a:t>
            </a:r>
          </a:p>
          <a:p>
            <a:pPr algn="just"/>
            <a:r>
              <a:rPr lang="cs-CZ" dirty="0" smtClean="0"/>
              <a:t>EHS, ESAE (1956, 1957)</a:t>
            </a:r>
          </a:p>
          <a:p>
            <a:pPr lvl="1" algn="just"/>
            <a:r>
              <a:rPr lang="cs-CZ" dirty="0"/>
              <a:t>Francie, Německo, Itálie, Belgie, Nizozemsko, Lucembursko</a:t>
            </a:r>
          </a:p>
          <a:p>
            <a:pPr marL="0" indent="0" algn="just">
              <a:buNone/>
            </a:pPr>
            <a:r>
              <a:rPr lang="cs-CZ" dirty="0" smtClean="0"/>
              <a:t>	</a:t>
            </a:r>
          </a:p>
          <a:p>
            <a:pPr algn="just"/>
            <a:r>
              <a:rPr lang="cs-CZ" dirty="0" smtClean="0"/>
              <a:t>EFTA (1960)</a:t>
            </a:r>
          </a:p>
          <a:p>
            <a:pPr lvl="1" algn="just"/>
            <a:r>
              <a:rPr lang="cs-CZ" dirty="0"/>
              <a:t>Spojené království, Norsko, Dánsko, Švédsko, Rakousko, </a:t>
            </a:r>
            <a:r>
              <a:rPr lang="cs-CZ" dirty="0" smtClean="0"/>
              <a:t>Švýcarsko, Portugalsko</a:t>
            </a:r>
          </a:p>
          <a:p>
            <a:pPr lvl="1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2774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znáte stupně ekonomické integrace?</a:t>
            </a:r>
            <a:endParaRPr lang="cs-CZ" dirty="0"/>
          </a:p>
        </p:txBody>
      </p:sp>
      <p:pic>
        <p:nvPicPr>
          <p:cNvPr id="4" name="Picture 2" descr="C:\Users\Notebook\AppData\Local\Microsoft\Windows\Temporary Internet Files\Content.IE5\4TZHV8VF\MC900442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861048"/>
            <a:ext cx="2742857" cy="27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54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Stupně ekonomické integrace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 zóna volného pohybu</a:t>
            </a:r>
          </a:p>
          <a:p>
            <a:r>
              <a:rPr lang="cs-CZ" dirty="0" smtClean="0"/>
              <a:t>2. celní unie</a:t>
            </a:r>
          </a:p>
          <a:p>
            <a:r>
              <a:rPr lang="cs-CZ" dirty="0" smtClean="0"/>
              <a:t>3. společný trh</a:t>
            </a:r>
          </a:p>
          <a:p>
            <a:r>
              <a:rPr lang="cs-CZ" dirty="0" smtClean="0"/>
              <a:t>4. měnová unie</a:t>
            </a:r>
          </a:p>
          <a:p>
            <a:r>
              <a:rPr lang="cs-CZ" dirty="0" smtClean="0"/>
              <a:t>5. hospodářská unie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446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Krize v ES v 60. letech 20. století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916832"/>
            <a:ext cx="4094187" cy="4281350"/>
          </a:xfrm>
        </p:spPr>
      </p:pic>
      <p:sp>
        <p:nvSpPr>
          <p:cNvPr id="7" name="Obdélník 6"/>
          <p:cNvSpPr/>
          <p:nvPr/>
        </p:nvSpPr>
        <p:spPr>
          <a:xfrm rot="21008677">
            <a:off x="495130" y="2075096"/>
            <a:ext cx="4549965" cy="7540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cs-CZ" sz="43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Impact" pitchFamily="34" charset="0"/>
              </a:rPr>
              <a:t>CHARLES DE GAULLE</a:t>
            </a:r>
            <a:endParaRPr lang="cs-CZ" sz="43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45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 o fungování Evropské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Článek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26</a:t>
            </a:r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cs-CZ" dirty="0" smtClean="0"/>
              <a:t>1</a:t>
            </a:r>
            <a:r>
              <a:rPr lang="cs-CZ" dirty="0"/>
              <a:t>. Unie přijímá opatření určená k vytvoření nebo zajištění fungování vnitřního trhu v souladu s příslušnými ustanoveními Smluv. </a:t>
            </a:r>
          </a:p>
          <a:p>
            <a:pPr marL="0" indent="0" algn="just">
              <a:buNone/>
            </a:pPr>
            <a:r>
              <a:rPr lang="cs-CZ" dirty="0"/>
              <a:t>2. </a:t>
            </a:r>
            <a:r>
              <a:rPr lang="cs-CZ" b="1" dirty="0"/>
              <a:t>Vnitřní trh zahrnuje </a:t>
            </a:r>
            <a:r>
              <a:rPr lang="cs-CZ" dirty="0"/>
              <a:t>prostor bez vnitřních hranic, v němž je zajištěn volný pohyb zboží, osob, služeb a kapitálu v souladu s ustanoveními Smluv. </a:t>
            </a:r>
          </a:p>
          <a:p>
            <a:pPr marL="0" indent="0" algn="just">
              <a:buNone/>
            </a:pPr>
            <a:r>
              <a:rPr lang="cs-CZ" dirty="0"/>
              <a:t>(…).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44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se rozšiřovala členská základna ES/EU?</a:t>
            </a:r>
            <a:endParaRPr lang="cs-CZ" dirty="0"/>
          </a:p>
        </p:txBody>
      </p:sp>
      <p:pic>
        <p:nvPicPr>
          <p:cNvPr id="4" name="Picture 2" descr="C:\Users\Notebook\AppData\Local\Microsoft\Windows\Temporary Internet Files\Content.IE5\4TZHV8VF\MC900442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861048"/>
            <a:ext cx="2742857" cy="27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203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Rozšiřování ES/EU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1973</a:t>
            </a:r>
            <a:r>
              <a:rPr lang="cs-CZ" dirty="0"/>
              <a:t>: Spojené království, Irsko, Dánsko (Norsko – neúspěšné referendum stejně jako v roce 1994</a:t>
            </a:r>
            <a:r>
              <a:rPr lang="cs-CZ" dirty="0" smtClean="0"/>
              <a:t>)</a:t>
            </a:r>
          </a:p>
          <a:p>
            <a:pPr algn="just"/>
            <a:r>
              <a:rPr lang="cs-CZ" dirty="0" smtClean="0"/>
              <a:t>1982</a:t>
            </a:r>
            <a:r>
              <a:rPr lang="cs-CZ" dirty="0"/>
              <a:t>: </a:t>
            </a:r>
            <a:r>
              <a:rPr lang="cs-CZ" dirty="0" smtClean="0"/>
              <a:t>Řecko</a:t>
            </a:r>
          </a:p>
          <a:p>
            <a:pPr algn="just"/>
            <a:r>
              <a:rPr lang="cs-CZ" dirty="0" smtClean="0"/>
              <a:t>1986</a:t>
            </a:r>
            <a:r>
              <a:rPr lang="cs-CZ" dirty="0"/>
              <a:t>: Španělsko, </a:t>
            </a:r>
            <a:r>
              <a:rPr lang="cs-CZ" dirty="0" smtClean="0"/>
              <a:t>Portugalsko</a:t>
            </a:r>
          </a:p>
          <a:p>
            <a:pPr algn="just"/>
            <a:r>
              <a:rPr lang="cs-CZ" dirty="0" smtClean="0"/>
              <a:t>1995</a:t>
            </a:r>
            <a:r>
              <a:rPr lang="cs-CZ" dirty="0"/>
              <a:t>: Rakousko, Švédsko, </a:t>
            </a:r>
            <a:r>
              <a:rPr lang="cs-CZ" dirty="0" smtClean="0"/>
              <a:t>Finsko</a:t>
            </a:r>
          </a:p>
          <a:p>
            <a:pPr algn="just"/>
            <a:r>
              <a:rPr lang="cs-CZ" dirty="0" smtClean="0"/>
              <a:t>1</a:t>
            </a:r>
            <a:r>
              <a:rPr lang="cs-CZ" dirty="0"/>
              <a:t>. 5. 2004: ČR, SR, Polsko, Maďarsko, Slovinsko, Litva, Lotyšsko, Estonsko, Kypr a </a:t>
            </a:r>
            <a:r>
              <a:rPr lang="cs-CZ" dirty="0" smtClean="0"/>
              <a:t>Malta</a:t>
            </a:r>
          </a:p>
          <a:p>
            <a:pPr algn="just"/>
            <a:r>
              <a:rPr lang="cs-CZ" dirty="0" smtClean="0"/>
              <a:t>2007</a:t>
            </a:r>
            <a:r>
              <a:rPr lang="cs-CZ" dirty="0"/>
              <a:t>: Rumunsko, Bulharsko</a:t>
            </a:r>
          </a:p>
          <a:p>
            <a:pPr algn="just"/>
            <a:r>
              <a:rPr lang="cs-CZ" dirty="0" smtClean="0"/>
              <a:t>1</a:t>
            </a:r>
            <a:r>
              <a:rPr lang="cs-CZ" dirty="0"/>
              <a:t>. 7. 2013: Chorvatsko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90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Co je to tzv. Schengenský prostor? Které státy jsou jeho součástí?</a:t>
            </a:r>
            <a:endParaRPr lang="cs-CZ" dirty="0"/>
          </a:p>
        </p:txBody>
      </p:sp>
      <p:pic>
        <p:nvPicPr>
          <p:cNvPr id="4" name="Picture 2" descr="C:\Users\Notebook\AppData\Local\Microsoft\Windows\Temporary Internet Files\Content.IE5\4TZHV8VF\MC900442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861048"/>
            <a:ext cx="2742857" cy="27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643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Úvod do předmětu Evropské právo</a:t>
            </a:r>
          </a:p>
          <a:p>
            <a:pPr lvl="1"/>
            <a:r>
              <a:rPr lang="cs-CZ" dirty="0" smtClean="0"/>
              <a:t>koncepce předmětu</a:t>
            </a:r>
          </a:p>
          <a:p>
            <a:pPr lvl="1"/>
            <a:r>
              <a:rPr lang="cs-CZ" dirty="0" smtClean="0"/>
              <a:t>podmínky ukončení</a:t>
            </a:r>
          </a:p>
          <a:p>
            <a:pPr lvl="1"/>
            <a:r>
              <a:rPr lang="cs-CZ" dirty="0"/>
              <a:t>l</a:t>
            </a:r>
            <a:r>
              <a:rPr lang="cs-CZ" dirty="0" smtClean="0"/>
              <a:t>iteratura</a:t>
            </a:r>
          </a:p>
          <a:p>
            <a:pPr marL="365760" lvl="1" indent="0">
              <a:buNone/>
            </a:pPr>
            <a:endParaRPr lang="cs-CZ" dirty="0" smtClean="0"/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Historie evropské integrace</a:t>
            </a:r>
          </a:p>
          <a:p>
            <a:pPr marL="0" indent="0" algn="r"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			aneb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EU včera, dnes a zítra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lvl="1"/>
            <a:r>
              <a:rPr lang="cs-CZ" dirty="0"/>
              <a:t>vznik „evropské </a:t>
            </a:r>
            <a:r>
              <a:rPr lang="cs-CZ" dirty="0" smtClean="0"/>
              <a:t>myšlenky“</a:t>
            </a:r>
          </a:p>
          <a:p>
            <a:pPr lvl="1"/>
            <a:r>
              <a:rPr lang="cs-CZ" dirty="0" smtClean="0"/>
              <a:t>Evropská společenství a jejich vývoj</a:t>
            </a:r>
          </a:p>
          <a:p>
            <a:pPr lvl="1"/>
            <a:r>
              <a:rPr lang="cs-CZ" dirty="0" smtClean="0"/>
              <a:t>rozšiřování a prohlubování EU</a:t>
            </a:r>
          </a:p>
          <a:p>
            <a:pPr lvl="1"/>
            <a:r>
              <a:rPr lang="cs-CZ" dirty="0" smtClean="0"/>
              <a:t>lisabonská reforma</a:t>
            </a:r>
          </a:p>
          <a:p>
            <a:pPr lvl="1"/>
            <a:r>
              <a:rPr lang="cs-CZ" dirty="0" smtClean="0"/>
              <a:t>EU za prahem měnové krize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254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Schengenský prostor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" b="-1"/>
          <a:stretch/>
        </p:blipFill>
        <p:spPr>
          <a:xfrm>
            <a:off x="2358008" y="1813560"/>
            <a:ext cx="4158208" cy="4423752"/>
          </a:xfrm>
          <a:ln w="6350"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49758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Kdy a jak vznikla Evropská </a:t>
            </a:r>
            <a:r>
              <a:rPr lang="cs-CZ" dirty="0" smtClean="0"/>
              <a:t>unie? </a:t>
            </a:r>
            <a:r>
              <a:rPr lang="cs-CZ" dirty="0" smtClean="0"/>
              <a:t>Co je to vlastně </a:t>
            </a:r>
            <a:r>
              <a:rPr lang="cs-CZ" dirty="0"/>
              <a:t>EU? </a:t>
            </a:r>
          </a:p>
        </p:txBody>
      </p:sp>
      <p:pic>
        <p:nvPicPr>
          <p:cNvPr id="4" name="Picture 2" descr="C:\Users\Notebook\AppData\Local\Microsoft\Windows\Temporary Internet Files\Content.IE5\4TZHV8VF\MC900442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861048"/>
            <a:ext cx="2742857" cy="27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584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Tzv. Maastrichtský chrám (1993)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94" t="9004" r="14504" b="26287"/>
          <a:stretch/>
        </p:blipFill>
        <p:spPr>
          <a:xfrm>
            <a:off x="868611" y="1512975"/>
            <a:ext cx="7087765" cy="4796345"/>
          </a:xfrm>
        </p:spPr>
      </p:pic>
      <p:sp>
        <p:nvSpPr>
          <p:cNvPr id="7" name="Obdélník 6"/>
          <p:cNvSpPr/>
          <p:nvPr/>
        </p:nvSpPr>
        <p:spPr>
          <a:xfrm rot="21008677">
            <a:off x="1398020" y="5138165"/>
            <a:ext cx="159455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cs-CZ" sz="3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Impact" pitchFamily="34" charset="0"/>
              </a:rPr>
              <a:t>ESUO, ES, EURATOM</a:t>
            </a:r>
          </a:p>
        </p:txBody>
      </p:sp>
      <p:sp>
        <p:nvSpPr>
          <p:cNvPr id="8" name="Obdélník 7"/>
          <p:cNvSpPr/>
          <p:nvPr/>
        </p:nvSpPr>
        <p:spPr>
          <a:xfrm rot="21008677">
            <a:off x="3888948" y="5565838"/>
            <a:ext cx="989205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cs-CZ" sz="3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Impact" pitchFamily="34" charset="0"/>
              </a:rPr>
              <a:t>SZBP</a:t>
            </a:r>
          </a:p>
        </p:txBody>
      </p:sp>
      <p:sp>
        <p:nvSpPr>
          <p:cNvPr id="9" name="Obdélník 8"/>
          <p:cNvSpPr/>
          <p:nvPr/>
        </p:nvSpPr>
        <p:spPr>
          <a:xfrm rot="21008677">
            <a:off x="6166714" y="5624106"/>
            <a:ext cx="739595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cs-CZ" sz="3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Impact" pitchFamily="34" charset="0"/>
              </a:rPr>
              <a:t>JaV</a:t>
            </a:r>
            <a:endParaRPr lang="cs-CZ" sz="30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03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Amsterodamská smlouva (1997, 1999)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638" y="1844824"/>
            <a:ext cx="6351105" cy="4536504"/>
          </a:xfrm>
        </p:spPr>
      </p:pic>
    </p:spTree>
    <p:extLst>
      <p:ext uri="{BB962C8B-B14F-4D97-AF65-F5344CB8AC3E}">
        <p14:creationId xmlns:p14="http://schemas.microsoft.com/office/powerpoint/2010/main" val="36753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Smlouva z nice (2001, 2003)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220" y="1844824"/>
            <a:ext cx="6351107" cy="4536504"/>
          </a:xfrm>
        </p:spPr>
      </p:pic>
    </p:spTree>
    <p:extLst>
      <p:ext uri="{BB962C8B-B14F-4D97-AF65-F5344CB8AC3E}">
        <p14:creationId xmlns:p14="http://schemas.microsoft.com/office/powerpoint/2010/main" val="17948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integrace v kostce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ESUO (1951, 1952)</a:t>
            </a:r>
          </a:p>
          <a:p>
            <a:r>
              <a:rPr lang="cs-CZ" dirty="0" smtClean="0"/>
              <a:t>SEHS, SESAE (1956, 1957)</a:t>
            </a:r>
          </a:p>
          <a:p>
            <a:r>
              <a:rPr lang="cs-CZ" dirty="0" smtClean="0"/>
              <a:t>Slučovací smlouva (1965, 1967)</a:t>
            </a:r>
          </a:p>
          <a:p>
            <a:r>
              <a:rPr lang="cs-CZ" dirty="0" smtClean="0"/>
              <a:t>Jednotný evropský akt (1986, 1987)</a:t>
            </a:r>
          </a:p>
          <a:p>
            <a:r>
              <a:rPr lang="cs-CZ" dirty="0" smtClean="0"/>
              <a:t>Maastrichtská smlouva (1992, 1993)</a:t>
            </a:r>
          </a:p>
          <a:p>
            <a:r>
              <a:rPr lang="cs-CZ" dirty="0" smtClean="0"/>
              <a:t>Amsterodamská smlouva (1997, 1999)</a:t>
            </a:r>
          </a:p>
          <a:p>
            <a:r>
              <a:rPr lang="cs-CZ" dirty="0" smtClean="0"/>
              <a:t>Smlouva z Nice (2001, 2003)</a:t>
            </a:r>
          </a:p>
          <a:p>
            <a:r>
              <a:rPr lang="cs-CZ" dirty="0" smtClean="0"/>
              <a:t>Smlouva o Ústavě pro Evropu (2004, x2005)</a:t>
            </a:r>
          </a:p>
          <a:p>
            <a:r>
              <a:rPr lang="cs-CZ" dirty="0" smtClean="0"/>
              <a:t>Lisabonská smlouva (2007, 2009)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50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Pokud by </a:t>
            </a:r>
            <a:r>
              <a:rPr lang="cs-CZ" dirty="0"/>
              <a:t>se v </a:t>
            </a:r>
            <a:r>
              <a:rPr lang="cs-CZ" dirty="0" smtClean="0"/>
              <a:t>České republice konalo </a:t>
            </a:r>
            <a:r>
              <a:rPr lang="cs-CZ" dirty="0"/>
              <a:t>referendum o Lisabonské smlouvě, hlasovali byste pro nebo proti? A </a:t>
            </a:r>
            <a:r>
              <a:rPr lang="cs-CZ" dirty="0" smtClean="0"/>
              <a:t>proč?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Co </a:t>
            </a:r>
            <a:r>
              <a:rPr lang="cs-CZ" dirty="0"/>
              <a:t>se vlastně vstupem v platnost Lisabonské smlouvy v EU změnilo?</a:t>
            </a:r>
          </a:p>
        </p:txBody>
      </p:sp>
      <p:pic>
        <p:nvPicPr>
          <p:cNvPr id="4" name="Picture 2" descr="C:\Users\Notebook\AppData\Local\Microsoft\Windows\Temporary Internet Files\Content.IE5\4TZHV8VF\MC900442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861048"/>
            <a:ext cx="2742857" cy="27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86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Lisabonská smlouva (2007, 2009)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747" y="1916832"/>
            <a:ext cx="6229573" cy="4449695"/>
          </a:xfrm>
        </p:spPr>
      </p:pic>
    </p:spTree>
    <p:extLst>
      <p:ext uri="{BB962C8B-B14F-4D97-AF65-F5344CB8AC3E}">
        <p14:creationId xmlns:p14="http://schemas.microsoft.com/office/powerpoint/2010/main" val="154719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 o fungování </a:t>
            </a:r>
            <a:r>
              <a:rPr lang="cs-CZ" dirty="0" smtClean="0"/>
              <a:t>Evropské 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Článek 3</a:t>
            </a:r>
          </a:p>
          <a:p>
            <a:pPr marL="0" indent="0" algn="just">
              <a:buNone/>
            </a:pPr>
            <a:r>
              <a:rPr lang="cs-CZ" dirty="0"/>
              <a:t>1. Unie má </a:t>
            </a:r>
            <a:r>
              <a:rPr lang="cs-CZ" b="1" dirty="0"/>
              <a:t>výlučnou pravomoc </a:t>
            </a:r>
            <a:r>
              <a:rPr lang="cs-CZ" dirty="0"/>
              <a:t>v těchto oblastech:</a:t>
            </a:r>
          </a:p>
          <a:p>
            <a:pPr marL="0" indent="0" algn="just">
              <a:buNone/>
            </a:pPr>
            <a:r>
              <a:rPr lang="cs-CZ" dirty="0"/>
              <a:t>a) celní unie; b) stanovení pravidel hospodářské soutěže nezbytných pro fungování vnitřního trhu; c) měnová politika pro členské státy, jejichž měnou je euro; d) zachování biologických mořských zdrojů v rámci společné rybářské politiky; e) společná obchodní politika.</a:t>
            </a:r>
          </a:p>
          <a:p>
            <a:pPr marL="0" indent="0" algn="just">
              <a:buNone/>
            </a:pPr>
            <a:r>
              <a:rPr lang="cs-CZ" dirty="0"/>
              <a:t>2. Ve výlučné pravomoci Unie je rovněž uzavření mezinárodní smlouvy, pokud je její uzavření stanoveno legislativním aktem Unie nebo je nezbytné k tomu, aby Unie mohla vykonávat svou vnitřní pravomoc, nebo pokud její uzavření může ovlivnit společná pravidla či změnit jejich působnost.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Článek 4</a:t>
            </a:r>
          </a:p>
          <a:p>
            <a:pPr marL="0" indent="0" algn="just">
              <a:buNone/>
            </a:pPr>
            <a:r>
              <a:rPr lang="cs-CZ" dirty="0"/>
              <a:t>1. </a:t>
            </a:r>
            <a:r>
              <a:rPr lang="cs-CZ" b="1" dirty="0"/>
              <a:t>Unie sdílí pravomoc s členskými státy</a:t>
            </a:r>
            <a:r>
              <a:rPr lang="cs-CZ" dirty="0"/>
              <a:t>, pokud jí Smlouvy svěřují pravomoc, která se netýká oblastí uvedených v článcích 3 a 6.</a:t>
            </a:r>
          </a:p>
          <a:p>
            <a:pPr marL="0" indent="0" algn="just">
              <a:buNone/>
            </a:pPr>
            <a:r>
              <a:rPr lang="cs-CZ" dirty="0"/>
              <a:t>2. Sdílená pravomoc Unie a členských států se uplatňuje v těchto hlavních oblastech:</a:t>
            </a:r>
          </a:p>
          <a:p>
            <a:pPr marL="0" indent="0" algn="just">
              <a:buNone/>
            </a:pPr>
            <a:r>
              <a:rPr lang="cs-CZ" dirty="0"/>
              <a:t>a) vnitřní trh; b) sociální politika, pokud jde o hlediska vymezená v této smlouvě; c) hospodářská, sociální a územní soudržnost; d) zemědělství a rybolov, vyjma zachování biologických mořských zdrojů; e) životní prostředí; f) ochrana spotřebitele; g) doprava; h) transevropské sítě; i) energetika; j) prostor svobody, bezpečnosti a práva; k) společné otázky bezpečnosti v oblasti veřejného zdraví, pokud jde o hlediska vymezená v této smlouvě.</a:t>
            </a:r>
          </a:p>
          <a:p>
            <a:pPr marL="0" indent="0" algn="just">
              <a:buNone/>
            </a:pPr>
            <a:r>
              <a:rPr lang="cs-CZ" dirty="0"/>
              <a:t>3. Unie má pravomoc vyvíjet činnost v oblasti výzkumu, technologického rozvoje a vesmíru, zejména vymezovat a provádět programy, avšak výkon této pravomoci nesmí členským státům bránit ve výkonu jejich pravomoci.</a:t>
            </a:r>
          </a:p>
          <a:p>
            <a:pPr marL="0" indent="0" algn="just">
              <a:buNone/>
            </a:pPr>
            <a:r>
              <a:rPr lang="cs-CZ" dirty="0"/>
              <a:t>4. Unie má pravomoc vyvíjet činnost a provádět společnou politiku v oblasti rozvojové spolupráce a humanitární pomoci, avšak výkon této pravomoci nesmí členským státům bránit ve výkonu jejich pravomoci.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356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Smlouva o fungování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Článek 5</a:t>
            </a:r>
          </a:p>
          <a:p>
            <a:pPr marL="0" indent="0" algn="just">
              <a:buNone/>
            </a:pPr>
            <a:r>
              <a:rPr lang="cs-CZ" dirty="0"/>
              <a:t>1. </a:t>
            </a:r>
            <a:r>
              <a:rPr lang="cs-CZ" b="1" dirty="0"/>
              <a:t>Členské státy koordinují své hospodářské politiky </a:t>
            </a:r>
            <a:r>
              <a:rPr lang="cs-CZ" dirty="0"/>
              <a:t>v rámci Unie. Za tímto účelem přijme Rada opatření, zejména hlavní směry těchto politik.</a:t>
            </a:r>
          </a:p>
          <a:p>
            <a:pPr marL="0" indent="0" algn="just">
              <a:buNone/>
            </a:pPr>
            <a:r>
              <a:rPr lang="cs-CZ" dirty="0"/>
              <a:t>Zvláštní ustanovení se vztahují na ty členské státy, jejichž měnou je euro.</a:t>
            </a:r>
          </a:p>
          <a:p>
            <a:pPr marL="0" indent="0" algn="just">
              <a:buNone/>
            </a:pPr>
            <a:r>
              <a:rPr lang="cs-CZ" dirty="0"/>
              <a:t>2. Unie přijímá opatření ke koordinaci politik zaměstnanosti členských států, zejména vymezováním směrů těchto politik.</a:t>
            </a:r>
          </a:p>
          <a:p>
            <a:pPr marL="0" indent="0" algn="just">
              <a:buNone/>
            </a:pPr>
            <a:r>
              <a:rPr lang="cs-CZ" dirty="0"/>
              <a:t>3. Unie může dávat podněty pro zajištění koordinace sociálních politik členských států.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Článek 6</a:t>
            </a:r>
          </a:p>
          <a:p>
            <a:pPr marL="0" indent="0" algn="just">
              <a:buNone/>
            </a:pPr>
            <a:r>
              <a:rPr lang="cs-CZ" b="1" dirty="0"/>
              <a:t>Unie má pravomoc provádět činnosti, jimiž podporuje, koordinuje nebo doplňuje činnosti členských států. </a:t>
            </a:r>
            <a:r>
              <a:rPr lang="cs-CZ" dirty="0"/>
              <a:t>Oblasti těchto činností na evropské úrovni jsou:</a:t>
            </a:r>
          </a:p>
          <a:p>
            <a:pPr marL="0" indent="0" algn="just">
              <a:buNone/>
            </a:pPr>
            <a:r>
              <a:rPr lang="cs-CZ" dirty="0"/>
              <a:t>a) ochrana a zlepšování lidského zdraví; b) průmysl; c) kultura; d) cestovní ruch; e) všeobecné vzdělávání, odborné vzdělávání, mládež a sport; f) civilní ochrana; g) správní spolupráce.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94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jako útvar </a:t>
            </a:r>
            <a:r>
              <a:rPr lang="cs-CZ" i="1" dirty="0" err="1" smtClean="0"/>
              <a:t>sui</a:t>
            </a:r>
            <a:r>
              <a:rPr lang="cs-CZ" i="1" dirty="0" smtClean="0"/>
              <a:t> </a:t>
            </a:r>
            <a:r>
              <a:rPr lang="cs-CZ" i="1" dirty="0" err="1" smtClean="0"/>
              <a:t>generis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916832"/>
            <a:ext cx="4320480" cy="4320480"/>
          </a:xfrm>
        </p:spPr>
      </p:pic>
    </p:spTree>
    <p:extLst>
      <p:ext uri="{BB962C8B-B14F-4D97-AF65-F5344CB8AC3E}">
        <p14:creationId xmlns:p14="http://schemas.microsoft.com/office/powerpoint/2010/main" val="374887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Jaký bude další vývoj evropské integrace?</a:t>
            </a:r>
          </a:p>
        </p:txBody>
      </p:sp>
      <p:pic>
        <p:nvPicPr>
          <p:cNvPr id="6" name="Picture 2" descr="C:\Users\Notebook\AppData\Local\Microsoft\Windows\Temporary Internet Files\Content.IE5\4TZHV8VF\MC900442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861048"/>
            <a:ext cx="2742857" cy="27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15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 libo recept na měnovou krizi EU?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132856"/>
            <a:ext cx="5582060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14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Otázky, poznámky, komentáře:</a:t>
            </a:r>
          </a:p>
          <a:p>
            <a:pPr algn="r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h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elena.bonckova@mail.muni.cz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04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Smlouva o evropské unii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Článek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1</a:t>
            </a:r>
          </a:p>
          <a:p>
            <a:pPr marL="0" indent="0" algn="just">
              <a:buNone/>
            </a:pPr>
            <a:r>
              <a:rPr lang="cs-CZ" dirty="0"/>
              <a:t>Touto smlouvou zakládají VYSOKÉ SMLUVNÍ STRANY mezi sebou EVROPSKOU UNII (dále jen „Unie“), </a:t>
            </a:r>
            <a:r>
              <a:rPr lang="cs-CZ" b="1" dirty="0"/>
              <a:t>jíž</a:t>
            </a:r>
            <a:r>
              <a:rPr lang="cs-CZ" u="sng" dirty="0"/>
              <a:t> </a:t>
            </a:r>
            <a:r>
              <a:rPr lang="cs-CZ" b="1" dirty="0"/>
              <a:t>členské státy svěřují pravomoci k dosažení společných cílů.</a:t>
            </a:r>
          </a:p>
          <a:p>
            <a:pPr marL="0" indent="0" algn="just">
              <a:buNone/>
            </a:pPr>
            <a:r>
              <a:rPr lang="cs-CZ" dirty="0"/>
              <a:t>Tato smlouva představuje novou etapu v procesu vytváření </a:t>
            </a:r>
            <a:r>
              <a:rPr lang="cs-CZ" b="1" dirty="0"/>
              <a:t>stále užšího svazku mezi národy Evropy</a:t>
            </a:r>
            <a:r>
              <a:rPr lang="cs-CZ" dirty="0"/>
              <a:t>, </a:t>
            </a:r>
            <a:r>
              <a:rPr lang="cs-CZ" dirty="0" smtClean="0"/>
              <a:t>v němž </a:t>
            </a:r>
            <a:r>
              <a:rPr lang="cs-CZ" dirty="0"/>
              <a:t>jsou rozhodnutí přijímána co nejotevřeněji a co nejblíže občanům. </a:t>
            </a:r>
          </a:p>
          <a:p>
            <a:pPr marL="0" indent="0" algn="just">
              <a:buNone/>
            </a:pPr>
            <a:r>
              <a:rPr lang="cs-CZ" dirty="0"/>
              <a:t>Unie je založena na této smlouvě a na Smlouvě o fungování Evropské unie (dále jen „Smlouvy“). Tyto dvě smlouvy mají stejnou právní sílu. </a:t>
            </a:r>
            <a:r>
              <a:rPr lang="cs-CZ" b="1" dirty="0"/>
              <a:t>Unie nahrazuje Evropské společenství a je jeho nástupkyní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marL="0" indent="0" algn="ctr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Článek 2</a:t>
            </a:r>
          </a:p>
          <a:p>
            <a:pPr marL="0" indent="0" algn="just">
              <a:buNone/>
            </a:pPr>
            <a:r>
              <a:rPr lang="cs-CZ" b="1" dirty="0"/>
              <a:t>Unie je založena na hodnotách </a:t>
            </a:r>
            <a:r>
              <a:rPr lang="cs-CZ" dirty="0"/>
              <a:t>úcty k lidské důstojnosti, svobody, demokracie, rovnosti, právního státu a dodržování lidských práv, včetně práv příslušníků menšin. Tyto hodnoty jsou společné členským státům (…).</a:t>
            </a:r>
          </a:p>
          <a:p>
            <a:pPr algn="just"/>
            <a:endParaRPr lang="cs-CZ" dirty="0"/>
          </a:p>
          <a:p>
            <a:pPr marL="0" indent="0" algn="ctr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Článek 3</a:t>
            </a:r>
          </a:p>
          <a:p>
            <a:pPr marL="0" indent="0" algn="just">
              <a:buNone/>
            </a:pPr>
            <a:r>
              <a:rPr lang="cs-CZ" dirty="0"/>
              <a:t>1. </a:t>
            </a:r>
            <a:r>
              <a:rPr lang="cs-CZ" b="1" dirty="0"/>
              <a:t>Cílem Unie </a:t>
            </a:r>
            <a:r>
              <a:rPr lang="cs-CZ" dirty="0"/>
              <a:t>je podporovat mír, své hodnoty a blahobyt svých obyvatel.</a:t>
            </a:r>
          </a:p>
          <a:p>
            <a:pPr marL="0" indent="0" algn="just">
              <a:buNone/>
            </a:pPr>
            <a:r>
              <a:rPr lang="cs-CZ" dirty="0"/>
              <a:t>2. Unie poskytuje svým občanům </a:t>
            </a:r>
            <a:r>
              <a:rPr lang="cs-CZ" b="1" dirty="0"/>
              <a:t>prostor svobody, bezpečnosti a práva bez vnitřních hranic</a:t>
            </a:r>
            <a:r>
              <a:rPr lang="cs-CZ" dirty="0"/>
              <a:t>, ve kterém je zaručen volný pohyb osob ve spojení s vhodnými opatřeními týkajícími se ochrany vnějších hranic, azylu, přistěhovalectví a předcházení a potírání zločinnosti.</a:t>
            </a:r>
          </a:p>
          <a:p>
            <a:pPr marL="0" indent="0" algn="just">
              <a:buNone/>
            </a:pPr>
            <a:r>
              <a:rPr lang="cs-CZ" dirty="0"/>
              <a:t>3. Unie vytváří </a:t>
            </a:r>
            <a:r>
              <a:rPr lang="cs-CZ" b="1" dirty="0"/>
              <a:t>vnitřní trh</a:t>
            </a:r>
            <a:r>
              <a:rPr lang="cs-CZ" dirty="0"/>
              <a:t>. (…).</a:t>
            </a:r>
          </a:p>
          <a:p>
            <a:pPr marL="0" indent="0" algn="just">
              <a:buNone/>
            </a:pPr>
            <a:r>
              <a:rPr lang="cs-CZ" dirty="0"/>
              <a:t>4. Unie vytváří </a:t>
            </a:r>
            <a:r>
              <a:rPr lang="cs-CZ" b="1" dirty="0"/>
              <a:t>hospodářskou a měnovou unii</a:t>
            </a:r>
            <a:r>
              <a:rPr lang="cs-CZ" dirty="0"/>
              <a:t>, jejíž měnou je euro.</a:t>
            </a:r>
          </a:p>
          <a:p>
            <a:pPr marL="0" indent="0" algn="just">
              <a:buNone/>
            </a:pPr>
            <a:r>
              <a:rPr lang="cs-CZ" dirty="0"/>
              <a:t>5. Ve svých </a:t>
            </a:r>
            <a:r>
              <a:rPr lang="cs-CZ" b="1" dirty="0"/>
              <a:t>vztazích s okolním světem </a:t>
            </a:r>
            <a:r>
              <a:rPr lang="cs-CZ" dirty="0"/>
              <a:t>Unie zastává a podporuje své hodnoty a zájmy a přispívá k ochraně svých občanů. (…).</a:t>
            </a:r>
          </a:p>
          <a:p>
            <a:pPr marL="0" indent="0" algn="just">
              <a:buNone/>
            </a:pPr>
            <a:r>
              <a:rPr lang="cs-CZ" dirty="0"/>
              <a:t>6. Unie sleduje své cíle vhodnými prostředky na základě pravomocí, které jsou jí Smlouvami svěřeny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5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Z jakého popudu byla evropská integrace vlastně zahájena?</a:t>
            </a:r>
            <a:endParaRPr lang="cs-CZ" dirty="0"/>
          </a:p>
        </p:txBody>
      </p:sp>
      <p:pic>
        <p:nvPicPr>
          <p:cNvPr id="1026" name="Picture 2" descr="C:\Users\Notebook\AppData\Local\Microsoft\Windows\Temporary Internet Files\Content.IE5\4TZHV8VF\MC900442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861048"/>
            <a:ext cx="2742857" cy="27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665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Druhá světová válka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612" y="1916832"/>
            <a:ext cx="4909636" cy="3240360"/>
          </a:xfrm>
        </p:spPr>
      </p:pic>
      <p:sp>
        <p:nvSpPr>
          <p:cNvPr id="6" name="Obdélník 5"/>
          <p:cNvSpPr/>
          <p:nvPr/>
        </p:nvSpPr>
        <p:spPr>
          <a:xfrm rot="21008677">
            <a:off x="2261905" y="5267061"/>
            <a:ext cx="6397220" cy="7540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cs-CZ" sz="43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Impact" pitchFamily="34" charset="0"/>
              </a:rPr>
              <a:t>BUT WHAT IF THEY HAD NOT?</a:t>
            </a:r>
            <a:endParaRPr lang="cs-CZ" sz="43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97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Jaké další mezinárodní organizace vznikaly ve 40. a 50. letech 20. století v Evropě?</a:t>
            </a:r>
            <a:endParaRPr lang="cs-CZ" dirty="0"/>
          </a:p>
        </p:txBody>
      </p:sp>
      <p:pic>
        <p:nvPicPr>
          <p:cNvPr id="6" name="Picture 2" descr="C:\Users\Notebook\AppData\Local\Microsoft\Windows\Temporary Internet Files\Content.IE5\4TZHV8VF\MC90044200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861048"/>
            <a:ext cx="2742857" cy="27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47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organizace v Evropě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Západní unie (</a:t>
            </a:r>
            <a:r>
              <a:rPr lang="cs-CZ" dirty="0" smtClean="0"/>
              <a:t>1948)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ozdější Západoevropská unie (1954)</a:t>
            </a:r>
          </a:p>
          <a:p>
            <a:r>
              <a:rPr lang="cs-CZ" dirty="0" smtClean="0"/>
              <a:t>Evropská </a:t>
            </a:r>
            <a:r>
              <a:rPr lang="cs-CZ" dirty="0"/>
              <a:t>organizace pro </a:t>
            </a:r>
            <a:r>
              <a:rPr lang="cs-CZ" dirty="0" smtClean="0"/>
              <a:t>hospodářskou </a:t>
            </a:r>
            <a:r>
              <a:rPr lang="cs-CZ" dirty="0"/>
              <a:t>spolupráci </a:t>
            </a:r>
            <a:r>
              <a:rPr lang="cs-CZ" dirty="0" smtClean="0"/>
              <a:t>(</a:t>
            </a:r>
            <a:r>
              <a:rPr lang="cs-CZ" dirty="0" smtClean="0"/>
              <a:t>1948)</a:t>
            </a:r>
          </a:p>
          <a:p>
            <a:pPr lvl="1" algn="just"/>
            <a:r>
              <a:rPr lang="cs-CZ" dirty="0" smtClean="0"/>
              <a:t>pozdější Organizace </a:t>
            </a:r>
            <a:r>
              <a:rPr lang="cs-CZ" dirty="0"/>
              <a:t>pro hospodářskou spolupráci a rozvoj </a:t>
            </a:r>
            <a:r>
              <a:rPr lang="cs-CZ" dirty="0" smtClean="0"/>
              <a:t>(1960)</a:t>
            </a:r>
          </a:p>
          <a:p>
            <a:r>
              <a:rPr lang="cs-CZ" dirty="0" smtClean="0"/>
              <a:t>Organizace </a:t>
            </a:r>
            <a:r>
              <a:rPr lang="cs-CZ" dirty="0"/>
              <a:t>Severoatlantické smlouvy </a:t>
            </a:r>
            <a:r>
              <a:rPr lang="cs-CZ" dirty="0" smtClean="0"/>
              <a:t>(1949)</a:t>
            </a:r>
          </a:p>
          <a:p>
            <a:r>
              <a:rPr lang="cs-CZ" dirty="0" smtClean="0"/>
              <a:t>Rada </a:t>
            </a:r>
            <a:r>
              <a:rPr lang="cs-CZ" dirty="0"/>
              <a:t>Evropy (</a:t>
            </a:r>
            <a:r>
              <a:rPr lang="cs-CZ" dirty="0" smtClean="0"/>
              <a:t>1949)</a:t>
            </a:r>
          </a:p>
          <a:p>
            <a:r>
              <a:rPr lang="cs-CZ" dirty="0" smtClean="0"/>
              <a:t>Rada </a:t>
            </a:r>
            <a:r>
              <a:rPr lang="cs-CZ" dirty="0"/>
              <a:t>vzájemné hospodářské pomoci (</a:t>
            </a:r>
            <a:r>
              <a:rPr lang="cs-CZ" dirty="0" smtClean="0"/>
              <a:t>1949)</a:t>
            </a:r>
          </a:p>
          <a:p>
            <a:r>
              <a:rPr lang="cs-CZ" dirty="0" smtClean="0"/>
              <a:t>Organizace </a:t>
            </a:r>
            <a:r>
              <a:rPr lang="cs-CZ" dirty="0"/>
              <a:t>Varšavské smlouvy (1955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033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„Otcové“ evropské integrace</a:t>
            </a:r>
            <a:endParaRPr lang="cs-CZ" dirty="0"/>
          </a:p>
        </p:txBody>
      </p:sp>
      <p:pic>
        <p:nvPicPr>
          <p:cNvPr id="2050" name="Picture 2" descr="C:\Users\Notebook\Pictures\Monnet et Schum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414219"/>
            <a:ext cx="4888619" cy="3465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 rot="21008677">
            <a:off x="4828499" y="5502680"/>
            <a:ext cx="3260578" cy="7540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cs-CZ" sz="43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Impact" pitchFamily="34" charset="0"/>
              </a:rPr>
              <a:t>JEAN MONNET</a:t>
            </a:r>
            <a:endParaRPr lang="cs-CZ" sz="43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 rot="21008677">
            <a:off x="490625" y="1889725"/>
            <a:ext cx="4191787" cy="7540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cs-CZ" sz="43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Impact" pitchFamily="34" charset="0"/>
              </a:rPr>
              <a:t>ROBERT SCHUMAN</a:t>
            </a:r>
            <a:endParaRPr lang="cs-CZ" sz="43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90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395</TotalTime>
  <Words>1332</Words>
  <Application>Microsoft Office PowerPoint</Application>
  <PresentationFormat>Předvádění na obrazovce (4:3)</PresentationFormat>
  <Paragraphs>155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Arkýř</vt:lpstr>
      <vt:lpstr>Historie evropské integrace</vt:lpstr>
      <vt:lpstr>Obsah semináře</vt:lpstr>
      <vt:lpstr>EU jako útvar sui generis</vt:lpstr>
      <vt:lpstr>Smlouva o evropské unii</vt:lpstr>
      <vt:lpstr>Otázka</vt:lpstr>
      <vt:lpstr>Druhá světová válka</vt:lpstr>
      <vt:lpstr>Otázka</vt:lpstr>
      <vt:lpstr>Mezinárodní organizace v Evropě</vt:lpstr>
      <vt:lpstr>„Otcové“ evropské integrace</vt:lpstr>
      <vt:lpstr>Koncepce evropského sjednocení</vt:lpstr>
      <vt:lpstr>Otázka</vt:lpstr>
      <vt:lpstr>Vnitřní šestka versus vnější sedmička</vt:lpstr>
      <vt:lpstr>Otázka</vt:lpstr>
      <vt:lpstr>Stupně ekonomické integrace</vt:lpstr>
      <vt:lpstr>Krize v ES v 60. letech 20. století</vt:lpstr>
      <vt:lpstr>Smlouva o fungování Evropské unie</vt:lpstr>
      <vt:lpstr>Otázka</vt:lpstr>
      <vt:lpstr>Rozšiřování ES/EU</vt:lpstr>
      <vt:lpstr>Otázka</vt:lpstr>
      <vt:lpstr>Schengenský prostor</vt:lpstr>
      <vt:lpstr>Otázka</vt:lpstr>
      <vt:lpstr>Tzv. Maastrichtský chrám (1993)</vt:lpstr>
      <vt:lpstr>Amsterodamská smlouva (1997, 1999)</vt:lpstr>
      <vt:lpstr>Smlouva z nice (2001, 2003)</vt:lpstr>
      <vt:lpstr>Evropská integrace v kostce</vt:lpstr>
      <vt:lpstr>Otázka</vt:lpstr>
      <vt:lpstr>Lisabonská smlouva (2007, 2009)</vt:lpstr>
      <vt:lpstr>Smlouva o fungování Evropské unie</vt:lpstr>
      <vt:lpstr>Smlouva o fungování EU</vt:lpstr>
      <vt:lpstr>Otázka:</vt:lpstr>
      <vt:lpstr>Je libo recept na měnovou krizi EU?</vt:lpstr>
      <vt:lpstr>Děkuji za pozornost!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evropské integrace</dc:title>
  <dc:creator>Notebook</dc:creator>
  <cp:lastModifiedBy>Notebook</cp:lastModifiedBy>
  <cp:revision>66</cp:revision>
  <dcterms:created xsi:type="dcterms:W3CDTF">2012-10-03T19:02:51Z</dcterms:created>
  <dcterms:modified xsi:type="dcterms:W3CDTF">2012-10-04T10:15:49Z</dcterms:modified>
</cp:coreProperties>
</file>