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sldIdLst>
    <p:sldId id="256" r:id="rId2"/>
    <p:sldId id="257" r:id="rId3"/>
    <p:sldId id="272" r:id="rId4"/>
    <p:sldId id="258" r:id="rId5"/>
    <p:sldId id="274" r:id="rId6"/>
    <p:sldId id="261" r:id="rId7"/>
    <p:sldId id="262" r:id="rId8"/>
    <p:sldId id="263" r:id="rId9"/>
    <p:sldId id="284" r:id="rId10"/>
    <p:sldId id="273" r:id="rId11"/>
    <p:sldId id="271" r:id="rId12"/>
    <p:sldId id="275" r:id="rId13"/>
    <p:sldId id="276" r:id="rId14"/>
    <p:sldId id="277" r:id="rId15"/>
    <p:sldId id="278" r:id="rId16"/>
    <p:sldId id="279" r:id="rId17"/>
    <p:sldId id="280" r:id="rId18"/>
    <p:sldId id="281" r:id="rId19"/>
    <p:sldId id="282" r:id="rId20"/>
    <p:sldId id="265" r:id="rId21"/>
    <p:sldId id="283" r:id="rId22"/>
    <p:sldId id="266" r:id="rId23"/>
    <p:sldId id="268" r:id="rId24"/>
    <p:sldId id="259" r:id="rId25"/>
    <p:sldId id="260" r:id="rId2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000066"/>
    <a:srgbClr val="0099CC"/>
    <a:srgbClr val="EAEAEA"/>
    <a:srgbClr val="00FFCC"/>
    <a:srgbClr val="6699FF"/>
    <a:srgbClr val="FFCCFF"/>
    <a:srgbClr val="00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87"/>
    <p:restoredTop sz="90929"/>
  </p:normalViewPr>
  <p:slideViewPr>
    <p:cSldViewPr>
      <p:cViewPr varScale="1">
        <p:scale>
          <a:sx n="67" d="100"/>
          <a:sy n="67" d="100"/>
        </p:scale>
        <p:origin x="-900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FE921E-CDF0-4A3B-8C6D-034EDDA4B44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CE7A39-59CE-4D10-A217-7C4698C9C54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343650" y="609600"/>
            <a:ext cx="1809750" cy="5486400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5276850" cy="5486400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588F3D-DE72-4A87-8AE1-0DCDC38C967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166EEC-1398-46A2-8380-90517C966FE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CCA6EF-561C-42C6-B5F8-7C662BAF5F5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35433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10100" y="1981200"/>
            <a:ext cx="35433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79D8FF-38B9-4826-B3F1-5A741E72888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E0A278-736D-4903-98CD-EE18085110A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1D2E22-8B82-46C3-AE46-E1229342AFC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3D8046-E8D9-407F-8B21-A0844C1259F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3A1CED-D7AA-4E2B-96CC-461A01E060E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5845C7-64F0-42FC-8732-AB8E4C8D81D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2" name="Picture 8" descr="Now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-1588"/>
            <a:ext cx="9144000" cy="6858001"/>
          </a:xfrm>
          <a:prstGeom prst="rect">
            <a:avLst/>
          </a:prstGeom>
          <a:noFill/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7239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72390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66"/>
                </a:solidFill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66"/>
                </a:solidFill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66"/>
                </a:solidFill>
              </a:defRPr>
            </a:lvl1pPr>
          </a:lstStyle>
          <a:p>
            <a:fld id="{8EA74FAE-3327-4170-B6B8-285AEF8EB00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800">
          <a:solidFill>
            <a:srgbClr val="000066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800">
          <a:solidFill>
            <a:srgbClr val="000066"/>
          </a:solidFill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800">
          <a:solidFill>
            <a:srgbClr val="000066"/>
          </a:solidFill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800">
          <a:solidFill>
            <a:srgbClr val="000066"/>
          </a:solidFill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800">
          <a:solidFill>
            <a:srgbClr val="000066"/>
          </a:solidFill>
          <a:latin typeface="Tahoma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800">
          <a:solidFill>
            <a:srgbClr val="000066"/>
          </a:solidFill>
          <a:latin typeface="Tahoma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800">
          <a:solidFill>
            <a:srgbClr val="000066"/>
          </a:solidFill>
          <a:latin typeface="Tahoma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800">
          <a:solidFill>
            <a:srgbClr val="000066"/>
          </a:solidFill>
          <a:latin typeface="Tahoma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800">
          <a:solidFill>
            <a:srgbClr val="000066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600">
          <a:solidFill>
            <a:srgbClr val="0000CC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3200">
          <a:solidFill>
            <a:srgbClr val="0000CC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rgbClr val="0000CC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rgbClr val="0000CC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rgbClr val="0000CC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rgbClr val="0000CC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rgbClr val="0000CC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rgbClr val="0000CC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rgbClr val="0000CC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zakonycr.cz/seznamy/040-1964-Sb-obcansky-zakonik.html" TargetMode="External"/><Relationship Id="rId2" Type="http://schemas.openxmlformats.org/officeDocument/2006/relationships/hyperlink" Target="http://www.zakonycr.cz/seznamy/082-1998-Sb-zakon-o-odpovednosti-za-skodu-zpusobenou-pri-vykonu-verejne-moci-rozhodnutim-nebo-nespravnym-urednim-postupem-a-o-zmene-zakona-ceske-narodni-rady-c-3581992-sb-o.html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838200" y="2286000"/>
            <a:ext cx="8305800" cy="2133600"/>
          </a:xfrm>
        </p:spPr>
        <p:txBody>
          <a:bodyPr/>
          <a:lstStyle/>
          <a:p>
            <a:pPr marL="27432" lvl="0" eaLnBrk="1" fontAlgn="auto" hangingPunct="1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3200" b="1" dirty="0">
                <a:solidFill>
                  <a:schemeClr val="tx1"/>
                </a:solidFill>
              </a:rPr>
              <a:t>Odpovědnost za škodu </a:t>
            </a:r>
            <a:r>
              <a:rPr lang="cs-CZ" sz="3200" b="1" dirty="0" smtClean="0">
                <a:solidFill>
                  <a:schemeClr val="tx1"/>
                </a:solidFill>
              </a:rPr>
              <a:t/>
            </a:r>
            <a:br>
              <a:rPr lang="cs-CZ" sz="3200" b="1" dirty="0" smtClean="0">
                <a:solidFill>
                  <a:schemeClr val="tx1"/>
                </a:solidFill>
              </a:rPr>
            </a:br>
            <a:r>
              <a:rPr lang="cs-CZ" sz="3200" b="1" dirty="0" smtClean="0">
                <a:solidFill>
                  <a:schemeClr val="tx1"/>
                </a:solidFill>
              </a:rPr>
              <a:t>a </a:t>
            </a:r>
            <a:r>
              <a:rPr lang="cs-CZ" sz="3200" b="1" dirty="0" smtClean="0">
                <a:solidFill>
                  <a:schemeClr val="tx1"/>
                </a:solidFill>
              </a:rPr>
              <a:t>nemajetkovou újmu </a:t>
            </a:r>
            <a:r>
              <a:rPr lang="cs-CZ" sz="3200" b="1" dirty="0" smtClean="0">
                <a:solidFill>
                  <a:schemeClr val="tx1"/>
                </a:solidFill>
              </a:rPr>
              <a:t/>
            </a:r>
            <a:br>
              <a:rPr lang="cs-CZ" sz="3200" b="1" dirty="0" smtClean="0">
                <a:solidFill>
                  <a:schemeClr val="tx1"/>
                </a:solidFill>
              </a:rPr>
            </a:br>
            <a:r>
              <a:rPr lang="cs-CZ" sz="3200" b="1" dirty="0" smtClean="0">
                <a:solidFill>
                  <a:schemeClr val="tx1"/>
                </a:solidFill>
              </a:rPr>
              <a:t>způsobenou </a:t>
            </a:r>
            <a:r>
              <a:rPr lang="cs-CZ" sz="3200" b="1" dirty="0">
                <a:solidFill>
                  <a:schemeClr val="tx1"/>
                </a:solidFill>
              </a:rPr>
              <a:t>při výkonu veřejné </a:t>
            </a:r>
            <a:r>
              <a:rPr lang="cs-CZ" sz="3200" b="1" dirty="0" smtClean="0">
                <a:solidFill>
                  <a:schemeClr val="tx1"/>
                </a:solidFill>
              </a:rPr>
              <a:t>správy</a:t>
            </a:r>
            <a:r>
              <a:rPr lang="cs-CZ" sz="4000" b="1" dirty="0" smtClean="0">
                <a:solidFill>
                  <a:schemeClr val="tx1"/>
                </a:solidFill>
              </a:rPr>
              <a:t/>
            </a:r>
            <a:br>
              <a:rPr lang="cs-CZ" sz="4000" b="1" dirty="0" smtClean="0">
                <a:solidFill>
                  <a:schemeClr val="tx1"/>
                </a:solidFill>
              </a:rPr>
            </a:br>
            <a:r>
              <a:rPr lang="cs-CZ" sz="2000" dirty="0" smtClean="0">
                <a:solidFill>
                  <a:schemeClr val="tx1"/>
                </a:solidFill>
              </a:rPr>
              <a:t>JUDr</a:t>
            </a:r>
            <a:r>
              <a:rPr lang="cs-CZ" sz="2000" dirty="0" smtClean="0">
                <a:solidFill>
                  <a:schemeClr val="tx1"/>
                </a:solidFill>
              </a:rPr>
              <a:t>. Veronika Kudrová</a:t>
            </a:r>
            <a:r>
              <a:rPr lang="cs-CZ" dirty="0">
                <a:solidFill>
                  <a:schemeClr val="tx1"/>
                </a:solidFill>
              </a:rPr>
              <a:t/>
            </a:r>
            <a:br>
              <a:rPr lang="cs-CZ" dirty="0">
                <a:solidFill>
                  <a:schemeClr val="tx1"/>
                </a:solidFill>
              </a:rPr>
            </a:b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209800" y="5029200"/>
            <a:ext cx="5562600" cy="6096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2000" b="1" dirty="0">
                <a:solidFill>
                  <a:schemeClr val="tx1"/>
                </a:solidFill>
              </a:rPr>
              <a:t>BEP302Zk Veřejná správa v ČR a v Evropě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s-CZ" sz="2000" dirty="0" smtClean="0">
                <a:solidFill>
                  <a:schemeClr val="tx1"/>
                </a:solidFill>
              </a:rPr>
              <a:t>30. </a:t>
            </a:r>
            <a:r>
              <a:rPr lang="cs-CZ" sz="2000" dirty="0">
                <a:solidFill>
                  <a:schemeClr val="tx1"/>
                </a:solidFill>
              </a:rPr>
              <a:t>10. 2012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7391400" cy="1143000"/>
          </a:xfrm>
        </p:spPr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Předpoklady odpovědnosti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 smtClean="0">
                <a:solidFill>
                  <a:schemeClr val="tx1"/>
                </a:solidFill>
              </a:rPr>
              <a:t>Obecně</a:t>
            </a:r>
          </a:p>
          <a:p>
            <a:pPr lvl="1"/>
            <a:r>
              <a:rPr lang="cs-CZ" sz="2400" dirty="0" smtClean="0">
                <a:solidFill>
                  <a:schemeClr val="tx1"/>
                </a:solidFill>
              </a:rPr>
              <a:t>Protiprávní jednání</a:t>
            </a:r>
          </a:p>
          <a:p>
            <a:pPr lvl="1"/>
            <a:r>
              <a:rPr lang="cs-CZ" sz="2400" dirty="0" smtClean="0">
                <a:solidFill>
                  <a:schemeClr val="tx1"/>
                </a:solidFill>
              </a:rPr>
              <a:t>Škoda</a:t>
            </a:r>
          </a:p>
          <a:p>
            <a:pPr lvl="1"/>
            <a:r>
              <a:rPr lang="cs-CZ" sz="2400" dirty="0" smtClean="0">
                <a:solidFill>
                  <a:schemeClr val="tx1"/>
                </a:solidFill>
              </a:rPr>
              <a:t>Příčinná souvislost</a:t>
            </a:r>
          </a:p>
          <a:p>
            <a:r>
              <a:rPr lang="cs-CZ" sz="2800" b="1" dirty="0" smtClean="0">
                <a:solidFill>
                  <a:schemeClr val="tx1"/>
                </a:solidFill>
              </a:rPr>
              <a:t>Zde</a:t>
            </a:r>
          </a:p>
          <a:p>
            <a:pPr lvl="1"/>
            <a:r>
              <a:rPr lang="cs-CZ" sz="2400" dirty="0" smtClean="0">
                <a:solidFill>
                  <a:schemeClr val="tx1"/>
                </a:solidFill>
              </a:rPr>
              <a:t>Kvalifikovaná skutečnost (nezákonné rozhodnutí nebo nesprávný úřední postup)</a:t>
            </a:r>
          </a:p>
          <a:p>
            <a:pPr lvl="1"/>
            <a:r>
              <a:rPr lang="cs-CZ" sz="2400" dirty="0" smtClean="0">
                <a:solidFill>
                  <a:schemeClr val="tx1"/>
                </a:solidFill>
              </a:rPr>
              <a:t>Škoda</a:t>
            </a:r>
          </a:p>
          <a:p>
            <a:pPr lvl="1"/>
            <a:r>
              <a:rPr lang="cs-CZ" sz="2400" dirty="0" smtClean="0">
                <a:solidFill>
                  <a:schemeClr val="tx1"/>
                </a:solidFill>
              </a:rPr>
              <a:t>Příčinná souvislost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Škoda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19200" y="1981200"/>
            <a:ext cx="7391400" cy="4114800"/>
          </a:xfrm>
        </p:spPr>
        <p:txBody>
          <a:bodyPr/>
          <a:lstStyle/>
          <a:p>
            <a:pPr>
              <a:buNone/>
            </a:pPr>
            <a:r>
              <a:rPr lang="cs-CZ" sz="2800" dirty="0" smtClean="0">
                <a:solidFill>
                  <a:schemeClr val="tx1"/>
                </a:solidFill>
              </a:rPr>
              <a:t>= </a:t>
            </a:r>
            <a:r>
              <a:rPr lang="cs-CZ" sz="2800" dirty="0" smtClean="0">
                <a:solidFill>
                  <a:schemeClr val="tx1"/>
                </a:solidFill>
              </a:rPr>
              <a:t>újma vzniklá ve sféře poškozeného, </a:t>
            </a:r>
            <a:r>
              <a:rPr lang="cs-CZ" sz="2800" dirty="0" smtClean="0">
                <a:solidFill>
                  <a:schemeClr val="tx1"/>
                </a:solidFill>
              </a:rPr>
              <a:t>která je </a:t>
            </a:r>
            <a:r>
              <a:rPr lang="cs-CZ" sz="2800" dirty="0" smtClean="0">
                <a:solidFill>
                  <a:schemeClr val="tx1"/>
                </a:solidFill>
              </a:rPr>
              <a:t>objektivně </a:t>
            </a:r>
            <a:r>
              <a:rPr lang="cs-CZ" sz="2800" b="1" dirty="0" smtClean="0">
                <a:solidFill>
                  <a:schemeClr val="tx1"/>
                </a:solidFill>
              </a:rPr>
              <a:t>vyjádřitelná v </a:t>
            </a:r>
            <a:r>
              <a:rPr lang="cs-CZ" sz="2800" b="1" dirty="0" smtClean="0">
                <a:solidFill>
                  <a:schemeClr val="tx1"/>
                </a:solidFill>
              </a:rPr>
              <a:t>penězích</a:t>
            </a:r>
            <a:endParaRPr lang="cs-CZ" sz="2800" b="1" dirty="0" smtClean="0">
              <a:solidFill>
                <a:schemeClr val="tx1"/>
              </a:solidFill>
            </a:endParaRPr>
          </a:p>
          <a:p>
            <a:r>
              <a:rPr lang="cs-CZ" sz="2800" dirty="0" smtClean="0">
                <a:solidFill>
                  <a:schemeClr val="tx1"/>
                </a:solidFill>
              </a:rPr>
              <a:t>Lze jí rozdělit na</a:t>
            </a:r>
          </a:p>
          <a:p>
            <a:pPr lvl="1"/>
            <a:r>
              <a:rPr lang="cs-CZ" sz="2400" dirty="0" smtClean="0">
                <a:solidFill>
                  <a:schemeClr val="tx1"/>
                </a:solidFill>
              </a:rPr>
              <a:t>škodu </a:t>
            </a:r>
            <a:r>
              <a:rPr lang="cs-CZ" sz="2400" dirty="0" smtClean="0">
                <a:solidFill>
                  <a:schemeClr val="tx1"/>
                </a:solidFill>
              </a:rPr>
              <a:t>způsobenou na věcech, resp. </a:t>
            </a:r>
            <a:r>
              <a:rPr lang="cs-CZ" sz="2400" b="1" dirty="0" smtClean="0">
                <a:solidFill>
                  <a:schemeClr val="tx1"/>
                </a:solidFill>
              </a:rPr>
              <a:t>majetku</a:t>
            </a:r>
            <a:r>
              <a:rPr lang="cs-CZ" sz="2400" dirty="0" smtClean="0">
                <a:solidFill>
                  <a:schemeClr val="tx1"/>
                </a:solidFill>
              </a:rPr>
              <a:t>, </a:t>
            </a:r>
            <a:endParaRPr lang="cs-CZ" sz="2400" dirty="0" smtClean="0">
              <a:solidFill>
                <a:schemeClr val="tx1"/>
              </a:solidFill>
            </a:endParaRPr>
          </a:p>
          <a:p>
            <a:pPr lvl="1"/>
            <a:r>
              <a:rPr lang="cs-CZ" sz="2400" dirty="0" smtClean="0">
                <a:solidFill>
                  <a:schemeClr val="tx1"/>
                </a:solidFill>
              </a:rPr>
              <a:t>škodu </a:t>
            </a:r>
            <a:r>
              <a:rPr lang="cs-CZ" sz="2400" dirty="0" smtClean="0">
                <a:solidFill>
                  <a:schemeClr val="tx1"/>
                </a:solidFill>
              </a:rPr>
              <a:t>způsobenou na </a:t>
            </a:r>
            <a:r>
              <a:rPr lang="cs-CZ" sz="2400" b="1" dirty="0" smtClean="0">
                <a:solidFill>
                  <a:schemeClr val="tx1"/>
                </a:solidFill>
              </a:rPr>
              <a:t>zdraví</a:t>
            </a:r>
            <a:endParaRPr lang="cs-CZ" sz="2400" dirty="0" smtClean="0">
              <a:solidFill>
                <a:schemeClr val="tx1"/>
              </a:solidFill>
            </a:endParaRPr>
          </a:p>
          <a:p>
            <a:r>
              <a:rPr lang="cs-CZ" sz="2800" dirty="0" smtClean="0">
                <a:solidFill>
                  <a:schemeClr val="tx1"/>
                </a:solidFill>
              </a:rPr>
              <a:t>Zvláštním </a:t>
            </a:r>
            <a:r>
              <a:rPr lang="cs-CZ" sz="2800" dirty="0" smtClean="0">
                <a:solidFill>
                  <a:schemeClr val="tx1"/>
                </a:solidFill>
              </a:rPr>
              <a:t>případem odškodňované skutečnosti, a to bez ohledu na to, zda zároveň vznikla škoda či nikoli, je vzniklá </a:t>
            </a:r>
            <a:r>
              <a:rPr lang="cs-CZ" sz="2800" b="1" dirty="0" smtClean="0">
                <a:solidFill>
                  <a:schemeClr val="tx1"/>
                </a:solidFill>
              </a:rPr>
              <a:t>nemajetková </a:t>
            </a:r>
            <a:r>
              <a:rPr lang="cs-CZ" sz="2800" b="1" dirty="0" smtClean="0">
                <a:solidFill>
                  <a:schemeClr val="tx1"/>
                </a:solidFill>
              </a:rPr>
              <a:t>újma</a:t>
            </a:r>
            <a:endParaRPr lang="cs-CZ" sz="2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Škoda na majetku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90600" y="1676400"/>
            <a:ext cx="7848600" cy="4876800"/>
          </a:xfrm>
        </p:spPr>
        <p:txBody>
          <a:bodyPr/>
          <a:lstStyle/>
          <a:p>
            <a:r>
              <a:rPr lang="cs-CZ" sz="2200" dirty="0" smtClean="0">
                <a:solidFill>
                  <a:schemeClr val="tx1"/>
                </a:solidFill>
              </a:rPr>
              <a:t>Hradí </a:t>
            </a:r>
            <a:r>
              <a:rPr lang="cs-CZ" sz="2200" dirty="0" smtClean="0">
                <a:solidFill>
                  <a:schemeClr val="tx1"/>
                </a:solidFill>
              </a:rPr>
              <a:t>se jak skutečná škoda, tak ušlý zisk (§</a:t>
            </a:r>
            <a:r>
              <a:rPr lang="cs-CZ" sz="2200" dirty="0" smtClean="0">
                <a:solidFill>
                  <a:schemeClr val="tx1"/>
                </a:solidFill>
              </a:rPr>
              <a:t>442 </a:t>
            </a:r>
            <a:r>
              <a:rPr lang="cs-CZ" sz="2200" dirty="0" err="1" smtClean="0">
                <a:solidFill>
                  <a:schemeClr val="tx1"/>
                </a:solidFill>
              </a:rPr>
              <a:t>ObčZ</a:t>
            </a:r>
            <a:r>
              <a:rPr lang="cs-CZ" sz="2200" dirty="0" smtClean="0">
                <a:solidFill>
                  <a:schemeClr val="tx1"/>
                </a:solidFill>
              </a:rPr>
              <a:t>)</a:t>
            </a:r>
          </a:p>
          <a:p>
            <a:r>
              <a:rPr lang="cs-CZ" sz="2200" b="1" dirty="0" smtClean="0">
                <a:solidFill>
                  <a:schemeClr val="tx1"/>
                </a:solidFill>
              </a:rPr>
              <a:t>Skutečnou </a:t>
            </a:r>
            <a:r>
              <a:rPr lang="cs-CZ" sz="2200" b="1" dirty="0" smtClean="0">
                <a:solidFill>
                  <a:schemeClr val="tx1"/>
                </a:solidFill>
              </a:rPr>
              <a:t>škodou </a:t>
            </a:r>
            <a:r>
              <a:rPr lang="cs-CZ" sz="2200" dirty="0" smtClean="0">
                <a:solidFill>
                  <a:schemeClr val="tx1"/>
                </a:solidFill>
              </a:rPr>
              <a:t>se rozumí újma spočívající v samotném přímém zmenšení majetku poškozeného, ale také újma reprezentující majetkové hodnoty, které bylo nutno vynaložit k uvedení věci do předešlého </a:t>
            </a:r>
            <a:r>
              <a:rPr lang="cs-CZ" sz="2200" dirty="0" smtClean="0">
                <a:solidFill>
                  <a:schemeClr val="tx1"/>
                </a:solidFill>
              </a:rPr>
              <a:t>stavu</a:t>
            </a:r>
          </a:p>
          <a:p>
            <a:pPr lvl="1"/>
            <a:r>
              <a:rPr lang="cs-CZ" sz="2000" dirty="0" smtClean="0">
                <a:solidFill>
                  <a:schemeClr val="tx1"/>
                </a:solidFill>
              </a:rPr>
              <a:t>Např. škoda na věci, náklady řízení vč. nákladů </a:t>
            </a:r>
            <a:r>
              <a:rPr lang="cs-CZ" sz="2000" dirty="0" err="1" smtClean="0">
                <a:solidFill>
                  <a:schemeClr val="tx1"/>
                </a:solidFill>
              </a:rPr>
              <a:t>pr</a:t>
            </a:r>
            <a:r>
              <a:rPr lang="cs-CZ" sz="2000" dirty="0" smtClean="0">
                <a:solidFill>
                  <a:schemeClr val="tx1"/>
                </a:solidFill>
              </a:rPr>
              <a:t>. zastoupení</a:t>
            </a:r>
          </a:p>
          <a:p>
            <a:r>
              <a:rPr lang="cs-CZ" sz="2200" b="1" dirty="0" smtClean="0">
                <a:solidFill>
                  <a:schemeClr val="tx1"/>
                </a:solidFill>
              </a:rPr>
              <a:t>Ušlý </a:t>
            </a:r>
            <a:r>
              <a:rPr lang="cs-CZ" sz="2200" b="1" dirty="0" smtClean="0">
                <a:solidFill>
                  <a:schemeClr val="tx1"/>
                </a:solidFill>
              </a:rPr>
              <a:t>zisk </a:t>
            </a:r>
            <a:r>
              <a:rPr lang="cs-CZ" sz="2200" dirty="0" smtClean="0">
                <a:solidFill>
                  <a:schemeClr val="tx1"/>
                </a:solidFill>
              </a:rPr>
              <a:t>představuje to, o co se majetek poškozeného v důsledku nezákonného rozhodnutí nebo nesprávného úředního postupu </a:t>
            </a:r>
            <a:r>
              <a:rPr lang="cs-CZ" sz="2200" dirty="0" smtClean="0">
                <a:solidFill>
                  <a:schemeClr val="tx1"/>
                </a:solidFill>
              </a:rPr>
              <a:t>nezvětšil</a:t>
            </a:r>
          </a:p>
          <a:p>
            <a:pPr lvl="1"/>
            <a:r>
              <a:rPr lang="cs-CZ" sz="2000" dirty="0" smtClean="0">
                <a:solidFill>
                  <a:schemeClr val="tx1"/>
                </a:solidFill>
              </a:rPr>
              <a:t>V prokázané výši (či 170 Kč / den)</a:t>
            </a:r>
          </a:p>
          <a:p>
            <a:r>
              <a:rPr lang="cs-CZ" sz="2200" dirty="0" smtClean="0">
                <a:solidFill>
                  <a:schemeClr val="tx1"/>
                </a:solidFill>
              </a:rPr>
              <a:t>Škoda </a:t>
            </a:r>
            <a:r>
              <a:rPr lang="cs-CZ" sz="2200" dirty="0" smtClean="0">
                <a:solidFill>
                  <a:schemeClr val="tx1"/>
                </a:solidFill>
              </a:rPr>
              <a:t>se </a:t>
            </a:r>
            <a:r>
              <a:rPr lang="cs-CZ" sz="2200" b="1" dirty="0" smtClean="0">
                <a:solidFill>
                  <a:schemeClr val="tx1"/>
                </a:solidFill>
              </a:rPr>
              <a:t>hradí v penězích</a:t>
            </a:r>
            <a:r>
              <a:rPr lang="cs-CZ" sz="2200" dirty="0" smtClean="0">
                <a:solidFill>
                  <a:schemeClr val="tx1"/>
                </a:solidFill>
              </a:rPr>
              <a:t>; pokud o to však poškozený požádá (a je-li to možné), hradí se škoda uvedením do předešlého </a:t>
            </a:r>
            <a:r>
              <a:rPr lang="cs-CZ" sz="2200" dirty="0" smtClean="0">
                <a:solidFill>
                  <a:schemeClr val="tx1"/>
                </a:solidFill>
              </a:rPr>
              <a:t>stavu</a:t>
            </a:r>
            <a:endParaRPr lang="cs-CZ" sz="22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Škoda na zdraví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14400" y="1981200"/>
            <a:ext cx="8001000" cy="4114800"/>
          </a:xfrm>
        </p:spPr>
        <p:txBody>
          <a:bodyPr/>
          <a:lstStyle/>
          <a:p>
            <a:r>
              <a:rPr lang="cs-CZ" sz="2400" b="1" dirty="0" smtClean="0">
                <a:solidFill>
                  <a:schemeClr val="tx1"/>
                </a:solidFill>
              </a:rPr>
              <a:t>Bolest </a:t>
            </a:r>
            <a:r>
              <a:rPr lang="cs-CZ" sz="2400" b="1" dirty="0" smtClean="0">
                <a:solidFill>
                  <a:schemeClr val="tx1"/>
                </a:solidFill>
              </a:rPr>
              <a:t>a ztížení </a:t>
            </a:r>
            <a:r>
              <a:rPr lang="cs-CZ" sz="2400" b="1" dirty="0" err="1" smtClean="0">
                <a:solidFill>
                  <a:schemeClr val="tx1"/>
                </a:solidFill>
              </a:rPr>
              <a:t>společen</a:t>
            </a:r>
            <a:r>
              <a:rPr lang="cs-CZ" sz="2400" b="1" dirty="0" smtClean="0">
                <a:solidFill>
                  <a:schemeClr val="tx1"/>
                </a:solidFill>
              </a:rPr>
              <a:t>. </a:t>
            </a:r>
            <a:r>
              <a:rPr lang="cs-CZ" sz="2400" b="1" dirty="0" smtClean="0">
                <a:solidFill>
                  <a:schemeClr val="tx1"/>
                </a:solidFill>
              </a:rPr>
              <a:t>uplatnění </a:t>
            </a:r>
            <a:r>
              <a:rPr lang="cs-CZ" sz="2400" dirty="0" smtClean="0">
                <a:solidFill>
                  <a:schemeClr val="tx1"/>
                </a:solidFill>
              </a:rPr>
              <a:t>(§444 </a:t>
            </a:r>
            <a:r>
              <a:rPr lang="cs-CZ" sz="2400" dirty="0" err="1" smtClean="0">
                <a:solidFill>
                  <a:schemeClr val="tx1"/>
                </a:solidFill>
              </a:rPr>
              <a:t>ObčZ</a:t>
            </a:r>
            <a:r>
              <a:rPr lang="cs-CZ" sz="2400" dirty="0" smtClean="0">
                <a:solidFill>
                  <a:schemeClr val="tx1"/>
                </a:solidFill>
              </a:rPr>
              <a:t>)</a:t>
            </a:r>
          </a:p>
          <a:p>
            <a:pPr lvl="1"/>
            <a:r>
              <a:rPr lang="cs-CZ" sz="2000" dirty="0" smtClean="0">
                <a:solidFill>
                  <a:schemeClr val="tx1"/>
                </a:solidFill>
              </a:rPr>
              <a:t>Podle </a:t>
            </a:r>
            <a:r>
              <a:rPr lang="cs-CZ" sz="2000" dirty="0" err="1" smtClean="0">
                <a:solidFill>
                  <a:schemeClr val="tx1"/>
                </a:solidFill>
              </a:rPr>
              <a:t>podle</a:t>
            </a:r>
            <a:r>
              <a:rPr lang="cs-CZ" sz="2000" dirty="0" smtClean="0">
                <a:solidFill>
                  <a:schemeClr val="tx1"/>
                </a:solidFill>
              </a:rPr>
              <a:t> </a:t>
            </a:r>
            <a:r>
              <a:rPr lang="cs-CZ" sz="2000" i="1" dirty="0" smtClean="0">
                <a:solidFill>
                  <a:schemeClr val="tx1"/>
                </a:solidFill>
              </a:rPr>
              <a:t>vyhlášky o odškodnění bolesti a ztížení společenského </a:t>
            </a:r>
            <a:r>
              <a:rPr lang="cs-CZ" sz="2000" i="1" dirty="0" smtClean="0">
                <a:solidFill>
                  <a:schemeClr val="tx1"/>
                </a:solidFill>
              </a:rPr>
              <a:t>uplatnění </a:t>
            </a:r>
            <a:r>
              <a:rPr lang="cs-CZ" sz="2000" dirty="0" smtClean="0">
                <a:solidFill>
                  <a:schemeClr val="tx1"/>
                </a:solidFill>
              </a:rPr>
              <a:t>(např</a:t>
            </a:r>
            <a:r>
              <a:rPr lang="cs-CZ" sz="2000" dirty="0" smtClean="0">
                <a:solidFill>
                  <a:schemeClr val="tx1"/>
                </a:solidFill>
              </a:rPr>
              <a:t>. bolest při nekomplikované zlomenině holenní kosti či popálenina I. stupně v rozsahu 5 – 10% povrchu těla je ohodnocena na 6.000Kč. </a:t>
            </a:r>
            <a:r>
              <a:rPr lang="cs-CZ" sz="2000" dirty="0" smtClean="0">
                <a:solidFill>
                  <a:schemeClr val="tx1"/>
                </a:solidFill>
              </a:rPr>
              <a:t>Rozsáhlé </a:t>
            </a:r>
            <a:r>
              <a:rPr lang="cs-CZ" sz="2000" dirty="0" smtClean="0">
                <a:solidFill>
                  <a:schemeClr val="tx1"/>
                </a:solidFill>
              </a:rPr>
              <a:t>plošné jizvy potom na 12.000 – </a:t>
            </a:r>
            <a:r>
              <a:rPr lang="cs-CZ" sz="2000" dirty="0" smtClean="0">
                <a:solidFill>
                  <a:schemeClr val="tx1"/>
                </a:solidFill>
              </a:rPr>
              <a:t>48.000Kč.)</a:t>
            </a:r>
          </a:p>
          <a:p>
            <a:r>
              <a:rPr lang="cs-CZ" sz="2400" b="1" dirty="0" smtClean="0">
                <a:solidFill>
                  <a:schemeClr val="tx1"/>
                </a:solidFill>
              </a:rPr>
              <a:t>Účelné </a:t>
            </a:r>
            <a:r>
              <a:rPr lang="cs-CZ" sz="2400" b="1" dirty="0" smtClean="0">
                <a:solidFill>
                  <a:schemeClr val="tx1"/>
                </a:solidFill>
              </a:rPr>
              <a:t>náklady spojené s léčením</a:t>
            </a:r>
            <a:r>
              <a:rPr lang="cs-CZ" sz="2400" dirty="0" smtClean="0">
                <a:solidFill>
                  <a:schemeClr val="tx1"/>
                </a:solidFill>
              </a:rPr>
              <a:t> (§27 ZOdpŠk a §449 </a:t>
            </a:r>
            <a:r>
              <a:rPr lang="cs-CZ" sz="2400" dirty="0" err="1" smtClean="0">
                <a:solidFill>
                  <a:schemeClr val="tx1"/>
                </a:solidFill>
              </a:rPr>
              <a:t>ObčZ</a:t>
            </a:r>
            <a:r>
              <a:rPr lang="cs-CZ" sz="2400" dirty="0" smtClean="0">
                <a:solidFill>
                  <a:schemeClr val="tx1"/>
                </a:solidFill>
              </a:rPr>
              <a:t>) a</a:t>
            </a:r>
          </a:p>
          <a:p>
            <a:pPr lvl="1"/>
            <a:r>
              <a:rPr lang="cs-CZ" sz="2000" dirty="0" smtClean="0">
                <a:solidFill>
                  <a:schemeClr val="tx1"/>
                </a:solidFill>
              </a:rPr>
              <a:t>Směřující k uzdravení či zlepšení stavu, i pokud nastala smrt</a:t>
            </a:r>
          </a:p>
          <a:p>
            <a:r>
              <a:rPr lang="cs-CZ" sz="2400" b="1" dirty="0" smtClean="0">
                <a:solidFill>
                  <a:schemeClr val="tx1"/>
                </a:solidFill>
              </a:rPr>
              <a:t>Ztráta </a:t>
            </a:r>
            <a:r>
              <a:rPr lang="cs-CZ" sz="2400" b="1" dirty="0" smtClean="0">
                <a:solidFill>
                  <a:schemeClr val="tx1"/>
                </a:solidFill>
              </a:rPr>
              <a:t>na výdělku, resp. na důchodu </a:t>
            </a:r>
            <a:r>
              <a:rPr lang="cs-CZ" sz="2400" dirty="0" smtClean="0">
                <a:solidFill>
                  <a:schemeClr val="tx1"/>
                </a:solidFill>
              </a:rPr>
              <a:t>(§29 ZOdpŠk a §§446 – 447a </a:t>
            </a:r>
            <a:r>
              <a:rPr lang="cs-CZ" sz="2400" dirty="0" err="1" smtClean="0">
                <a:solidFill>
                  <a:schemeClr val="tx1"/>
                </a:solidFill>
              </a:rPr>
              <a:t>ObčZ</a:t>
            </a:r>
            <a:r>
              <a:rPr lang="cs-CZ" sz="2400" dirty="0" smtClean="0">
                <a:solidFill>
                  <a:schemeClr val="tx1"/>
                </a:solidFill>
              </a:rPr>
              <a:t>)</a:t>
            </a:r>
            <a:endParaRPr lang="cs-CZ" sz="2400" dirty="0" smtClean="0">
              <a:solidFill>
                <a:schemeClr val="tx1"/>
              </a:solidFill>
            </a:endParaRPr>
          </a:p>
          <a:p>
            <a:endParaRPr lang="cs-CZ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Škoda na zdraví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95400" y="1981200"/>
            <a:ext cx="7543800" cy="4648200"/>
          </a:xfrm>
        </p:spPr>
        <p:txBody>
          <a:bodyPr/>
          <a:lstStyle/>
          <a:p>
            <a:pPr>
              <a:buNone/>
            </a:pPr>
            <a:r>
              <a:rPr lang="cs-CZ" sz="2400" dirty="0" smtClean="0">
                <a:solidFill>
                  <a:schemeClr val="tx1"/>
                </a:solidFill>
              </a:rPr>
              <a:t>V případě </a:t>
            </a:r>
            <a:r>
              <a:rPr lang="cs-CZ" sz="2400" b="1" dirty="0" smtClean="0">
                <a:solidFill>
                  <a:schemeClr val="tx1"/>
                </a:solidFill>
              </a:rPr>
              <a:t>smrti </a:t>
            </a:r>
            <a:r>
              <a:rPr lang="cs-CZ" sz="2400" dirty="0" smtClean="0">
                <a:solidFill>
                  <a:schemeClr val="tx1"/>
                </a:solidFill>
              </a:rPr>
              <a:t>se hradí</a:t>
            </a:r>
          </a:p>
          <a:p>
            <a:r>
              <a:rPr lang="cs-CZ" sz="2400" dirty="0" smtClean="0">
                <a:solidFill>
                  <a:schemeClr val="tx1"/>
                </a:solidFill>
              </a:rPr>
              <a:t>přiměřené </a:t>
            </a:r>
            <a:r>
              <a:rPr lang="cs-CZ" sz="2400" b="1" dirty="0" smtClean="0">
                <a:solidFill>
                  <a:schemeClr val="tx1"/>
                </a:solidFill>
              </a:rPr>
              <a:t>náklady spojené s pohřbem </a:t>
            </a:r>
            <a:r>
              <a:rPr lang="cs-CZ" sz="2400" b="1" dirty="0" smtClean="0">
                <a:solidFill>
                  <a:schemeClr val="tx1"/>
                </a:solidFill>
              </a:rPr>
              <a:t>(§448-9 </a:t>
            </a:r>
            <a:r>
              <a:rPr lang="cs-CZ" sz="2400" b="1" dirty="0" err="1" smtClean="0">
                <a:solidFill>
                  <a:schemeClr val="tx1"/>
                </a:solidFill>
              </a:rPr>
              <a:t>ObčZ</a:t>
            </a:r>
            <a:r>
              <a:rPr lang="cs-CZ" sz="2400" b="1" dirty="0" smtClean="0">
                <a:solidFill>
                  <a:schemeClr val="tx1"/>
                </a:solidFill>
              </a:rPr>
              <a:t>) </a:t>
            </a:r>
          </a:p>
          <a:p>
            <a:r>
              <a:rPr lang="cs-CZ" sz="2400" dirty="0" smtClean="0">
                <a:solidFill>
                  <a:schemeClr val="tx1"/>
                </a:solidFill>
              </a:rPr>
              <a:t>náklady </a:t>
            </a:r>
            <a:r>
              <a:rPr lang="cs-CZ" sz="2400" b="1" dirty="0" smtClean="0">
                <a:solidFill>
                  <a:schemeClr val="tx1"/>
                </a:solidFill>
              </a:rPr>
              <a:t>na výživu </a:t>
            </a:r>
            <a:r>
              <a:rPr lang="cs-CZ" sz="2400" b="1" dirty="0" smtClean="0">
                <a:solidFill>
                  <a:schemeClr val="tx1"/>
                </a:solidFill>
              </a:rPr>
              <a:t>pozůstalým</a:t>
            </a:r>
            <a:r>
              <a:rPr lang="cs-CZ" sz="2400" dirty="0" smtClean="0">
                <a:solidFill>
                  <a:schemeClr val="tx1"/>
                </a:solidFill>
              </a:rPr>
              <a:t>, které jsou odvozeny od průměrného výdělku zemřelého (§448 </a:t>
            </a:r>
            <a:r>
              <a:rPr lang="cs-CZ" sz="2400" dirty="0" err="1" smtClean="0">
                <a:solidFill>
                  <a:schemeClr val="tx1"/>
                </a:solidFill>
              </a:rPr>
              <a:t>ObčZ</a:t>
            </a:r>
            <a:r>
              <a:rPr lang="cs-CZ" sz="2400" dirty="0" smtClean="0">
                <a:solidFill>
                  <a:schemeClr val="tx1"/>
                </a:solidFill>
              </a:rPr>
              <a:t>)</a:t>
            </a:r>
          </a:p>
          <a:p>
            <a:r>
              <a:rPr lang="cs-CZ" sz="2400" dirty="0" smtClean="0">
                <a:solidFill>
                  <a:schemeClr val="tx1"/>
                </a:solidFill>
              </a:rPr>
              <a:t>j</a:t>
            </a:r>
            <a:r>
              <a:rPr lang="cs-CZ" sz="2400" dirty="0" smtClean="0">
                <a:solidFill>
                  <a:schemeClr val="tx1"/>
                </a:solidFill>
              </a:rPr>
              <a:t>ednorázové </a:t>
            </a:r>
            <a:r>
              <a:rPr lang="cs-CZ" sz="2400" b="1" dirty="0" smtClean="0">
                <a:solidFill>
                  <a:schemeClr val="tx1"/>
                </a:solidFill>
              </a:rPr>
              <a:t>odškodnění</a:t>
            </a:r>
            <a:r>
              <a:rPr lang="cs-CZ" sz="2400" dirty="0" smtClean="0">
                <a:solidFill>
                  <a:schemeClr val="tx1"/>
                </a:solidFill>
              </a:rPr>
              <a:t/>
            </a:r>
            <a:br>
              <a:rPr lang="cs-CZ" sz="2400" dirty="0" smtClean="0">
                <a:solidFill>
                  <a:schemeClr val="tx1"/>
                </a:solidFill>
              </a:rPr>
            </a:br>
            <a:r>
              <a:rPr lang="cs-CZ" sz="2000" dirty="0" smtClean="0">
                <a:solidFill>
                  <a:schemeClr val="tx1"/>
                </a:solidFill>
              </a:rPr>
              <a:t>(manželovi</a:t>
            </a:r>
            <a:r>
              <a:rPr lang="cs-CZ" sz="2000" dirty="0" smtClean="0">
                <a:solidFill>
                  <a:schemeClr val="tx1"/>
                </a:solidFill>
              </a:rPr>
              <a:t>, dítěti, rodiči či jiné blízké osobě žijící se zemřelým ve společné domácnosti, ve výši 240.000Kč, sourozenci ve výši 175.000Kč a rodiči dosud nenarozeného počatého dítěte ve výši </a:t>
            </a:r>
            <a:r>
              <a:rPr lang="cs-CZ" sz="2000" dirty="0" smtClean="0">
                <a:solidFill>
                  <a:schemeClr val="tx1"/>
                </a:solidFill>
              </a:rPr>
              <a:t>85.000Kč)</a:t>
            </a:r>
            <a:endParaRPr lang="cs-CZ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Nemajetková újma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b="1" dirty="0" smtClean="0">
                <a:solidFill>
                  <a:schemeClr val="tx1"/>
                </a:solidFill>
              </a:rPr>
              <a:t>Nemajetková újma </a:t>
            </a:r>
            <a:r>
              <a:rPr lang="cs-CZ" sz="2400" dirty="0" smtClean="0">
                <a:solidFill>
                  <a:schemeClr val="tx1"/>
                </a:solidFill>
              </a:rPr>
              <a:t>představuje zásah do jiné než majetkové sféry poškozeného (není spojena se snížením majetkového stavu či jeho nezvýšením, ač bylo předpokládáno) a vedle nepříznivých důsledků vyvolaných nepřiměřenou délkou soudního (správního) řízení </a:t>
            </a:r>
            <a:r>
              <a:rPr lang="cs-CZ" sz="2400" dirty="0" smtClean="0">
                <a:solidFill>
                  <a:schemeClr val="tx1"/>
                </a:solidFill>
              </a:rPr>
              <a:t>může </a:t>
            </a:r>
            <a:r>
              <a:rPr lang="cs-CZ" sz="2400" dirty="0" smtClean="0">
                <a:solidFill>
                  <a:schemeClr val="tx1"/>
                </a:solidFill>
              </a:rPr>
              <a:t>zahrnovat i jiné negativní dopady nesprávného úředního postupu či nezákonného rozhodnutí zejména do osobnostní integrity poškozeného</a:t>
            </a:r>
            <a:r>
              <a:rPr lang="cs-CZ" sz="2400" dirty="0" smtClean="0">
                <a:solidFill>
                  <a:schemeClr val="tx1"/>
                </a:solidFill>
              </a:rPr>
              <a:t>.</a:t>
            </a:r>
            <a:endParaRPr lang="cs-CZ" sz="2400" dirty="0" smtClean="0">
              <a:solidFill>
                <a:schemeClr val="tx1"/>
              </a:solidFill>
            </a:endParaRPr>
          </a:p>
          <a:p>
            <a:endParaRPr lang="cs-CZ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Příčinná souvislost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66800" y="1981200"/>
            <a:ext cx="7696200" cy="4572000"/>
          </a:xfrm>
        </p:spPr>
        <p:txBody>
          <a:bodyPr/>
          <a:lstStyle/>
          <a:p>
            <a:r>
              <a:rPr lang="cs-CZ" sz="2400" dirty="0" smtClean="0">
                <a:solidFill>
                  <a:schemeClr val="tx1"/>
                </a:solidFill>
              </a:rPr>
              <a:t>Ke </a:t>
            </a:r>
            <a:r>
              <a:rPr lang="cs-CZ" sz="2400" dirty="0" smtClean="0">
                <a:solidFill>
                  <a:schemeClr val="tx1"/>
                </a:solidFill>
              </a:rPr>
              <a:t>vzniku škody, resp. k nemajetkové újmě</a:t>
            </a:r>
            <a:r>
              <a:rPr lang="cs-CZ" sz="2400" dirty="0" smtClean="0">
                <a:solidFill>
                  <a:schemeClr val="tx1"/>
                </a:solidFill>
              </a:rPr>
              <a:t>, musí dojít </a:t>
            </a:r>
            <a:r>
              <a:rPr lang="cs-CZ" sz="2400" b="1" dirty="0" smtClean="0">
                <a:solidFill>
                  <a:schemeClr val="tx1"/>
                </a:solidFill>
              </a:rPr>
              <a:t>v</a:t>
            </a:r>
            <a:r>
              <a:rPr lang="cs-CZ" sz="2400" b="1" dirty="0" smtClean="0">
                <a:solidFill>
                  <a:schemeClr val="tx1"/>
                </a:solidFill>
              </a:rPr>
              <a:t> příčinné souvislosti s nezákonným rozhodnutím nebo nesprávným úředním </a:t>
            </a:r>
            <a:r>
              <a:rPr lang="cs-CZ" sz="2400" b="1" dirty="0" smtClean="0">
                <a:solidFill>
                  <a:schemeClr val="tx1"/>
                </a:solidFill>
              </a:rPr>
              <a:t>postupem</a:t>
            </a:r>
            <a:endParaRPr lang="cs-CZ" sz="2400" dirty="0" smtClean="0">
              <a:solidFill>
                <a:schemeClr val="tx1"/>
              </a:solidFill>
            </a:endParaRPr>
          </a:p>
          <a:p>
            <a:r>
              <a:rPr lang="cs-CZ" sz="2400" dirty="0" smtClean="0">
                <a:solidFill>
                  <a:schemeClr val="tx1"/>
                </a:solidFill>
              </a:rPr>
              <a:t>(je třeba se ptát, zda by </a:t>
            </a:r>
            <a:r>
              <a:rPr lang="cs-CZ" sz="2400" dirty="0" smtClean="0">
                <a:solidFill>
                  <a:schemeClr val="tx1"/>
                </a:solidFill>
              </a:rPr>
              <a:t>ke škodě </a:t>
            </a:r>
            <a:r>
              <a:rPr lang="cs-CZ" sz="2400" dirty="0" smtClean="0">
                <a:solidFill>
                  <a:schemeClr val="tx1"/>
                </a:solidFill>
              </a:rPr>
              <a:t>došlo či nikoli, nebýt </a:t>
            </a:r>
            <a:r>
              <a:rPr lang="cs-CZ" sz="2400" dirty="0" smtClean="0">
                <a:solidFill>
                  <a:schemeClr val="tx1"/>
                </a:solidFill>
              </a:rPr>
              <a:t>nezákonného rozhodnutí či nesprávného úředního </a:t>
            </a:r>
            <a:r>
              <a:rPr lang="cs-CZ" sz="2400" dirty="0" smtClean="0">
                <a:solidFill>
                  <a:schemeClr val="tx1"/>
                </a:solidFill>
              </a:rPr>
              <a:t>postupu)</a:t>
            </a:r>
          </a:p>
          <a:p>
            <a:r>
              <a:rPr lang="cs-CZ" sz="2400" dirty="0" smtClean="0">
                <a:solidFill>
                  <a:schemeClr val="tx1"/>
                </a:solidFill>
              </a:rPr>
              <a:t>Ke škodě může přistoupit </a:t>
            </a:r>
            <a:r>
              <a:rPr lang="cs-CZ" sz="2400" b="1" dirty="0" smtClean="0">
                <a:solidFill>
                  <a:schemeClr val="tx1"/>
                </a:solidFill>
              </a:rPr>
              <a:t>zavinění poškozeného</a:t>
            </a:r>
            <a:r>
              <a:rPr lang="cs-CZ" sz="2400" dirty="0" smtClean="0">
                <a:solidFill>
                  <a:schemeClr val="tx1"/>
                </a:solidFill>
              </a:rPr>
              <a:t> </a:t>
            </a:r>
            <a:r>
              <a:rPr lang="cs-CZ" sz="2400" dirty="0" smtClean="0">
                <a:solidFill>
                  <a:schemeClr val="tx1"/>
                </a:solidFill>
              </a:rPr>
              <a:t>V takovém případě neodpovídá stát, resp. územní samosprávný celek, za škodu v rozsahu, v jakém si ji poškozený zavinil </a:t>
            </a:r>
            <a:r>
              <a:rPr lang="cs-CZ" sz="2400" dirty="0" smtClean="0">
                <a:solidFill>
                  <a:schemeClr val="tx1"/>
                </a:solidFill>
              </a:rPr>
              <a:t>sám.</a:t>
            </a:r>
            <a:endParaRPr lang="cs-CZ" sz="2400" dirty="0" smtClean="0">
              <a:solidFill>
                <a:schemeClr val="tx1"/>
              </a:solidFill>
            </a:endParaRPr>
          </a:p>
          <a:p>
            <a:endParaRPr lang="cs-CZ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Kvalifikované jednání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14400" y="1981200"/>
            <a:ext cx="7696200" cy="4419600"/>
          </a:xfrm>
        </p:spPr>
        <p:txBody>
          <a:bodyPr/>
          <a:lstStyle/>
          <a:p>
            <a:r>
              <a:rPr lang="cs-CZ" sz="2800" b="1" dirty="0" smtClean="0">
                <a:solidFill>
                  <a:schemeClr val="tx1"/>
                </a:solidFill>
              </a:rPr>
              <a:t>Nezákonné rozhodnutí</a:t>
            </a:r>
          </a:p>
          <a:p>
            <a:pPr lvl="1"/>
            <a:r>
              <a:rPr lang="cs-CZ" sz="2400" dirty="0" smtClean="0">
                <a:solidFill>
                  <a:schemeClr val="tx1"/>
                </a:solidFill>
              </a:rPr>
              <a:t>Např. dle § 9 </a:t>
            </a:r>
            <a:r>
              <a:rPr lang="cs-CZ" sz="2400" dirty="0" err="1" smtClean="0">
                <a:solidFill>
                  <a:schemeClr val="tx1"/>
                </a:solidFill>
              </a:rPr>
              <a:t>SprŘ</a:t>
            </a:r>
            <a:r>
              <a:rPr lang="cs-CZ" sz="2400" dirty="0" smtClean="0">
                <a:solidFill>
                  <a:schemeClr val="tx1"/>
                </a:solidFill>
              </a:rPr>
              <a:t> (zákon č. 500/2004 Sb.) </a:t>
            </a:r>
            <a:br>
              <a:rPr lang="cs-CZ" sz="2400" dirty="0" smtClean="0">
                <a:solidFill>
                  <a:schemeClr val="tx1"/>
                </a:solidFill>
              </a:rPr>
            </a:br>
            <a:r>
              <a:rPr lang="cs-CZ" sz="2400" dirty="0" smtClean="0">
                <a:solidFill>
                  <a:schemeClr val="tx1"/>
                </a:solidFill>
              </a:rPr>
              <a:t>-&gt; úkon správního orgánu, jímž </a:t>
            </a:r>
            <a:r>
              <a:rPr lang="cs-CZ" sz="2400" dirty="0" smtClean="0">
                <a:solidFill>
                  <a:schemeClr val="tx1"/>
                </a:solidFill>
              </a:rPr>
              <a:t>se v určité věci zakládají, mění nebo ruší práva anebo povinnosti jmenovitě určené osoby nebo jímž se v určité věci prohlašuje, že taková osoba práva nebo povinnosti má anebo </a:t>
            </a:r>
            <a:r>
              <a:rPr lang="cs-CZ" sz="2400" dirty="0" smtClean="0">
                <a:solidFill>
                  <a:schemeClr val="tx1"/>
                </a:solidFill>
              </a:rPr>
              <a:t>nemá</a:t>
            </a:r>
          </a:p>
          <a:p>
            <a:pPr lvl="1"/>
            <a:r>
              <a:rPr lang="cs-CZ" sz="2400" dirty="0" smtClean="0">
                <a:solidFill>
                  <a:schemeClr val="tx1"/>
                </a:solidFill>
              </a:rPr>
              <a:t>Zahrnuje i nicotné rozhodnutí (i když z hlediska teorie správního práva není </a:t>
            </a:r>
            <a:r>
              <a:rPr lang="cs-CZ" sz="2400" dirty="0" err="1" smtClean="0">
                <a:solidFill>
                  <a:schemeClr val="tx1"/>
                </a:solidFill>
              </a:rPr>
              <a:t>rozhodutím</a:t>
            </a:r>
            <a:r>
              <a:rPr lang="cs-CZ" sz="2400" dirty="0" smtClean="0">
                <a:solidFill>
                  <a:schemeClr val="tx1"/>
                </a:solidFill>
              </a:rPr>
              <a:t>)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Kvalifikované jednání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14400" y="1981200"/>
            <a:ext cx="7696200" cy="4419600"/>
          </a:xfrm>
        </p:spPr>
        <p:txBody>
          <a:bodyPr/>
          <a:lstStyle/>
          <a:p>
            <a:r>
              <a:rPr lang="cs-CZ" sz="2800" b="1" dirty="0" smtClean="0">
                <a:solidFill>
                  <a:schemeClr val="tx1"/>
                </a:solidFill>
              </a:rPr>
              <a:t>Nesprávní úřední postup</a:t>
            </a:r>
          </a:p>
          <a:p>
            <a:pPr lvl="1"/>
            <a:r>
              <a:rPr lang="cs-CZ" sz="2400" dirty="0" smtClean="0">
                <a:solidFill>
                  <a:schemeClr val="tx1"/>
                </a:solidFill>
              </a:rPr>
              <a:t>Zejména porušení </a:t>
            </a:r>
            <a:r>
              <a:rPr lang="cs-CZ" sz="2400" dirty="0" smtClean="0">
                <a:solidFill>
                  <a:schemeClr val="tx1"/>
                </a:solidFill>
              </a:rPr>
              <a:t>povinnosti učinit úkon nebo vydat rozhodnutí v zákonem stanovené, popř. přiměřené, lhůtě (§13 ZOdpŠk) </a:t>
            </a:r>
            <a:endParaRPr lang="cs-CZ" sz="2400" dirty="0" smtClean="0">
              <a:solidFill>
                <a:schemeClr val="tx1"/>
              </a:solidFill>
            </a:endParaRPr>
          </a:p>
          <a:p>
            <a:pPr lvl="1"/>
            <a:r>
              <a:rPr lang="cs-CZ" sz="2400" dirty="0" smtClean="0">
                <a:solidFill>
                  <a:schemeClr val="tx1"/>
                </a:solidFill>
              </a:rPr>
              <a:t>Obecně </a:t>
            </a:r>
            <a:r>
              <a:rPr lang="cs-CZ" sz="2400" dirty="0" smtClean="0">
                <a:solidFill>
                  <a:schemeClr val="tx1"/>
                </a:solidFill>
              </a:rPr>
              <a:t>jakékoli porušení pravidel, podle nichž měl správní orgán postupovat, a to včetně zásad výkonu veřejné </a:t>
            </a:r>
            <a:r>
              <a:rPr lang="cs-CZ" sz="2400" dirty="0" smtClean="0">
                <a:solidFill>
                  <a:schemeClr val="tx1"/>
                </a:solidFill>
              </a:rPr>
              <a:t>moci</a:t>
            </a:r>
          </a:p>
          <a:p>
            <a:pPr lvl="1">
              <a:buNone/>
            </a:pPr>
            <a:r>
              <a:rPr lang="cs-CZ" sz="2400" dirty="0" smtClean="0">
                <a:solidFill>
                  <a:schemeClr val="tx1"/>
                </a:solidFill>
              </a:rPr>
              <a:t>x </a:t>
            </a:r>
            <a:r>
              <a:rPr lang="cs-CZ" sz="2400" b="1" dirty="0" smtClean="0">
                <a:solidFill>
                  <a:schemeClr val="tx1"/>
                </a:solidFill>
              </a:rPr>
              <a:t>není jím </a:t>
            </a:r>
            <a:r>
              <a:rPr lang="cs-CZ" sz="2400" dirty="0" smtClean="0">
                <a:solidFill>
                  <a:schemeClr val="tx1"/>
                </a:solidFill>
              </a:rPr>
              <a:t>zákonodárná činnost parlamentu (ledaže by došlo k </a:t>
            </a:r>
            <a:r>
              <a:rPr lang="cs-CZ" sz="2400" b="1" dirty="0" smtClean="0">
                <a:solidFill>
                  <a:schemeClr val="tx1"/>
                </a:solidFill>
              </a:rPr>
              <a:t>porušení práva EU </a:t>
            </a:r>
            <a:r>
              <a:rPr lang="cs-CZ" sz="2400" dirty="0" smtClean="0">
                <a:solidFill>
                  <a:schemeClr val="tx1"/>
                </a:solidFill>
              </a:rPr>
              <a:t>– typicky </a:t>
            </a:r>
            <a:r>
              <a:rPr lang="cs-CZ" sz="2400" dirty="0" err="1" smtClean="0">
                <a:solidFill>
                  <a:schemeClr val="tx1"/>
                </a:solidFill>
              </a:rPr>
              <a:t>neimplementací</a:t>
            </a:r>
            <a:r>
              <a:rPr lang="cs-CZ" sz="2400" dirty="0" smtClean="0">
                <a:solidFill>
                  <a:schemeClr val="tx1"/>
                </a:solidFill>
              </a:rPr>
              <a:t> směrnice)</a:t>
            </a:r>
            <a:endParaRPr lang="cs-CZ" sz="2400" dirty="0" smtClean="0">
              <a:solidFill>
                <a:schemeClr val="tx1"/>
              </a:solidFill>
            </a:endParaRPr>
          </a:p>
          <a:p>
            <a:pPr lvl="1"/>
            <a:endParaRPr lang="cs-CZ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Kvalifikované jednání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14400" y="1981200"/>
            <a:ext cx="7924800" cy="4114800"/>
          </a:xfrm>
        </p:spPr>
        <p:txBody>
          <a:bodyPr/>
          <a:lstStyle/>
          <a:p>
            <a:r>
              <a:rPr lang="cs-CZ" sz="2400" b="1" dirty="0" smtClean="0">
                <a:solidFill>
                  <a:schemeClr val="tx1"/>
                </a:solidFill>
              </a:rPr>
              <a:t>Nesprávným úředním postupem </a:t>
            </a:r>
            <a:r>
              <a:rPr lang="cs-CZ" sz="2400" dirty="0" smtClean="0">
                <a:solidFill>
                  <a:schemeClr val="tx1"/>
                </a:solidFill>
              </a:rPr>
              <a:t>je dle judikatury (pozor – NS, nikoli NSS) např.</a:t>
            </a:r>
          </a:p>
          <a:p>
            <a:pPr lvl="1"/>
            <a:r>
              <a:rPr lang="cs-CZ" sz="2000" dirty="0" smtClean="0">
                <a:solidFill>
                  <a:schemeClr val="tx1"/>
                </a:solidFill>
              </a:rPr>
              <a:t>stanovení </a:t>
            </a:r>
            <a:r>
              <a:rPr lang="cs-CZ" sz="2000" dirty="0" smtClean="0">
                <a:solidFill>
                  <a:schemeClr val="tx1"/>
                </a:solidFill>
              </a:rPr>
              <a:t>nepřiměřeně krátké lhůty pro doplnění žalobního </a:t>
            </a:r>
            <a:r>
              <a:rPr lang="cs-CZ" sz="2000" dirty="0" smtClean="0">
                <a:solidFill>
                  <a:schemeClr val="tx1"/>
                </a:solidFill>
              </a:rPr>
              <a:t>petitu</a:t>
            </a:r>
          </a:p>
          <a:p>
            <a:pPr lvl="1"/>
            <a:r>
              <a:rPr lang="cs-CZ" sz="2000" dirty="0" smtClean="0">
                <a:solidFill>
                  <a:schemeClr val="tx1"/>
                </a:solidFill>
              </a:rPr>
              <a:t>nesprávný </a:t>
            </a:r>
            <a:r>
              <a:rPr lang="cs-CZ" sz="2000" dirty="0" smtClean="0">
                <a:solidFill>
                  <a:schemeClr val="tx1"/>
                </a:solidFill>
              </a:rPr>
              <a:t>zápis v katastru </a:t>
            </a:r>
            <a:r>
              <a:rPr lang="cs-CZ" sz="2000" dirty="0" smtClean="0">
                <a:solidFill>
                  <a:schemeClr val="tx1"/>
                </a:solidFill>
              </a:rPr>
              <a:t>nemovitostí</a:t>
            </a:r>
          </a:p>
          <a:p>
            <a:pPr lvl="1"/>
            <a:r>
              <a:rPr lang="cs-CZ" sz="2000" dirty="0" smtClean="0">
                <a:solidFill>
                  <a:schemeClr val="tx1"/>
                </a:solidFill>
              </a:rPr>
              <a:t>nesprávný </a:t>
            </a:r>
            <a:r>
              <a:rPr lang="cs-CZ" sz="2000" dirty="0" smtClean="0">
                <a:solidFill>
                  <a:schemeClr val="tx1"/>
                </a:solidFill>
              </a:rPr>
              <a:t>výpis z Rejstříku trestů či vyznačení právní doložky právní moci na rozhodnutí, které není dosud </a:t>
            </a:r>
            <a:r>
              <a:rPr lang="cs-CZ" sz="2000" dirty="0" smtClean="0">
                <a:solidFill>
                  <a:schemeClr val="tx1"/>
                </a:solidFill>
              </a:rPr>
              <a:t>pravomocné</a:t>
            </a:r>
          </a:p>
          <a:p>
            <a:pPr lvl="1"/>
            <a:r>
              <a:rPr lang="cs-CZ" sz="2000" dirty="0" smtClean="0">
                <a:solidFill>
                  <a:schemeClr val="tx1"/>
                </a:solidFill>
              </a:rPr>
              <a:t>nezjištění </a:t>
            </a:r>
            <a:r>
              <a:rPr lang="cs-CZ" sz="2000" dirty="0" smtClean="0">
                <a:solidFill>
                  <a:schemeClr val="tx1"/>
                </a:solidFill>
              </a:rPr>
              <a:t>pozměněného čísla motoru či karoserie státním orgánem či státem autorizovaným subjektem, je-li to zjistitelné běžnými </a:t>
            </a:r>
            <a:r>
              <a:rPr lang="cs-CZ" sz="2000" dirty="0" smtClean="0">
                <a:solidFill>
                  <a:schemeClr val="tx1"/>
                </a:solidFill>
              </a:rPr>
              <a:t>prostředky</a:t>
            </a:r>
          </a:p>
          <a:p>
            <a:pPr lvl="1"/>
            <a:r>
              <a:rPr lang="cs-CZ" sz="2000" dirty="0" smtClean="0">
                <a:solidFill>
                  <a:schemeClr val="tx1"/>
                </a:solidFill>
              </a:rPr>
              <a:t>nesprávné </a:t>
            </a:r>
            <a:r>
              <a:rPr lang="cs-CZ" sz="2000" dirty="0" smtClean="0">
                <a:solidFill>
                  <a:schemeClr val="tx1"/>
                </a:solidFill>
              </a:rPr>
              <a:t>poučení o nutné obraně (v trestním řízení) </a:t>
            </a:r>
            <a:r>
              <a:rPr lang="cs-CZ" sz="2000" dirty="0" smtClean="0">
                <a:solidFill>
                  <a:schemeClr val="tx1"/>
                </a:solidFill>
              </a:rPr>
              <a:t>či</a:t>
            </a:r>
          </a:p>
          <a:p>
            <a:pPr lvl="1"/>
            <a:r>
              <a:rPr lang="cs-CZ" sz="2000" dirty="0" smtClean="0">
                <a:solidFill>
                  <a:schemeClr val="tx1"/>
                </a:solidFill>
              </a:rPr>
              <a:t>zveřejnění </a:t>
            </a:r>
            <a:r>
              <a:rPr lang="cs-CZ" sz="2000" dirty="0" smtClean="0">
                <a:solidFill>
                  <a:schemeClr val="tx1"/>
                </a:solidFill>
              </a:rPr>
              <a:t>nepravdivých údajů zjištěných při </a:t>
            </a:r>
            <a:r>
              <a:rPr lang="cs-CZ" sz="2000" dirty="0" smtClean="0">
                <a:solidFill>
                  <a:schemeClr val="tx1"/>
                </a:solidFill>
              </a:rPr>
              <a:t>kontrole</a:t>
            </a:r>
            <a:endParaRPr lang="cs-CZ" sz="20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Obsah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524000" y="1981200"/>
            <a:ext cx="7239000" cy="4114800"/>
          </a:xfrm>
        </p:spPr>
        <p:txBody>
          <a:bodyPr/>
          <a:lstStyle/>
          <a:p>
            <a:r>
              <a:rPr lang="cs-CZ" sz="2400" dirty="0" smtClean="0">
                <a:solidFill>
                  <a:schemeClr val="tx1"/>
                </a:solidFill>
              </a:rPr>
              <a:t>Zařazení odpovědnosti v systému veřejné správy</a:t>
            </a:r>
          </a:p>
          <a:p>
            <a:r>
              <a:rPr lang="cs-CZ" sz="2400" dirty="0" smtClean="0">
                <a:solidFill>
                  <a:schemeClr val="tx1"/>
                </a:solidFill>
              </a:rPr>
              <a:t>Pojem odpovědnost</a:t>
            </a:r>
          </a:p>
          <a:p>
            <a:r>
              <a:rPr lang="cs-CZ" sz="2400" dirty="0" smtClean="0">
                <a:solidFill>
                  <a:schemeClr val="tx1"/>
                </a:solidFill>
              </a:rPr>
              <a:t>Ústavní základy</a:t>
            </a:r>
          </a:p>
          <a:p>
            <a:r>
              <a:rPr lang="cs-CZ" sz="2400" dirty="0" smtClean="0">
                <a:solidFill>
                  <a:schemeClr val="tx1"/>
                </a:solidFill>
              </a:rPr>
              <a:t>Zákonná </a:t>
            </a:r>
            <a:r>
              <a:rPr lang="cs-CZ" sz="2400" dirty="0" smtClean="0">
                <a:solidFill>
                  <a:schemeClr val="tx1"/>
                </a:solidFill>
              </a:rPr>
              <a:t>úprava</a:t>
            </a:r>
          </a:p>
          <a:p>
            <a:r>
              <a:rPr lang="cs-CZ" sz="2400" dirty="0" smtClean="0">
                <a:solidFill>
                  <a:schemeClr val="tx1"/>
                </a:solidFill>
              </a:rPr>
              <a:t>Předpoklady odpovědnosti</a:t>
            </a:r>
            <a:endParaRPr lang="cs-CZ" sz="2400" dirty="0" smtClean="0">
              <a:solidFill>
                <a:schemeClr val="tx1"/>
              </a:solidFill>
            </a:endParaRPr>
          </a:p>
          <a:p>
            <a:r>
              <a:rPr lang="cs-CZ" sz="2400" dirty="0" smtClean="0">
                <a:solidFill>
                  <a:schemeClr val="tx1"/>
                </a:solidFill>
              </a:rPr>
              <a:t>Vznik nároku</a:t>
            </a:r>
          </a:p>
          <a:p>
            <a:r>
              <a:rPr lang="cs-CZ" sz="2400" dirty="0" smtClean="0">
                <a:solidFill>
                  <a:schemeClr val="tx1"/>
                </a:solidFill>
              </a:rPr>
              <a:t>Uplatňování nároku</a:t>
            </a:r>
            <a:endParaRPr lang="cs-CZ" sz="2400" dirty="0" smtClean="0">
              <a:solidFill>
                <a:schemeClr val="tx1"/>
              </a:solidFill>
            </a:endParaRPr>
          </a:p>
          <a:p>
            <a:r>
              <a:rPr lang="cs-CZ" sz="2400" dirty="0" smtClean="0">
                <a:solidFill>
                  <a:schemeClr val="tx1"/>
                </a:solidFill>
              </a:rPr>
              <a:t>Shrnutí</a:t>
            </a:r>
          </a:p>
          <a:p>
            <a:r>
              <a:rPr lang="cs-CZ" sz="2400" dirty="0" smtClean="0">
                <a:solidFill>
                  <a:schemeClr val="tx1"/>
                </a:solidFill>
              </a:rPr>
              <a:t>Studijní literatura</a:t>
            </a:r>
            <a:endParaRPr lang="cs-CZ" sz="2400" dirty="0" smtClean="0">
              <a:solidFill>
                <a:schemeClr val="tx1"/>
              </a:solidFill>
            </a:endParaRPr>
          </a:p>
          <a:p>
            <a:endParaRPr lang="cs-CZ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Vznik </a:t>
            </a:r>
            <a:r>
              <a:rPr lang="cs-CZ" dirty="0" smtClean="0">
                <a:solidFill>
                  <a:schemeClr val="tx1"/>
                </a:solidFill>
              </a:rPr>
              <a:t>nároku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14400" y="1981200"/>
            <a:ext cx="7543800" cy="4114800"/>
          </a:xfrm>
        </p:spPr>
        <p:txBody>
          <a:bodyPr/>
          <a:lstStyle/>
          <a:p>
            <a:r>
              <a:rPr lang="cs-CZ" sz="2400" dirty="0" smtClean="0">
                <a:solidFill>
                  <a:schemeClr val="tx1"/>
                </a:solidFill>
              </a:rPr>
              <a:t>Škoda ≠ odpovědnost</a:t>
            </a:r>
          </a:p>
          <a:p>
            <a:pPr lvl="1"/>
            <a:r>
              <a:rPr lang="cs-CZ" sz="2000" dirty="0" smtClean="0">
                <a:solidFill>
                  <a:schemeClr val="tx1"/>
                </a:solidFill>
              </a:rPr>
              <a:t>Je jen jedním z prvků...</a:t>
            </a:r>
          </a:p>
          <a:p>
            <a:r>
              <a:rPr lang="cs-CZ" sz="2400" dirty="0" smtClean="0">
                <a:solidFill>
                  <a:schemeClr val="tx1"/>
                </a:solidFill>
              </a:rPr>
              <a:t>Kvalifikované jednání – škoda – </a:t>
            </a:r>
            <a:r>
              <a:rPr lang="cs-CZ" sz="2400" dirty="0" err="1" smtClean="0">
                <a:solidFill>
                  <a:schemeClr val="tx1"/>
                </a:solidFill>
              </a:rPr>
              <a:t>causální</a:t>
            </a:r>
            <a:r>
              <a:rPr lang="cs-CZ" sz="2400" dirty="0" smtClean="0">
                <a:solidFill>
                  <a:schemeClr val="tx1"/>
                </a:solidFill>
              </a:rPr>
              <a:t> nexus</a:t>
            </a:r>
          </a:p>
          <a:p>
            <a:r>
              <a:rPr lang="cs-CZ" sz="2400" dirty="0" smtClean="0">
                <a:solidFill>
                  <a:schemeClr val="tx1"/>
                </a:solidFill>
              </a:rPr>
              <a:t>U „klasické“ civilní odpovědnosti je kvalifikovaným jednáním nezákonnost, zde je to</a:t>
            </a:r>
          </a:p>
          <a:p>
            <a:r>
              <a:rPr lang="cs-CZ" sz="2400" dirty="0" smtClean="0">
                <a:solidFill>
                  <a:schemeClr val="tx1"/>
                </a:solidFill>
              </a:rPr>
              <a:t>A) nezákonné rozhodnutí</a:t>
            </a:r>
          </a:p>
          <a:p>
            <a:pPr lvl="1"/>
            <a:r>
              <a:rPr lang="cs-CZ" sz="2000" dirty="0" smtClean="0">
                <a:solidFill>
                  <a:schemeClr val="tx1"/>
                </a:solidFill>
              </a:rPr>
              <a:t>Ve formálním smyslu, tj. nezákonnost musí být deklarována (upozornit na nicotnost rozhodnutí, vč. Zopakování toho, co je to nicotnost)</a:t>
            </a:r>
          </a:p>
          <a:p>
            <a:r>
              <a:rPr lang="cs-CZ" sz="2400" dirty="0" smtClean="0">
                <a:solidFill>
                  <a:schemeClr val="tx1"/>
                </a:solidFill>
              </a:rPr>
              <a:t>B) nesprávní úřední postup</a:t>
            </a:r>
          </a:p>
          <a:p>
            <a:pPr lvl="1"/>
            <a:r>
              <a:rPr lang="cs-CZ" sz="2000" dirty="0" smtClean="0">
                <a:solidFill>
                  <a:schemeClr val="tx1"/>
                </a:solidFill>
              </a:rPr>
              <a:t>V podstatě vše, co není rozhodnutím a je to nezákonné nebo nějak jinak nesprávné</a:t>
            </a:r>
          </a:p>
          <a:p>
            <a:endParaRPr lang="cs-CZ" sz="2400" dirty="0" smtClean="0">
              <a:solidFill>
                <a:schemeClr val="tx1"/>
              </a:solidFill>
            </a:endParaRPr>
          </a:p>
          <a:p>
            <a:endParaRPr lang="cs-CZ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Uplatnění nároku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43000" y="1981200"/>
            <a:ext cx="7772400" cy="4114800"/>
          </a:xfrm>
        </p:spPr>
        <p:txBody>
          <a:bodyPr/>
          <a:lstStyle/>
          <a:p>
            <a:r>
              <a:rPr lang="cs-CZ" sz="2800" dirty="0" smtClean="0">
                <a:solidFill>
                  <a:schemeClr val="tx1"/>
                </a:solidFill>
              </a:rPr>
              <a:t>Je třeba vědět, </a:t>
            </a:r>
            <a:r>
              <a:rPr lang="cs-CZ" sz="2800" b="1" dirty="0" smtClean="0">
                <a:solidFill>
                  <a:schemeClr val="tx1"/>
                </a:solidFill>
              </a:rPr>
              <a:t>kdo za škodu odpovídá</a:t>
            </a:r>
          </a:p>
          <a:p>
            <a:pPr lvl="1"/>
            <a:r>
              <a:rPr lang="cs-CZ" sz="2400" dirty="0" smtClean="0">
                <a:solidFill>
                  <a:schemeClr val="tx1"/>
                </a:solidFill>
              </a:rPr>
              <a:t>Stát</a:t>
            </a:r>
          </a:p>
          <a:p>
            <a:pPr lvl="1"/>
            <a:r>
              <a:rPr lang="cs-CZ" sz="2400" dirty="0" smtClean="0">
                <a:solidFill>
                  <a:schemeClr val="tx1"/>
                </a:solidFill>
              </a:rPr>
              <a:t>ÚSC</a:t>
            </a:r>
          </a:p>
          <a:p>
            <a:pPr lvl="1"/>
            <a:r>
              <a:rPr lang="cs-CZ" sz="2400" dirty="0" smtClean="0">
                <a:solidFill>
                  <a:schemeClr val="tx1"/>
                </a:solidFill>
              </a:rPr>
              <a:t>(Ten, kdo škodu způsobil – ovšem nikoli tomu, komu vznikla, jen v rámci „regresu“)</a:t>
            </a:r>
          </a:p>
          <a:p>
            <a:r>
              <a:rPr lang="cs-CZ" sz="2800" dirty="0" smtClean="0">
                <a:solidFill>
                  <a:schemeClr val="tx1"/>
                </a:solidFill>
              </a:rPr>
              <a:t>Je třeba vědět, </a:t>
            </a:r>
            <a:r>
              <a:rPr lang="cs-CZ" sz="2800" b="1" dirty="0" smtClean="0">
                <a:solidFill>
                  <a:schemeClr val="tx1"/>
                </a:solidFill>
              </a:rPr>
              <a:t>kdo za něj jedná</a:t>
            </a:r>
            <a:r>
              <a:rPr lang="cs-CZ" sz="2800" dirty="0" smtClean="0">
                <a:solidFill>
                  <a:schemeClr val="tx1"/>
                </a:solidFill>
              </a:rPr>
              <a:t/>
            </a:r>
            <a:br>
              <a:rPr lang="cs-CZ" sz="2800" dirty="0" smtClean="0">
                <a:solidFill>
                  <a:schemeClr val="tx1"/>
                </a:solidFill>
              </a:rPr>
            </a:br>
            <a:r>
              <a:rPr lang="cs-CZ" sz="2800" dirty="0" smtClean="0">
                <a:solidFill>
                  <a:schemeClr val="tx1"/>
                </a:solidFill>
              </a:rPr>
              <a:t>(nositel ≠ jednatel (orgán příslušný jednat)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Uplatnění nároku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14400" y="1981200"/>
            <a:ext cx="7848600" cy="4114800"/>
          </a:xfrm>
        </p:spPr>
        <p:txBody>
          <a:bodyPr/>
          <a:lstStyle/>
          <a:p>
            <a:r>
              <a:rPr lang="cs-CZ" sz="2400" dirty="0" smtClean="0">
                <a:solidFill>
                  <a:schemeClr val="tx1"/>
                </a:solidFill>
              </a:rPr>
              <a:t>Odpovídá-li stát</a:t>
            </a:r>
            <a:endParaRPr lang="cs-CZ" sz="2400" dirty="0" smtClean="0">
              <a:solidFill>
                <a:schemeClr val="tx1"/>
              </a:solidFill>
            </a:endParaRPr>
          </a:p>
          <a:p>
            <a:pPr lvl="1"/>
            <a:r>
              <a:rPr lang="cs-CZ" sz="2000" b="1" dirty="0" smtClean="0">
                <a:solidFill>
                  <a:schemeClr val="tx1"/>
                </a:solidFill>
              </a:rPr>
              <a:t>Příslušné ministerstvo </a:t>
            </a:r>
            <a:endParaRPr lang="cs-CZ" sz="2000" b="1" dirty="0" smtClean="0">
              <a:solidFill>
                <a:schemeClr val="tx1"/>
              </a:solidFill>
            </a:endParaRPr>
          </a:p>
          <a:p>
            <a:pPr lvl="1"/>
            <a:r>
              <a:rPr lang="cs-CZ" sz="2000" b="1" dirty="0" smtClean="0">
                <a:solidFill>
                  <a:schemeClr val="tx1"/>
                </a:solidFill>
              </a:rPr>
              <a:t>Ministerstvo spravedlnosti</a:t>
            </a:r>
          </a:p>
          <a:p>
            <a:pPr lvl="1"/>
            <a:r>
              <a:rPr lang="cs-CZ" sz="2000" b="1" dirty="0" smtClean="0">
                <a:solidFill>
                  <a:schemeClr val="tx1"/>
                </a:solidFill>
              </a:rPr>
              <a:t>Ministerstvo financí</a:t>
            </a:r>
            <a:r>
              <a:rPr lang="cs-CZ" sz="2000" dirty="0" smtClean="0">
                <a:solidFill>
                  <a:schemeClr val="tx1"/>
                </a:solidFill>
              </a:rPr>
              <a:t> </a:t>
            </a:r>
          </a:p>
          <a:p>
            <a:pPr lvl="1">
              <a:buNone/>
            </a:pPr>
            <a:r>
              <a:rPr lang="cs-CZ" sz="2000" dirty="0" smtClean="0">
                <a:solidFill>
                  <a:schemeClr val="tx1"/>
                </a:solidFill>
              </a:rPr>
              <a:t>x </a:t>
            </a:r>
            <a:r>
              <a:rPr lang="cs-CZ" sz="2000" b="1" dirty="0" smtClean="0">
                <a:solidFill>
                  <a:schemeClr val="tx1"/>
                </a:solidFill>
              </a:rPr>
              <a:t>ne</a:t>
            </a:r>
            <a:r>
              <a:rPr lang="cs-CZ" sz="2000" dirty="0" smtClean="0">
                <a:solidFill>
                  <a:schemeClr val="tx1"/>
                </a:solidFill>
              </a:rPr>
              <a:t> </a:t>
            </a:r>
            <a:r>
              <a:rPr lang="cs-CZ" sz="2000" dirty="0" smtClean="0">
                <a:solidFill>
                  <a:schemeClr val="tx1"/>
                </a:solidFill>
              </a:rPr>
              <a:t>úřad pro zastupování státu ve věcech majetkových</a:t>
            </a:r>
            <a:r>
              <a:rPr lang="cs-CZ" sz="2000" dirty="0" smtClean="0">
                <a:solidFill>
                  <a:schemeClr val="tx1"/>
                </a:solidFill>
              </a:rPr>
              <a:t>...</a:t>
            </a:r>
          </a:p>
          <a:p>
            <a:r>
              <a:rPr lang="cs-CZ" sz="2400" dirty="0" smtClean="0">
                <a:solidFill>
                  <a:schemeClr val="tx1"/>
                </a:solidFill>
              </a:rPr>
              <a:t>Odpovídá-li ÚSC</a:t>
            </a:r>
          </a:p>
          <a:p>
            <a:pPr lvl="1"/>
            <a:r>
              <a:rPr lang="cs-CZ" sz="2000" b="1" dirty="0" smtClean="0">
                <a:solidFill>
                  <a:schemeClr val="tx1"/>
                </a:solidFill>
              </a:rPr>
              <a:t>On sám</a:t>
            </a:r>
            <a:endParaRPr lang="cs-CZ" sz="2000" b="1" dirty="0" smtClean="0">
              <a:solidFill>
                <a:schemeClr val="tx1"/>
              </a:solidFill>
            </a:endParaRPr>
          </a:p>
          <a:p>
            <a:r>
              <a:rPr lang="cs-CZ" sz="2400" dirty="0" smtClean="0">
                <a:solidFill>
                  <a:schemeClr val="tx1"/>
                </a:solidFill>
              </a:rPr>
              <a:t>Neplní-li dobrovolně (ve lhůtě 6 měsíců) -&gt; </a:t>
            </a:r>
            <a:r>
              <a:rPr lang="cs-CZ" sz="2400" b="1" dirty="0" smtClean="0">
                <a:solidFill>
                  <a:schemeClr val="tx1"/>
                </a:solidFill>
              </a:rPr>
              <a:t>soud</a:t>
            </a:r>
            <a:endParaRPr lang="cs-CZ" sz="2000" b="1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cs-CZ" sz="2400" dirty="0" smtClean="0">
                <a:solidFill>
                  <a:schemeClr val="tx1"/>
                </a:solidFill>
              </a:rPr>
              <a:t>	</a:t>
            </a:r>
            <a:r>
              <a:rPr lang="cs-CZ" sz="2000" dirty="0" smtClean="0">
                <a:solidFill>
                  <a:schemeClr val="tx1"/>
                </a:solidFill>
              </a:rPr>
              <a:t>(</a:t>
            </a:r>
            <a:r>
              <a:rPr lang="cs-CZ" sz="2000" dirty="0" smtClean="0">
                <a:solidFill>
                  <a:schemeClr val="tx1"/>
                </a:solidFill>
              </a:rPr>
              <a:t>okresní soud, v jehož obvodu má sídlo příslušný ústřední orgán jednající v případě, kdy za způsobenou škodu odpovídá stát, či v jehož obvodu se nachází obec či mají sídlo orgány </a:t>
            </a:r>
            <a:r>
              <a:rPr lang="cs-CZ" sz="2000" dirty="0" smtClean="0">
                <a:solidFill>
                  <a:schemeClr val="tx1"/>
                </a:solidFill>
              </a:rPr>
              <a:t>kraje)</a:t>
            </a:r>
            <a:endParaRPr lang="cs-CZ" sz="2400" dirty="0" smtClean="0">
              <a:solidFill>
                <a:schemeClr val="tx1"/>
              </a:solidFill>
            </a:endParaRPr>
          </a:p>
          <a:p>
            <a:endParaRPr lang="cs-CZ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Shrnutí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43000" y="1981200"/>
            <a:ext cx="7467600" cy="4114800"/>
          </a:xfrm>
        </p:spPr>
        <p:txBody>
          <a:bodyPr/>
          <a:lstStyle/>
          <a:p>
            <a:r>
              <a:rPr lang="cs-CZ" sz="2400" dirty="0" smtClean="0">
                <a:solidFill>
                  <a:schemeClr val="tx1"/>
                </a:solidFill>
              </a:rPr>
              <a:t>Ústavní základy v čl. 36 Listiny</a:t>
            </a:r>
          </a:p>
          <a:p>
            <a:r>
              <a:rPr lang="cs-CZ" sz="2400" dirty="0" smtClean="0">
                <a:solidFill>
                  <a:schemeClr val="tx1"/>
                </a:solidFill>
              </a:rPr>
              <a:t>Zákonný podklad v zákoně č. 82/1998 Sb., a dále pak v občanském zákoníku (§ 420 a následující)</a:t>
            </a:r>
          </a:p>
          <a:p>
            <a:r>
              <a:rPr lang="cs-CZ" sz="2400" dirty="0" smtClean="0">
                <a:solidFill>
                  <a:schemeClr val="tx1"/>
                </a:solidFill>
              </a:rPr>
              <a:t>Odpovědnost vzniká, </a:t>
            </a:r>
            <a:r>
              <a:rPr lang="cs-CZ" sz="2400" dirty="0" smtClean="0">
                <a:solidFill>
                  <a:schemeClr val="tx1"/>
                </a:solidFill>
              </a:rPr>
              <a:t>jakmile</a:t>
            </a:r>
            <a:r>
              <a:rPr lang="cs-CZ" sz="2400" dirty="0" smtClean="0">
                <a:solidFill>
                  <a:schemeClr val="tx1"/>
                </a:solidFill>
              </a:rPr>
              <a:t> </a:t>
            </a:r>
            <a:r>
              <a:rPr lang="cs-CZ" sz="2400" dirty="0" smtClean="0">
                <a:solidFill>
                  <a:schemeClr val="tx1"/>
                </a:solidFill>
              </a:rPr>
              <a:t>jsou splněny všechny 3 podmínky</a:t>
            </a:r>
            <a:endParaRPr lang="cs-CZ" sz="2400" dirty="0" smtClean="0">
              <a:solidFill>
                <a:schemeClr val="tx1"/>
              </a:solidFill>
            </a:endParaRPr>
          </a:p>
          <a:p>
            <a:r>
              <a:rPr lang="cs-CZ" sz="2400" dirty="0" smtClean="0">
                <a:solidFill>
                  <a:schemeClr val="tx1"/>
                </a:solidFill>
              </a:rPr>
              <a:t>Nárok na náhradu škody </a:t>
            </a:r>
            <a:r>
              <a:rPr lang="cs-CZ" sz="2400" dirty="0" smtClean="0">
                <a:solidFill>
                  <a:schemeClr val="tx1"/>
                </a:solidFill>
              </a:rPr>
              <a:t>vzniká, jakmile se ví, kdo za škodu odpovídá</a:t>
            </a:r>
            <a:endParaRPr lang="cs-CZ" sz="2400" dirty="0" smtClean="0">
              <a:solidFill>
                <a:schemeClr val="tx1"/>
              </a:solidFill>
            </a:endParaRPr>
          </a:p>
          <a:p>
            <a:r>
              <a:rPr lang="cs-CZ" sz="2400" dirty="0" smtClean="0">
                <a:solidFill>
                  <a:schemeClr val="tx1"/>
                </a:solidFill>
              </a:rPr>
              <a:t>Uplatňovat jej lze u nositelů, v případě státu u příslušných dekoncentrovaných orgánů</a:t>
            </a:r>
          </a:p>
          <a:p>
            <a:r>
              <a:rPr lang="cs-CZ" sz="2400" dirty="0" smtClean="0">
                <a:solidFill>
                  <a:schemeClr val="tx1"/>
                </a:solidFill>
              </a:rPr>
              <a:t>Neplní-li dobrovolně, lze se obrátit na civilní soud</a:t>
            </a:r>
            <a:endParaRPr lang="cs-CZ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4"/>
          <p:cNvSpPr>
            <a:spLocks noGrp="1"/>
          </p:cNvSpPr>
          <p:nvPr>
            <p:ph type="ctrTitle"/>
          </p:nvPr>
        </p:nvSpPr>
        <p:spPr>
          <a:xfrm>
            <a:off x="684213" y="620713"/>
            <a:ext cx="7772400" cy="1079500"/>
          </a:xfrm>
        </p:spPr>
        <p:txBody>
          <a:bodyPr/>
          <a:lstStyle/>
          <a:p>
            <a:r>
              <a:rPr lang="cs-CZ" dirty="0" smtClean="0">
                <a:solidFill>
                  <a:schemeClr val="tx1"/>
                </a:solidFill>
                <a:effectLst/>
              </a:rPr>
              <a:t>Literatura k prostudování</a:t>
            </a:r>
          </a:p>
        </p:txBody>
      </p:sp>
      <p:sp>
        <p:nvSpPr>
          <p:cNvPr id="6" name="Podnadpis 5"/>
          <p:cNvSpPr>
            <a:spLocks noGrp="1"/>
          </p:cNvSpPr>
          <p:nvPr>
            <p:ph type="subTitle" idx="1"/>
          </p:nvPr>
        </p:nvSpPr>
        <p:spPr>
          <a:xfrm>
            <a:off x="1524000" y="1773239"/>
            <a:ext cx="7391399" cy="4322762"/>
          </a:xfrm>
        </p:spPr>
        <p:txBody>
          <a:bodyPr>
            <a:noAutofit/>
          </a:bodyPr>
          <a:lstStyle/>
          <a:p>
            <a:pPr algn="l">
              <a:spcBef>
                <a:spcPts val="1200"/>
              </a:spcBef>
              <a:defRPr/>
            </a:pPr>
            <a:r>
              <a:rPr lang="cs-CZ" sz="1800" b="1" u="sng" dirty="0" smtClean="0">
                <a:solidFill>
                  <a:schemeClr val="tx1"/>
                </a:solidFill>
                <a:effectLst/>
              </a:rPr>
              <a:t>základní</a:t>
            </a:r>
          </a:p>
          <a:p>
            <a:pPr algn="l">
              <a:spcBef>
                <a:spcPts val="1200"/>
              </a:spcBef>
              <a:defRPr/>
            </a:pPr>
            <a:r>
              <a:rPr lang="cs-CZ" sz="1800" dirty="0" smtClean="0">
                <a:solidFill>
                  <a:schemeClr val="tx1"/>
                </a:solidFill>
                <a:effectLst/>
              </a:rPr>
              <a:t>PRŮCHA</a:t>
            </a:r>
            <a:r>
              <a:rPr lang="cs-CZ" sz="1800" dirty="0" smtClean="0">
                <a:solidFill>
                  <a:schemeClr val="tx1"/>
                </a:solidFill>
                <a:effectLst/>
              </a:rPr>
              <a:t>, P. </a:t>
            </a:r>
            <a:r>
              <a:rPr lang="cs-CZ" sz="1800" b="1" i="1" dirty="0" smtClean="0">
                <a:solidFill>
                  <a:schemeClr val="tx1"/>
                </a:solidFill>
                <a:effectLst/>
              </a:rPr>
              <a:t>Správní právo : obecná část</a:t>
            </a:r>
            <a:r>
              <a:rPr lang="cs-CZ" sz="1800" b="1" dirty="0" smtClean="0">
                <a:solidFill>
                  <a:schemeClr val="tx1"/>
                </a:solidFill>
                <a:effectLst/>
              </a:rPr>
              <a:t>.</a:t>
            </a:r>
            <a:r>
              <a:rPr lang="cs-CZ" sz="1800" dirty="0" smtClean="0">
                <a:solidFill>
                  <a:schemeClr val="tx1"/>
                </a:solidFill>
                <a:effectLst/>
              </a:rPr>
              <a:t> 7. doplněné a aktualizované vydání. Brno : Masarykova univerzita a Doplněk, 2007. s</a:t>
            </a:r>
            <a:r>
              <a:rPr lang="cs-CZ" sz="1800" dirty="0" smtClean="0">
                <a:solidFill>
                  <a:schemeClr val="tx1"/>
                </a:solidFill>
                <a:effectLst/>
              </a:rPr>
              <a:t>. 372 – 374.</a:t>
            </a:r>
          </a:p>
          <a:p>
            <a:pPr algn="l">
              <a:spcBef>
                <a:spcPts val="1200"/>
              </a:spcBef>
              <a:defRPr/>
            </a:pPr>
            <a:r>
              <a:rPr lang="cs-CZ" sz="1800" dirty="0" smtClean="0">
                <a:solidFill>
                  <a:schemeClr val="tx1"/>
                </a:solidFill>
                <a:effectLst/>
              </a:rPr>
              <a:t>HENDRYCH</a:t>
            </a:r>
            <a:r>
              <a:rPr lang="cs-CZ" sz="1800" dirty="0" smtClean="0">
                <a:solidFill>
                  <a:schemeClr val="tx1"/>
                </a:solidFill>
                <a:effectLst/>
              </a:rPr>
              <a:t>, D. </a:t>
            </a:r>
            <a:r>
              <a:rPr lang="cs-CZ" sz="1800" b="1" i="1" dirty="0" smtClean="0">
                <a:solidFill>
                  <a:schemeClr val="tx1"/>
                </a:solidFill>
                <a:effectLst/>
              </a:rPr>
              <a:t>Správní právo. Obecná část</a:t>
            </a:r>
            <a:r>
              <a:rPr lang="cs-CZ" sz="1800" dirty="0" smtClean="0">
                <a:solidFill>
                  <a:schemeClr val="tx1"/>
                </a:solidFill>
                <a:effectLst/>
              </a:rPr>
              <a:t>. 7. vydání. Praha : C. H. </a:t>
            </a:r>
            <a:r>
              <a:rPr lang="cs-CZ" sz="1800" dirty="0" err="1" smtClean="0">
                <a:solidFill>
                  <a:schemeClr val="tx1"/>
                </a:solidFill>
                <a:effectLst/>
              </a:rPr>
              <a:t>Beck</a:t>
            </a:r>
            <a:r>
              <a:rPr lang="cs-CZ" sz="1800" dirty="0" smtClean="0">
                <a:solidFill>
                  <a:schemeClr val="tx1"/>
                </a:solidFill>
                <a:effectLst/>
              </a:rPr>
              <a:t>, 2009. s. </a:t>
            </a:r>
            <a:r>
              <a:rPr lang="cs-CZ" sz="1800" dirty="0" smtClean="0">
                <a:solidFill>
                  <a:schemeClr val="tx1"/>
                </a:solidFill>
                <a:effectLst/>
              </a:rPr>
              <a:t>645 – 656.</a:t>
            </a:r>
          </a:p>
          <a:p>
            <a:pPr algn="l">
              <a:spcBef>
                <a:spcPts val="1200"/>
              </a:spcBef>
              <a:defRPr/>
            </a:pPr>
            <a:r>
              <a:rPr lang="cs-CZ" sz="1800" b="1" u="sng" dirty="0" smtClean="0">
                <a:solidFill>
                  <a:schemeClr val="tx1"/>
                </a:solidFill>
              </a:rPr>
              <a:t>doplňková</a:t>
            </a:r>
            <a:endParaRPr lang="cs-CZ" sz="1800" b="1" u="sng" dirty="0" smtClean="0">
              <a:solidFill>
                <a:schemeClr val="tx1"/>
              </a:solidFill>
              <a:effectLst/>
            </a:endParaRPr>
          </a:p>
          <a:p>
            <a:pPr algn="l">
              <a:spcBef>
                <a:spcPts val="1200"/>
              </a:spcBef>
              <a:defRPr/>
            </a:pPr>
            <a:r>
              <a:rPr lang="cs-CZ" sz="1800" dirty="0" smtClean="0">
                <a:solidFill>
                  <a:schemeClr val="tx1"/>
                </a:solidFill>
              </a:rPr>
              <a:t>HOLUB, M. </a:t>
            </a:r>
            <a:r>
              <a:rPr lang="cs-CZ" sz="1800" b="1" i="1" dirty="0" smtClean="0">
                <a:solidFill>
                  <a:schemeClr val="tx1"/>
                </a:solidFill>
              </a:rPr>
              <a:t>Odpovědnost za škodu v právu občanském, pracovním, obchodním a správním : praktická příručka</a:t>
            </a:r>
            <a:r>
              <a:rPr lang="cs-CZ" sz="1800" dirty="0" smtClean="0">
                <a:solidFill>
                  <a:schemeClr val="tx1"/>
                </a:solidFill>
              </a:rPr>
              <a:t>. Praha : </a:t>
            </a:r>
            <a:r>
              <a:rPr lang="cs-CZ" sz="1800" dirty="0" err="1" smtClean="0">
                <a:solidFill>
                  <a:schemeClr val="tx1"/>
                </a:solidFill>
              </a:rPr>
              <a:t>Linde</a:t>
            </a:r>
            <a:r>
              <a:rPr lang="cs-CZ" sz="1800" dirty="0" smtClean="0">
                <a:solidFill>
                  <a:schemeClr val="tx1"/>
                </a:solidFill>
              </a:rPr>
              <a:t>, 2004. 495 s</a:t>
            </a:r>
            <a:r>
              <a:rPr lang="cs-CZ" sz="1800" dirty="0" smtClean="0">
                <a:solidFill>
                  <a:schemeClr val="tx1"/>
                </a:solidFill>
              </a:rPr>
              <a:t>.</a:t>
            </a:r>
            <a:endParaRPr lang="cs-CZ" sz="1800" dirty="0" smtClean="0">
              <a:solidFill>
                <a:schemeClr val="tx1"/>
              </a:solidFill>
            </a:endParaRPr>
          </a:p>
          <a:p>
            <a:pPr algn="l">
              <a:spcBef>
                <a:spcPts val="1200"/>
              </a:spcBef>
              <a:defRPr/>
            </a:pPr>
            <a:r>
              <a:rPr lang="cs-CZ" sz="1800" dirty="0" smtClean="0">
                <a:solidFill>
                  <a:schemeClr val="tx1"/>
                </a:solidFill>
              </a:rPr>
              <a:t>VOJTEK, K.</a:t>
            </a:r>
            <a:r>
              <a:rPr lang="cs-CZ" sz="1800" b="1" i="1" dirty="0" smtClean="0">
                <a:solidFill>
                  <a:schemeClr val="tx1"/>
                </a:solidFill>
              </a:rPr>
              <a:t> Odpovědnost za škodu při výkonu veřejné moci : komentář.</a:t>
            </a:r>
            <a:r>
              <a:rPr lang="cs-CZ" sz="1800" dirty="0" smtClean="0">
                <a:solidFill>
                  <a:schemeClr val="tx1"/>
                </a:solidFill>
              </a:rPr>
              <a:t> Praha : C.H. </a:t>
            </a:r>
            <a:r>
              <a:rPr lang="cs-CZ" sz="1800" dirty="0" err="1" smtClean="0">
                <a:solidFill>
                  <a:schemeClr val="tx1"/>
                </a:solidFill>
              </a:rPr>
              <a:t>Beck</a:t>
            </a:r>
            <a:r>
              <a:rPr lang="cs-CZ" sz="1800" dirty="0" smtClean="0">
                <a:solidFill>
                  <a:schemeClr val="tx1"/>
                </a:solidFill>
              </a:rPr>
              <a:t>, 2007. 276 s.</a:t>
            </a:r>
            <a:endParaRPr lang="cs-CZ" sz="1800" dirty="0" smtClean="0">
              <a:solidFill>
                <a:schemeClr val="tx1"/>
              </a:solidFill>
              <a:effectLst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431925" y="360363"/>
            <a:ext cx="7407275" cy="213201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>
                <a:solidFill>
                  <a:schemeClr val="tx2">
                    <a:satMod val="130000"/>
                  </a:schemeClr>
                </a:solidFill>
              </a:rPr>
              <a:t>Děkuji za pozornost</a:t>
            </a:r>
            <a:endParaRPr lang="cs-CZ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295401" y="2924175"/>
            <a:ext cx="7543800" cy="2376488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cs-CZ" sz="2800" b="1" dirty="0" smtClean="0">
                <a:solidFill>
                  <a:schemeClr val="tx1"/>
                </a:solidFill>
              </a:rPr>
              <a:t>Příští přednáška</a:t>
            </a:r>
          </a:p>
          <a:p>
            <a:r>
              <a:rPr lang="cs-CZ" sz="2800" dirty="0" smtClean="0">
                <a:solidFill>
                  <a:schemeClr val="tx1"/>
                </a:solidFill>
              </a:rPr>
              <a:t>Vytváření tzv. evropského správního prostoru, jeho principy a vliv na veřejnou správu v ČR. Principy dobré správy.</a:t>
            </a:r>
          </a:p>
          <a:p>
            <a:r>
              <a:rPr lang="cs-CZ" sz="2400" i="1" dirty="0" smtClean="0">
                <a:solidFill>
                  <a:schemeClr val="tx1"/>
                </a:solidFill>
              </a:rPr>
              <a:t>JUDr. Petr Kolman, </a:t>
            </a:r>
            <a:r>
              <a:rPr lang="cs-CZ" sz="2400" i="1" dirty="0" err="1" smtClean="0">
                <a:solidFill>
                  <a:schemeClr val="tx1"/>
                </a:solidFill>
              </a:rPr>
              <a:t>Ph.D</a:t>
            </a:r>
            <a:r>
              <a:rPr lang="cs-CZ" sz="2400" dirty="0" smtClean="0">
                <a:solidFill>
                  <a:schemeClr val="tx1"/>
                </a:solidFill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Nadpis 4"/>
          <p:cNvSpPr>
            <a:spLocks noGrp="1"/>
          </p:cNvSpPr>
          <p:nvPr>
            <p:ph type="ctrTitle"/>
          </p:nvPr>
        </p:nvSpPr>
        <p:spPr>
          <a:xfrm>
            <a:off x="684213" y="620713"/>
            <a:ext cx="7772400" cy="1079500"/>
          </a:xfrm>
        </p:spPr>
        <p:txBody>
          <a:bodyPr/>
          <a:lstStyle/>
          <a:p>
            <a:r>
              <a:rPr lang="cs-CZ" dirty="0" smtClean="0">
                <a:solidFill>
                  <a:schemeClr val="tx1"/>
                </a:solidFill>
                <a:effectLst/>
              </a:rPr>
              <a:t>Východiska</a:t>
            </a:r>
          </a:p>
        </p:txBody>
      </p:sp>
      <p:sp>
        <p:nvSpPr>
          <p:cNvPr id="6" name="Podnadpis 5"/>
          <p:cNvSpPr>
            <a:spLocks noGrp="1"/>
          </p:cNvSpPr>
          <p:nvPr>
            <p:ph type="subTitle" idx="1"/>
          </p:nvPr>
        </p:nvSpPr>
        <p:spPr>
          <a:xfrm>
            <a:off x="1295399" y="1600200"/>
            <a:ext cx="7696201" cy="5257800"/>
          </a:xfrm>
        </p:spPr>
        <p:txBody>
          <a:bodyPr>
            <a:noAutofit/>
          </a:bodyPr>
          <a:lstStyle/>
          <a:p>
            <a:pPr algn="l">
              <a:spcBef>
                <a:spcPts val="1200"/>
              </a:spcBef>
              <a:defRPr/>
            </a:pPr>
            <a:r>
              <a:rPr lang="cs-CZ" sz="2400" dirty="0" smtClean="0">
                <a:solidFill>
                  <a:schemeClr val="tx1"/>
                </a:solidFill>
                <a:effectLst/>
              </a:rPr>
              <a:t>VEŘEJNÁ SPRÁVA = správa veřejných záležitostí,</a:t>
            </a:r>
            <a:br>
              <a:rPr lang="cs-CZ" sz="2400" dirty="0" smtClean="0">
                <a:solidFill>
                  <a:schemeClr val="tx1"/>
                </a:solidFill>
                <a:effectLst/>
              </a:rPr>
            </a:br>
            <a:r>
              <a:rPr lang="cs-CZ" sz="2400" dirty="0" smtClean="0">
                <a:solidFill>
                  <a:schemeClr val="tx1"/>
                </a:solidFill>
                <a:effectLst/>
              </a:rPr>
              <a:t>správa </a:t>
            </a:r>
            <a:r>
              <a:rPr lang="cs-CZ" sz="2400" b="1" dirty="0" smtClean="0">
                <a:solidFill>
                  <a:schemeClr val="tx1"/>
                </a:solidFill>
                <a:effectLst/>
              </a:rPr>
              <a:t>ve veřejném </a:t>
            </a:r>
            <a:r>
              <a:rPr lang="cs-CZ" sz="2400" b="1" dirty="0" smtClean="0">
                <a:solidFill>
                  <a:schemeClr val="tx1"/>
                </a:solidFill>
                <a:effectLst/>
              </a:rPr>
              <a:t>zájmu</a:t>
            </a:r>
            <a:endParaRPr lang="cs-CZ" sz="2400" b="1" dirty="0" smtClean="0">
              <a:solidFill>
                <a:schemeClr val="tx1"/>
              </a:solidFill>
              <a:effectLst/>
            </a:endParaRPr>
          </a:p>
          <a:p>
            <a:pPr algn="l">
              <a:spcBef>
                <a:spcPts val="1200"/>
              </a:spcBef>
              <a:defRPr/>
            </a:pPr>
            <a:r>
              <a:rPr lang="cs-CZ" sz="2400" dirty="0" smtClean="0">
                <a:solidFill>
                  <a:schemeClr val="tx1"/>
                </a:solidFill>
                <a:effectLst/>
              </a:rPr>
              <a:t>subjekty, které ji vykonávají, ji realizují jako </a:t>
            </a:r>
            <a:r>
              <a:rPr lang="cs-CZ" sz="2400" b="1" dirty="0" smtClean="0">
                <a:solidFill>
                  <a:schemeClr val="tx1"/>
                </a:solidFill>
                <a:effectLst/>
              </a:rPr>
              <a:t>právem uloženou povinnost</a:t>
            </a:r>
            <a:r>
              <a:rPr lang="cs-CZ" sz="2400" dirty="0" smtClean="0">
                <a:solidFill>
                  <a:schemeClr val="tx1"/>
                </a:solidFill>
                <a:effectLst/>
              </a:rPr>
              <a:t>, a to z titulu svého postavení jako veřejnoprávních subjektů</a:t>
            </a:r>
          </a:p>
          <a:p>
            <a:pPr algn="l">
              <a:spcBef>
                <a:spcPts val="1200"/>
              </a:spcBef>
              <a:defRPr/>
            </a:pPr>
            <a:r>
              <a:rPr lang="cs-CZ" sz="2400" dirty="0" smtClean="0">
                <a:solidFill>
                  <a:schemeClr val="tx1"/>
                </a:solidFill>
                <a:effectLst/>
              </a:rPr>
              <a:t>činnost </a:t>
            </a:r>
            <a:r>
              <a:rPr lang="cs-CZ" sz="2400" dirty="0" err="1" smtClean="0">
                <a:solidFill>
                  <a:schemeClr val="tx1"/>
                </a:solidFill>
                <a:effectLst/>
              </a:rPr>
              <a:t>VeSpr</a:t>
            </a:r>
            <a:r>
              <a:rPr lang="cs-CZ" sz="2400" dirty="0" smtClean="0">
                <a:solidFill>
                  <a:schemeClr val="tx1"/>
                </a:solidFill>
                <a:effectLst/>
              </a:rPr>
              <a:t> </a:t>
            </a:r>
            <a:r>
              <a:rPr lang="cs-CZ" sz="2400" dirty="0" smtClean="0">
                <a:solidFill>
                  <a:schemeClr val="tx1"/>
                </a:solidFill>
                <a:effectLst/>
              </a:rPr>
              <a:t>nestačí </a:t>
            </a:r>
            <a:r>
              <a:rPr lang="cs-CZ" sz="2400" dirty="0" smtClean="0">
                <a:solidFill>
                  <a:schemeClr val="tx1"/>
                </a:solidFill>
                <a:effectLst/>
              </a:rPr>
              <a:t>právem regulovat</a:t>
            </a:r>
            <a:r>
              <a:rPr lang="cs-CZ" sz="2400" dirty="0" smtClean="0">
                <a:solidFill>
                  <a:schemeClr val="tx1"/>
                </a:solidFill>
                <a:effectLst/>
              </a:rPr>
              <a:t>, </a:t>
            </a:r>
            <a:r>
              <a:rPr lang="cs-CZ" sz="2400" dirty="0" smtClean="0">
                <a:solidFill>
                  <a:schemeClr val="tx1"/>
                </a:solidFill>
                <a:effectLst/>
              </a:rPr>
              <a:t>a spoléhat na to, že s ním automaticky bude v souladu, je třeba ustavit </a:t>
            </a:r>
            <a:r>
              <a:rPr lang="cs-CZ" sz="2400" b="1" dirty="0" smtClean="0">
                <a:solidFill>
                  <a:schemeClr val="tx1"/>
                </a:solidFill>
                <a:effectLst/>
              </a:rPr>
              <a:t>mechanismy, které budou její činnost sledovat, vyhodnocovat a v případě rozporu řešit </a:t>
            </a:r>
            <a:r>
              <a:rPr lang="cs-CZ" sz="2400" dirty="0" smtClean="0">
                <a:solidFill>
                  <a:schemeClr val="tx1"/>
                </a:solidFill>
                <a:effectLst/>
              </a:rPr>
              <a:t>(zda </a:t>
            </a:r>
            <a:r>
              <a:rPr lang="cs-CZ" sz="2400" dirty="0" smtClean="0">
                <a:solidFill>
                  <a:schemeClr val="tx1"/>
                </a:solidFill>
                <a:effectLst/>
              </a:rPr>
              <a:t>je vykonávána v souladu se zákonem, zda plní vymezené cíle a </a:t>
            </a:r>
            <a:r>
              <a:rPr lang="cs-CZ" sz="2400" dirty="0" smtClean="0">
                <a:solidFill>
                  <a:schemeClr val="tx1"/>
                </a:solidFill>
                <a:effectLst/>
              </a:rPr>
              <a:t>úkoly)</a:t>
            </a:r>
            <a:endParaRPr lang="cs-CZ" sz="2400" dirty="0" smtClean="0">
              <a:solidFill>
                <a:schemeClr val="tx1"/>
              </a:solidFill>
              <a:effectLst/>
            </a:endParaRPr>
          </a:p>
          <a:p>
            <a:pPr indent="177800" algn="l">
              <a:spcBef>
                <a:spcPts val="1200"/>
              </a:spcBef>
              <a:defRPr/>
            </a:pPr>
            <a:r>
              <a:rPr lang="cs-CZ" sz="2400" dirty="0" smtClean="0">
                <a:solidFill>
                  <a:schemeClr val="tx1"/>
                </a:solidFill>
                <a:effectLst/>
              </a:rPr>
              <a:t>-&gt; </a:t>
            </a:r>
            <a:r>
              <a:rPr lang="cs-CZ" sz="2400" b="1" dirty="0" smtClean="0">
                <a:solidFill>
                  <a:schemeClr val="tx1"/>
                </a:solidFill>
                <a:effectLst/>
              </a:rPr>
              <a:t>záruky (zákonnosti) </a:t>
            </a:r>
            <a:r>
              <a:rPr lang="cs-CZ" sz="2400" dirty="0" smtClean="0">
                <a:solidFill>
                  <a:schemeClr val="tx1"/>
                </a:solidFill>
                <a:effectLst/>
              </a:rPr>
              <a:t>ve veřejné správě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Zařazení odpovědnosti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14400" y="1981200"/>
            <a:ext cx="7696200" cy="4114800"/>
          </a:xfrm>
        </p:spPr>
        <p:txBody>
          <a:bodyPr/>
          <a:lstStyle/>
          <a:p>
            <a:pPr>
              <a:buNone/>
            </a:pPr>
            <a:r>
              <a:rPr lang="cs-CZ" sz="2800" b="1" dirty="0" smtClean="0">
                <a:solidFill>
                  <a:schemeClr val="tx1"/>
                </a:solidFill>
              </a:rPr>
              <a:t>Záruky zákonnosti </a:t>
            </a:r>
            <a:r>
              <a:rPr lang="cs-CZ" sz="2800" dirty="0" smtClean="0">
                <a:solidFill>
                  <a:schemeClr val="tx1"/>
                </a:solidFill>
              </a:rPr>
              <a:t>= souhrn </a:t>
            </a:r>
            <a:r>
              <a:rPr lang="cs-CZ" sz="2800" dirty="0" smtClean="0">
                <a:solidFill>
                  <a:schemeClr val="tx1"/>
                </a:solidFill>
              </a:rPr>
              <a:t>právních prostředků určených k zabezpečování dodržování a zákonné realizace práva pro případ jeho </a:t>
            </a:r>
            <a:r>
              <a:rPr lang="cs-CZ" sz="2800" dirty="0" smtClean="0">
                <a:solidFill>
                  <a:schemeClr val="tx1"/>
                </a:solidFill>
              </a:rPr>
              <a:t>porušení</a:t>
            </a:r>
            <a:endParaRPr lang="cs-CZ" sz="2800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cs-CZ" sz="2800" dirty="0" smtClean="0">
                <a:solidFill>
                  <a:schemeClr val="tx1"/>
                </a:solidFill>
              </a:rPr>
              <a:t>Mezi ně patří i </a:t>
            </a:r>
            <a:r>
              <a:rPr lang="cs-CZ" sz="2800" b="1" dirty="0" smtClean="0">
                <a:solidFill>
                  <a:schemeClr val="tx1"/>
                </a:solidFill>
              </a:rPr>
              <a:t>odpovědnost</a:t>
            </a:r>
            <a:endParaRPr lang="cs-CZ" sz="2800" b="1" dirty="0" smtClean="0">
              <a:solidFill>
                <a:schemeClr val="tx1"/>
              </a:solidFill>
            </a:endParaRPr>
          </a:p>
          <a:p>
            <a:r>
              <a:rPr lang="cs-CZ" sz="2000" i="1" dirty="0" smtClean="0">
                <a:solidFill>
                  <a:schemeClr val="tx1"/>
                </a:solidFill>
              </a:rPr>
              <a:t>Podrobněji k zárukám zákonnosti </a:t>
            </a:r>
            <a:r>
              <a:rPr lang="cs-CZ" sz="2000" i="1" dirty="0" smtClean="0">
                <a:solidFill>
                  <a:schemeClr val="tx1"/>
                </a:solidFill>
              </a:rPr>
              <a:t>dr. </a:t>
            </a:r>
            <a:r>
              <a:rPr lang="cs-CZ" sz="2000" i="1" dirty="0" smtClean="0">
                <a:solidFill>
                  <a:schemeClr val="tx1"/>
                </a:solidFill>
              </a:rPr>
              <a:t>Jurníková</a:t>
            </a:r>
            <a:r>
              <a:rPr lang="cs-CZ" sz="2000" i="1" dirty="0" smtClean="0">
                <a:solidFill>
                  <a:schemeClr val="tx1"/>
                </a:solidFill>
              </a:rPr>
              <a:t> </a:t>
            </a:r>
            <a:r>
              <a:rPr lang="cs-CZ" sz="2000" i="1" dirty="0" smtClean="0">
                <a:solidFill>
                  <a:schemeClr val="tx1"/>
                </a:solidFill>
              </a:rPr>
              <a:t>(11. prosince)</a:t>
            </a:r>
            <a:endParaRPr lang="cs-CZ" sz="2000" i="1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Odpovědnost v systému záruk zákonnosti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Odpovědnost adresátů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Za přestupky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Za jiné správní delikty</a:t>
            </a:r>
          </a:p>
          <a:p>
            <a:r>
              <a:rPr lang="cs-CZ" b="1" dirty="0" smtClean="0">
                <a:solidFill>
                  <a:schemeClr val="tx1"/>
                </a:solidFill>
              </a:rPr>
              <a:t>Odpovědnost nositelů</a:t>
            </a:r>
          </a:p>
          <a:p>
            <a:endParaRPr lang="cs-CZ" b="1" dirty="0" smtClean="0">
              <a:solidFill>
                <a:schemeClr val="tx1"/>
              </a:solidFill>
            </a:endParaRPr>
          </a:p>
          <a:p>
            <a:r>
              <a:rPr lang="cs-CZ" dirty="0" smtClean="0">
                <a:solidFill>
                  <a:schemeClr val="tx1"/>
                </a:solidFill>
              </a:rPr>
              <a:t>X občanskoprávní, trestněprávní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Pojem „odpovědnost“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19200" y="1981200"/>
            <a:ext cx="7543800" cy="4114800"/>
          </a:xfrm>
        </p:spPr>
        <p:txBody>
          <a:bodyPr/>
          <a:lstStyle/>
          <a:p>
            <a:pPr>
              <a:buNone/>
            </a:pPr>
            <a:r>
              <a:rPr lang="cs-CZ" sz="2400" b="1" dirty="0" smtClean="0">
                <a:solidFill>
                  <a:schemeClr val="tx1"/>
                </a:solidFill>
              </a:rPr>
              <a:t>Odpovědnost</a:t>
            </a:r>
            <a:r>
              <a:rPr lang="cs-CZ" sz="2400" dirty="0" smtClean="0">
                <a:solidFill>
                  <a:schemeClr val="tx1"/>
                </a:solidFill>
              </a:rPr>
              <a:t> = sekundární právní </a:t>
            </a:r>
            <a:r>
              <a:rPr lang="cs-CZ" sz="2400" dirty="0" smtClean="0">
                <a:solidFill>
                  <a:schemeClr val="tx1"/>
                </a:solidFill>
              </a:rPr>
              <a:t>vztah, představuje </a:t>
            </a:r>
            <a:r>
              <a:rPr lang="cs-CZ" sz="2400" dirty="0" smtClean="0">
                <a:solidFill>
                  <a:schemeClr val="tx1"/>
                </a:solidFill>
              </a:rPr>
              <a:t>způsobilost (povinnost) nést následky svého </a:t>
            </a:r>
            <a:r>
              <a:rPr lang="cs-CZ" sz="2400" dirty="0" smtClean="0">
                <a:solidFill>
                  <a:schemeClr val="tx1"/>
                </a:solidFill>
              </a:rPr>
              <a:t>protiprávního jednání</a:t>
            </a:r>
          </a:p>
          <a:p>
            <a:pPr>
              <a:buNone/>
            </a:pPr>
            <a:r>
              <a:rPr lang="cs-CZ" sz="2400" dirty="0" smtClean="0">
                <a:solidFill>
                  <a:schemeClr val="tx1"/>
                </a:solidFill>
              </a:rPr>
              <a:t>Může </a:t>
            </a:r>
            <a:r>
              <a:rPr lang="cs-CZ" sz="2400" b="1" dirty="0" smtClean="0">
                <a:solidFill>
                  <a:schemeClr val="tx1"/>
                </a:solidFill>
              </a:rPr>
              <a:t>vzniknout </a:t>
            </a:r>
            <a:r>
              <a:rPr lang="cs-CZ" sz="2400" dirty="0" smtClean="0">
                <a:solidFill>
                  <a:schemeClr val="tx1"/>
                </a:solidFill>
              </a:rPr>
              <a:t>v souvislosti s</a:t>
            </a:r>
          </a:p>
          <a:p>
            <a:r>
              <a:rPr lang="cs-CZ" sz="2400" dirty="0" smtClean="0">
                <a:solidFill>
                  <a:schemeClr val="tx1"/>
                </a:solidFill>
              </a:rPr>
              <a:t>protiprávním </a:t>
            </a:r>
            <a:r>
              <a:rPr lang="cs-CZ" sz="2400" dirty="0" smtClean="0">
                <a:solidFill>
                  <a:schemeClr val="tx1"/>
                </a:solidFill>
              </a:rPr>
              <a:t>jednáním a </a:t>
            </a:r>
            <a:r>
              <a:rPr lang="cs-CZ" sz="2400" dirty="0" smtClean="0">
                <a:solidFill>
                  <a:schemeClr val="tx1"/>
                </a:solidFill>
              </a:rPr>
              <a:t>zaviněním (odpovědnost za zavinění -&gt; </a:t>
            </a:r>
            <a:r>
              <a:rPr lang="cs-CZ" sz="2400" b="1" dirty="0" smtClean="0">
                <a:solidFill>
                  <a:schemeClr val="tx1"/>
                </a:solidFill>
              </a:rPr>
              <a:t>subjektivní</a:t>
            </a:r>
            <a:r>
              <a:rPr lang="cs-CZ" sz="2400" dirty="0" smtClean="0">
                <a:solidFill>
                  <a:schemeClr val="tx1"/>
                </a:solidFill>
              </a:rPr>
              <a:t>)</a:t>
            </a:r>
          </a:p>
          <a:p>
            <a:pPr lvl="1"/>
            <a:r>
              <a:rPr lang="cs-CZ" sz="2000" dirty="0" smtClean="0">
                <a:solidFill>
                  <a:schemeClr val="tx1"/>
                </a:solidFill>
              </a:rPr>
              <a:t>Lze se </a:t>
            </a:r>
            <a:r>
              <a:rPr lang="cs-CZ" sz="2000" dirty="0" err="1" smtClean="0">
                <a:solidFill>
                  <a:schemeClr val="tx1"/>
                </a:solidFill>
              </a:rPr>
              <a:t>exkuplovat</a:t>
            </a:r>
            <a:endParaRPr lang="cs-CZ" sz="2000" dirty="0" smtClean="0">
              <a:solidFill>
                <a:schemeClr val="tx1"/>
              </a:solidFill>
            </a:endParaRPr>
          </a:p>
          <a:p>
            <a:r>
              <a:rPr lang="cs-CZ" sz="2400" dirty="0" smtClean="0">
                <a:solidFill>
                  <a:schemeClr val="tx1"/>
                </a:solidFill>
              </a:rPr>
              <a:t>nežádoucím </a:t>
            </a:r>
            <a:r>
              <a:rPr lang="cs-CZ" sz="2400" dirty="0" smtClean="0">
                <a:solidFill>
                  <a:schemeClr val="tx1"/>
                </a:solidFill>
              </a:rPr>
              <a:t>stavem bez ohledu na zavinění (odpovědnost za </a:t>
            </a:r>
            <a:r>
              <a:rPr lang="cs-CZ" sz="2400" dirty="0" smtClean="0">
                <a:solidFill>
                  <a:schemeClr val="tx1"/>
                </a:solidFill>
              </a:rPr>
              <a:t>následek -&gt; </a:t>
            </a:r>
            <a:r>
              <a:rPr lang="cs-CZ" sz="2400" b="1" dirty="0" smtClean="0">
                <a:solidFill>
                  <a:schemeClr val="tx1"/>
                </a:solidFill>
              </a:rPr>
              <a:t>objektivní</a:t>
            </a:r>
            <a:r>
              <a:rPr lang="cs-CZ" sz="2400" dirty="0" smtClean="0">
                <a:solidFill>
                  <a:schemeClr val="tx1"/>
                </a:solidFill>
              </a:rPr>
              <a:t>)</a:t>
            </a:r>
          </a:p>
          <a:p>
            <a:pPr lvl="1"/>
            <a:r>
              <a:rPr lang="cs-CZ" sz="2000" dirty="0" smtClean="0">
                <a:solidFill>
                  <a:schemeClr val="tx1"/>
                </a:solidFill>
              </a:rPr>
              <a:t>Lze se deliberovat, ledaže je odpovědnost </a:t>
            </a:r>
            <a:r>
              <a:rPr lang="cs-CZ" sz="2000" b="1" u="sng" dirty="0" smtClean="0">
                <a:solidFill>
                  <a:schemeClr val="tx1"/>
                </a:solidFill>
              </a:rPr>
              <a:t>absolutní</a:t>
            </a:r>
            <a:endParaRPr lang="cs-CZ" sz="2400" u="sng" dirty="0" smtClean="0">
              <a:solidFill>
                <a:schemeClr val="tx1"/>
              </a:solidFill>
            </a:endParaRPr>
          </a:p>
          <a:p>
            <a:endParaRPr lang="cs-CZ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Ústavní</a:t>
            </a:r>
            <a:r>
              <a:rPr lang="cs-CZ" dirty="0" smtClean="0"/>
              <a:t> základy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676400"/>
            <a:ext cx="8077200" cy="4876800"/>
          </a:xfrm>
        </p:spPr>
        <p:txBody>
          <a:bodyPr/>
          <a:lstStyle/>
          <a:p>
            <a:r>
              <a:rPr lang="cs-CZ" sz="2200" b="1" dirty="0" smtClean="0">
                <a:solidFill>
                  <a:schemeClr val="tx1"/>
                </a:solidFill>
              </a:rPr>
              <a:t>Čl. 36 Listiny základních práv a svobod</a:t>
            </a:r>
          </a:p>
          <a:p>
            <a:r>
              <a:rPr lang="cs-CZ" sz="2200" dirty="0" smtClean="0">
                <a:solidFill>
                  <a:schemeClr val="tx1"/>
                </a:solidFill>
              </a:rPr>
              <a:t>(</a:t>
            </a:r>
            <a:r>
              <a:rPr lang="cs-CZ" sz="2200" dirty="0" smtClean="0">
                <a:solidFill>
                  <a:schemeClr val="tx1"/>
                </a:solidFill>
              </a:rPr>
              <a:t>1) Každý se může domáhat stanoveným postupem svého práva u nezávislého a nestranného soudu a ve stanovených případech u jiného orgánu.</a:t>
            </a:r>
          </a:p>
          <a:p>
            <a:r>
              <a:rPr lang="cs-CZ" sz="2200" dirty="0" smtClean="0">
                <a:solidFill>
                  <a:schemeClr val="tx1"/>
                </a:solidFill>
              </a:rPr>
              <a:t> </a:t>
            </a:r>
            <a:r>
              <a:rPr lang="cs-CZ" sz="2200" dirty="0" smtClean="0">
                <a:solidFill>
                  <a:schemeClr val="tx1"/>
                </a:solidFill>
              </a:rPr>
              <a:t>(</a:t>
            </a:r>
            <a:r>
              <a:rPr lang="cs-CZ" sz="2200" dirty="0" smtClean="0">
                <a:solidFill>
                  <a:schemeClr val="tx1"/>
                </a:solidFill>
              </a:rPr>
              <a:t>2) Kdo tvrdí, že byl na svých právech zkrácen rozhodnutím orgánu veřejné správy, může se obrátit na soud, aby přezkoumal zákonnost takového rozhodnutí, nestanoví-li zákon jinak. Z pravomoci soudu však nesmí být vyloučeno přezkoumávání rozhodnutí týkajících se základních práv a svobod podle Listiny.</a:t>
            </a:r>
          </a:p>
          <a:p>
            <a:r>
              <a:rPr lang="cs-CZ" sz="2200" dirty="0" smtClean="0">
                <a:solidFill>
                  <a:schemeClr val="tx1"/>
                </a:solidFill>
              </a:rPr>
              <a:t>(</a:t>
            </a:r>
            <a:r>
              <a:rPr lang="cs-CZ" sz="2200" dirty="0" smtClean="0">
                <a:solidFill>
                  <a:schemeClr val="tx1"/>
                </a:solidFill>
              </a:rPr>
              <a:t>3) </a:t>
            </a:r>
            <a:r>
              <a:rPr lang="cs-CZ" sz="2200" i="1" dirty="0" smtClean="0">
                <a:solidFill>
                  <a:schemeClr val="tx1"/>
                </a:solidFill>
              </a:rPr>
              <a:t>Každý má právo na náhradu škody způsobené mu nezákonným rozhodnutím soudu, jiného státního orgánu či orgánu veřejné správy nebo nesprávným úředním postupem.</a:t>
            </a:r>
          </a:p>
          <a:p>
            <a:r>
              <a:rPr lang="cs-CZ" sz="2200" dirty="0" smtClean="0">
                <a:solidFill>
                  <a:schemeClr val="tx1"/>
                </a:solidFill>
              </a:rPr>
              <a:t>(</a:t>
            </a:r>
            <a:r>
              <a:rPr lang="cs-CZ" sz="2200" dirty="0" smtClean="0">
                <a:solidFill>
                  <a:schemeClr val="tx1"/>
                </a:solidFill>
              </a:rPr>
              <a:t>4) Podmínky a podrobnosti upravuje zákon.</a:t>
            </a:r>
          </a:p>
          <a:p>
            <a:pPr>
              <a:buNone/>
            </a:pPr>
            <a:endParaRPr lang="cs-CZ" sz="2200" dirty="0" smtClean="0">
              <a:solidFill>
                <a:schemeClr val="tx1"/>
              </a:solidFill>
            </a:endParaRPr>
          </a:p>
          <a:p>
            <a:endParaRPr lang="cs-CZ" sz="2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Zákonná úprava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14400" y="1981200"/>
            <a:ext cx="7543800" cy="4114800"/>
          </a:xfrm>
        </p:spPr>
        <p:txBody>
          <a:bodyPr/>
          <a:lstStyle/>
          <a:p>
            <a:r>
              <a:rPr lang="cs-CZ" sz="2400" dirty="0" smtClean="0">
                <a:solidFill>
                  <a:schemeClr val="tx1"/>
                </a:solidFill>
              </a:rPr>
              <a:t>Zákon č. 82/1998 Sb., </a:t>
            </a:r>
            <a:r>
              <a:rPr lang="cs-CZ" sz="2400" b="1" dirty="0" smtClean="0">
                <a:solidFill>
                  <a:schemeClr val="tx1"/>
                </a:solidFill>
              </a:rPr>
              <a:t>o odpovědnosti za škodu </a:t>
            </a:r>
            <a:r>
              <a:rPr lang="cs-CZ" sz="2400" b="1" dirty="0" smtClean="0">
                <a:solidFill>
                  <a:schemeClr val="tx1"/>
                </a:solidFill>
              </a:rPr>
              <a:t>způsobenou </a:t>
            </a:r>
            <a:r>
              <a:rPr lang="cs-CZ" sz="2400" b="1" dirty="0" smtClean="0">
                <a:solidFill>
                  <a:schemeClr val="tx1"/>
                </a:solidFill>
              </a:rPr>
              <a:t>při výkonu veřejné </a:t>
            </a:r>
            <a:r>
              <a:rPr lang="cs-CZ" sz="2400" b="1" dirty="0" smtClean="0">
                <a:solidFill>
                  <a:schemeClr val="tx1"/>
                </a:solidFill>
              </a:rPr>
              <a:t>moci</a:t>
            </a:r>
            <a:r>
              <a:rPr lang="cs-CZ" sz="2400" dirty="0" smtClean="0">
                <a:solidFill>
                  <a:schemeClr val="tx1"/>
                </a:solidFill>
              </a:rPr>
              <a:t> rozhodnutím nebo </a:t>
            </a:r>
            <a:r>
              <a:rPr lang="cs-CZ" sz="2400" dirty="0" smtClean="0">
                <a:solidFill>
                  <a:schemeClr val="tx1"/>
                </a:solidFill>
              </a:rPr>
              <a:t>nesprávným úředním postupem... </a:t>
            </a:r>
            <a:r>
              <a:rPr lang="cs-CZ" sz="2400" dirty="0" smtClean="0">
                <a:solidFill>
                  <a:schemeClr val="tx1"/>
                </a:solidFill>
                <a:hlinkClick r:id="rId2"/>
              </a:rPr>
              <a:t>ODKAZ</a:t>
            </a:r>
            <a:endParaRPr lang="cs-CZ" sz="2400" dirty="0" smtClean="0">
              <a:solidFill>
                <a:schemeClr val="tx1"/>
              </a:solidFill>
            </a:endParaRPr>
          </a:p>
          <a:p>
            <a:pPr lvl="1"/>
            <a:r>
              <a:rPr lang="cs-CZ" sz="2400" dirty="0" smtClean="0">
                <a:solidFill>
                  <a:schemeClr val="tx1"/>
                </a:solidFill>
              </a:rPr>
              <a:t>Provádí ústavní východiska dle čl. 36 Listiny</a:t>
            </a:r>
          </a:p>
          <a:p>
            <a:r>
              <a:rPr lang="cs-CZ" sz="2400" dirty="0" smtClean="0">
                <a:solidFill>
                  <a:schemeClr val="tx1"/>
                </a:solidFill>
              </a:rPr>
              <a:t>Subsidiárně se uplatní </a:t>
            </a:r>
            <a:r>
              <a:rPr lang="cs-CZ" sz="2400" dirty="0" smtClean="0">
                <a:solidFill>
                  <a:schemeClr val="tx1"/>
                </a:solidFill>
              </a:rPr>
              <a:t>zákon č. 40/1964 Sb., </a:t>
            </a:r>
            <a:r>
              <a:rPr lang="cs-CZ" sz="2400" b="1" dirty="0" smtClean="0">
                <a:solidFill>
                  <a:schemeClr val="tx1"/>
                </a:solidFill>
              </a:rPr>
              <a:t>občanský zákoník</a:t>
            </a:r>
            <a:r>
              <a:rPr lang="cs-CZ" sz="2400" dirty="0" smtClean="0">
                <a:solidFill>
                  <a:schemeClr val="tx1"/>
                </a:solidFill>
              </a:rPr>
              <a:t>, zejména jeho § 420 a </a:t>
            </a:r>
            <a:r>
              <a:rPr lang="cs-CZ" sz="2400" dirty="0" err="1" smtClean="0">
                <a:solidFill>
                  <a:schemeClr val="tx1"/>
                </a:solidFill>
              </a:rPr>
              <a:t>násl</a:t>
            </a:r>
            <a:r>
              <a:rPr lang="cs-CZ" sz="2400" dirty="0" smtClean="0">
                <a:solidFill>
                  <a:schemeClr val="tx1"/>
                </a:solidFill>
              </a:rPr>
              <a:t>. </a:t>
            </a:r>
            <a:r>
              <a:rPr lang="cs-CZ" sz="2400" dirty="0" smtClean="0">
                <a:solidFill>
                  <a:schemeClr val="tx1"/>
                </a:solidFill>
                <a:hlinkClick r:id="rId3"/>
              </a:rPr>
              <a:t>ODKAZ</a:t>
            </a:r>
            <a:endParaRPr lang="cs-CZ" sz="2400" dirty="0" smtClean="0">
              <a:solidFill>
                <a:schemeClr val="tx1"/>
              </a:solidFill>
            </a:endParaRPr>
          </a:p>
          <a:p>
            <a:endParaRPr lang="cs-CZ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Zákonná úprava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371600" y="1676400"/>
            <a:ext cx="7543800" cy="4953000"/>
          </a:xfrm>
        </p:spPr>
        <p:txBody>
          <a:bodyPr/>
          <a:lstStyle/>
          <a:p>
            <a:pPr marL="0" indent="0" algn="ctr">
              <a:buNone/>
            </a:pPr>
            <a:r>
              <a:rPr lang="cs-CZ" sz="2200" b="1" dirty="0" smtClean="0">
                <a:solidFill>
                  <a:schemeClr val="tx1"/>
                </a:solidFill>
              </a:rPr>
              <a:t>§1</a:t>
            </a:r>
          </a:p>
          <a:p>
            <a:pPr marL="0" indent="0">
              <a:buNone/>
            </a:pPr>
            <a:r>
              <a:rPr lang="cs-CZ" sz="2200" dirty="0" smtClean="0">
                <a:solidFill>
                  <a:schemeClr val="tx1"/>
                </a:solidFill>
              </a:rPr>
              <a:t>(</a:t>
            </a:r>
            <a:r>
              <a:rPr lang="cs-CZ" sz="2200" dirty="0" smtClean="0">
                <a:solidFill>
                  <a:schemeClr val="tx1"/>
                </a:solidFill>
              </a:rPr>
              <a:t>1) </a:t>
            </a:r>
            <a:r>
              <a:rPr lang="cs-CZ" sz="2200" b="1" dirty="0" smtClean="0">
                <a:solidFill>
                  <a:schemeClr val="tx1"/>
                </a:solidFill>
              </a:rPr>
              <a:t>Stát</a:t>
            </a:r>
            <a:r>
              <a:rPr lang="cs-CZ" sz="2200" dirty="0" smtClean="0">
                <a:solidFill>
                  <a:schemeClr val="tx1"/>
                </a:solidFill>
              </a:rPr>
              <a:t> odpovídá za podmínek stanovených tímto </a:t>
            </a:r>
            <a:r>
              <a:rPr lang="cs-CZ" sz="2200" dirty="0" smtClean="0">
                <a:solidFill>
                  <a:schemeClr val="tx1"/>
                </a:solidFill>
              </a:rPr>
              <a:t>zákonem za </a:t>
            </a:r>
            <a:r>
              <a:rPr lang="cs-CZ" sz="2200" b="1" dirty="0" smtClean="0">
                <a:solidFill>
                  <a:schemeClr val="tx1"/>
                </a:solidFill>
              </a:rPr>
              <a:t>škodu</a:t>
            </a:r>
            <a:r>
              <a:rPr lang="cs-CZ" sz="2200" dirty="0" smtClean="0">
                <a:solidFill>
                  <a:schemeClr val="tx1"/>
                </a:solidFill>
              </a:rPr>
              <a:t> způsobenou při výkonu státní moci.§1 </a:t>
            </a:r>
            <a:endParaRPr lang="cs-CZ" sz="22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cs-CZ" sz="2200" dirty="0" smtClean="0">
                <a:solidFill>
                  <a:schemeClr val="tx1"/>
                </a:solidFill>
              </a:rPr>
              <a:t>(</a:t>
            </a:r>
            <a:r>
              <a:rPr lang="cs-CZ" sz="2200" dirty="0" smtClean="0">
                <a:solidFill>
                  <a:schemeClr val="tx1"/>
                </a:solidFill>
              </a:rPr>
              <a:t>2) </a:t>
            </a:r>
            <a:r>
              <a:rPr lang="cs-CZ" sz="2200" b="1" dirty="0" smtClean="0">
                <a:solidFill>
                  <a:schemeClr val="tx1"/>
                </a:solidFill>
              </a:rPr>
              <a:t>Územní samosprávné celky </a:t>
            </a:r>
            <a:r>
              <a:rPr lang="cs-CZ" sz="2200" dirty="0" smtClean="0">
                <a:solidFill>
                  <a:schemeClr val="tx1"/>
                </a:solidFill>
              </a:rPr>
              <a:t>odpovídají za podmínek stanovených tímto zákonem za škodu způsobenou při výkonu veřejné moci svěřené jim zákonem v rámci samostatné působnosti (dále jen "územní celky v samostatné působnosti").</a:t>
            </a:r>
          </a:p>
          <a:p>
            <a:pPr marL="0" indent="0">
              <a:buNone/>
            </a:pPr>
            <a:r>
              <a:rPr lang="cs-CZ" sz="2200" dirty="0" smtClean="0">
                <a:solidFill>
                  <a:schemeClr val="tx1"/>
                </a:solidFill>
              </a:rPr>
              <a:t>(</a:t>
            </a:r>
            <a:r>
              <a:rPr lang="cs-CZ" sz="2200" dirty="0" smtClean="0">
                <a:solidFill>
                  <a:schemeClr val="tx1"/>
                </a:solidFill>
              </a:rPr>
              <a:t>3) Stát a územní celky v samostatné působnosti hradí za podmínek stanovených tímto zákonem též vzniklou </a:t>
            </a:r>
            <a:r>
              <a:rPr lang="cs-CZ" sz="2200" b="1" dirty="0" smtClean="0">
                <a:solidFill>
                  <a:schemeClr val="tx1"/>
                </a:solidFill>
              </a:rPr>
              <a:t>nemajetkovou újmu.</a:t>
            </a:r>
          </a:p>
          <a:p>
            <a:pPr marL="0" indent="0" algn="ctr">
              <a:buNone/>
            </a:pPr>
            <a:r>
              <a:rPr lang="cs-CZ" sz="2200" b="1" dirty="0" smtClean="0">
                <a:solidFill>
                  <a:schemeClr val="tx1"/>
                </a:solidFill>
              </a:rPr>
              <a:t>§2</a:t>
            </a:r>
          </a:p>
          <a:p>
            <a:pPr marL="0" indent="0">
              <a:buNone/>
            </a:pPr>
            <a:r>
              <a:rPr lang="cs-CZ" sz="2200" dirty="0" smtClean="0">
                <a:solidFill>
                  <a:schemeClr val="tx1"/>
                </a:solidFill>
              </a:rPr>
              <a:t>Odpovědnosti </a:t>
            </a:r>
            <a:r>
              <a:rPr lang="cs-CZ" sz="2200" dirty="0" smtClean="0">
                <a:solidFill>
                  <a:schemeClr val="tx1"/>
                </a:solidFill>
              </a:rPr>
              <a:t>za škodu podle tohoto zákona se </a:t>
            </a:r>
            <a:r>
              <a:rPr lang="cs-CZ" sz="2200" b="1" dirty="0" smtClean="0">
                <a:solidFill>
                  <a:schemeClr val="tx1"/>
                </a:solidFill>
              </a:rPr>
              <a:t>nelze zprostit.</a:t>
            </a:r>
          </a:p>
          <a:p>
            <a:pPr marL="0" indent="0"/>
            <a:endParaRPr lang="cs-CZ" sz="2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361</TotalTime>
  <Words>881</Words>
  <Application>Microsoft Office PowerPoint</Application>
  <PresentationFormat>Předvádění na obrazovce (4:3)</PresentationFormat>
  <Paragraphs>152</Paragraphs>
  <Slides>25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25</vt:i4>
      </vt:variant>
    </vt:vector>
  </HeadingPairs>
  <TitlesOfParts>
    <vt:vector size="26" baseType="lpstr">
      <vt:lpstr>Default Design</vt:lpstr>
      <vt:lpstr>Odpovědnost za škodu  a nemajetkovou újmu  způsobenou při výkonu veřejné správy JUDr. Veronika Kudrová </vt:lpstr>
      <vt:lpstr>Obsah</vt:lpstr>
      <vt:lpstr>Východiska</vt:lpstr>
      <vt:lpstr>Zařazení odpovědnosti</vt:lpstr>
      <vt:lpstr>Odpovědnost v systému záruk zákonnosti</vt:lpstr>
      <vt:lpstr>Pojem „odpovědnost“</vt:lpstr>
      <vt:lpstr>Ústavní základy</vt:lpstr>
      <vt:lpstr>Zákonná úprava</vt:lpstr>
      <vt:lpstr>Zákonná úprava</vt:lpstr>
      <vt:lpstr>Předpoklady odpovědnosti</vt:lpstr>
      <vt:lpstr>Škoda</vt:lpstr>
      <vt:lpstr>Škoda na majetku</vt:lpstr>
      <vt:lpstr>Škoda na zdraví</vt:lpstr>
      <vt:lpstr>Škoda na zdraví</vt:lpstr>
      <vt:lpstr>Nemajetková újma</vt:lpstr>
      <vt:lpstr>Příčinná souvislost</vt:lpstr>
      <vt:lpstr>Kvalifikované jednání</vt:lpstr>
      <vt:lpstr>Kvalifikované jednání</vt:lpstr>
      <vt:lpstr>Kvalifikované jednání</vt:lpstr>
      <vt:lpstr>Vznik nároku</vt:lpstr>
      <vt:lpstr>Uplatnění nároku</vt:lpstr>
      <vt:lpstr>Uplatnění nároku</vt:lpstr>
      <vt:lpstr>Shrnutí</vt:lpstr>
      <vt:lpstr>Literatura k prostudování</vt:lpstr>
      <vt:lpstr>Děkuji za pozornost</vt:lpstr>
    </vt:vector>
  </TitlesOfParts>
  <Manager/>
  <Company>KMT Software,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Spider Web</dc:title>
  <dc:subject/>
  <dc:creator>KMT Software, Inc.</dc:creator>
  <cp:keywords>exciting online presentation communicate impactful exchange information broadcast collaborate on-screen projector white</cp:keywords>
  <dc:description>Use this template for creative presentations on any internet related topics.</dc:description>
  <cp:lastModifiedBy>Veronika Kudrová</cp:lastModifiedBy>
  <cp:revision>50</cp:revision>
  <dcterms:created xsi:type="dcterms:W3CDTF">1999-04-19T05:38:15Z</dcterms:created>
  <dcterms:modified xsi:type="dcterms:W3CDTF">2012-10-29T22:23:01Z</dcterms:modified>
  <cp:category>Internet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">
    <vt:lpwstr>Spider Web</vt:lpwstr>
  </property>
  <property fmtid="{D5CDD505-2E9C-101B-9397-08002B2CF9AE}" pid="3" name="Style">
    <vt:lpwstr>P</vt:lpwstr>
  </property>
  <property fmtid="{D5CDD505-2E9C-101B-9397-08002B2CF9AE}" pid="4" name="Folder">
    <vt:lpwstr>Internet</vt:lpwstr>
  </property>
  <property fmtid="{D5CDD505-2E9C-101B-9397-08002B2CF9AE}" pid="5" name="Attribution">
    <vt:lpwstr>Copyright © 2003 KMT Software, Inc.</vt:lpwstr>
  </property>
</Properties>
</file>