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399" r:id="rId2"/>
    <p:sldId id="407" r:id="rId3"/>
    <p:sldId id="401" r:id="rId4"/>
    <p:sldId id="404" r:id="rId5"/>
    <p:sldId id="408" r:id="rId6"/>
    <p:sldId id="405" r:id="rId7"/>
    <p:sldId id="406" r:id="rId8"/>
    <p:sldId id="318" r:id="rId9"/>
    <p:sldId id="411" r:id="rId10"/>
    <p:sldId id="598" r:id="rId11"/>
    <p:sldId id="319" r:id="rId12"/>
    <p:sldId id="322" r:id="rId13"/>
    <p:sldId id="413" r:id="rId14"/>
    <p:sldId id="414" r:id="rId15"/>
    <p:sldId id="320" r:id="rId16"/>
    <p:sldId id="415" r:id="rId17"/>
    <p:sldId id="348" r:id="rId18"/>
    <p:sldId id="423" r:id="rId19"/>
    <p:sldId id="349" r:id="rId20"/>
    <p:sldId id="639" r:id="rId21"/>
    <p:sldId id="350" r:id="rId22"/>
    <p:sldId id="599" r:id="rId23"/>
    <p:sldId id="424" r:id="rId24"/>
    <p:sldId id="351" r:id="rId25"/>
    <p:sldId id="352" r:id="rId26"/>
    <p:sldId id="525" r:id="rId27"/>
    <p:sldId id="354" r:id="rId28"/>
    <p:sldId id="321" r:id="rId29"/>
    <p:sldId id="574" r:id="rId30"/>
    <p:sldId id="416" r:id="rId31"/>
    <p:sldId id="576" r:id="rId32"/>
    <p:sldId id="417" r:id="rId33"/>
    <p:sldId id="418" r:id="rId34"/>
    <p:sldId id="419" r:id="rId35"/>
    <p:sldId id="577" r:id="rId36"/>
    <p:sldId id="420" r:id="rId37"/>
    <p:sldId id="421" r:id="rId38"/>
    <p:sldId id="327" r:id="rId39"/>
    <p:sldId id="328" r:id="rId40"/>
    <p:sldId id="422" r:id="rId41"/>
    <p:sldId id="530" r:id="rId42"/>
    <p:sldId id="332" r:id="rId43"/>
    <p:sldId id="330" r:id="rId44"/>
    <p:sldId id="331" r:id="rId45"/>
    <p:sldId id="329" r:id="rId46"/>
    <p:sldId id="640" r:id="rId47"/>
    <p:sldId id="641" r:id="rId48"/>
    <p:sldId id="642" r:id="rId49"/>
  </p:sldIdLst>
  <p:sldSz cx="9525000" cy="6858000"/>
  <p:notesSz cx="6735763" cy="98694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9900"/>
    <a:srgbClr val="FFFF66"/>
    <a:srgbClr val="FFFFFF"/>
    <a:srgbClr val="99FFCC"/>
    <a:srgbClr val="CCFFFF"/>
    <a:srgbClr val="CC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12716" autoAdjust="0"/>
    <p:restoredTop sz="97411" autoAdjust="0"/>
  </p:normalViewPr>
  <p:slideViewPr>
    <p:cSldViewPr>
      <p:cViewPr varScale="1">
        <p:scale>
          <a:sx n="109" d="100"/>
          <a:sy n="109" d="100"/>
        </p:scale>
        <p:origin x="-300" y="-90"/>
      </p:cViewPr>
      <p:guideLst>
        <p:guide orient="horz" pos="2160"/>
        <p:guide pos="30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136" cy="492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t" anchorCtr="0" compatLnSpc="1">
            <a:prstTxWarp prst="textNoShape">
              <a:avLst/>
            </a:prstTxWarp>
          </a:bodyPr>
          <a:lstStyle>
            <a:lvl1pPr defTabSz="911209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48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627" y="0"/>
            <a:ext cx="2918136" cy="492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t" anchorCtr="0" compatLnSpc="1">
            <a:prstTxWarp prst="textNoShape">
              <a:avLst/>
            </a:prstTxWarp>
          </a:bodyPr>
          <a:lstStyle>
            <a:lvl1pPr algn="r" defTabSz="911209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48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493"/>
            <a:ext cx="2918136" cy="492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b" anchorCtr="0" compatLnSpc="1">
            <a:prstTxWarp prst="textNoShape">
              <a:avLst/>
            </a:prstTxWarp>
          </a:bodyPr>
          <a:lstStyle>
            <a:lvl1pPr defTabSz="911209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48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627" y="9376493"/>
            <a:ext cx="2918136" cy="492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b" anchorCtr="0" compatLnSpc="1">
            <a:prstTxWarp prst="textNoShape">
              <a:avLst/>
            </a:prstTxWarp>
          </a:bodyPr>
          <a:lstStyle>
            <a:lvl1pPr algn="r" defTabSz="911209">
              <a:defRPr sz="1200">
                <a:cs typeface="+mn-cs"/>
              </a:defRPr>
            </a:lvl1pPr>
          </a:lstStyle>
          <a:p>
            <a:pPr>
              <a:defRPr/>
            </a:pPr>
            <a:fld id="{E5CE1EBF-70C6-44CD-B738-D1C5AEBCED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968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136" cy="492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t" anchorCtr="0" compatLnSpc="1">
            <a:prstTxWarp prst="textNoShape">
              <a:avLst/>
            </a:prstTxWarp>
          </a:bodyPr>
          <a:lstStyle>
            <a:lvl1pPr defTabSz="911209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627" y="0"/>
            <a:ext cx="2918136" cy="492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t" anchorCtr="0" compatLnSpc="1">
            <a:prstTxWarp prst="textNoShape">
              <a:avLst/>
            </a:prstTxWarp>
          </a:bodyPr>
          <a:lstStyle>
            <a:lvl1pPr algn="r" defTabSz="911209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8513" y="739775"/>
            <a:ext cx="51403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7888" y="4687449"/>
            <a:ext cx="4939987" cy="444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493"/>
            <a:ext cx="2918136" cy="492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b" anchorCtr="0" compatLnSpc="1">
            <a:prstTxWarp prst="textNoShape">
              <a:avLst/>
            </a:prstTxWarp>
          </a:bodyPr>
          <a:lstStyle>
            <a:lvl1pPr defTabSz="911209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627" y="9376493"/>
            <a:ext cx="2918136" cy="492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b" anchorCtr="0" compatLnSpc="1">
            <a:prstTxWarp prst="textNoShape">
              <a:avLst/>
            </a:prstTxWarp>
          </a:bodyPr>
          <a:lstStyle>
            <a:lvl1pPr algn="r" defTabSz="911209">
              <a:defRPr sz="1200">
                <a:cs typeface="+mn-cs"/>
              </a:defRPr>
            </a:lvl1pPr>
          </a:lstStyle>
          <a:p>
            <a:pPr>
              <a:defRPr/>
            </a:pPr>
            <a:fld id="{36BCD2CD-9AE4-4232-B143-BAABE2C674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739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627AF-F9B9-45F5-941A-1663D9BBAD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C2B0A-0557-4E60-8D5C-28D8A8C8DC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E7297-D7E3-459F-A0F6-49EE677F75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DA572-7204-40CE-BA70-A392243BF2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DA2D6-EA72-465F-A751-A54F5AF33E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F78AD-16FA-47BE-85E2-C17C9A3CAF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C1B25-F3A0-4BF4-B52D-DCE6D8248A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C77E-DE0B-4C81-A037-F061D41A7A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5038C-973F-40B4-806E-2B5C52EE0E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92601-2D1D-436A-A55B-ECFFF24D04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0ABCE-3EAA-4D7B-A9E9-10F26B7040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rgbClr val="E4C69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4375" y="609600"/>
            <a:ext cx="8096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4375" y="1981200"/>
            <a:ext cx="80962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4375" y="6248400"/>
            <a:ext cx="198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54375" y="6248400"/>
            <a:ext cx="3016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26250" y="6248400"/>
            <a:ext cx="198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A97B489-3EA5-4ED1-A3E9-58F115304D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752600"/>
            <a:ext cx="8201025" cy="1752600"/>
          </a:xfrm>
        </p:spPr>
        <p:txBody>
          <a:bodyPr/>
          <a:lstStyle/>
          <a:p>
            <a:pPr eaLnBrk="1" hangingPunct="1"/>
            <a:r>
              <a:rPr lang="cs-CZ" sz="5400" b="1" smtClean="0"/>
              <a:t>Dokumentace</a:t>
            </a:r>
          </a:p>
        </p:txBody>
      </p:sp>
      <p:sp>
        <p:nvSpPr>
          <p:cNvPr id="9728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114800"/>
            <a:ext cx="6629400" cy="990600"/>
          </a:xfrm>
        </p:spPr>
        <p:txBody>
          <a:bodyPr/>
          <a:lstStyle/>
          <a:p>
            <a:r>
              <a:rPr lang="cs-CZ" b="1" smtClean="0"/>
              <a:t>§ 60 až 69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" y="188913"/>
            <a:ext cx="8458200" cy="533400"/>
          </a:xfrm>
        </p:spPr>
        <p:txBody>
          <a:bodyPr/>
          <a:lstStyle/>
          <a:p>
            <a:pPr algn="l" eaLnBrk="1" hangingPunct="1"/>
            <a:r>
              <a:rPr lang="cs-CZ" sz="1800" b="1" smtClean="0"/>
              <a:t>                             </a:t>
            </a:r>
            <a:r>
              <a:rPr lang="cs-CZ" sz="3200" b="1" smtClean="0"/>
              <a:t>        </a:t>
            </a:r>
            <a:r>
              <a:rPr lang="cs-CZ" sz="2000" b="1" i="1" smtClean="0"/>
              <a:t>Pokračování:</a:t>
            </a:r>
            <a:r>
              <a:rPr lang="cs-CZ" sz="2000" b="1" smtClean="0"/>
              <a:t> § 70 až 73 – Podání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5425" y="1125538"/>
            <a:ext cx="8991600" cy="5381625"/>
          </a:xfrm>
        </p:spPr>
        <p:txBody>
          <a:bodyPr/>
          <a:lstStyle/>
          <a:p>
            <a:pPr marL="609600" indent="-609600">
              <a:lnSpc>
                <a:spcPct val="95000"/>
              </a:lnSpc>
            </a:pPr>
            <a:r>
              <a:rPr lang="cs-CZ" sz="2400" b="1" smtClean="0"/>
              <a:t>Způsoby </a:t>
            </a:r>
            <a:r>
              <a:rPr lang="cs-CZ" sz="2400" smtClean="0"/>
              <a:t>(formy)</a:t>
            </a:r>
            <a:r>
              <a:rPr lang="cs-CZ" sz="2400" b="1" smtClean="0"/>
              <a:t> podání</a:t>
            </a:r>
            <a:r>
              <a:rPr lang="cs-CZ" sz="2400" smtClean="0"/>
              <a:t>:</a:t>
            </a:r>
          </a:p>
          <a:p>
            <a:pPr marL="990600" lvl="1" indent="-533400">
              <a:lnSpc>
                <a:spcPct val="95000"/>
              </a:lnSpc>
              <a:buFontTx/>
              <a:buNone/>
            </a:pPr>
            <a:r>
              <a:rPr lang="cs-CZ" sz="1800" smtClean="0"/>
              <a:t>	</a:t>
            </a:r>
            <a:r>
              <a:rPr lang="cs-CZ" sz="2000" smtClean="0"/>
              <a:t>1) kvalifikované:</a:t>
            </a:r>
          </a:p>
          <a:p>
            <a:pPr marL="1371600" lvl="2" indent="-457200">
              <a:lnSpc>
                <a:spcPct val="95000"/>
              </a:lnSpc>
            </a:pPr>
            <a:r>
              <a:rPr lang="cs-CZ" sz="1800" b="1" smtClean="0"/>
              <a:t>písemně</a:t>
            </a:r>
            <a:r>
              <a:rPr lang="cs-CZ" sz="1800" smtClean="0"/>
              <a:t> (ve smyslu listinně)</a:t>
            </a:r>
          </a:p>
          <a:p>
            <a:pPr marL="1371600" lvl="2" indent="-457200">
              <a:lnSpc>
                <a:spcPct val="95000"/>
              </a:lnSpc>
            </a:pPr>
            <a:r>
              <a:rPr lang="cs-CZ" sz="1800" b="1" smtClean="0"/>
              <a:t>ústně do protokolu</a:t>
            </a:r>
          </a:p>
          <a:p>
            <a:pPr marL="1371600" lvl="2" indent="-457200">
              <a:lnSpc>
                <a:spcPct val="95000"/>
              </a:lnSpc>
            </a:pPr>
            <a:r>
              <a:rPr lang="cs-CZ" sz="1800" b="1" smtClean="0"/>
              <a:t>elektronicky </a:t>
            </a:r>
            <a:r>
              <a:rPr lang="cs-CZ" sz="1800" smtClean="0"/>
              <a:t>- datovou zprávou opatřenou </a:t>
            </a:r>
            <a:r>
              <a:rPr lang="cs-CZ" sz="1800" b="1" smtClean="0"/>
              <a:t>uznávaným el. podpisem</a:t>
            </a:r>
          </a:p>
          <a:p>
            <a:pPr marL="990600" lvl="1" indent="-533400">
              <a:lnSpc>
                <a:spcPct val="95000"/>
              </a:lnSpc>
              <a:buFontTx/>
              <a:buNone/>
            </a:pPr>
            <a:r>
              <a:rPr lang="cs-CZ" sz="1800" smtClean="0"/>
              <a:t>		              - datovou zprávou odeslanou prostřednictvím </a:t>
            </a:r>
            <a:r>
              <a:rPr lang="cs-CZ" sz="1800" b="1" smtClean="0"/>
              <a:t>datové schránky</a:t>
            </a:r>
          </a:p>
          <a:p>
            <a:pPr marL="990600" lvl="1" indent="-533400">
              <a:lnSpc>
                <a:spcPct val="95000"/>
              </a:lnSpc>
              <a:buFontTx/>
              <a:buNone/>
            </a:pPr>
            <a:r>
              <a:rPr lang="cs-CZ" sz="2000" smtClean="0"/>
              <a:t>	2) nekvalifikované:</a:t>
            </a:r>
          </a:p>
          <a:p>
            <a:pPr marL="1371600" lvl="2" indent="-457200">
              <a:lnSpc>
                <a:spcPct val="95000"/>
              </a:lnSpc>
            </a:pPr>
            <a:r>
              <a:rPr lang="cs-CZ" sz="1800" b="1" smtClean="0"/>
              <a:t>elektronicky </a:t>
            </a:r>
            <a:r>
              <a:rPr lang="cs-CZ" sz="1800" smtClean="0"/>
              <a:t>– bez uznávaného el. podpisu či datové schránky </a:t>
            </a:r>
            <a:r>
              <a:rPr lang="cs-CZ" sz="1600" smtClean="0"/>
              <a:t>(např. běžný email)</a:t>
            </a:r>
          </a:p>
          <a:p>
            <a:pPr marL="1371600" lvl="2" indent="-457200">
              <a:lnSpc>
                <a:spcPct val="95000"/>
              </a:lnSpc>
            </a:pPr>
            <a:r>
              <a:rPr lang="cs-CZ" sz="1800" b="1" smtClean="0"/>
              <a:t>pomocí</a:t>
            </a:r>
            <a:r>
              <a:rPr lang="cs-CZ" sz="1800" smtClean="0"/>
              <a:t> </a:t>
            </a:r>
            <a:r>
              <a:rPr lang="cs-CZ" sz="1800" b="1" smtClean="0"/>
              <a:t>jiných přenosových technik</a:t>
            </a:r>
            <a:r>
              <a:rPr lang="cs-CZ" sz="1800" smtClean="0"/>
              <a:t> </a:t>
            </a:r>
            <a:r>
              <a:rPr lang="cs-CZ" sz="1600" smtClean="0"/>
              <a:t>(např. fax)</a:t>
            </a:r>
          </a:p>
          <a:p>
            <a:pPr marL="1371600" lvl="2" indent="-457200">
              <a:lnSpc>
                <a:spcPct val="95000"/>
              </a:lnSpc>
            </a:pPr>
            <a:endParaRPr lang="cs-CZ" sz="1200" smtClean="0"/>
          </a:p>
          <a:p>
            <a:pPr marL="609600" indent="-609600">
              <a:lnSpc>
                <a:spcPct val="95000"/>
              </a:lnSpc>
            </a:pPr>
            <a:r>
              <a:rPr lang="cs-CZ" sz="2400" smtClean="0"/>
              <a:t>Doložení shody projevu vůle s obsahem podání: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800" smtClean="0"/>
              <a:t>písemné + ústně do protokolu </a:t>
            </a:r>
            <a:r>
              <a:rPr lang="cs-CZ" sz="1400" smtClean="0">
                <a:sym typeface="Wingdings 3" pitchFamily="18" charset="2"/>
              </a:rPr>
              <a:t></a:t>
            </a:r>
            <a:r>
              <a:rPr lang="cs-CZ" sz="1800" smtClean="0"/>
              <a:t> vlastnoručním podpisem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800" smtClean="0"/>
              <a:t>kvalifikované elektronické </a:t>
            </a:r>
            <a:r>
              <a:rPr lang="cs-CZ" sz="1400" smtClean="0">
                <a:sym typeface="Wingdings 3" pitchFamily="18" charset="2"/>
              </a:rPr>
              <a:t></a:t>
            </a:r>
            <a:r>
              <a:rPr lang="cs-CZ" sz="1800" smtClean="0"/>
              <a:t> uznávaným el. podpisem či datovou schránkou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800" smtClean="0"/>
              <a:t>nekvalifikované </a:t>
            </a:r>
            <a:r>
              <a:rPr lang="cs-CZ" sz="1400" smtClean="0">
                <a:sym typeface="Wingdings 3" pitchFamily="18" charset="2"/>
              </a:rPr>
              <a:t></a:t>
            </a:r>
            <a:r>
              <a:rPr lang="cs-CZ" sz="1800" smtClean="0"/>
              <a:t> potvrzením či zopakováním kvalifikovanou formou do 5-ti dní</a:t>
            </a:r>
          </a:p>
          <a:p>
            <a:pPr marL="1371600" lvl="2" indent="-457200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600" smtClean="0"/>
              <a:t>v případě ÚFO možnost využít tzv. e-tiskopis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500" smtClean="0"/>
          </a:p>
          <a:p>
            <a:pPr marL="990600" lvl="1" indent="-533400">
              <a:lnSpc>
                <a:spcPct val="80000"/>
              </a:lnSpc>
              <a:buFont typeface="Wingdings" pitchFamily="2" charset="2"/>
              <a:buNone/>
            </a:pPr>
            <a:endParaRPr lang="cs-CZ" sz="800" smtClean="0"/>
          </a:p>
        </p:txBody>
      </p:sp>
      <p:sp>
        <p:nvSpPr>
          <p:cNvPr id="106500" name="Line 4"/>
          <p:cNvSpPr>
            <a:spLocks noChangeShapeType="1"/>
          </p:cNvSpPr>
          <p:nvPr/>
        </p:nvSpPr>
        <p:spPr bwMode="auto">
          <a:xfrm>
            <a:off x="369888" y="908050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" y="188913"/>
            <a:ext cx="8458200" cy="533400"/>
          </a:xfrm>
        </p:spPr>
        <p:txBody>
          <a:bodyPr/>
          <a:lstStyle/>
          <a:p>
            <a:pPr algn="l" eaLnBrk="1" hangingPunct="1"/>
            <a:r>
              <a:rPr lang="cs-CZ" sz="1800" b="1" smtClean="0"/>
              <a:t>                             </a:t>
            </a:r>
            <a:r>
              <a:rPr lang="cs-CZ" sz="3200" b="1" smtClean="0"/>
              <a:t>        </a:t>
            </a:r>
            <a:r>
              <a:rPr lang="cs-CZ" sz="2000" b="1" i="1" smtClean="0"/>
              <a:t>Pokračování:</a:t>
            </a:r>
            <a:r>
              <a:rPr lang="cs-CZ" sz="2000" b="1" smtClean="0"/>
              <a:t> § 70 až 73 – Podání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5425" y="1066800"/>
            <a:ext cx="8991600" cy="5440363"/>
          </a:xfrm>
        </p:spPr>
        <p:txBody>
          <a:bodyPr/>
          <a:lstStyle/>
          <a:p>
            <a:pPr marL="609600" indent="-609600">
              <a:lnSpc>
                <a:spcPct val="95000"/>
              </a:lnSpc>
            </a:pPr>
            <a:r>
              <a:rPr lang="cs-CZ" sz="2400" smtClean="0"/>
              <a:t>Elektronická podání</a:t>
            </a:r>
            <a:r>
              <a:rPr lang="cs-CZ" sz="2000" smtClean="0"/>
              <a:t> - je nutné adresovat </a:t>
            </a:r>
            <a:r>
              <a:rPr lang="cs-CZ" sz="2000" b="1" smtClean="0"/>
              <a:t>na adresu elektronické podatelny</a:t>
            </a:r>
          </a:p>
          <a:p>
            <a:pPr marL="1371600" lvl="2" indent="-457200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800" smtClean="0"/>
              <a:t>Ta je zveřejňována v souladu s § 56 na úřední desce a internetových stránkách.</a:t>
            </a:r>
          </a:p>
          <a:p>
            <a:pPr marL="990600" lvl="1" indent="-533400">
              <a:lnSpc>
                <a:spcPct val="95000"/>
              </a:lnSpc>
              <a:buFont typeface="Wingdings" pitchFamily="2" charset="2"/>
              <a:buChar char="Ø"/>
            </a:pPr>
            <a:endParaRPr lang="cs-CZ" sz="800" smtClean="0"/>
          </a:p>
          <a:p>
            <a:pPr marL="609600" indent="-609600">
              <a:lnSpc>
                <a:spcPct val="95000"/>
              </a:lnSpc>
            </a:pPr>
            <a:r>
              <a:rPr lang="cs-CZ" sz="2400" smtClean="0"/>
              <a:t>Druhy podání: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2000" b="1" smtClean="0"/>
              <a:t>formulářová</a:t>
            </a:r>
            <a:r>
              <a:rPr lang="cs-CZ" sz="2000" smtClean="0"/>
              <a:t> </a:t>
            </a:r>
            <a:r>
              <a:rPr lang="cs-CZ" sz="1800" smtClean="0"/>
              <a:t>(ŘDT, DDT, přihláška k registraci)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2000" b="1" smtClean="0"/>
              <a:t>ostatní</a:t>
            </a:r>
          </a:p>
          <a:p>
            <a:pPr marL="990600" lvl="1" indent="-533400">
              <a:lnSpc>
                <a:spcPct val="95000"/>
              </a:lnSpc>
            </a:pPr>
            <a:endParaRPr lang="cs-CZ" sz="800" smtClean="0"/>
          </a:p>
          <a:p>
            <a:pPr marL="609600" indent="-609600">
              <a:lnSpc>
                <a:spcPct val="95000"/>
              </a:lnSpc>
            </a:pPr>
            <a:r>
              <a:rPr lang="cs-CZ" sz="2400" smtClean="0"/>
              <a:t>Formulářová podání lze podat: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800" smtClean="0"/>
              <a:t>na tiskopise vydaném MF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800" smtClean="0"/>
              <a:t>na tiskovém výstupu s údaji, obsahem i uspořádáním údajů shodných s tiskopisem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800" smtClean="0"/>
              <a:t>elektronicky ve zveřejněném formátu (tvaru) a struktuře (obsah a uspořádání)</a:t>
            </a:r>
          </a:p>
          <a:p>
            <a:pPr marL="1371600" lvl="2" indent="-457200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600" smtClean="0"/>
              <a:t>U ostatních podání nelze bez zákonného mandátu formát a strukturu omezovat.</a:t>
            </a:r>
          </a:p>
          <a:p>
            <a:pPr marL="1371600" lvl="2" indent="-457200">
              <a:lnSpc>
                <a:spcPct val="95000"/>
              </a:lnSpc>
              <a:buFont typeface="Wingdings" pitchFamily="2" charset="2"/>
              <a:buChar char="Ø"/>
            </a:pPr>
            <a:endParaRPr lang="cs-CZ" sz="700" smtClean="0"/>
          </a:p>
          <a:p>
            <a:pPr marL="609600" indent="-609600">
              <a:lnSpc>
                <a:spcPct val="95000"/>
              </a:lnSpc>
            </a:pPr>
            <a:endParaRPr lang="cs-CZ" sz="800" b="1" smtClean="0"/>
          </a:p>
          <a:p>
            <a:pPr marL="609600" indent="-609600">
              <a:lnSpc>
                <a:spcPct val="95000"/>
              </a:lnSpc>
            </a:pPr>
            <a:r>
              <a:rPr lang="cs-CZ" sz="2400" b="1" smtClean="0"/>
              <a:t>Zpětvzetí</a:t>
            </a:r>
            <a:r>
              <a:rPr lang="cs-CZ" sz="2400" smtClean="0"/>
              <a:t> podání je přípustné za těchto podmínek:</a:t>
            </a:r>
          </a:p>
          <a:p>
            <a:pPr marL="990600" lvl="1" indent="-533400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1800" smtClean="0"/>
              <a:t>žádost o zpětvzetí obdržel SD před vydáním rozhodnutí ve věci,</a:t>
            </a:r>
          </a:p>
          <a:p>
            <a:pPr marL="990600" lvl="1" indent="-533400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1800" smtClean="0"/>
              <a:t>nejedná se o povinnost stanovenou zákonem nebo správcem daně.</a:t>
            </a:r>
          </a:p>
          <a:p>
            <a:pPr marL="990600" lvl="1" indent="-533400">
              <a:lnSpc>
                <a:spcPct val="80000"/>
              </a:lnSpc>
              <a:buFont typeface="Wingdings" pitchFamily="2" charset="2"/>
              <a:buNone/>
            </a:pPr>
            <a:endParaRPr lang="cs-CZ" sz="800" smtClean="0"/>
          </a:p>
        </p:txBody>
      </p:sp>
      <p:sp>
        <p:nvSpPr>
          <p:cNvPr id="107524" name="Line 18"/>
          <p:cNvSpPr>
            <a:spLocks noChangeShapeType="1"/>
          </p:cNvSpPr>
          <p:nvPr/>
        </p:nvSpPr>
        <p:spPr bwMode="auto">
          <a:xfrm>
            <a:off x="369888" y="908050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629650" cy="457200"/>
          </a:xfrm>
        </p:spPr>
        <p:txBody>
          <a:bodyPr/>
          <a:lstStyle/>
          <a:p>
            <a:pPr eaLnBrk="1" hangingPunct="1"/>
            <a:r>
              <a:rPr lang="cs-CZ" sz="2800" b="1" smtClean="0"/>
              <a:t>§ 74 – Vady podání</a:t>
            </a:r>
            <a:r>
              <a:rPr lang="cs-CZ" sz="4000" b="1" smtClean="0"/>
              <a:t> 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9296400" cy="6105525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400" b="1" smtClean="0">
                <a:cs typeface="Times New Roman" pitchFamily="18" charset="0"/>
              </a:rPr>
              <a:t>Podatel </a:t>
            </a:r>
            <a:r>
              <a:rPr lang="cs-CZ" sz="2000" smtClean="0"/>
              <a:t>=</a:t>
            </a:r>
            <a:r>
              <a:rPr lang="cs-CZ" sz="2000" smtClean="0">
                <a:cs typeface="Times New Roman" pitchFamily="18" charset="0"/>
              </a:rPr>
              <a:t> osob</a:t>
            </a:r>
            <a:r>
              <a:rPr lang="cs-CZ" sz="2000" smtClean="0"/>
              <a:t>a</a:t>
            </a:r>
            <a:r>
              <a:rPr lang="cs-CZ" sz="2000" smtClean="0">
                <a:cs typeface="Times New Roman" pitchFamily="18" charset="0"/>
              </a:rPr>
              <a:t>, která fakticky podání učinila.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smtClean="0">
                <a:cs typeface="Times New Roman" pitchFamily="18" charset="0"/>
              </a:rPr>
              <a:t>Může </a:t>
            </a:r>
            <a:r>
              <a:rPr lang="cs-CZ" sz="1800" smtClean="0"/>
              <a:t>jím </a:t>
            </a:r>
            <a:r>
              <a:rPr lang="cs-CZ" sz="1800" smtClean="0">
                <a:cs typeface="Times New Roman" pitchFamily="18" charset="0"/>
              </a:rPr>
              <a:t>být – DS, ale i jeho zástupce. 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smtClean="0"/>
              <a:t>Vý</a:t>
            </a:r>
            <a:r>
              <a:rPr lang="cs-CZ" sz="1800" smtClean="0">
                <a:cs typeface="Times New Roman" pitchFamily="18" charset="0"/>
              </a:rPr>
              <a:t>zva</a:t>
            </a:r>
            <a:r>
              <a:rPr lang="cs-CZ" sz="1800" smtClean="0"/>
              <a:t> k odstranění vad se pak zasílá tomuto po</a:t>
            </a:r>
            <a:r>
              <a:rPr lang="cs-CZ" sz="1800" smtClean="0">
                <a:cs typeface="Times New Roman" pitchFamily="18" charset="0"/>
              </a:rPr>
              <a:t>dateli.</a:t>
            </a:r>
            <a:r>
              <a:rPr lang="cs-CZ" sz="1800" b="1" smtClean="0">
                <a:solidFill>
                  <a:srgbClr val="006600"/>
                </a:solidFill>
              </a:rPr>
              <a:t> </a:t>
            </a:r>
            <a:r>
              <a:rPr lang="cs-CZ" sz="1800" smtClean="0"/>
              <a:t>Pokud</a:t>
            </a:r>
            <a:r>
              <a:rPr lang="cs-CZ" sz="1800" smtClean="0">
                <a:cs typeface="Times New Roman" pitchFamily="18" charset="0"/>
              </a:rPr>
              <a:t> by </a:t>
            </a:r>
            <a:r>
              <a:rPr lang="cs-CZ" sz="1800" smtClean="0"/>
              <a:t>však </a:t>
            </a:r>
            <a:r>
              <a:rPr lang="cs-CZ" sz="1800" smtClean="0">
                <a:cs typeface="Times New Roman" pitchFamily="18" charset="0"/>
              </a:rPr>
              <a:t>nebyl</a:t>
            </a:r>
            <a:r>
              <a:rPr lang="cs-CZ" sz="1800" smtClean="0"/>
              <a:t>a osoba podatele jednoznačně určitelná</a:t>
            </a:r>
            <a:r>
              <a:rPr lang="cs-CZ" sz="1800" smtClean="0">
                <a:cs typeface="Times New Roman" pitchFamily="18" charset="0"/>
              </a:rPr>
              <a:t>, vyzývá</a:t>
            </a:r>
            <a:r>
              <a:rPr lang="cs-CZ" sz="1800" smtClean="0"/>
              <a:t> SD</a:t>
            </a:r>
            <a:r>
              <a:rPr lang="cs-CZ" sz="1800" smtClean="0">
                <a:cs typeface="Times New Roman" pitchFamily="18" charset="0"/>
              </a:rPr>
              <a:t> </a:t>
            </a:r>
            <a:r>
              <a:rPr lang="cs-CZ" sz="1800" smtClean="0"/>
              <a:t>osobu</a:t>
            </a:r>
            <a:r>
              <a:rPr lang="cs-CZ" sz="1800" smtClean="0">
                <a:cs typeface="Times New Roman" pitchFamily="18" charset="0"/>
              </a:rPr>
              <a:t>,</a:t>
            </a:r>
            <a:r>
              <a:rPr lang="cs-CZ" sz="1800" smtClean="0"/>
              <a:t> které</a:t>
            </a:r>
            <a:r>
              <a:rPr lang="cs-CZ" sz="1800" smtClean="0">
                <a:cs typeface="Times New Roman" pitchFamily="18" charset="0"/>
              </a:rPr>
              <a:t> se podání týká.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smtClean="0"/>
              <a:t>U vad týkajících se plné moci (§ 28) se výzva vždy zasílá na vědomí i zmocněnci</a:t>
            </a:r>
            <a:r>
              <a:rPr lang="cs-CZ" sz="1800" smtClean="0">
                <a:cs typeface="Times New Roman" pitchFamily="18" charset="0"/>
              </a:rPr>
              <a:t>.</a:t>
            </a:r>
          </a:p>
          <a:p>
            <a:pPr marL="609600" indent="-609600">
              <a:lnSpc>
                <a:spcPct val="135000"/>
              </a:lnSpc>
            </a:pPr>
            <a:r>
              <a:rPr lang="cs-CZ" sz="2400" b="1" smtClean="0"/>
              <a:t>Vady podání</a:t>
            </a:r>
            <a:r>
              <a:rPr lang="cs-CZ" sz="2400" smtClean="0"/>
              <a:t>: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podání není způsobilé k projednání, nebo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podání nemůže mít předpokládané účinky pro správu daní</a:t>
            </a:r>
            <a:endParaRPr lang="cs-CZ" sz="1800" b="1" smtClean="0">
              <a:solidFill>
                <a:srgbClr val="006600"/>
              </a:solidFill>
            </a:endParaRP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endParaRPr lang="cs-CZ" sz="900" smtClean="0"/>
          </a:p>
          <a:p>
            <a:pPr marL="609600" indent="-609600">
              <a:lnSpc>
                <a:spcPct val="90000"/>
              </a:lnSpc>
            </a:pPr>
            <a:r>
              <a:rPr lang="cs-CZ" sz="2400" smtClean="0"/>
              <a:t>Možnosti při </a:t>
            </a:r>
            <a:r>
              <a:rPr lang="cs-CZ" sz="2400" b="1" smtClean="0"/>
              <a:t>odstranění vad</a:t>
            </a:r>
            <a:r>
              <a:rPr lang="cs-CZ" sz="2400" smtClean="0"/>
              <a:t>:</a:t>
            </a:r>
          </a:p>
          <a:p>
            <a:pPr marL="990600" lvl="1" indent="-533400">
              <a:lnSpc>
                <a:spcPct val="90000"/>
              </a:lnSpc>
              <a:buFontTx/>
              <a:buAutoNum type="alphaLcParenR"/>
            </a:pPr>
            <a:r>
              <a:rPr lang="cs-CZ" sz="1800" smtClean="0"/>
              <a:t>odstraněny ve stanovené lhůtě </a:t>
            </a:r>
            <a:r>
              <a:rPr lang="cs-CZ" sz="1800" smtClean="0">
                <a:latin typeface="Century Gothic" pitchFamily="34" charset="0"/>
              </a:rPr>
              <a:t>→</a:t>
            </a:r>
            <a:r>
              <a:rPr lang="cs-CZ" sz="1800" smtClean="0"/>
              <a:t>  podání bylo učiněno řádně a včas </a:t>
            </a:r>
            <a:r>
              <a:rPr lang="cs-CZ" sz="1600" smtClean="0"/>
              <a:t>(pouze pokud předchozí vadné podání bylo podané včas)</a:t>
            </a:r>
          </a:p>
          <a:p>
            <a:pPr marL="990600" lvl="1" indent="-533400">
              <a:lnSpc>
                <a:spcPct val="90000"/>
              </a:lnSpc>
              <a:buFontTx/>
              <a:buAutoNum type="alphaLcParenR"/>
            </a:pPr>
            <a:r>
              <a:rPr lang="cs-CZ" sz="1800" smtClean="0"/>
              <a:t>odstraněny po stanovené lhůtě </a:t>
            </a:r>
            <a:r>
              <a:rPr lang="cs-CZ" sz="1800" smtClean="0">
                <a:latin typeface="Century Gothic" pitchFamily="34" charset="0"/>
              </a:rPr>
              <a:t>→</a:t>
            </a:r>
            <a:r>
              <a:rPr lang="cs-CZ" sz="1800" smtClean="0"/>
              <a:t> podání je učiněno dnem předložení opraveného podání</a:t>
            </a:r>
          </a:p>
          <a:p>
            <a:pPr marL="990600" lvl="1" indent="-533400">
              <a:lnSpc>
                <a:spcPct val="90000"/>
              </a:lnSpc>
              <a:buFontTx/>
              <a:buAutoNum type="alphaLcParenR"/>
            </a:pPr>
            <a:r>
              <a:rPr lang="cs-CZ" sz="1800" smtClean="0"/>
              <a:t>odstraněny částečně nebo vůbec </a:t>
            </a:r>
            <a:r>
              <a:rPr lang="cs-CZ" sz="1800" smtClean="0">
                <a:latin typeface="Century Gothic" pitchFamily="34" charset="0"/>
              </a:rPr>
              <a:t>→</a:t>
            </a:r>
            <a:r>
              <a:rPr lang="cs-CZ" sz="1800" smtClean="0"/>
              <a:t> podání se stává posledním dnem stanovené lhůty neúčinným </a:t>
            </a:r>
            <a:r>
              <a:rPr lang="cs-CZ" sz="1800" i="1" smtClean="0"/>
              <a:t>ex tunc</a:t>
            </a:r>
            <a:r>
              <a:rPr lang="cs-CZ" sz="1800" smtClean="0"/>
              <a:t> </a:t>
            </a:r>
            <a:r>
              <a:rPr lang="cs-CZ" sz="1600" smtClean="0"/>
              <a:t>(nevyrozumívá se podatel, jenž na výzvu SD neučinil žádný úkon)</a:t>
            </a:r>
          </a:p>
          <a:p>
            <a:pPr marL="609600" indent="-609600">
              <a:lnSpc>
                <a:spcPct val="90000"/>
              </a:lnSpc>
            </a:pPr>
            <a:endParaRPr lang="cs-CZ" sz="900" smtClean="0"/>
          </a:p>
          <a:p>
            <a:pPr marL="609600" indent="-609600">
              <a:lnSpc>
                <a:spcPct val="90000"/>
              </a:lnSpc>
            </a:pPr>
            <a:r>
              <a:rPr lang="cs-CZ" sz="2400" b="1" smtClean="0"/>
              <a:t>Speciální úprava</a:t>
            </a:r>
            <a:r>
              <a:rPr lang="cs-CZ" sz="2400" smtClean="0"/>
              <a:t> se uplatní v případě: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odvolání (§ 112)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přihlášky k registraci (§ 129)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66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0"/>
            <a:ext cx="7772400" cy="914400"/>
          </a:xfrm>
        </p:spPr>
        <p:txBody>
          <a:bodyPr/>
          <a:lstStyle/>
          <a:p>
            <a:pPr algn="l" eaLnBrk="1" hangingPunct="1"/>
            <a:r>
              <a:rPr lang="cs-CZ" sz="2400" b="1" i="1" smtClean="0"/>
              <a:t>K  </a:t>
            </a:r>
            <a:r>
              <a:rPr lang="cs-CZ" sz="2400" b="1" smtClean="0"/>
              <a:t>§ 74</a:t>
            </a:r>
            <a:r>
              <a:rPr lang="cs-CZ" sz="2400" b="1" i="1" smtClean="0"/>
              <a:t>              	</a:t>
            </a:r>
            <a:r>
              <a:rPr lang="cs-CZ" sz="2400" b="1" smtClean="0">
                <a:solidFill>
                  <a:srgbClr val="FF3300"/>
                </a:solidFill>
              </a:rPr>
              <a:t>SOUVISÍ S:</a:t>
            </a:r>
            <a:endParaRPr lang="cs-CZ" sz="2400" smtClean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382000" cy="5040312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spcBef>
                <a:spcPct val="0"/>
              </a:spcBef>
            </a:pPr>
            <a:r>
              <a:rPr lang="cs-CZ" sz="1800" b="1" smtClean="0">
                <a:cs typeface="Times New Roman" pitchFamily="18" charset="0"/>
              </a:rPr>
              <a:t>§ 112 odst. 2</a:t>
            </a:r>
            <a:r>
              <a:rPr lang="cs-CZ" sz="1800" b="1" smtClean="0"/>
              <a:t> DŘ</a:t>
            </a:r>
            <a:r>
              <a:rPr lang="cs-CZ" sz="1800" b="1" smtClean="0">
                <a:cs typeface="Times New Roman" pitchFamily="18" charset="0"/>
              </a:rPr>
              <a:t>: </a:t>
            </a:r>
            <a:r>
              <a:rPr lang="cs-CZ" sz="1800" smtClean="0"/>
              <a:t>Obsahuje-li podané </a:t>
            </a:r>
            <a:r>
              <a:rPr lang="cs-CZ" sz="1800" u="sng" smtClean="0"/>
              <a:t>odvolání vady, které brání řádnému projednání věci</a:t>
            </a:r>
            <a:r>
              <a:rPr lang="cs-CZ" sz="1800" smtClean="0"/>
              <a:t>, vyzve správce daně odvolatele k doplnění podání s poučením, v jakém směru musí být doplněno a stanoví pro to přiměřenou lhůtu, která nesmí být kratší než 15 dnů.</a:t>
            </a:r>
          </a:p>
          <a:p>
            <a:pPr marL="800100" lvl="1" indent="-342900" eaLnBrk="1" hangingPunct="1">
              <a:lnSpc>
                <a:spcPct val="80000"/>
              </a:lnSpc>
              <a:spcBef>
                <a:spcPct val="30000"/>
              </a:spcBef>
              <a:spcAft>
                <a:spcPct val="20000"/>
              </a:spcAft>
              <a:buFont typeface="Wingdings" pitchFamily="2" charset="2"/>
              <a:buChar char="Ø"/>
            </a:pPr>
            <a:r>
              <a:rPr lang="cs-CZ" sz="1600" smtClean="0"/>
              <a:t>jde o esenciální </a:t>
            </a:r>
            <a:r>
              <a:rPr lang="cs-CZ" sz="1600" b="1" smtClean="0"/>
              <a:t>vady formální i obsahové</a:t>
            </a:r>
            <a:r>
              <a:rPr lang="cs-CZ" sz="1600" smtClean="0"/>
              <a:t> </a:t>
            </a:r>
            <a:r>
              <a:rPr lang="cs-CZ" sz="1400" smtClean="0">
                <a:latin typeface="Century Gothic" pitchFamily="34" charset="0"/>
              </a:rPr>
              <a:t>→</a:t>
            </a:r>
            <a:r>
              <a:rPr lang="cs-CZ" sz="1600" smtClean="0"/>
              <a:t> obecná výzva podle § 74 se neuplatní</a:t>
            </a:r>
            <a:endParaRPr lang="cs-CZ" sz="600" smtClean="0"/>
          </a:p>
          <a:p>
            <a:pPr marL="381000" indent="-381000">
              <a:lnSpc>
                <a:spcPct val="80000"/>
              </a:lnSpc>
            </a:pPr>
            <a:r>
              <a:rPr lang="cs-CZ" sz="1800" b="1" smtClean="0">
                <a:cs typeface="Times New Roman" pitchFamily="18" charset="0"/>
              </a:rPr>
              <a:t>odst. 3</a:t>
            </a:r>
            <a:r>
              <a:rPr lang="cs-CZ" sz="1800" b="1" smtClean="0"/>
              <a:t> </a:t>
            </a:r>
            <a:r>
              <a:rPr lang="cs-CZ" sz="1800" b="1" smtClean="0">
                <a:cs typeface="Times New Roman" pitchFamily="18" charset="0"/>
              </a:rPr>
              <a:t>: </a:t>
            </a:r>
            <a:r>
              <a:rPr lang="cs-CZ" sz="1800" smtClean="0"/>
              <a:t>Odstraní-li odvolatel vady, které brání řádnému projednání věci, platí, že odvolání bylo podáno řádně a včas, v opačném případě správce daně odvolací řízení zastaví.</a:t>
            </a:r>
            <a:endParaRPr lang="cs-CZ" sz="1800" smtClean="0">
              <a:cs typeface="Times New Roman" pitchFamily="18" charset="0"/>
            </a:endParaRPr>
          </a:p>
          <a:p>
            <a:pPr marL="381000" indent="-381000" eaLnBrk="1" hangingPunct="1">
              <a:lnSpc>
                <a:spcPct val="80000"/>
              </a:lnSpc>
              <a:spcBef>
                <a:spcPct val="0"/>
              </a:spcBef>
            </a:pPr>
            <a:endParaRPr lang="cs-CZ" smtClean="0">
              <a:cs typeface="Times New Roman" pitchFamily="18" charset="0"/>
            </a:endParaRPr>
          </a:p>
          <a:p>
            <a:pPr marL="381000" indent="-381000" eaLnBrk="1" hangingPunct="1">
              <a:lnSpc>
                <a:spcPct val="80000"/>
              </a:lnSpc>
              <a:spcBef>
                <a:spcPct val="0"/>
              </a:spcBef>
            </a:pPr>
            <a:r>
              <a:rPr lang="cs-CZ" sz="1800" b="1" smtClean="0">
                <a:cs typeface="Times New Roman" pitchFamily="18" charset="0"/>
              </a:rPr>
              <a:t>§ 129 odst. 1</a:t>
            </a:r>
            <a:r>
              <a:rPr lang="cs-CZ" sz="1800" b="1" smtClean="0"/>
              <a:t> DŘ</a:t>
            </a:r>
            <a:r>
              <a:rPr lang="cs-CZ" sz="1800" b="1" smtClean="0">
                <a:cs typeface="Times New Roman" pitchFamily="18" charset="0"/>
              </a:rPr>
              <a:t>:</a:t>
            </a:r>
            <a:r>
              <a:rPr lang="cs-CZ" sz="1800" smtClean="0">
                <a:cs typeface="Times New Roman" pitchFamily="18" charset="0"/>
              </a:rPr>
              <a:t> </a:t>
            </a:r>
            <a:r>
              <a:rPr lang="cs-CZ" sz="1800" smtClean="0"/>
              <a:t>Správce daně prověří údaje uvedené daňovým subjektem </a:t>
            </a:r>
            <a:r>
              <a:rPr lang="cs-CZ" sz="1800" u="sng" smtClean="0"/>
              <a:t>v přihlášce k registraci</a:t>
            </a:r>
            <a:r>
              <a:rPr lang="cs-CZ" sz="1800" smtClean="0"/>
              <a:t> a v případě pochybností o jejich správnosti nebo úplnosti vyzve daňový subjekt, aby údaje vysvětlil, doložil, popřípadě doplnil nebo změnil, a zároveň stanoví lhůtu, v níž je daňový subjekt povinen tak učinit. </a:t>
            </a:r>
          </a:p>
          <a:p>
            <a:pPr marL="800100" lvl="1" indent="-342900" eaLnBrk="1" hangingPunct="1">
              <a:lnSpc>
                <a:spcPct val="80000"/>
              </a:lnSpc>
              <a:spcBef>
                <a:spcPct val="30000"/>
              </a:spcBef>
              <a:spcAft>
                <a:spcPct val="20000"/>
              </a:spcAft>
              <a:buFont typeface="Wingdings" pitchFamily="2" charset="2"/>
              <a:buChar char="Ø"/>
            </a:pPr>
            <a:r>
              <a:rPr lang="cs-CZ" sz="1600" smtClean="0"/>
              <a:t>jde toliko o </a:t>
            </a:r>
            <a:r>
              <a:rPr lang="cs-CZ" sz="1600" b="1" smtClean="0"/>
              <a:t>obsahové vady</a:t>
            </a:r>
            <a:r>
              <a:rPr lang="cs-CZ" sz="1600" smtClean="0"/>
              <a:t> </a:t>
            </a:r>
            <a:r>
              <a:rPr lang="cs-CZ" sz="1400" smtClean="0">
                <a:latin typeface="Century Gothic" pitchFamily="34" charset="0"/>
              </a:rPr>
              <a:t>→</a:t>
            </a:r>
            <a:r>
              <a:rPr lang="cs-CZ" sz="1600" smtClean="0"/>
              <a:t> v případě formálních vad se uplatní obecná výzva podle     § 74</a:t>
            </a:r>
            <a:endParaRPr lang="cs-CZ" sz="700" smtClean="0"/>
          </a:p>
          <a:p>
            <a:pPr marL="381000" indent="-381000">
              <a:lnSpc>
                <a:spcPct val="80000"/>
              </a:lnSpc>
            </a:pPr>
            <a:r>
              <a:rPr lang="cs-CZ" sz="1800" b="1" smtClean="0">
                <a:cs typeface="Times New Roman" pitchFamily="18" charset="0"/>
              </a:rPr>
              <a:t>odst. 2</a:t>
            </a:r>
            <a:r>
              <a:rPr lang="cs-CZ" sz="1800" b="1" smtClean="0"/>
              <a:t> </a:t>
            </a:r>
            <a:r>
              <a:rPr lang="cs-CZ" sz="1800" smtClean="0"/>
              <a:t>Vyhoví-li daňový subjekt výzvě ve stanovené lhůtě, hledí se na přihlášku k registraci, jako by byla </a:t>
            </a:r>
            <a:r>
              <a:rPr lang="cs-CZ" sz="1800" u="sng" smtClean="0"/>
              <a:t>podána bez vady v den původního podání</a:t>
            </a:r>
            <a:r>
              <a:rPr lang="cs-CZ" sz="1800" smtClean="0"/>
              <a:t>. Je-li výzvě vyhověno až po uplynutí lhůty, považuje se přihláška k registraci za podanou tímto dnem.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914400"/>
          </a:xfrm>
        </p:spPr>
        <p:txBody>
          <a:bodyPr/>
          <a:lstStyle/>
          <a:p>
            <a:pPr eaLnBrk="1" hangingPunct="1"/>
            <a:r>
              <a:rPr lang="cs-CZ" sz="2800" b="1" smtClean="0"/>
              <a:t>§ 75 – Postoupení</a:t>
            </a:r>
            <a:r>
              <a:rPr lang="cs-CZ" sz="4000" b="1" smtClean="0"/>
              <a:t> 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341438"/>
            <a:ext cx="8785225" cy="4824412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400" smtClean="0">
                <a:cs typeface="Times New Roman" pitchFamily="18" charset="0"/>
              </a:rPr>
              <a:t>Postoupení se týká:</a:t>
            </a:r>
          </a:p>
          <a:p>
            <a:pPr marL="990600" lvl="1" indent="-533400">
              <a:buFontTx/>
              <a:buAutoNum type="arabicPeriod"/>
            </a:pPr>
            <a:r>
              <a:rPr lang="cs-CZ" sz="2000" b="1" smtClean="0"/>
              <a:t>podání </a:t>
            </a:r>
            <a:r>
              <a:rPr lang="cs-CZ" sz="2000" smtClean="0"/>
              <a:t>určených věcně či místně nepříslušnému SD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cs-CZ" sz="2000" b="1" smtClean="0"/>
              <a:t>plateb</a:t>
            </a:r>
            <a:r>
              <a:rPr lang="cs-CZ" sz="2000" smtClean="0"/>
              <a:t> zaplacených či poukázaných věcně či místně nepříslušnému SD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cs-CZ" sz="1400" smtClean="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cs-CZ" sz="2400" smtClean="0"/>
              <a:t>S podáními, které </a:t>
            </a:r>
            <a:r>
              <a:rPr lang="cs-CZ" sz="2400" b="1" smtClean="0"/>
              <a:t>nejsou určeny SD</a:t>
            </a:r>
            <a:r>
              <a:rPr lang="cs-CZ" sz="2400" smtClean="0"/>
              <a:t>, daný orgán nenakládá v souladu s DŘ, nýbrž jako běžný správní orgán. Tj.:</a:t>
            </a:r>
          </a:p>
          <a:p>
            <a:pPr marL="990600" lvl="1" indent="-533400">
              <a:lnSpc>
                <a:spcPct val="120000"/>
              </a:lnSpc>
              <a:buFont typeface="Wingdings" pitchFamily="2" charset="2"/>
              <a:buChar char="Ø"/>
            </a:pPr>
            <a:r>
              <a:rPr lang="cs-CZ" sz="2000" smtClean="0"/>
              <a:t>Postoupí je v souladu s § 12 SŘ a vydá o tom usnesení.</a:t>
            </a:r>
          </a:p>
          <a:p>
            <a:pPr marL="990600" lvl="1" indent="-533400">
              <a:lnSpc>
                <a:spcPct val="120000"/>
              </a:lnSpc>
              <a:buFont typeface="Wingdings" pitchFamily="2" charset="2"/>
              <a:buChar char="Ø"/>
            </a:pPr>
            <a:r>
              <a:rPr lang="cs-CZ" sz="2000" smtClean="0"/>
              <a:t>Platby SŘ explicitně neřeší, neboť pro otázku plateb odkazuje § 106 odst. 3 SŘ na daňový řád </a:t>
            </a:r>
            <a:r>
              <a:rPr lang="cs-CZ" sz="1800" smtClean="0"/>
              <a:t>(tzn. platby přijímá správní orgán vždy v pozici SD).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None/>
            </a:pPr>
            <a:endParaRPr lang="cs-CZ" sz="1200" smtClean="0"/>
          </a:p>
          <a:p>
            <a:pPr marL="609600" indent="-609600">
              <a:lnSpc>
                <a:spcPct val="90000"/>
              </a:lnSpc>
            </a:pPr>
            <a:r>
              <a:rPr lang="cs-CZ" sz="2400" smtClean="0"/>
              <a:t>O postoupení je zapotřebí </a:t>
            </a:r>
            <a:r>
              <a:rPr lang="cs-CZ" sz="2400" b="1" smtClean="0"/>
              <a:t>uvědomit</a:t>
            </a:r>
            <a:r>
              <a:rPr lang="cs-CZ" sz="2800" smtClean="0"/>
              <a:t> </a:t>
            </a:r>
            <a:r>
              <a:rPr lang="cs-CZ" sz="2000" smtClean="0"/>
              <a:t>(vyrozumět)</a:t>
            </a:r>
            <a:r>
              <a:rPr lang="cs-CZ" sz="2800" smtClean="0"/>
              <a:t> </a:t>
            </a:r>
            <a:r>
              <a:rPr lang="cs-CZ" sz="2400" b="1" smtClean="0"/>
              <a:t>podatele</a:t>
            </a:r>
            <a:r>
              <a:rPr lang="cs-CZ" sz="2400" smtClean="0"/>
              <a:t>. 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smtClean="0"/>
              <a:t>tzn. stačí neformálně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69888" y="188913"/>
            <a:ext cx="8489950" cy="608012"/>
          </a:xfrm>
        </p:spPr>
        <p:txBody>
          <a:bodyPr/>
          <a:lstStyle/>
          <a:p>
            <a:pPr eaLnBrk="1" hangingPunct="1"/>
            <a:r>
              <a:rPr lang="cs-CZ" sz="2800" b="1" smtClean="0"/>
              <a:t>§ 78 – Vyhledávací činnost</a:t>
            </a:r>
            <a:r>
              <a:rPr lang="cs-CZ" sz="4000" b="1" smtClean="0"/>
              <a:t> 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908050"/>
            <a:ext cx="9226550" cy="5949950"/>
          </a:xfrm>
        </p:spPr>
        <p:txBody>
          <a:bodyPr/>
          <a:lstStyle/>
          <a:p>
            <a:pPr marL="609600" indent="-609600">
              <a:lnSpc>
                <a:spcPct val="85000"/>
              </a:lnSpc>
            </a:pPr>
            <a:r>
              <a:rPr lang="cs-CZ" sz="2400" b="1" smtClean="0"/>
              <a:t>Účel:</a:t>
            </a:r>
            <a:r>
              <a:rPr lang="cs-CZ" sz="2000" smtClean="0"/>
              <a:t>  zjistit skutečnosti rozhodné pro správu daně, a to i bez vědomí a součinnosti DS. </a:t>
            </a:r>
          </a:p>
          <a:p>
            <a:pPr marL="609600" indent="-609600">
              <a:lnSpc>
                <a:spcPct val="80000"/>
              </a:lnSpc>
            </a:pPr>
            <a:endParaRPr lang="cs-CZ" sz="600" smtClean="0"/>
          </a:p>
          <a:p>
            <a:pPr marL="609600" indent="-609600">
              <a:lnSpc>
                <a:spcPct val="90000"/>
              </a:lnSpc>
            </a:pPr>
            <a:r>
              <a:rPr lang="cs-CZ" sz="2400" smtClean="0"/>
              <a:t>SD získává prostředky zejména pro: 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budoucí dokazování </a:t>
            </a:r>
            <a:r>
              <a:rPr lang="cs-CZ" sz="1600" smtClean="0"/>
              <a:t>(jako důkaz je nutno osvědčit v rámci dokazování!)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ověření řádného plnění povinností při správě daní </a:t>
            </a:r>
            <a:r>
              <a:rPr lang="cs-CZ" sz="1600" smtClean="0"/>
              <a:t>(zejm. daňové a registrační)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zahájení řízení z moci úřední</a:t>
            </a:r>
          </a:p>
          <a:p>
            <a:pPr marL="990600" lvl="1" indent="-533400">
              <a:lnSpc>
                <a:spcPct val="80000"/>
              </a:lnSpc>
            </a:pPr>
            <a:endParaRPr lang="cs-CZ" sz="900" smtClean="0"/>
          </a:p>
          <a:p>
            <a:pPr marL="609600" indent="-609600">
              <a:lnSpc>
                <a:spcPct val="115000"/>
              </a:lnSpc>
            </a:pPr>
            <a:r>
              <a:rPr lang="cs-CZ" sz="2400" smtClean="0"/>
              <a:t>K vyhledávací činnosti </a:t>
            </a:r>
            <a:r>
              <a:rPr lang="cs-CZ" sz="1800" smtClean="0"/>
              <a:t>(tj. sběru informací)</a:t>
            </a:r>
            <a:r>
              <a:rPr lang="cs-CZ" sz="2400" smtClean="0"/>
              <a:t> může docházet: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b="1" smtClean="0"/>
              <a:t>v průběhu řízení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b="1" smtClean="0"/>
              <a:t>mimo probíhající řízení</a:t>
            </a:r>
          </a:p>
          <a:p>
            <a:pPr marL="990600" lvl="1" indent="-533400">
              <a:lnSpc>
                <a:spcPct val="115000"/>
              </a:lnSpc>
            </a:pPr>
            <a:endParaRPr lang="cs-CZ" sz="1000" b="1" smtClean="0"/>
          </a:p>
          <a:p>
            <a:pPr marL="609600" indent="-609600">
              <a:lnSpc>
                <a:spcPct val="80000"/>
              </a:lnSpc>
            </a:pPr>
            <a:r>
              <a:rPr lang="cs-CZ" sz="2400" smtClean="0"/>
              <a:t>Informace od orgánů a osob může SD vyžadovat prostřednictvím: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vyžádání (§ 57 an.) - </a:t>
            </a:r>
            <a:r>
              <a:rPr lang="cs-CZ" sz="1600" smtClean="0"/>
              <a:t>individuální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cs-CZ" sz="1800" smtClean="0"/>
              <a:t>	                                - </a:t>
            </a:r>
            <a:r>
              <a:rPr lang="cs-CZ" sz="1600" smtClean="0"/>
              <a:t>automatizované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využití informačních systémů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vysvětlení (§ 79)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místního šetření (§ 80 an.)</a:t>
            </a:r>
          </a:p>
          <a:p>
            <a:pPr marL="990600" lvl="1" indent="-533400">
              <a:lnSpc>
                <a:spcPct val="80000"/>
              </a:lnSpc>
            </a:pPr>
            <a:endParaRPr lang="cs-CZ" sz="900" smtClean="0"/>
          </a:p>
          <a:p>
            <a:pPr marL="609600" indent="-609600">
              <a:lnSpc>
                <a:spcPct val="80000"/>
              </a:lnSpc>
            </a:pPr>
            <a:r>
              <a:rPr lang="cs-CZ" sz="2400" smtClean="0"/>
              <a:t>Vyhledávací činnost je možné provádět </a:t>
            </a:r>
            <a:r>
              <a:rPr lang="cs-CZ" sz="2400" b="1" smtClean="0"/>
              <a:t>i mimo obvod působnosti</a:t>
            </a:r>
            <a:r>
              <a:rPr lang="cs-CZ" sz="2400" smtClean="0"/>
              <a:t> daného SD </a:t>
            </a:r>
            <a:r>
              <a:rPr lang="cs-CZ" sz="2000" smtClean="0"/>
              <a:t>(lze dovodit z § 15).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85188" cy="536575"/>
          </a:xfrm>
        </p:spPr>
        <p:txBody>
          <a:bodyPr/>
          <a:lstStyle/>
          <a:p>
            <a:pPr eaLnBrk="1" hangingPunct="1"/>
            <a:r>
              <a:rPr lang="cs-CZ" sz="2800" b="1" smtClean="0"/>
              <a:t>§ 79 </a:t>
            </a:r>
            <a:r>
              <a:rPr lang="cs-CZ" sz="2800" b="1" smtClean="0">
                <a:cs typeface="Times New Roman" pitchFamily="18" charset="0"/>
              </a:rPr>
              <a:t>–</a:t>
            </a:r>
            <a:r>
              <a:rPr lang="cs-CZ" sz="2800" b="1" smtClean="0"/>
              <a:t> Vysvětlení</a:t>
            </a:r>
            <a:r>
              <a:rPr lang="cs-CZ" sz="4000" b="1" smtClean="0"/>
              <a:t>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125538"/>
            <a:ext cx="8929688" cy="5256212"/>
          </a:xfrm>
        </p:spPr>
        <p:txBody>
          <a:bodyPr/>
          <a:lstStyle/>
          <a:p>
            <a:pPr marL="609600" indent="-609600">
              <a:lnSpc>
                <a:spcPct val="75000"/>
              </a:lnSpc>
            </a:pPr>
            <a:r>
              <a:rPr lang="cs-CZ" sz="2400" smtClean="0"/>
              <a:t>Jde o postup, kterým SD realizuje vyhledávací činnost u třetích osob.</a:t>
            </a:r>
          </a:p>
          <a:p>
            <a:pPr marL="990600" lvl="1" indent="-533400">
              <a:lnSpc>
                <a:spcPct val="120000"/>
              </a:lnSpc>
              <a:buFont typeface="Wingdings" pitchFamily="2" charset="2"/>
              <a:buChar char="Ø"/>
            </a:pPr>
            <a:r>
              <a:rPr lang="cs-CZ" sz="1800" smtClean="0"/>
              <a:t>Může být prováděn samostatně či v rámci místního šetření, daňové kontroly apod.</a:t>
            </a:r>
          </a:p>
          <a:p>
            <a:pPr marL="990600" lvl="1" indent="-533400">
              <a:lnSpc>
                <a:spcPct val="120000"/>
              </a:lnSpc>
              <a:buFont typeface="Wingdings" pitchFamily="2" charset="2"/>
              <a:buNone/>
            </a:pPr>
            <a:endParaRPr lang="cs-CZ" sz="800" smtClean="0"/>
          </a:p>
          <a:p>
            <a:pPr marL="609600" indent="-609600">
              <a:lnSpc>
                <a:spcPct val="120000"/>
              </a:lnSpc>
            </a:pPr>
            <a:r>
              <a:rPr lang="cs-CZ" sz="2400" smtClean="0"/>
              <a:t>Povinnost součinnosti může být vynucována:</a:t>
            </a:r>
          </a:p>
          <a:p>
            <a:pPr marL="990600" lvl="1" indent="-533400">
              <a:lnSpc>
                <a:spcPct val="120000"/>
              </a:lnSpc>
            </a:pPr>
            <a:r>
              <a:rPr lang="cs-CZ" sz="1800" smtClean="0"/>
              <a:t>pořádkovou pokutou (§ 247 an.)</a:t>
            </a:r>
          </a:p>
          <a:p>
            <a:pPr marL="990600" lvl="1" indent="-533400">
              <a:lnSpc>
                <a:spcPct val="85000"/>
              </a:lnSpc>
            </a:pPr>
            <a:r>
              <a:rPr lang="cs-CZ" sz="1800" smtClean="0"/>
              <a:t>pomocí instrumentu předvolání a předvedení (§ 100) pouze v běžícím řízení!</a:t>
            </a:r>
          </a:p>
          <a:p>
            <a:pPr marL="990600" lvl="1" indent="-533400">
              <a:lnSpc>
                <a:spcPct val="120000"/>
              </a:lnSpc>
              <a:buFontTx/>
              <a:buNone/>
            </a:pPr>
            <a:endParaRPr lang="cs-CZ" sz="800" smtClean="0"/>
          </a:p>
          <a:p>
            <a:pPr marL="609600" indent="-609600">
              <a:lnSpc>
                <a:spcPct val="120000"/>
              </a:lnSpc>
            </a:pPr>
            <a:r>
              <a:rPr lang="cs-CZ" sz="2400" smtClean="0"/>
              <a:t>Podané vysvětlení nelze použít jako důkazní prostředek</a:t>
            </a:r>
          </a:p>
          <a:p>
            <a:pPr marL="990600" lvl="1" indent="-533400">
              <a:lnSpc>
                <a:spcPct val="85000"/>
              </a:lnSpc>
            </a:pPr>
            <a:r>
              <a:rPr lang="cs-CZ" sz="1800" smtClean="0"/>
              <a:t>může být pouze </a:t>
            </a:r>
            <a:r>
              <a:rPr lang="cs-CZ" sz="1800" b="1" smtClean="0"/>
              <a:t>pomůckou </a:t>
            </a:r>
            <a:r>
              <a:rPr lang="cs-CZ" sz="1800" smtClean="0"/>
              <a:t>(§ 98 odst. 3)</a:t>
            </a:r>
          </a:p>
          <a:p>
            <a:pPr marL="990600" lvl="1" indent="-533400">
              <a:lnSpc>
                <a:spcPct val="85000"/>
              </a:lnSpc>
            </a:pPr>
            <a:r>
              <a:rPr lang="cs-CZ" sz="1800" smtClean="0"/>
              <a:t>důkazem až při svědecké výpovědi (§ 96).</a:t>
            </a:r>
          </a:p>
          <a:p>
            <a:pPr marL="990600" lvl="1" indent="-533400">
              <a:lnSpc>
                <a:spcPct val="120000"/>
              </a:lnSpc>
              <a:buFontTx/>
              <a:buNone/>
            </a:pPr>
            <a:endParaRPr lang="cs-CZ" sz="800" smtClean="0"/>
          </a:p>
          <a:p>
            <a:pPr marL="609600" indent="-609600">
              <a:lnSpc>
                <a:spcPct val="120000"/>
              </a:lnSpc>
            </a:pPr>
            <a:r>
              <a:rPr lang="cs-CZ" sz="2400" smtClean="0"/>
              <a:t>Podle povahy věci sepisuje SD o podaných vysvětleních:</a:t>
            </a:r>
          </a:p>
          <a:p>
            <a:pPr marL="990600" lvl="1" indent="-533400">
              <a:lnSpc>
                <a:spcPct val="85000"/>
              </a:lnSpc>
              <a:buFontTx/>
              <a:buAutoNum type="alphaLcParenR"/>
            </a:pPr>
            <a:r>
              <a:rPr lang="cs-CZ" sz="1800" smtClean="0"/>
              <a:t>úřední záznam, </a:t>
            </a:r>
            <a:r>
              <a:rPr lang="cs-CZ" sz="1600" smtClean="0"/>
              <a:t>nebo </a:t>
            </a:r>
          </a:p>
          <a:p>
            <a:pPr marL="990600" lvl="1" indent="-533400">
              <a:lnSpc>
                <a:spcPct val="85000"/>
              </a:lnSpc>
              <a:buFontTx/>
              <a:buAutoNum type="alphaLcParenR"/>
            </a:pPr>
            <a:r>
              <a:rPr lang="cs-CZ" sz="1800" smtClean="0"/>
              <a:t>protokol </a:t>
            </a:r>
            <a:r>
              <a:rPr lang="cs-CZ" sz="1600" smtClean="0"/>
              <a:t>(zejména pokud se jedná o zákonnou povinnost)</a:t>
            </a:r>
          </a:p>
          <a:p>
            <a:pPr marL="609600" indent="-609600">
              <a:lnSpc>
                <a:spcPct val="50000"/>
              </a:lnSpc>
              <a:buFontTx/>
              <a:buAutoNum type="alphaLcParenR"/>
            </a:pPr>
            <a:endParaRPr lang="cs-CZ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457200"/>
          </a:xfrm>
        </p:spPr>
        <p:txBody>
          <a:bodyPr/>
          <a:lstStyle/>
          <a:p>
            <a:pPr eaLnBrk="1" hangingPunct="1"/>
            <a:r>
              <a:rPr lang="cs-CZ" sz="2800" b="1" smtClean="0"/>
              <a:t>§ 80 až  84 </a:t>
            </a:r>
            <a:r>
              <a:rPr lang="cs-CZ" sz="2800" b="1" smtClean="0">
                <a:cs typeface="Times New Roman" pitchFamily="18" charset="0"/>
              </a:rPr>
              <a:t>–</a:t>
            </a:r>
            <a:r>
              <a:rPr lang="cs-CZ" sz="2800" b="1" smtClean="0"/>
              <a:t>  Místní šetření</a:t>
            </a:r>
            <a:r>
              <a:rPr lang="cs-CZ" sz="4000" b="1" smtClean="0"/>
              <a:t>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3988" y="762000"/>
            <a:ext cx="9067800" cy="5907088"/>
          </a:xfrm>
        </p:spPr>
        <p:txBody>
          <a:bodyPr/>
          <a:lstStyle/>
          <a:p>
            <a:pPr marL="609600" indent="-609600"/>
            <a:r>
              <a:rPr lang="cs-CZ" sz="2400" smtClean="0"/>
              <a:t>Jde o ucelený postup, kterým SD realizuje vyhledávací činnost, tj.: - </a:t>
            </a:r>
            <a:r>
              <a:rPr lang="cs-CZ" sz="2000" smtClean="0"/>
              <a:t>vyhledávání potenciálních důkazních prostředků od osob zúčastněných na </a:t>
            </a:r>
          </a:p>
          <a:p>
            <a:pPr marL="609600" indent="-609600">
              <a:lnSpc>
                <a:spcPct val="60000"/>
              </a:lnSpc>
              <a:buFontTx/>
              <a:buNone/>
            </a:pPr>
            <a:r>
              <a:rPr lang="cs-CZ" sz="2000" smtClean="0"/>
              <a:t>            správě daní.</a:t>
            </a:r>
          </a:p>
          <a:p>
            <a:pPr marL="609600" indent="-609600">
              <a:lnSpc>
                <a:spcPct val="60000"/>
              </a:lnSpc>
              <a:buFontTx/>
              <a:buNone/>
            </a:pPr>
            <a:endParaRPr lang="cs-CZ" sz="800" smtClean="0"/>
          </a:p>
          <a:p>
            <a:pPr marL="609600" indent="-609600">
              <a:lnSpc>
                <a:spcPct val="95000"/>
              </a:lnSpc>
            </a:pPr>
            <a:r>
              <a:rPr lang="cs-CZ" sz="2400" smtClean="0"/>
              <a:t>Lze konat prakticky </a:t>
            </a:r>
            <a:r>
              <a:rPr lang="cs-CZ" sz="2400" b="1" smtClean="0"/>
              <a:t>kdekoli</a:t>
            </a:r>
            <a:r>
              <a:rPr lang="cs-CZ" sz="2400" smtClean="0"/>
              <a:t>.</a:t>
            </a:r>
          </a:p>
          <a:p>
            <a:pPr marL="990600" lvl="1" indent="-533400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800" smtClean="0"/>
              <a:t>I v prostorách SD </a:t>
            </a:r>
            <a:r>
              <a:rPr lang="cs-CZ" sz="1600" smtClean="0"/>
              <a:t>(např. ohledání zapůjčené či zajištěné věci či vzorku).</a:t>
            </a:r>
          </a:p>
          <a:p>
            <a:pPr marL="990600" lvl="1" indent="-533400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800" smtClean="0"/>
              <a:t>SD, který není místně příslušný, může provádět místní šetření i bez dožádání.</a:t>
            </a:r>
            <a:endParaRPr lang="cs-CZ" sz="2000" smtClean="0"/>
          </a:p>
          <a:p>
            <a:pPr marL="609600" indent="-609600">
              <a:lnSpc>
                <a:spcPct val="95000"/>
              </a:lnSpc>
              <a:buFontTx/>
              <a:buNone/>
            </a:pPr>
            <a:endParaRPr lang="cs-CZ" sz="800" smtClean="0"/>
          </a:p>
          <a:p>
            <a:pPr marL="609600" indent="-609600">
              <a:lnSpc>
                <a:spcPct val="120000"/>
              </a:lnSpc>
            </a:pPr>
            <a:r>
              <a:rPr lang="cs-CZ" sz="2400" smtClean="0"/>
              <a:t>Podle povahy věci sepisuje SD o průběhu MŠ:</a:t>
            </a:r>
          </a:p>
          <a:p>
            <a:pPr marL="609600" indent="-609600">
              <a:lnSpc>
                <a:spcPct val="85000"/>
              </a:lnSpc>
              <a:buFontTx/>
              <a:buNone/>
            </a:pPr>
            <a:r>
              <a:rPr lang="cs-CZ" sz="1200" smtClean="0"/>
              <a:t>                                                  </a:t>
            </a:r>
            <a:r>
              <a:rPr lang="cs-CZ" sz="1800" smtClean="0"/>
              <a:t>a)</a:t>
            </a:r>
            <a:r>
              <a:rPr lang="cs-CZ" sz="2000" smtClean="0"/>
              <a:t>  </a:t>
            </a:r>
            <a:r>
              <a:rPr lang="cs-CZ" sz="1800" smtClean="0"/>
              <a:t>úřední záznam </a:t>
            </a:r>
            <a:r>
              <a:rPr lang="cs-CZ" sz="1600" smtClean="0"/>
              <a:t>(častější) nebo</a:t>
            </a:r>
          </a:p>
          <a:p>
            <a:pPr marL="609600" indent="-609600">
              <a:lnSpc>
                <a:spcPct val="85000"/>
              </a:lnSpc>
              <a:buFontTx/>
              <a:buNone/>
            </a:pPr>
            <a:r>
              <a:rPr lang="cs-CZ" sz="1800" smtClean="0"/>
              <a:t>                                 b)  protokol</a:t>
            </a:r>
          </a:p>
          <a:p>
            <a:pPr marL="609600" indent="-609600">
              <a:lnSpc>
                <a:spcPct val="150000"/>
              </a:lnSpc>
            </a:pPr>
            <a:r>
              <a:rPr lang="cs-CZ" sz="2400" smtClean="0"/>
              <a:t>Nové pravomoci SD:</a:t>
            </a:r>
          </a:p>
          <a:p>
            <a:pPr marL="990600" lvl="1" indent="-533400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2000" smtClean="0"/>
              <a:t>přizvat si k provedení MŠ potřebnou osobu </a:t>
            </a:r>
            <a:r>
              <a:rPr lang="cs-CZ" sz="1800" smtClean="0"/>
              <a:t>(př.: policista, jiná úřední osoba,..) </a:t>
            </a:r>
          </a:p>
          <a:p>
            <a:pPr marL="990600" lvl="1" indent="-533400">
              <a:lnSpc>
                <a:spcPct val="120000"/>
              </a:lnSpc>
              <a:buFont typeface="Times New Roman" pitchFamily="18" charset="0"/>
              <a:buChar char="–"/>
            </a:pPr>
            <a:r>
              <a:rPr lang="cs-CZ" sz="2000" smtClean="0"/>
              <a:t>pořídit </a:t>
            </a:r>
            <a:r>
              <a:rPr lang="cs-CZ" sz="2000" b="1" smtClean="0"/>
              <a:t>obrazový a zvukový záznam</a:t>
            </a:r>
            <a:r>
              <a:rPr lang="cs-CZ" sz="2000" smtClean="0"/>
              <a:t> z MŠ: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smtClean="0"/>
              <a:t>nutno předem upozornit dotčené osoby </a:t>
            </a:r>
            <a:r>
              <a:rPr lang="cs-CZ" sz="1600" smtClean="0"/>
              <a:t>(není nutné pokud jde o obrazový záznam věcí)</a:t>
            </a:r>
          </a:p>
          <a:p>
            <a:pPr marL="1371600" lvl="2" indent="-457200">
              <a:lnSpc>
                <a:spcPct val="85000"/>
              </a:lnSpc>
              <a:buFont typeface="Wingdings" pitchFamily="2" charset="2"/>
              <a:buChar char="Ø"/>
            </a:pPr>
            <a:r>
              <a:rPr lang="cs-CZ" sz="1800" smtClean="0"/>
              <a:t>použití zaznamenat v protokolu či úředním záznamu o průběhu MŠ</a:t>
            </a:r>
          </a:p>
          <a:p>
            <a:pPr marL="1371600" lvl="2" indent="-457200">
              <a:lnSpc>
                <a:spcPct val="85000"/>
              </a:lnSpc>
              <a:buFont typeface="Wingdings" pitchFamily="2" charset="2"/>
              <a:buChar char="Ø"/>
            </a:pPr>
            <a:r>
              <a:rPr lang="cs-CZ" sz="1800" smtClean="0"/>
              <a:t>je součást spisu, kopie na žádost </a:t>
            </a:r>
            <a:r>
              <a:rPr lang="cs-CZ" sz="1600" smtClean="0"/>
              <a:t>(§ 64 a 67)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685800"/>
          </a:xfrm>
        </p:spPr>
        <p:txBody>
          <a:bodyPr/>
          <a:lstStyle/>
          <a:p>
            <a:pPr eaLnBrk="1" hangingPunct="1"/>
            <a:r>
              <a:rPr lang="cs-CZ" sz="2000" b="1" i="1" smtClean="0"/>
              <a:t>Pokračování:</a:t>
            </a:r>
            <a:r>
              <a:rPr lang="cs-CZ" sz="2000" b="1" smtClean="0"/>
              <a:t> § 80 až 84 - Místní šetření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990600"/>
            <a:ext cx="8928100" cy="5534025"/>
          </a:xfrm>
        </p:spPr>
        <p:txBody>
          <a:bodyPr/>
          <a:lstStyle/>
          <a:p>
            <a:pPr marL="609600" indent="-609600">
              <a:spcBef>
                <a:spcPct val="10000"/>
              </a:spcBef>
            </a:pPr>
            <a:r>
              <a:rPr lang="cs-CZ" sz="2400" smtClean="0"/>
              <a:t>Zachována pravomoc:</a:t>
            </a:r>
          </a:p>
          <a:p>
            <a:pPr marL="609600" indent="-609600">
              <a:spcBef>
                <a:spcPct val="10000"/>
              </a:spcBef>
              <a:buFontTx/>
              <a:buNone/>
            </a:pPr>
            <a:endParaRPr lang="cs-CZ" sz="900" smtClean="0"/>
          </a:p>
          <a:p>
            <a:pPr marL="990600" lvl="1" indent="-533400">
              <a:lnSpc>
                <a:spcPct val="110000"/>
              </a:lnSpc>
              <a:spcBef>
                <a:spcPct val="10000"/>
              </a:spcBef>
              <a:buFont typeface="Times New Roman" pitchFamily="18" charset="0"/>
              <a:buAutoNum type="arabicPeriod"/>
            </a:pPr>
            <a:r>
              <a:rPr lang="cs-CZ" sz="2000" smtClean="0"/>
              <a:t>k</a:t>
            </a:r>
            <a:r>
              <a:rPr lang="cs-CZ" sz="2000" b="1" smtClean="0"/>
              <a:t> přístupu</a:t>
            </a:r>
            <a:r>
              <a:rPr lang="cs-CZ" sz="2000" smtClean="0"/>
              <a:t> na všechna místa sloužící k podnikání s tím, že pokud se jedná o obydlí, musí být nově naplněno kritérium nezbytnosti  </a:t>
            </a:r>
            <a:r>
              <a:rPr lang="cs-CZ" sz="1800" smtClean="0"/>
              <a:t>(tj. nelze-li jinak </a:t>
            </a:r>
            <a:r>
              <a:rPr lang="cs-CZ" sz="1800" smtClean="0">
                <a:latin typeface="Century Gothic" pitchFamily="34" charset="0"/>
              </a:rPr>
              <a:t>→</a:t>
            </a:r>
            <a:r>
              <a:rPr lang="cs-CZ" sz="1800" smtClean="0"/>
              <a:t> nedotknutelnost obydlí)</a:t>
            </a:r>
          </a:p>
          <a:p>
            <a:pPr marL="990600" lvl="1" indent="-533400">
              <a:lnSpc>
                <a:spcPct val="110000"/>
              </a:lnSpc>
              <a:spcBef>
                <a:spcPct val="10000"/>
              </a:spcBef>
              <a:buFont typeface="Times New Roman" pitchFamily="18" charset="0"/>
              <a:buNone/>
            </a:pPr>
            <a:endParaRPr lang="cs-CZ" sz="800" smtClean="0"/>
          </a:p>
          <a:p>
            <a:pPr marL="1371600" lvl="2" indent="-457200">
              <a:spcBef>
                <a:spcPct val="10000"/>
              </a:spcBef>
              <a:buFont typeface="Wingdings" pitchFamily="2" charset="2"/>
              <a:buChar char="Ø"/>
            </a:pPr>
            <a:r>
              <a:rPr lang="cs-CZ" sz="1800" smtClean="0"/>
              <a:t>Právo přístupu </a:t>
            </a:r>
            <a:r>
              <a:rPr lang="cs-CZ" sz="1800" b="1" smtClean="0"/>
              <a:t>neznamená právo zjednat si přístup</a:t>
            </a:r>
            <a:r>
              <a:rPr lang="cs-CZ" sz="1800" smtClean="0"/>
              <a:t> proti vůli dotčené osoby:       → je nutná součinnost, kterou je možno vynucovat např. pořádkovou pokutou.</a:t>
            </a:r>
          </a:p>
          <a:p>
            <a:pPr marL="1371600" lvl="2" indent="-457200">
              <a:spcBef>
                <a:spcPct val="10000"/>
              </a:spcBef>
              <a:buFont typeface="Wingdings" pitchFamily="2" charset="2"/>
              <a:buNone/>
            </a:pPr>
            <a:endParaRPr lang="cs-CZ" sz="1200" smtClean="0"/>
          </a:p>
          <a:p>
            <a:pPr marL="990600" lvl="1" indent="-533400">
              <a:lnSpc>
                <a:spcPct val="110000"/>
              </a:lnSpc>
              <a:spcBef>
                <a:spcPct val="30000"/>
              </a:spcBef>
              <a:buFont typeface="Times New Roman" pitchFamily="18" charset="0"/>
              <a:buNone/>
            </a:pPr>
            <a:r>
              <a:rPr lang="cs-CZ" sz="2000" smtClean="0"/>
              <a:t>2.      používat programové vybavení DS a vyžádat si výpis nebo kopii     </a:t>
            </a:r>
          </a:p>
          <a:p>
            <a:pPr marL="990600" lvl="1" indent="-533400">
              <a:lnSpc>
                <a:spcPct val="50000"/>
              </a:lnSpc>
              <a:spcBef>
                <a:spcPct val="30000"/>
              </a:spcBef>
              <a:buFont typeface="Times New Roman" pitchFamily="18" charset="0"/>
              <a:buNone/>
            </a:pPr>
            <a:r>
              <a:rPr lang="cs-CZ" sz="2000" smtClean="0"/>
              <a:t>           </a:t>
            </a:r>
            <a:r>
              <a:rPr lang="cs-CZ" sz="1800" smtClean="0"/>
              <a:t>(i elektronickou)</a:t>
            </a:r>
          </a:p>
          <a:p>
            <a:pPr marL="990600" lvl="1" indent="-533400">
              <a:lnSpc>
                <a:spcPct val="60000"/>
              </a:lnSpc>
              <a:spcBef>
                <a:spcPct val="30000"/>
              </a:spcBef>
              <a:buFont typeface="Times New Roman" pitchFamily="18" charset="0"/>
              <a:buNone/>
            </a:pPr>
            <a:endParaRPr lang="cs-CZ" sz="800" smtClean="0"/>
          </a:p>
          <a:p>
            <a:pPr marL="1371600" lvl="2" indent="-457200">
              <a:spcBef>
                <a:spcPct val="10000"/>
              </a:spcBef>
              <a:buFont typeface="Wingdings" pitchFamily="2" charset="2"/>
              <a:buChar char="Ø"/>
            </a:pPr>
            <a:r>
              <a:rPr lang="cs-CZ" sz="1800" smtClean="0"/>
              <a:t>V textu již není explicitně zmíněno „</a:t>
            </a:r>
            <a:r>
              <a:rPr lang="cs-CZ" sz="1800" b="1" smtClean="0"/>
              <a:t>bezúplatně</a:t>
            </a:r>
            <a:r>
              <a:rPr lang="cs-CZ" sz="1800" smtClean="0"/>
              <a:t>“, ale na významu se nic nemění!</a:t>
            </a:r>
          </a:p>
          <a:p>
            <a:pPr marL="1371600" lvl="2" indent="-457200">
              <a:lnSpc>
                <a:spcPct val="95000"/>
              </a:lnSpc>
              <a:spcBef>
                <a:spcPct val="10000"/>
              </a:spcBef>
              <a:buFont typeface="Wingdings" pitchFamily="2" charset="2"/>
              <a:buNone/>
            </a:pPr>
            <a:endParaRPr lang="cs-CZ" sz="1200" smtClean="0">
              <a:solidFill>
                <a:schemeClr val="accent2"/>
              </a:solidFill>
            </a:endParaRPr>
          </a:p>
          <a:p>
            <a:pPr marL="990600" lvl="1" indent="-533400">
              <a:lnSpc>
                <a:spcPct val="110000"/>
              </a:lnSpc>
              <a:spcBef>
                <a:spcPct val="30000"/>
              </a:spcBef>
              <a:buFont typeface="Times New Roman" pitchFamily="18" charset="0"/>
              <a:buNone/>
            </a:pPr>
            <a:r>
              <a:rPr lang="cs-CZ" sz="2000" smtClean="0"/>
              <a:t>3.      k </a:t>
            </a:r>
            <a:r>
              <a:rPr lang="cs-CZ" sz="2000" b="1" smtClean="0"/>
              <a:t>zapůjčení </a:t>
            </a:r>
            <a:r>
              <a:rPr lang="cs-CZ" sz="2000" smtClean="0"/>
              <a:t>potřebných dokladů, věcí a vzorků věcí mimo prostory DS </a:t>
            </a:r>
          </a:p>
          <a:p>
            <a:pPr marL="990600" lvl="1" indent="-533400">
              <a:lnSpc>
                <a:spcPct val="140000"/>
              </a:lnSpc>
              <a:spcBef>
                <a:spcPct val="25000"/>
              </a:spcBef>
              <a:buFont typeface="Times New Roman" pitchFamily="18" charset="0"/>
              <a:buNone/>
            </a:pPr>
            <a:r>
              <a:rPr lang="cs-CZ" sz="2000" smtClean="0"/>
              <a:t>4.      k </a:t>
            </a:r>
            <a:r>
              <a:rPr lang="cs-CZ" sz="2000" b="1" smtClean="0"/>
              <a:t>zajištění</a:t>
            </a:r>
            <a:r>
              <a:rPr lang="cs-CZ" sz="2000" smtClean="0"/>
              <a:t> věcí, které mohou sloužit jako důkazní prostředek</a:t>
            </a:r>
          </a:p>
          <a:p>
            <a:pPr marL="1371600" lvl="2" indent="-457200">
              <a:spcBef>
                <a:spcPct val="10000"/>
              </a:spcBef>
              <a:buFont typeface="Wingdings" pitchFamily="2" charset="2"/>
              <a:buChar char="Ø"/>
            </a:pPr>
            <a:r>
              <a:rPr lang="cs-CZ" sz="1800" smtClean="0"/>
              <a:t>Pouze pokud existuje důvodná obava zavlečení důkazního prostředku.</a:t>
            </a:r>
          </a:p>
        </p:txBody>
      </p:sp>
      <p:sp>
        <p:nvSpPr>
          <p:cNvPr id="114692" name="Line 4"/>
          <p:cNvSpPr>
            <a:spLocks noChangeShapeType="1"/>
          </p:cNvSpPr>
          <p:nvPr/>
        </p:nvSpPr>
        <p:spPr bwMode="auto">
          <a:xfrm>
            <a:off x="298450" y="908050"/>
            <a:ext cx="871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685800"/>
          </a:xfrm>
        </p:spPr>
        <p:txBody>
          <a:bodyPr/>
          <a:lstStyle/>
          <a:p>
            <a:pPr algn="l" eaLnBrk="1" hangingPunct="1"/>
            <a:r>
              <a:rPr lang="cs-CZ" sz="1800" b="1" smtClean="0"/>
              <a:t>		</a:t>
            </a:r>
            <a:r>
              <a:rPr lang="cs-CZ" sz="2000" b="1" i="1" smtClean="0"/>
              <a:t>Pokračování:</a:t>
            </a:r>
            <a:r>
              <a:rPr lang="cs-CZ" sz="2000" b="1" smtClean="0"/>
              <a:t> § 80 až 84 - Místní šetření</a:t>
            </a:r>
            <a:r>
              <a:rPr lang="cs-CZ" sz="4000" b="1" smtClean="0"/>
              <a:t> 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915400" cy="5257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15000"/>
              </a:spcBef>
              <a:spcAft>
                <a:spcPct val="25000"/>
              </a:spcAft>
              <a:buFont typeface="Times New Roman" pitchFamily="18" charset="0"/>
              <a:buNone/>
            </a:pPr>
            <a:r>
              <a:rPr lang="cs-CZ" sz="2400" smtClean="0"/>
              <a:t>   Proces </a:t>
            </a:r>
            <a:r>
              <a:rPr lang="cs-CZ" sz="2400" b="1" smtClean="0"/>
              <a:t>zajištění</a:t>
            </a:r>
            <a:r>
              <a:rPr lang="cs-CZ" sz="2400" smtClean="0"/>
              <a:t> věci:</a:t>
            </a:r>
          </a:p>
          <a:p>
            <a:pPr marL="990600" lvl="1" indent="-533400">
              <a:lnSpc>
                <a:spcPct val="80000"/>
              </a:lnSpc>
              <a:spcBef>
                <a:spcPct val="10000"/>
              </a:spcBef>
              <a:buFontTx/>
              <a:buChar char="•"/>
            </a:pPr>
            <a:r>
              <a:rPr lang="cs-CZ" sz="2000" smtClean="0"/>
              <a:t>SD věci :</a:t>
            </a:r>
            <a:r>
              <a:rPr lang="cs-CZ" sz="1800" smtClean="0"/>
              <a:t>   -  převezme a přemístí na vhodné místo,</a:t>
            </a:r>
          </a:p>
          <a:p>
            <a:pPr marL="990600" lvl="1" indent="-533400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cs-CZ" sz="1800" smtClean="0"/>
              <a:t>                             -  ponechá na místě s vyznačeným zajištěním bez zamezení přístupu,</a:t>
            </a:r>
          </a:p>
          <a:p>
            <a:pPr marL="990600" lvl="1" indent="-533400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cs-CZ" sz="1800" smtClean="0"/>
              <a:t>                             -  ponechá na místě s vyznačeným zajištěním a zamezí přístup úřední     </a:t>
            </a:r>
          </a:p>
          <a:p>
            <a:pPr marL="990600" lvl="1" indent="-533400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cs-CZ" sz="1800" smtClean="0"/>
              <a:t>                                uzávěrou.</a:t>
            </a:r>
            <a:endParaRPr lang="cs-CZ" sz="1600" smtClean="0"/>
          </a:p>
          <a:p>
            <a:pPr marL="990600" lvl="1" indent="-533400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cs-CZ" sz="2000" smtClean="0"/>
              <a:t>SD vydá rozhodnutí o zajištění věci, které</a:t>
            </a:r>
          </a:p>
          <a:p>
            <a:pPr marL="1371600" lvl="2" indent="-457200">
              <a:lnSpc>
                <a:spcPct val="90000"/>
              </a:lnSpc>
              <a:spcBef>
                <a:spcPct val="10000"/>
              </a:spcBef>
              <a:buFont typeface="Times New Roman" pitchFamily="18" charset="0"/>
              <a:buChar char="–"/>
            </a:pPr>
            <a:r>
              <a:rPr lang="cs-CZ" sz="1800" smtClean="0"/>
              <a:t>je součástí protokolu, </a:t>
            </a:r>
            <a:r>
              <a:rPr lang="cs-CZ" sz="1600" smtClean="0"/>
              <a:t>nebo</a:t>
            </a:r>
          </a:p>
          <a:p>
            <a:pPr marL="1371600" lvl="2" indent="-457200">
              <a:lnSpc>
                <a:spcPct val="90000"/>
              </a:lnSpc>
              <a:spcBef>
                <a:spcPct val="10000"/>
              </a:spcBef>
              <a:buFont typeface="Times New Roman" pitchFamily="18" charset="0"/>
              <a:buChar char="–"/>
            </a:pPr>
            <a:r>
              <a:rPr lang="cs-CZ" sz="1800" smtClean="0"/>
              <a:t>doručí samostatně </a:t>
            </a:r>
            <a:r>
              <a:rPr lang="cs-CZ" sz="1600" smtClean="0"/>
              <a:t>(nelze-li pro nepřítomnost dotčené osoby protokolovat)</a:t>
            </a:r>
          </a:p>
          <a:p>
            <a:pPr marL="609600" indent="-609600">
              <a:lnSpc>
                <a:spcPct val="105000"/>
              </a:lnSpc>
              <a:spcBef>
                <a:spcPct val="10000"/>
              </a:spcBef>
              <a:buFontTx/>
              <a:buNone/>
            </a:pPr>
            <a:endParaRPr lang="cs-CZ" sz="2400" smtClean="0">
              <a:solidFill>
                <a:srgbClr val="FF3300"/>
              </a:solidFill>
            </a:endParaRPr>
          </a:p>
        </p:txBody>
      </p:sp>
      <p:sp>
        <p:nvSpPr>
          <p:cNvPr id="115716" name="Line 4"/>
          <p:cNvSpPr>
            <a:spLocks noChangeShapeType="1"/>
          </p:cNvSpPr>
          <p:nvPr/>
        </p:nvSpPr>
        <p:spPr bwMode="auto">
          <a:xfrm>
            <a:off x="304800" y="914400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85800"/>
            <a:ext cx="7696200" cy="5410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800" b="1" smtClean="0"/>
              <a:t>Písemnost </a:t>
            </a:r>
            <a:r>
              <a:rPr lang="cs-CZ" sz="2000" smtClean="0"/>
              <a:t>(§ 64 odst. 2)</a:t>
            </a:r>
          </a:p>
          <a:p>
            <a:pPr lvl="1">
              <a:lnSpc>
                <a:spcPct val="80000"/>
              </a:lnSpc>
              <a:buFontTx/>
              <a:buChar char="="/>
            </a:pPr>
            <a:r>
              <a:rPr lang="cs-CZ" sz="2400" smtClean="0"/>
              <a:t>listinná zpráva</a:t>
            </a:r>
          </a:p>
          <a:p>
            <a:pPr lvl="1">
              <a:lnSpc>
                <a:spcPct val="80000"/>
              </a:lnSpc>
              <a:buFontTx/>
              <a:buChar char="="/>
            </a:pPr>
            <a:r>
              <a:rPr lang="cs-CZ" sz="2400" smtClean="0"/>
              <a:t>datová zpráva (pokud to nevylučuje povaha věci)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600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smtClean="0"/>
              <a:t>V některých právních předpisem se používá pojem „dokument“.</a:t>
            </a:r>
          </a:p>
          <a:p>
            <a:pPr>
              <a:lnSpc>
                <a:spcPct val="80000"/>
              </a:lnSpc>
            </a:pPr>
            <a:endParaRPr lang="cs-CZ" sz="2000" smtClean="0"/>
          </a:p>
          <a:p>
            <a:pPr>
              <a:lnSpc>
                <a:spcPct val="80000"/>
              </a:lnSpc>
            </a:pPr>
            <a:endParaRPr lang="cs-CZ" sz="20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b="1" smtClean="0"/>
              <a:t>„Písemně“</a:t>
            </a:r>
          </a:p>
          <a:p>
            <a:pPr lvl="1">
              <a:lnSpc>
                <a:spcPct val="80000"/>
              </a:lnSpc>
              <a:buFontTx/>
              <a:buChar char="="/>
            </a:pPr>
            <a:r>
              <a:rPr lang="cs-CZ" sz="2400" smtClean="0"/>
              <a:t>pouze listinná forma</a:t>
            </a:r>
          </a:p>
          <a:p>
            <a:pPr lvl="1">
              <a:lnSpc>
                <a:spcPct val="80000"/>
              </a:lnSpc>
            </a:pPr>
            <a:endParaRPr lang="cs-CZ" sz="1200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smtClean="0"/>
              <a:t>Používá se v souvislosti s </a:t>
            </a:r>
            <a:r>
              <a:rPr lang="cs-CZ" sz="2000" i="1" smtClean="0"/>
              <a:t>podáním</a:t>
            </a:r>
            <a:r>
              <a:rPr lang="cs-CZ" sz="2000" smtClean="0"/>
              <a:t> (§ 70 a násl.).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smtClean="0"/>
              <a:t>Jde o tradiční, byť nepřesnou terminologii.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>
              <a:lnSpc>
                <a:spcPct val="80000"/>
              </a:lnSpc>
              <a:buFont typeface="Arial" charset="0"/>
              <a:buChar char="x"/>
            </a:pPr>
            <a:r>
              <a:rPr lang="cs-CZ" sz="2400" smtClean="0"/>
              <a:t>    elektronicky, </a:t>
            </a:r>
          </a:p>
          <a:p>
            <a:pPr>
              <a:lnSpc>
                <a:spcPct val="80000"/>
              </a:lnSpc>
              <a:buFont typeface="Arial" charset="0"/>
              <a:buChar char="x"/>
            </a:pPr>
            <a:r>
              <a:rPr lang="cs-CZ" sz="2400" smtClean="0"/>
              <a:t>    ústně do protokolu, </a:t>
            </a:r>
          </a:p>
          <a:p>
            <a:pPr>
              <a:lnSpc>
                <a:spcPct val="80000"/>
              </a:lnSpc>
              <a:buFont typeface="Arial" charset="0"/>
              <a:buChar char="x"/>
            </a:pPr>
            <a:r>
              <a:rPr lang="cs-CZ" sz="2400" smtClean="0"/>
              <a:t>    za použití jiných přenosových technik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685800"/>
          </a:xfrm>
        </p:spPr>
        <p:txBody>
          <a:bodyPr/>
          <a:lstStyle/>
          <a:p>
            <a:pPr algn="l" eaLnBrk="1" hangingPunct="1"/>
            <a:r>
              <a:rPr lang="cs-CZ" sz="1800" b="1" smtClean="0"/>
              <a:t>		</a:t>
            </a:r>
            <a:r>
              <a:rPr lang="cs-CZ" sz="2000" b="1" i="1" smtClean="0"/>
              <a:t>Pokračování:</a:t>
            </a:r>
            <a:r>
              <a:rPr lang="cs-CZ" sz="2000" b="1" smtClean="0"/>
              <a:t> § 80 až 84 - Místní šetření</a:t>
            </a:r>
            <a:r>
              <a:rPr lang="cs-CZ" sz="4000" b="1" smtClean="0"/>
              <a:t> 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839200" cy="55626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15000"/>
              </a:spcBef>
              <a:spcAft>
                <a:spcPct val="25000"/>
              </a:spcAft>
              <a:buFont typeface="Times New Roman" pitchFamily="18" charset="0"/>
              <a:buNone/>
            </a:pPr>
            <a:r>
              <a:rPr lang="cs-CZ" sz="2400" smtClean="0"/>
              <a:t>Proces </a:t>
            </a:r>
            <a:r>
              <a:rPr lang="cs-CZ" sz="2400" b="1" smtClean="0"/>
              <a:t>vracení</a:t>
            </a:r>
            <a:r>
              <a:rPr lang="cs-CZ" sz="2400" smtClean="0"/>
              <a:t> zapůjčené nebo zajištěné věci:</a:t>
            </a:r>
            <a:r>
              <a:rPr lang="cs-CZ" sz="3600" b="1" smtClean="0"/>
              <a:t> </a:t>
            </a:r>
          </a:p>
          <a:p>
            <a:pPr marL="990600" lvl="1" indent="-533400">
              <a:spcBef>
                <a:spcPct val="10000"/>
              </a:spcBef>
              <a:buFontTx/>
              <a:buChar char="•"/>
            </a:pPr>
            <a:r>
              <a:rPr lang="cs-CZ" sz="2000" b="1" smtClean="0"/>
              <a:t>Zapůjčené věci:</a:t>
            </a:r>
            <a:r>
              <a:rPr lang="cs-CZ" sz="1800" smtClean="0"/>
              <a:t> doklady a vzorky vrací SD </a:t>
            </a:r>
            <a:r>
              <a:rPr lang="cs-CZ" sz="1800" u="sng" smtClean="0"/>
              <a:t>do 30 dnů</a:t>
            </a:r>
            <a:r>
              <a:rPr lang="cs-CZ" sz="1800" smtClean="0"/>
              <a:t> od převzetí nebo odebrání, pokud nadřízený SD tuto lhůtu neprodlouží </a:t>
            </a:r>
            <a:r>
              <a:rPr lang="cs-CZ" sz="1600" smtClean="0"/>
              <a:t>(lze i opakovaně).</a:t>
            </a:r>
          </a:p>
          <a:p>
            <a:pPr marL="1371600" lvl="2" indent="-457200">
              <a:lnSpc>
                <a:spcPct val="110000"/>
              </a:lnSpc>
              <a:spcBef>
                <a:spcPct val="10000"/>
              </a:spcBef>
              <a:buFont typeface="Wingdings" pitchFamily="2" charset="2"/>
              <a:buChar char="Ø"/>
            </a:pPr>
            <a:r>
              <a:rPr lang="cs-CZ" sz="1600" smtClean="0"/>
              <a:t>vzorky se po posouzení vracejí pouze pokud to připouští jejich povaha</a:t>
            </a:r>
          </a:p>
          <a:p>
            <a:pPr marL="1371600" lvl="2" indent="-457200">
              <a:lnSpc>
                <a:spcPct val="110000"/>
              </a:lnSpc>
              <a:spcBef>
                <a:spcPct val="10000"/>
              </a:spcBef>
            </a:pPr>
            <a:endParaRPr lang="cs-CZ" sz="900" smtClean="0"/>
          </a:p>
          <a:p>
            <a:pPr marL="990600" lvl="1" indent="-533400">
              <a:spcBef>
                <a:spcPct val="10000"/>
              </a:spcBef>
              <a:buFontTx/>
              <a:buChar char="•"/>
            </a:pPr>
            <a:r>
              <a:rPr lang="cs-CZ" sz="2000" b="1" smtClean="0"/>
              <a:t>Zajištěné věci:</a:t>
            </a:r>
            <a:r>
              <a:rPr lang="cs-CZ" sz="1800" smtClean="0"/>
              <a:t> pominou-li důvody, SD </a:t>
            </a:r>
            <a:r>
              <a:rPr lang="cs-CZ" sz="1800" u="sng" smtClean="0"/>
              <a:t>bezodkladně </a:t>
            </a:r>
            <a:r>
              <a:rPr lang="cs-CZ" sz="1800" smtClean="0"/>
              <a:t>zruší rozhodnutí o zajištění věci a věc vrátí.</a:t>
            </a:r>
          </a:p>
          <a:p>
            <a:pPr marL="990600" lvl="1" indent="-533400">
              <a:spcBef>
                <a:spcPct val="10000"/>
              </a:spcBef>
              <a:buFontTx/>
              <a:buChar char="•"/>
            </a:pPr>
            <a:endParaRPr lang="cs-CZ" sz="1200" smtClean="0"/>
          </a:p>
          <a:p>
            <a:pPr marL="990600" lvl="1" indent="-533400">
              <a:lnSpc>
                <a:spcPct val="80000"/>
              </a:lnSpc>
              <a:spcBef>
                <a:spcPct val="10000"/>
              </a:spcBef>
              <a:buFontTx/>
              <a:buChar char="•"/>
            </a:pPr>
            <a:r>
              <a:rPr lang="cs-CZ" sz="2000" b="1" smtClean="0"/>
              <a:t>Komu </a:t>
            </a:r>
            <a:r>
              <a:rPr lang="cs-CZ" sz="2000" smtClean="0"/>
              <a:t>se vrací:</a:t>
            </a:r>
          </a:p>
          <a:p>
            <a:pPr marL="1371600" lvl="2" indent="-457200">
              <a:lnSpc>
                <a:spcPct val="80000"/>
              </a:lnSpc>
              <a:spcBef>
                <a:spcPct val="10000"/>
              </a:spcBef>
              <a:buFont typeface="Times New Roman" pitchFamily="18" charset="0"/>
              <a:buChar char="–"/>
            </a:pPr>
            <a:r>
              <a:rPr lang="cs-CZ" sz="1800" smtClean="0"/>
              <a:t>osobě, která věc zapůjčila nebo od které byla věc odebrána</a:t>
            </a:r>
          </a:p>
          <a:p>
            <a:pPr marL="1371600" lvl="2" indent="-457200">
              <a:lnSpc>
                <a:spcPct val="80000"/>
              </a:lnSpc>
              <a:spcBef>
                <a:spcPct val="10000"/>
              </a:spcBef>
              <a:buFont typeface="Times New Roman" pitchFamily="18" charset="0"/>
              <a:buChar char="–"/>
            </a:pPr>
            <a:r>
              <a:rPr lang="cs-CZ" sz="1800" smtClean="0"/>
              <a:t>vlastníkovi</a:t>
            </a:r>
          </a:p>
          <a:p>
            <a:pPr marL="1371600" lvl="2" indent="-457200">
              <a:lnSpc>
                <a:spcPct val="80000"/>
              </a:lnSpc>
              <a:spcBef>
                <a:spcPct val="10000"/>
              </a:spcBef>
              <a:buFont typeface="Times New Roman" pitchFamily="18" charset="0"/>
              <a:buChar char="–"/>
            </a:pPr>
            <a:endParaRPr lang="cs-CZ" sz="700" smtClean="0"/>
          </a:p>
          <a:p>
            <a:pPr marL="1371600" lvl="2" indent="-457200">
              <a:lnSpc>
                <a:spcPct val="80000"/>
              </a:lnSpc>
              <a:spcBef>
                <a:spcPct val="10000"/>
              </a:spcBef>
              <a:buFont typeface="Wingdings" pitchFamily="2" charset="2"/>
              <a:buChar char="Ø"/>
            </a:pPr>
            <a:r>
              <a:rPr lang="cs-CZ" sz="1600" b="1" smtClean="0"/>
              <a:t>Pokud takováto osoba není známa, nebo si věc na výzvu nevyzvedla, anebo jde o věc, která je bez povolení neobchodovatelná nebo jejíž prodej je zakázán, může SD rozhodnout o jejím propadnutí ve prospěch státu.</a:t>
            </a:r>
          </a:p>
          <a:p>
            <a:pPr marL="1752600" lvl="3" indent="-381000">
              <a:lnSpc>
                <a:spcPct val="95000"/>
              </a:lnSpc>
              <a:spcBef>
                <a:spcPct val="15000"/>
              </a:spcBef>
              <a:buFont typeface="Wingdings" pitchFamily="2" charset="2"/>
              <a:buChar char="Ø"/>
            </a:pPr>
            <a:r>
              <a:rPr lang="cs-CZ" sz="1600" smtClean="0"/>
              <a:t>včas podané odvolání proti tomuto rozhodnutí má odkladný účinek</a:t>
            </a:r>
            <a:r>
              <a:rPr lang="cs-CZ" sz="1600" smtClean="0">
                <a:solidFill>
                  <a:srgbClr val="FF3300"/>
                </a:solidFill>
              </a:rPr>
              <a:t>                     </a:t>
            </a:r>
          </a:p>
        </p:txBody>
      </p:sp>
      <p:sp>
        <p:nvSpPr>
          <p:cNvPr id="116740" name="Line 4"/>
          <p:cNvSpPr>
            <a:spLocks noChangeShapeType="1"/>
          </p:cNvSpPr>
          <p:nvPr/>
        </p:nvSpPr>
        <p:spPr bwMode="auto">
          <a:xfrm>
            <a:off x="304800" y="914400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533400"/>
          </a:xfrm>
        </p:spPr>
        <p:txBody>
          <a:bodyPr/>
          <a:lstStyle/>
          <a:p>
            <a:pPr eaLnBrk="1" hangingPunct="1"/>
            <a:r>
              <a:rPr lang="cs-CZ" sz="2800" b="1" smtClean="0"/>
              <a:t>§ 85 až 88 </a:t>
            </a:r>
            <a:r>
              <a:rPr lang="cs-CZ" sz="2800" b="1" smtClean="0">
                <a:cs typeface="Times New Roman" pitchFamily="18" charset="0"/>
              </a:rPr>
              <a:t>–</a:t>
            </a:r>
            <a:r>
              <a:rPr lang="cs-CZ" sz="2800" b="1" smtClean="0"/>
              <a:t> Daňová kontrola</a:t>
            </a:r>
            <a:r>
              <a:rPr lang="cs-CZ" sz="4000" b="1" smtClean="0"/>
              <a:t> 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9067800" cy="5791200"/>
          </a:xfrm>
        </p:spPr>
        <p:txBody>
          <a:bodyPr/>
          <a:lstStyle/>
          <a:p>
            <a:pPr marL="609600" indent="-609600">
              <a:lnSpc>
                <a:spcPct val="95000"/>
              </a:lnSpc>
            </a:pPr>
            <a:r>
              <a:rPr lang="cs-CZ" sz="2400" smtClean="0"/>
              <a:t>Jde o </a:t>
            </a:r>
            <a:r>
              <a:rPr lang="cs-CZ" sz="2400" b="1" smtClean="0"/>
              <a:t>postup</a:t>
            </a:r>
            <a:r>
              <a:rPr lang="cs-CZ" sz="2000" smtClean="0"/>
              <a:t> </a:t>
            </a:r>
            <a:r>
              <a:rPr lang="cs-CZ" sz="1800" smtClean="0"/>
              <a:t>(soubor úkonů),</a:t>
            </a:r>
            <a:r>
              <a:rPr lang="cs-CZ" sz="2000" smtClean="0"/>
              <a:t> </a:t>
            </a:r>
            <a:r>
              <a:rPr lang="cs-CZ" sz="2400" smtClean="0"/>
              <a:t>kterým SD prověřuje tvrzení DS a jiné skutečnosti mající vliv na stanovení jeho daňové povinnosti</a:t>
            </a:r>
            <a:r>
              <a:rPr lang="cs-CZ" sz="1800" smtClean="0"/>
              <a:t> </a:t>
            </a:r>
          </a:p>
          <a:p>
            <a:pPr marL="990600" lvl="1" indent="-533400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800" smtClean="0"/>
              <a:t>cíl DK = cíl správy daní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800" smtClean="0"/>
          </a:p>
          <a:p>
            <a:pPr marL="609600" indent="-609600">
              <a:lnSpc>
                <a:spcPct val="50000"/>
              </a:lnSpc>
              <a:buFontTx/>
              <a:buNone/>
            </a:pPr>
            <a:endParaRPr lang="cs-CZ" sz="700" smtClean="0"/>
          </a:p>
          <a:p>
            <a:pPr marL="609600" indent="-609600">
              <a:lnSpc>
                <a:spcPct val="95000"/>
              </a:lnSpc>
            </a:pPr>
            <a:r>
              <a:rPr lang="cs-CZ" sz="2400" b="1" smtClean="0"/>
              <a:t>Předmět:</a:t>
            </a:r>
            <a:r>
              <a:rPr lang="cs-CZ" sz="2000" b="1" smtClean="0"/>
              <a:t>  </a:t>
            </a:r>
            <a:r>
              <a:rPr lang="cs-CZ" sz="2000" smtClean="0"/>
              <a:t>určuje, k jakému daňovému řízení se DK vztahuje.</a:t>
            </a:r>
          </a:p>
          <a:p>
            <a:pPr marL="990600" lvl="1" indent="-533400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800" smtClean="0"/>
              <a:t>nejčastěji půjde o určité zdaňovací období </a:t>
            </a:r>
            <a:r>
              <a:rPr lang="cs-CZ" sz="1600" smtClean="0"/>
              <a:t>(neplatí u jednorázových daní)</a:t>
            </a:r>
          </a:p>
          <a:p>
            <a:pPr marL="990600" lvl="1" indent="-533400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800" smtClean="0"/>
              <a:t>explicitně stanovena pravomoc SD provádět DK pro více daňových řízení                   </a:t>
            </a:r>
            <a:r>
              <a:rPr lang="cs-CZ" sz="1600" smtClean="0"/>
              <a:t>(tj. několik zdaňovacích období – zásada hospodárnosti)</a:t>
            </a:r>
          </a:p>
          <a:p>
            <a:pPr marL="990600" lvl="1" indent="-533400">
              <a:lnSpc>
                <a:spcPct val="95000"/>
              </a:lnSpc>
              <a:buFont typeface="Wingdings" pitchFamily="2" charset="2"/>
              <a:buNone/>
            </a:pPr>
            <a:endParaRPr lang="cs-CZ" sz="1000" smtClean="0"/>
          </a:p>
          <a:p>
            <a:pPr marL="609600" indent="-609600">
              <a:lnSpc>
                <a:spcPct val="95000"/>
              </a:lnSpc>
            </a:pPr>
            <a:r>
              <a:rPr lang="cs-CZ" sz="2400" b="1" smtClean="0"/>
              <a:t>Rozsah:</a:t>
            </a:r>
            <a:r>
              <a:rPr lang="cs-CZ" sz="2000" b="1" smtClean="0"/>
              <a:t> </a:t>
            </a:r>
            <a:r>
              <a:rPr lang="cs-CZ" sz="2000" smtClean="0"/>
              <a:t> určuje, které povinnosti, tvrzení či okolnosti bude SD v rámci daného 	             předmětu prověřovat</a:t>
            </a:r>
          </a:p>
          <a:p>
            <a:pPr marL="609600" indent="-609600">
              <a:lnSpc>
                <a:spcPct val="95000"/>
              </a:lnSpc>
              <a:buFontTx/>
              <a:buNone/>
            </a:pPr>
            <a:r>
              <a:rPr lang="cs-CZ" sz="2000" smtClean="0"/>
              <a:t>	1) neomezený: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/>
              <a:t>DK je zaměřena na ověření plnění celkové daňové povinnosti v daném zdaňovacím období</a:t>
            </a:r>
          </a:p>
          <a:p>
            <a:pPr marL="609600" indent="-609600">
              <a:lnSpc>
                <a:spcPct val="95000"/>
              </a:lnSpc>
              <a:buFontTx/>
              <a:buNone/>
            </a:pPr>
            <a:r>
              <a:rPr lang="cs-CZ" sz="2000" smtClean="0"/>
              <a:t>	2) omezený: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/>
              <a:t>DK je zaměřena pouze na ověření plnění vybraných povinností </a:t>
            </a:r>
          </a:p>
          <a:p>
            <a:pPr marL="609600" indent="-609600">
              <a:lnSpc>
                <a:spcPct val="95000"/>
              </a:lnSpc>
              <a:spcBef>
                <a:spcPct val="45000"/>
              </a:spcBef>
            </a:pPr>
            <a:r>
              <a:rPr lang="cs-CZ" sz="2000" smtClean="0"/>
              <a:t>Rozsah lze v průběhu DK </a:t>
            </a:r>
            <a:r>
              <a:rPr lang="cs-CZ" sz="2000" b="1" smtClean="0"/>
              <a:t>upřesnit</a:t>
            </a:r>
            <a:r>
              <a:rPr lang="cs-CZ" sz="2000" smtClean="0"/>
              <a:t> </a:t>
            </a:r>
            <a:r>
              <a:rPr lang="cs-CZ" sz="1800" smtClean="0"/>
              <a:t>(tj. rozšířit či zúžit)</a:t>
            </a:r>
            <a:r>
              <a:rPr lang="cs-CZ" sz="2000" smtClean="0"/>
              <a:t> postupem pro její zahájení.</a:t>
            </a:r>
          </a:p>
          <a:p>
            <a:pPr marL="609600" indent="-609600">
              <a:lnSpc>
                <a:spcPct val="95000"/>
              </a:lnSpc>
              <a:spcBef>
                <a:spcPct val="45000"/>
              </a:spcBef>
            </a:pPr>
            <a:r>
              <a:rPr lang="cs-CZ" sz="2000" smtClean="0"/>
              <a:t>Předmět a rozsah SD </a:t>
            </a:r>
            <a:r>
              <a:rPr lang="cs-CZ" sz="2000" b="1" smtClean="0"/>
              <a:t>vymezí při zahájení</a:t>
            </a:r>
            <a:r>
              <a:rPr lang="cs-CZ" sz="2000" smtClean="0"/>
              <a:t> DK.</a:t>
            </a:r>
          </a:p>
          <a:p>
            <a:pPr marL="609600" indent="-609600">
              <a:lnSpc>
                <a:spcPct val="50000"/>
              </a:lnSpc>
              <a:buFontTx/>
              <a:buNone/>
            </a:pPr>
            <a:endParaRPr 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60350"/>
            <a:ext cx="8489950" cy="568325"/>
          </a:xfrm>
        </p:spPr>
        <p:txBody>
          <a:bodyPr/>
          <a:lstStyle/>
          <a:p>
            <a:pPr eaLnBrk="1" hangingPunct="1"/>
            <a:r>
              <a:rPr lang="cs-CZ" sz="2000" b="1" i="1" smtClean="0"/>
              <a:t>Pokračování:</a:t>
            </a:r>
            <a:r>
              <a:rPr lang="cs-CZ" sz="2000" b="1" smtClean="0"/>
              <a:t> § 85 až 88 - Daňová kontrola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81075"/>
            <a:ext cx="9139238" cy="5419725"/>
          </a:xfrm>
        </p:spPr>
        <p:txBody>
          <a:bodyPr/>
          <a:lstStyle/>
          <a:p>
            <a:pPr marL="990600" lvl="1" indent="-533400">
              <a:lnSpc>
                <a:spcPct val="80000"/>
              </a:lnSpc>
              <a:buFont typeface="Wingdings" pitchFamily="2" charset="2"/>
              <a:buNone/>
            </a:pPr>
            <a:endParaRPr lang="cs-CZ" sz="1200" smtClean="0"/>
          </a:p>
          <a:p>
            <a:pPr marL="609600" indent="-609600"/>
            <a:r>
              <a:rPr lang="cs-CZ" sz="2400" smtClean="0"/>
              <a:t>Nově  vymezeny podmínky pro </a:t>
            </a:r>
            <a:r>
              <a:rPr lang="cs-CZ" sz="2400" b="1" smtClean="0"/>
              <a:t>opakování DK</a:t>
            </a:r>
            <a:r>
              <a:rPr lang="cs-CZ" sz="2400" smtClean="0"/>
              <a:t>:</a:t>
            </a:r>
          </a:p>
          <a:p>
            <a:pPr marL="990600" lvl="1" indent="-533400">
              <a:buFont typeface="Times New Roman" pitchFamily="18" charset="0"/>
              <a:buChar char="–"/>
            </a:pPr>
            <a:r>
              <a:rPr lang="cs-CZ" sz="2000" smtClean="0"/>
              <a:t>vyšly najevo nové skutečnosti a důkazy bez zavinění SD, které zakládají pochybnost o správném stanovení daně</a:t>
            </a:r>
            <a:r>
              <a:rPr lang="cs-CZ" sz="1800" smtClean="0"/>
              <a:t>, nebo</a:t>
            </a:r>
          </a:p>
          <a:p>
            <a:pPr marL="990600" lvl="1" indent="-533400">
              <a:buFont typeface="Times New Roman" pitchFamily="18" charset="0"/>
              <a:buChar char="–"/>
            </a:pPr>
            <a:r>
              <a:rPr lang="cs-CZ" sz="2000" smtClean="0"/>
              <a:t>změna tvrzení DS</a:t>
            </a:r>
            <a:r>
              <a:rPr lang="cs-CZ" sz="1800" smtClean="0"/>
              <a:t>,  </a:t>
            </a:r>
            <a:r>
              <a:rPr lang="cs-CZ" sz="1600" b="1" smtClean="0"/>
              <a:t>zejména:  DDT</a:t>
            </a:r>
            <a:r>
              <a:rPr lang="cs-CZ" sz="1600" smtClean="0"/>
              <a:t> (= DK pouze v rozsahu změny).</a:t>
            </a:r>
          </a:p>
          <a:p>
            <a:pPr marL="1371600" lvl="2" indent="-457200">
              <a:buFont typeface="Wingdings" pitchFamily="2" charset="2"/>
              <a:buChar char="Ø"/>
            </a:pPr>
            <a:endParaRPr lang="cs-CZ" sz="1200" smtClean="0"/>
          </a:p>
          <a:p>
            <a:pPr marL="609600" indent="-609600"/>
            <a:r>
              <a:rPr lang="cs-CZ" sz="2400" smtClean="0"/>
              <a:t>Bariéra pro opakování se týká </a:t>
            </a:r>
            <a:r>
              <a:rPr lang="cs-CZ" sz="2400" u="sng" smtClean="0"/>
              <a:t>pouze</a:t>
            </a:r>
            <a:r>
              <a:rPr lang="cs-CZ" sz="2400" smtClean="0"/>
              <a:t> skutečností, které již byly v souladu s vymezeným rozsahem kontrolovány</a:t>
            </a:r>
            <a:r>
              <a:rPr lang="cs-CZ" sz="2100" smtClean="0"/>
              <a:t> </a:t>
            </a:r>
          </a:p>
          <a:p>
            <a:pPr marL="990600" lvl="1" indent="-533400">
              <a:buFont typeface="Wingdings" pitchFamily="2" charset="2"/>
              <a:buChar char="Ø"/>
            </a:pPr>
            <a:r>
              <a:rPr lang="cs-CZ" sz="1900" smtClean="0"/>
              <a:t>to, co dosud nebylo kontrolováno, je možno zkontrolovat bez dalšího </a:t>
            </a:r>
            <a:r>
              <a:rPr lang="cs-CZ" sz="1600" smtClean="0"/>
              <a:t>(nutno však dbát zásady šetřit práva zúčastněných osob!)</a:t>
            </a:r>
          </a:p>
          <a:p>
            <a:pPr marL="990600" lvl="1" indent="-533400">
              <a:buFont typeface="Wingdings" pitchFamily="2" charset="2"/>
              <a:buChar char="Ø"/>
            </a:pPr>
            <a:r>
              <a:rPr lang="cs-CZ" sz="1800" smtClean="0"/>
              <a:t>pokud byl rozsah DK původně vymezen jako neomezený a poté byl zúžen, týká se bariéra opakování původního </a:t>
            </a:r>
            <a:r>
              <a:rPr lang="cs-CZ" sz="1600" smtClean="0"/>
              <a:t>(neomezeného)</a:t>
            </a:r>
            <a:r>
              <a:rPr lang="cs-CZ" sz="1800" smtClean="0"/>
              <a:t> rozsahu.</a:t>
            </a:r>
          </a:p>
          <a:p>
            <a:pPr marL="609600" indent="-609600">
              <a:lnSpc>
                <a:spcPct val="85000"/>
              </a:lnSpc>
              <a:spcBef>
                <a:spcPct val="30000"/>
              </a:spcBef>
            </a:pPr>
            <a:endParaRPr lang="cs-CZ" sz="1200" smtClean="0"/>
          </a:p>
          <a:p>
            <a:pPr marL="609600" indent="-609600">
              <a:lnSpc>
                <a:spcPct val="85000"/>
              </a:lnSpc>
              <a:spcBef>
                <a:spcPct val="30000"/>
              </a:spcBef>
            </a:pPr>
            <a:r>
              <a:rPr lang="cs-CZ" sz="2400" smtClean="0"/>
              <a:t>Při zahájení opakované DK seznámí SD daňový subjekt s důvody pro opakování.</a:t>
            </a:r>
            <a:r>
              <a:rPr lang="cs-CZ" sz="1400" smtClean="0"/>
              <a:t>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18788" name="Line 4"/>
          <p:cNvSpPr>
            <a:spLocks noChangeShapeType="1"/>
          </p:cNvSpPr>
          <p:nvPr/>
        </p:nvSpPr>
        <p:spPr bwMode="auto">
          <a:xfrm>
            <a:off x="298450" y="908050"/>
            <a:ext cx="9001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60350"/>
            <a:ext cx="8489950" cy="568325"/>
          </a:xfrm>
        </p:spPr>
        <p:txBody>
          <a:bodyPr/>
          <a:lstStyle/>
          <a:p>
            <a:pPr eaLnBrk="1" hangingPunct="1"/>
            <a:r>
              <a:rPr lang="cs-CZ" sz="2000" b="1" i="1" smtClean="0"/>
              <a:t>Pokračování:</a:t>
            </a:r>
            <a:r>
              <a:rPr lang="cs-CZ" sz="2000" b="1" smtClean="0"/>
              <a:t> § 85 až 88 - Daňová kontrola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9139238" cy="5715000"/>
          </a:xfrm>
        </p:spPr>
        <p:txBody>
          <a:bodyPr/>
          <a:lstStyle/>
          <a:p>
            <a:pPr marL="990600" lvl="1" indent="-533400">
              <a:lnSpc>
                <a:spcPct val="80000"/>
              </a:lnSpc>
              <a:buFont typeface="Wingdings" pitchFamily="2" charset="2"/>
              <a:buNone/>
            </a:pPr>
            <a:endParaRPr lang="cs-CZ" sz="1000" smtClean="0"/>
          </a:p>
          <a:p>
            <a:pPr marL="609600" indent="-609600">
              <a:lnSpc>
                <a:spcPct val="110000"/>
              </a:lnSpc>
            </a:pPr>
            <a:r>
              <a:rPr lang="cs-CZ" sz="2000" smtClean="0"/>
              <a:t>SD může dokončit DK i v případě </a:t>
            </a:r>
            <a:r>
              <a:rPr lang="cs-CZ" sz="2000" b="1" smtClean="0"/>
              <a:t>změny místní příslušnosti</a:t>
            </a:r>
            <a:r>
              <a:rPr lang="cs-CZ" sz="2000" smtClean="0"/>
              <a:t> DS v jejím průběhu.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smtClean="0"/>
              <a:t>V případě sporu mezi správci daně o to, zda je účelné, aby DK dokončil původní SD, se analogicky uplatní § 15 </a:t>
            </a:r>
            <a:r>
              <a:rPr lang="cs-CZ" sz="1600" smtClean="0"/>
              <a:t>(tzn. rozhodne nejblíže společně nadřízený SD).</a:t>
            </a:r>
          </a:p>
          <a:p>
            <a:pPr marL="609600" indent="-609600">
              <a:lnSpc>
                <a:spcPct val="50000"/>
              </a:lnSpc>
              <a:buFontTx/>
              <a:buNone/>
            </a:pPr>
            <a:endParaRPr lang="cs-CZ" sz="1600" smtClean="0"/>
          </a:p>
          <a:p>
            <a:pPr marL="609600" indent="-609600">
              <a:lnSpc>
                <a:spcPct val="105000"/>
              </a:lnSpc>
            </a:pPr>
            <a:r>
              <a:rPr lang="cs-CZ" sz="2000" smtClean="0"/>
              <a:t>DK může být realizována </a:t>
            </a:r>
            <a:r>
              <a:rPr lang="cs-CZ" sz="2000" b="1" smtClean="0"/>
              <a:t>před vyměřením daně</a:t>
            </a:r>
            <a:r>
              <a:rPr lang="cs-CZ" sz="2000" smtClean="0"/>
              <a:t> i </a:t>
            </a:r>
            <a:r>
              <a:rPr lang="cs-CZ" sz="2000" b="1" smtClean="0"/>
              <a:t>po jejím vyměření</a:t>
            </a:r>
            <a:r>
              <a:rPr lang="cs-CZ" sz="2000" smtClean="0"/>
              <a:t>. Ohraničena je lhůtou pro stanovení daně (§ 148).</a:t>
            </a:r>
            <a:r>
              <a:rPr lang="cs-CZ" sz="1200" smtClean="0"/>
              <a:t> </a:t>
            </a:r>
          </a:p>
          <a:p>
            <a:pPr marL="609600" indent="-609600">
              <a:lnSpc>
                <a:spcPct val="105000"/>
              </a:lnSpc>
              <a:buFontTx/>
              <a:buNone/>
            </a:pPr>
            <a:endParaRPr lang="cs-CZ" sz="1200" smtClean="0"/>
          </a:p>
          <a:p>
            <a:pPr marL="609600" indent="-609600">
              <a:lnSpc>
                <a:spcPct val="95000"/>
              </a:lnSpc>
            </a:pPr>
            <a:r>
              <a:rPr lang="cs-CZ" sz="2000" smtClean="0"/>
              <a:t>Jasné vymezení modifikovaných </a:t>
            </a:r>
            <a:r>
              <a:rPr lang="cs-CZ" sz="2000" b="1" smtClean="0"/>
              <a:t>práv a povinností DS</a:t>
            </a:r>
            <a:r>
              <a:rPr lang="cs-CZ" sz="2000" smtClean="0"/>
              <a:t> při provádění DK</a:t>
            </a:r>
          </a:p>
          <a:p>
            <a:pPr marL="990600" lvl="1" indent="-533400">
              <a:lnSpc>
                <a:spcPct val="95000"/>
              </a:lnSpc>
              <a:buFontTx/>
              <a:buChar char="•"/>
            </a:pPr>
            <a:r>
              <a:rPr lang="cs-CZ" sz="1800" smtClean="0"/>
              <a:t>SD při daňové kontrole disponuje pravomocemi jako při MŠ a dalšími pravomocemi odpovídajícími povinnostem DS</a:t>
            </a:r>
            <a:r>
              <a:rPr lang="cs-CZ" sz="1600" smtClean="0"/>
              <a:t> </a:t>
            </a:r>
            <a:r>
              <a:rPr lang="cs-CZ" sz="1400" smtClean="0"/>
              <a:t>(§ 86 odst. 3).</a:t>
            </a:r>
          </a:p>
          <a:p>
            <a:pPr marL="609600" indent="-609600">
              <a:lnSpc>
                <a:spcPct val="95000"/>
              </a:lnSpc>
            </a:pPr>
            <a:endParaRPr lang="cs-CZ" sz="1200" smtClean="0"/>
          </a:p>
          <a:p>
            <a:pPr marL="609600" indent="-609600">
              <a:lnSpc>
                <a:spcPct val="65000"/>
              </a:lnSpc>
            </a:pPr>
            <a:r>
              <a:rPr lang="cs-CZ" sz="2000" smtClean="0"/>
              <a:t>Oproti § 16 ZSDP došlo k několika systematickým změnám:</a:t>
            </a:r>
          </a:p>
          <a:p>
            <a:pPr marL="1371600" lvl="2" indent="-457200">
              <a:lnSpc>
                <a:spcPct val="110000"/>
              </a:lnSpc>
              <a:buFont typeface="Times New Roman" pitchFamily="18" charset="0"/>
              <a:buChar char="–"/>
            </a:pPr>
            <a:r>
              <a:rPr lang="cs-CZ" sz="1800" smtClean="0"/>
              <a:t>výslech svědka, znalce je upraven samostatně v § 95 a 96</a:t>
            </a:r>
          </a:p>
          <a:p>
            <a:pPr marL="1371600" lvl="2" indent="-457200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1800" smtClean="0"/>
              <a:t>kontrola u daňového poradce či advokáta v § 255 </a:t>
            </a:r>
            <a:r>
              <a:rPr lang="cs-CZ" sz="1800" b="1" smtClean="0"/>
              <a:t>(nově i pro daňové poradce!)</a:t>
            </a:r>
          </a:p>
          <a:p>
            <a:pPr marL="1371600" lvl="2" indent="-457200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1800" smtClean="0"/>
              <a:t>prokázání totožnosti úřední osoby v § 12</a:t>
            </a:r>
          </a:p>
          <a:p>
            <a:pPr marL="1371600" lvl="2" indent="-457200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1800" b="1" smtClean="0"/>
              <a:t>námitka</a:t>
            </a:r>
            <a:r>
              <a:rPr lang="cs-CZ" sz="1800" smtClean="0"/>
              <a:t> proti postupu pracovníka SD byla </a:t>
            </a:r>
            <a:r>
              <a:rPr lang="cs-CZ" sz="1800" b="1" smtClean="0"/>
              <a:t>nahrazena</a:t>
            </a:r>
            <a:r>
              <a:rPr lang="cs-CZ" sz="1800" smtClean="0"/>
              <a:t> univerzálnější </a:t>
            </a:r>
            <a:r>
              <a:rPr lang="cs-CZ" sz="1800" b="1" smtClean="0"/>
              <a:t>stížností </a:t>
            </a:r>
            <a:r>
              <a:rPr lang="cs-CZ" sz="1800" smtClean="0"/>
              <a:t>podle § 261</a:t>
            </a:r>
          </a:p>
          <a:p>
            <a:pPr marL="609600" indent="-609600">
              <a:lnSpc>
                <a:spcPct val="95000"/>
              </a:lnSpc>
              <a:buFontTx/>
              <a:buNone/>
            </a:pPr>
            <a:r>
              <a:rPr lang="cs-CZ" sz="1200" smtClean="0"/>
              <a:t>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19812" name="Line 4"/>
          <p:cNvSpPr>
            <a:spLocks noChangeShapeType="1"/>
          </p:cNvSpPr>
          <p:nvPr/>
        </p:nvSpPr>
        <p:spPr bwMode="auto">
          <a:xfrm>
            <a:off x="298450" y="908050"/>
            <a:ext cx="9001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685800"/>
          </a:xfrm>
        </p:spPr>
        <p:txBody>
          <a:bodyPr/>
          <a:lstStyle/>
          <a:p>
            <a:pPr eaLnBrk="1" hangingPunct="1"/>
            <a:r>
              <a:rPr lang="cs-CZ" sz="2000" b="1" i="1" smtClean="0"/>
              <a:t>Pokračování:</a:t>
            </a:r>
            <a:r>
              <a:rPr lang="cs-CZ" sz="2000" b="1" smtClean="0"/>
              <a:t> § 85 až 88 - Daňová kontrola</a:t>
            </a:r>
            <a:r>
              <a:rPr lang="cs-CZ" sz="4000" b="1" smtClean="0"/>
              <a:t> 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3988" y="838200"/>
            <a:ext cx="9226550" cy="6019800"/>
          </a:xfrm>
        </p:spPr>
        <p:txBody>
          <a:bodyPr/>
          <a:lstStyle/>
          <a:p>
            <a:pPr marL="609600" indent="-609600">
              <a:lnSpc>
                <a:spcPct val="85000"/>
              </a:lnSpc>
            </a:pPr>
            <a:endParaRPr lang="cs-CZ" sz="600" smtClean="0"/>
          </a:p>
          <a:p>
            <a:pPr marL="609600" indent="-609600">
              <a:lnSpc>
                <a:spcPct val="95000"/>
              </a:lnSpc>
            </a:pPr>
            <a:r>
              <a:rPr lang="cs-CZ" sz="2000" smtClean="0"/>
              <a:t>Stanoven okamžik </a:t>
            </a:r>
            <a:r>
              <a:rPr lang="cs-CZ" sz="2000" b="1" smtClean="0"/>
              <a:t>zahájení DK:</a:t>
            </a:r>
            <a:r>
              <a:rPr lang="cs-CZ" sz="2000" smtClean="0"/>
              <a:t> </a:t>
            </a:r>
          </a:p>
          <a:p>
            <a:pPr marL="609600" indent="-609600">
              <a:lnSpc>
                <a:spcPct val="95000"/>
              </a:lnSpc>
              <a:buFontTx/>
              <a:buNone/>
            </a:pPr>
            <a:r>
              <a:rPr lang="cs-CZ" sz="1600" smtClean="0"/>
              <a:t>           </a:t>
            </a:r>
            <a:r>
              <a:rPr lang="cs-CZ" sz="1600" smtClean="0">
                <a:sym typeface="Wingdings 3" pitchFamily="18" charset="2"/>
              </a:rPr>
              <a:t> </a:t>
            </a:r>
            <a:r>
              <a:rPr lang="cs-CZ" sz="1600" b="1" smtClean="0"/>
              <a:t>provedení prvního úkonu vůči DS</a:t>
            </a:r>
            <a:r>
              <a:rPr lang="cs-CZ" sz="1600" smtClean="0"/>
              <a:t>, kterým SD jasně deklaruje předmět a rozsah DK, přičemž  by mělo  současně dojít k faktickému započetí samotné kontrolní činnosti</a:t>
            </a:r>
            <a:r>
              <a:rPr lang="cs-CZ" sz="2000" smtClean="0"/>
              <a:t>.</a:t>
            </a:r>
            <a:endParaRPr lang="cs-CZ" sz="80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800" smtClean="0"/>
          </a:p>
          <a:p>
            <a:pPr marL="609600" indent="-609600">
              <a:lnSpc>
                <a:spcPct val="90000"/>
              </a:lnSpc>
            </a:pPr>
            <a:r>
              <a:rPr lang="cs-CZ" sz="2000" b="1" smtClean="0"/>
              <a:t>Vyhýbání se</a:t>
            </a:r>
            <a:r>
              <a:rPr lang="cs-CZ" sz="2000" smtClean="0"/>
              <a:t> daňové kontrole </a:t>
            </a:r>
            <a:r>
              <a:rPr lang="cs-CZ" sz="1600" smtClean="0"/>
              <a:t>(= porušení zásady spolupráce)</a:t>
            </a:r>
            <a:r>
              <a:rPr lang="cs-CZ" sz="2000" smtClean="0"/>
              <a:t> dává SD pravomoc použít nový institut – výzvu </a:t>
            </a:r>
            <a:r>
              <a:rPr lang="cs-CZ" sz="1600" smtClean="0"/>
              <a:t>(přerušuje lhůtu dle § 148),</a:t>
            </a:r>
            <a:r>
              <a:rPr lang="cs-CZ" sz="2000" smtClean="0"/>
              <a:t> ve které stanoví: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1600" smtClean="0"/>
              <a:t>                                                           </a:t>
            </a:r>
            <a:r>
              <a:rPr lang="cs-CZ" sz="1600" b="1" smtClean="0"/>
              <a:t>-  místo a předmět DK </a:t>
            </a:r>
          </a:p>
          <a:p>
            <a:pPr marL="609600" indent="-609600">
              <a:lnSpc>
                <a:spcPct val="75000"/>
              </a:lnSpc>
              <a:buFontTx/>
              <a:buNone/>
            </a:pPr>
            <a:r>
              <a:rPr lang="cs-CZ" sz="1600" b="1" smtClean="0"/>
              <a:t>                                                           -  lhůtu ke sdělení časového okamžiku pro zahájení DK</a:t>
            </a:r>
          </a:p>
          <a:p>
            <a:pPr marL="990600" lvl="1" indent="-533400">
              <a:lnSpc>
                <a:spcPct val="105000"/>
              </a:lnSpc>
              <a:buFont typeface="Wingdings" pitchFamily="2" charset="2"/>
              <a:buChar char="Ø"/>
            </a:pPr>
            <a:r>
              <a:rPr lang="cs-CZ" sz="1800" smtClean="0"/>
              <a:t>nevede-li tento postup ke spolupráci při DK, lze daň stanovit podle pomůcek (§ 98). </a:t>
            </a:r>
          </a:p>
          <a:p>
            <a:pPr marL="609600" indent="-609600">
              <a:lnSpc>
                <a:spcPct val="95000"/>
              </a:lnSpc>
              <a:buFontTx/>
              <a:buNone/>
            </a:pPr>
            <a:endParaRPr lang="cs-CZ" sz="600" smtClean="0"/>
          </a:p>
          <a:p>
            <a:pPr marL="609600" indent="-609600">
              <a:lnSpc>
                <a:spcPct val="120000"/>
              </a:lnSpc>
            </a:pPr>
            <a:r>
              <a:rPr lang="cs-CZ" sz="2000" smtClean="0"/>
              <a:t>DŘ stanoví jasný postup pro zpracování </a:t>
            </a:r>
            <a:r>
              <a:rPr lang="cs-CZ" sz="2000" b="1" smtClean="0"/>
              <a:t>zprávy o DK</a:t>
            </a:r>
            <a:r>
              <a:rPr lang="cs-CZ" sz="2000" smtClean="0"/>
              <a:t>.</a:t>
            </a:r>
          </a:p>
          <a:p>
            <a:pPr marL="990600" lvl="1" indent="-533400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800" smtClean="0"/>
              <a:t>právo DS vyjádřit se k výsledku kontrolního zjištění </a:t>
            </a:r>
            <a:r>
              <a:rPr lang="cs-CZ" sz="1600" smtClean="0"/>
              <a:t>(zaveden </a:t>
            </a:r>
            <a:r>
              <a:rPr lang="cs-CZ" sz="1600" b="1" smtClean="0"/>
              <a:t>prvek koncentrace</a:t>
            </a:r>
            <a:r>
              <a:rPr lang="cs-CZ" sz="1600" smtClean="0"/>
              <a:t> – tj. pokud vyjádření a návrhy nevedly ke změně výsledku kontrolního zjištění, další vyjádření se nepřipouští)</a:t>
            </a:r>
          </a:p>
          <a:p>
            <a:pPr marL="990600" lvl="1" indent="-533400">
              <a:lnSpc>
                <a:spcPct val="95000"/>
              </a:lnSpc>
              <a:buFont typeface="Wingdings" pitchFamily="2" charset="2"/>
              <a:buNone/>
            </a:pPr>
            <a:endParaRPr lang="cs-CZ" sz="800" smtClean="0"/>
          </a:p>
          <a:p>
            <a:pPr marL="609600" indent="-609600">
              <a:lnSpc>
                <a:spcPct val="95000"/>
              </a:lnSpc>
            </a:pPr>
            <a:r>
              <a:rPr lang="cs-CZ" sz="2000" smtClean="0"/>
              <a:t>DK je ukončena: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800" smtClean="0"/>
              <a:t>podpisem zprávy o DK, </a:t>
            </a:r>
            <a:r>
              <a:rPr lang="cs-CZ" sz="1600" smtClean="0"/>
              <a:t>tímto okamžikem je:  -  rovněž ukončeno projednávání zprávy o DK a </a:t>
            </a:r>
          </a:p>
          <a:p>
            <a:pPr marL="609600" indent="-609600">
              <a:lnSpc>
                <a:spcPct val="65000"/>
              </a:lnSpc>
              <a:buFontTx/>
              <a:buNone/>
            </a:pPr>
            <a:r>
              <a:rPr lang="cs-CZ" sz="1600" smtClean="0"/>
              <a:t>                                                                                                    - zpráva o DK oznámena, </a:t>
            </a:r>
            <a:r>
              <a:rPr lang="cs-CZ" sz="1400" smtClean="0"/>
              <a:t>nebo   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doručením zprávy o DK v případě vyhýbání se jejímu projednání, </a:t>
            </a:r>
            <a:r>
              <a:rPr lang="cs-CZ" sz="1400" smtClean="0"/>
              <a:t>nebo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bezdůvodným odepřením podpisu zprávy o DK </a:t>
            </a:r>
            <a:r>
              <a:rPr lang="cs-CZ" sz="1600" smtClean="0"/>
              <a:t>(tím nastávají i účinky projednání a oznámení zprávy o DK)</a:t>
            </a:r>
            <a:r>
              <a:rPr lang="cs-CZ" sz="1200" smtClean="0"/>
              <a:t>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20836" name="Line 4"/>
          <p:cNvSpPr>
            <a:spLocks noChangeShapeType="1"/>
          </p:cNvSpPr>
          <p:nvPr/>
        </p:nvSpPr>
        <p:spPr bwMode="auto">
          <a:xfrm>
            <a:off x="381000" y="762000"/>
            <a:ext cx="876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705850" cy="468313"/>
          </a:xfrm>
        </p:spPr>
        <p:txBody>
          <a:bodyPr/>
          <a:lstStyle/>
          <a:p>
            <a:pPr eaLnBrk="1" hangingPunct="1"/>
            <a:r>
              <a:rPr lang="cs-CZ" sz="2800" b="1" smtClean="0"/>
              <a:t>§ 89 až 90 – Postup k odstranění pochybností</a:t>
            </a:r>
            <a:r>
              <a:rPr lang="cs-CZ" sz="4000" b="1" smtClean="0"/>
              <a:t>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991600" cy="5257800"/>
          </a:xfrm>
        </p:spPr>
        <p:txBody>
          <a:bodyPr/>
          <a:lstStyle/>
          <a:p>
            <a:pPr marL="609600" indent="-609600"/>
            <a:r>
              <a:rPr lang="cs-CZ" sz="2400" smtClean="0"/>
              <a:t>Nový název pro postup označovaný dříve jako „</a:t>
            </a:r>
            <a:r>
              <a:rPr lang="cs-CZ" sz="2400" b="1" smtClean="0"/>
              <a:t>vytýkací řízení</a:t>
            </a:r>
            <a:r>
              <a:rPr lang="cs-CZ" sz="2400" smtClean="0"/>
              <a:t>“.</a:t>
            </a:r>
          </a:p>
          <a:p>
            <a:pPr marL="990600" lvl="1" indent="-533400">
              <a:buFont typeface="Wingdings" pitchFamily="2" charset="2"/>
              <a:buChar char="Ø"/>
            </a:pPr>
            <a:r>
              <a:rPr lang="cs-CZ" sz="2000" smtClean="0"/>
              <a:t>Nejde o řízení </a:t>
            </a:r>
            <a:r>
              <a:rPr lang="cs-CZ" sz="1800" smtClean="0"/>
              <a:t>(výstupem není rozhodnutí).</a:t>
            </a:r>
          </a:p>
          <a:p>
            <a:pPr marL="990600" lvl="1" indent="-533400">
              <a:buFontTx/>
              <a:buNone/>
            </a:pPr>
            <a:endParaRPr lang="cs-CZ" sz="2000" smtClean="0"/>
          </a:p>
          <a:p>
            <a:pPr marL="609600" indent="-609600"/>
            <a:r>
              <a:rPr lang="cs-CZ" sz="2400" smtClean="0"/>
              <a:t>Slouží k odstranění konkrétních pochybností o správnosti, průkaznosti, pravdivosti nebo úplnosti:</a:t>
            </a:r>
          </a:p>
          <a:p>
            <a:pPr marL="990600" lvl="1" indent="-533400">
              <a:lnSpc>
                <a:spcPct val="120000"/>
              </a:lnSpc>
            </a:pPr>
            <a:r>
              <a:rPr lang="cs-CZ" sz="2000" b="1" smtClean="0"/>
              <a:t>ŘDT</a:t>
            </a:r>
            <a:r>
              <a:rPr lang="cs-CZ" sz="2000" smtClean="0"/>
              <a:t> nebo </a:t>
            </a:r>
            <a:r>
              <a:rPr lang="cs-CZ" sz="2000" b="1" smtClean="0"/>
              <a:t>DDT</a:t>
            </a:r>
          </a:p>
          <a:p>
            <a:pPr marL="990600" lvl="1" indent="-533400">
              <a:lnSpc>
                <a:spcPct val="105000"/>
              </a:lnSpc>
            </a:pPr>
            <a:r>
              <a:rPr lang="cs-CZ" sz="2000" b="1" smtClean="0"/>
              <a:t>dalších písemností</a:t>
            </a:r>
            <a:r>
              <a:rPr lang="cs-CZ" sz="2000" smtClean="0"/>
              <a:t> předložených DS </a:t>
            </a:r>
            <a:r>
              <a:rPr lang="cs-CZ" sz="1800" smtClean="0"/>
              <a:t>(</a:t>
            </a:r>
            <a:r>
              <a:rPr lang="cs-CZ" sz="1600" smtClean="0"/>
              <a:t>→</a:t>
            </a:r>
            <a:r>
              <a:rPr lang="cs-CZ" sz="2000" smtClean="0"/>
              <a:t> </a:t>
            </a:r>
            <a:r>
              <a:rPr lang="cs-CZ" sz="1800" smtClean="0"/>
              <a:t>umožňuje tedy odstranit obsahové vady podání, u nichž za tímto účelem není stanoven jiný postup)</a:t>
            </a:r>
          </a:p>
          <a:p>
            <a:pPr marL="990600" lvl="1" indent="-533400">
              <a:buFontTx/>
              <a:buNone/>
            </a:pPr>
            <a:endParaRPr lang="cs-CZ" sz="1800" smtClean="0"/>
          </a:p>
          <a:p>
            <a:pPr marL="609600" indent="-609600"/>
            <a:r>
              <a:rPr lang="cs-CZ" sz="2400" smtClean="0"/>
              <a:t>Pochybnosti musí být </a:t>
            </a:r>
            <a:r>
              <a:rPr lang="cs-CZ" sz="2400" u="sng" smtClean="0"/>
              <a:t>konkrétní</a:t>
            </a:r>
            <a:r>
              <a:rPr lang="cs-CZ" sz="2000" u="sng" smtClean="0"/>
              <a:t> </a:t>
            </a:r>
            <a:r>
              <a:rPr lang="cs-CZ" sz="2000" smtClean="0"/>
              <a:t>a formulovatelné tak, aby umožnily DS jejich zhojení prostřednictvím písemné či ústní reakce.</a:t>
            </a:r>
          </a:p>
          <a:p>
            <a:pPr marL="990600" lvl="1" indent="-533400">
              <a:buFont typeface="Wingdings" pitchFamily="2" charset="2"/>
              <a:buChar char="Ø"/>
            </a:pPr>
            <a:r>
              <a:rPr lang="cs-CZ" sz="2000" smtClean="0"/>
              <a:t>Pokud jsou pochybnosti rozsáhlé či obecné, lze rovnou využít instrumentu daňové kontroly.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705850" cy="468313"/>
          </a:xfrm>
        </p:spPr>
        <p:txBody>
          <a:bodyPr/>
          <a:lstStyle/>
          <a:p>
            <a:pPr eaLnBrk="1" hangingPunct="1"/>
            <a:r>
              <a:rPr lang="cs-CZ" sz="2000" b="1" i="1" smtClean="0"/>
              <a:t>Pokračování:</a:t>
            </a:r>
            <a:r>
              <a:rPr lang="cs-CZ" sz="2000" b="1" smtClean="0"/>
              <a:t>  § 89 až 90 – Postup k odstranění pochybností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9142413" cy="6056313"/>
          </a:xfrm>
        </p:spPr>
        <p:txBody>
          <a:bodyPr/>
          <a:lstStyle/>
          <a:p>
            <a:pPr marL="990600" lvl="1" indent="-533400">
              <a:lnSpc>
                <a:spcPct val="80000"/>
              </a:lnSpc>
              <a:buFontTx/>
              <a:buNone/>
            </a:pPr>
            <a:endParaRPr lang="cs-CZ" sz="60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u="sng" smtClean="0"/>
              <a:t>I. fáze:</a:t>
            </a:r>
          </a:p>
          <a:p>
            <a:pPr marL="609600" indent="-609600">
              <a:lnSpc>
                <a:spcPct val="90000"/>
              </a:lnSpc>
            </a:pPr>
            <a:r>
              <a:rPr lang="cs-CZ" sz="2000" smtClean="0"/>
              <a:t>Postup je vůči DS zahájen vydáním výzvy k odstranění pochybností.</a:t>
            </a:r>
          </a:p>
          <a:p>
            <a:pPr marL="609600" indent="-609600">
              <a:lnSpc>
                <a:spcPct val="90000"/>
              </a:lnSpc>
            </a:pPr>
            <a:endParaRPr lang="cs-CZ" sz="600" smtClean="0"/>
          </a:p>
          <a:p>
            <a:pPr marL="609600" indent="-609600">
              <a:lnSpc>
                <a:spcPct val="90000"/>
              </a:lnSpc>
            </a:pPr>
            <a:r>
              <a:rPr lang="cs-CZ" sz="2000" b="1" smtClean="0"/>
              <a:t>Výzva</a:t>
            </a:r>
            <a:r>
              <a:rPr lang="cs-CZ" sz="2000" smtClean="0"/>
              <a:t> obsahuje: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popis konkrétních pochybností </a:t>
            </a:r>
            <a:r>
              <a:rPr lang="cs-CZ" sz="1600" smtClean="0"/>
              <a:t>(nestačí obecné prohlášení o tom, že jsou pochybnosti!)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lhůtu minim. 15 dní k odstranění pochybností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poučení o následcích spojených s neodstraněním pochybností nebo nedodržením lhůty </a:t>
            </a:r>
            <a:r>
              <a:rPr lang="cs-CZ" sz="1600" b="1" smtClean="0"/>
              <a:t>(tj. možnost přejít na pomůcky)</a:t>
            </a:r>
          </a:p>
          <a:p>
            <a:pPr marL="1371600" lvl="2" indent="-457200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cs-CZ" sz="1600" smtClean="0"/>
              <a:t>Výzva k odstranění pochybností lhůtu pro SD ve smyslu § 34 nově pouze staví (tedy nepřerušuje).</a:t>
            </a:r>
            <a:endParaRPr lang="cs-CZ" sz="700" smtClean="0">
              <a:solidFill>
                <a:srgbClr val="FF0000"/>
              </a:solidFill>
            </a:endParaRPr>
          </a:p>
          <a:p>
            <a:pPr marL="609600" indent="-609600">
              <a:lnSpc>
                <a:spcPct val="120000"/>
              </a:lnSpc>
            </a:pPr>
            <a:r>
              <a:rPr lang="cs-CZ" sz="2000" smtClean="0"/>
              <a:t>V případě předpokladu vzniku </a:t>
            </a:r>
            <a:r>
              <a:rPr lang="cs-CZ" sz="2000" i="1" smtClean="0"/>
              <a:t>daňového odpočtu</a:t>
            </a:r>
            <a:r>
              <a:rPr lang="cs-CZ" sz="2000" smtClean="0"/>
              <a:t>:</a:t>
            </a:r>
            <a:r>
              <a:rPr lang="cs-CZ" sz="1800" smtClean="0"/>
              <a:t> </a:t>
            </a:r>
            <a:r>
              <a:rPr lang="cs-CZ" sz="1400" smtClean="0"/>
              <a:t>(nikoli přeplatku jako v ZSDP)</a:t>
            </a:r>
            <a:r>
              <a:rPr lang="cs-CZ" sz="1800" smtClean="0"/>
              <a:t> </a:t>
            </a:r>
            <a:r>
              <a:rPr lang="cs-CZ" sz="2000" smtClean="0"/>
              <a:t>je nutno:</a:t>
            </a:r>
            <a:r>
              <a:rPr lang="cs-CZ" sz="1800" smtClean="0"/>
              <a:t> - výzvu vydat </a:t>
            </a:r>
            <a:r>
              <a:rPr lang="cs-CZ" sz="1800" b="1" smtClean="0"/>
              <a:t>do 30 dnů</a:t>
            </a:r>
            <a:r>
              <a:rPr lang="cs-CZ" sz="1800" smtClean="0"/>
              <a:t> ode dne podání, </a:t>
            </a:r>
            <a:r>
              <a:rPr lang="cs-CZ" sz="1600" smtClean="0"/>
              <a:t>avšak nově:</a:t>
            </a:r>
            <a:r>
              <a:rPr lang="cs-CZ" sz="1400" smtClean="0"/>
              <a:t> </a:t>
            </a:r>
            <a:r>
              <a:rPr lang="cs-CZ" sz="1800" smtClean="0"/>
              <a:t>počítáno nejdříve od posledního dne lhůty pro podání ŘDT nebo DDT</a:t>
            </a:r>
          </a:p>
          <a:p>
            <a:pPr marL="990600" lvl="1" indent="-533400">
              <a:lnSpc>
                <a:spcPct val="115000"/>
              </a:lnSpc>
              <a:buFont typeface="Wingdings" pitchFamily="2" charset="2"/>
              <a:buChar char="Ø"/>
            </a:pPr>
            <a:r>
              <a:rPr lang="cs-CZ" sz="1600" b="1" smtClean="0"/>
              <a:t>lhůtu pro ukončení celého postupu DŘ nestanoví</a:t>
            </a:r>
            <a:r>
              <a:rPr lang="cs-CZ" sz="1600" smtClean="0"/>
              <a:t> (nutno však ctít zásadu rychlosti, případně též lhůty stanovené vnitřními předpisy)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Ø"/>
            </a:pPr>
            <a:endParaRPr lang="cs-CZ" sz="800" smtClean="0"/>
          </a:p>
          <a:p>
            <a:pPr marL="609600" indent="-609600">
              <a:lnSpc>
                <a:spcPct val="95000"/>
              </a:lnSpc>
            </a:pPr>
            <a:r>
              <a:rPr lang="cs-CZ" sz="2000" smtClean="0"/>
              <a:t>O průběhu postupu sepíše SD </a:t>
            </a:r>
            <a:r>
              <a:rPr lang="cs-CZ" sz="1800" smtClean="0"/>
              <a:t> </a:t>
            </a:r>
            <a:r>
              <a:rPr lang="cs-CZ" sz="1800" b="1" smtClean="0"/>
              <a:t>- </a:t>
            </a:r>
            <a:r>
              <a:rPr lang="cs-CZ" sz="1600" b="1" smtClean="0"/>
              <a:t>protokol</a:t>
            </a:r>
            <a:r>
              <a:rPr lang="cs-CZ" sz="1600" smtClean="0"/>
              <a:t> (v případě ústní interakce)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600" smtClean="0"/>
              <a:t>				                    </a:t>
            </a:r>
            <a:r>
              <a:rPr lang="cs-CZ" sz="1600" b="1" smtClean="0"/>
              <a:t>- úřední záznam</a:t>
            </a:r>
            <a:r>
              <a:rPr lang="cs-CZ" sz="1800" smtClean="0"/>
              <a:t> </a:t>
            </a:r>
            <a:r>
              <a:rPr lang="cs-CZ" sz="1600" smtClean="0"/>
              <a:t>(v případě písemné interakce)</a:t>
            </a:r>
          </a:p>
        </p:txBody>
      </p:sp>
      <p:sp>
        <p:nvSpPr>
          <p:cNvPr id="122884" name="Line 4"/>
          <p:cNvSpPr>
            <a:spLocks noChangeShapeType="1"/>
          </p:cNvSpPr>
          <p:nvPr/>
        </p:nvSpPr>
        <p:spPr bwMode="auto">
          <a:xfrm>
            <a:off x="228600" y="838200"/>
            <a:ext cx="899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15888"/>
            <a:ext cx="8991600" cy="569912"/>
          </a:xfrm>
        </p:spPr>
        <p:txBody>
          <a:bodyPr/>
          <a:lstStyle/>
          <a:p>
            <a:pPr eaLnBrk="1" hangingPunct="1"/>
            <a:r>
              <a:rPr lang="cs-CZ" sz="2000" b="1" i="1" smtClean="0"/>
              <a:t>Pokračování:</a:t>
            </a:r>
            <a:r>
              <a:rPr lang="cs-CZ" sz="2000" b="1" smtClean="0"/>
              <a:t>  § 89 až 90 – Postup k odstranění pochybností</a:t>
            </a:r>
            <a:r>
              <a:rPr lang="cs-CZ" sz="4000" b="1" smtClean="0"/>
              <a:t> 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5425" y="981075"/>
            <a:ext cx="9147175" cy="5545138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000" smtClean="0"/>
              <a:t>Pochybnosti mohou být: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cs-CZ" sz="1800" smtClean="0"/>
              <a:t>odstraněny </a:t>
            </a:r>
            <a:r>
              <a:rPr lang="cs-CZ" sz="1600" smtClean="0">
                <a:latin typeface="Century Gothic" pitchFamily="34" charset="0"/>
              </a:rPr>
              <a:t>→</a:t>
            </a:r>
            <a:r>
              <a:rPr lang="cs-CZ" sz="1800" smtClean="0"/>
              <a:t> </a:t>
            </a:r>
            <a:r>
              <a:rPr lang="cs-CZ" sz="1600" b="1" smtClean="0"/>
              <a:t>postup je ukončen, výsledek netřeba sdělovat, mělo by bezodkladně dojít k rozhodnutí ve věci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cs-CZ" sz="1800" smtClean="0"/>
              <a:t>neodstraněny v důsledku nesoučinnosti DS </a:t>
            </a:r>
            <a:r>
              <a:rPr lang="cs-CZ" sz="1600" smtClean="0">
                <a:latin typeface="Century Gothic" pitchFamily="34" charset="0"/>
              </a:rPr>
              <a:t>→</a:t>
            </a:r>
            <a:r>
              <a:rPr lang="cs-CZ" sz="1800" smtClean="0"/>
              <a:t> </a:t>
            </a:r>
            <a:r>
              <a:rPr lang="cs-CZ" sz="1600" b="1" smtClean="0"/>
              <a:t>možnost stanovit daň podle pomůcek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cs-CZ" sz="1800" smtClean="0"/>
              <a:t>neodstraněny i přes součinnost DS </a:t>
            </a:r>
            <a:r>
              <a:rPr lang="cs-CZ" sz="1600" smtClean="0">
                <a:latin typeface="Century Gothic" pitchFamily="34" charset="0"/>
              </a:rPr>
              <a:t>→</a:t>
            </a:r>
            <a:r>
              <a:rPr lang="cs-CZ" sz="1800" smtClean="0"/>
              <a:t> </a:t>
            </a:r>
            <a:r>
              <a:rPr lang="cs-CZ" sz="1600" b="1" smtClean="0"/>
              <a:t>postup pokračuje do II. fáze (viz níže)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endParaRPr lang="cs-CZ" sz="1600" b="1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400" u="sng" smtClean="0"/>
              <a:t>II. fáze:</a:t>
            </a:r>
            <a:r>
              <a:rPr lang="cs-CZ" sz="2000" smtClean="0"/>
              <a:t> </a:t>
            </a:r>
            <a:r>
              <a:rPr lang="cs-CZ" sz="1400" b="1" smtClean="0"/>
              <a:t>týká se pouze pochybností u ŘDT či DDT, nikoli dalších písemností, pokud tyto přímo nesouvisí se </a:t>
            </a:r>
          </a:p>
          <a:p>
            <a:pPr marL="609600" indent="-609600">
              <a:lnSpc>
                <a:spcPct val="75000"/>
              </a:lnSpc>
              <a:buFontTx/>
              <a:buNone/>
            </a:pPr>
            <a:r>
              <a:rPr lang="cs-CZ" sz="1400" b="1" smtClean="0"/>
              <a:t>                      stanovením daně:</a:t>
            </a:r>
          </a:p>
          <a:p>
            <a:pPr marL="609600" indent="-609600">
              <a:lnSpc>
                <a:spcPct val="75000"/>
              </a:lnSpc>
              <a:buFontTx/>
              <a:buNone/>
            </a:pPr>
            <a:endParaRPr lang="cs-CZ" sz="800" b="1" smtClean="0"/>
          </a:p>
          <a:p>
            <a:pPr marL="990600" lvl="1" indent="-533400">
              <a:lnSpc>
                <a:spcPct val="85000"/>
              </a:lnSpc>
              <a:buFontTx/>
              <a:buChar char="•"/>
            </a:pPr>
            <a:r>
              <a:rPr lang="cs-CZ" sz="1800" smtClean="0"/>
              <a:t>SD sdělí DS, že nedošlo k odstranění pochybností a poučí jej o možnosti podat do 15 dnů návrh na pokračování v dokazování </a:t>
            </a:r>
            <a:r>
              <a:rPr lang="cs-CZ" sz="1600" smtClean="0"/>
              <a:t>(spolu s návrhem na provedení dalších důkazních prostředků)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endParaRPr lang="cs-CZ" sz="800" smtClean="0"/>
          </a:p>
          <a:p>
            <a:pPr marL="990600" lvl="1" indent="-533400">
              <a:lnSpc>
                <a:spcPct val="80000"/>
              </a:lnSpc>
              <a:buFontTx/>
              <a:buChar char="•"/>
            </a:pPr>
            <a:r>
              <a:rPr lang="cs-CZ" sz="1800" smtClean="0"/>
              <a:t>SD zvolí, zda:</a:t>
            </a:r>
          </a:p>
          <a:p>
            <a:pPr marL="1371600" lvl="2" indent="-457200">
              <a:lnSpc>
                <a:spcPct val="80000"/>
              </a:lnSpc>
              <a:buFontTx/>
              <a:buAutoNum type="alphaLcParenR"/>
            </a:pPr>
            <a:r>
              <a:rPr lang="cs-CZ" sz="1600" b="1" smtClean="0"/>
              <a:t>o dani rozhodne i přesto, že zde přetrvávají určité pochybnosti</a:t>
            </a:r>
            <a:r>
              <a:rPr lang="cs-CZ" sz="1800" smtClean="0"/>
              <a:t> </a:t>
            </a:r>
          </a:p>
          <a:p>
            <a:pPr marL="1752600" lvl="3" indent="-381000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600" smtClean="0"/>
              <a:t>nutno do 15 dnů od návrhu DS na pokračování v dokazování, tzn. pokud DS na návrh nereaguje, SD není touto lhůtou vázán (jde o lhůtu pořádkovou)</a:t>
            </a:r>
          </a:p>
          <a:p>
            <a:pPr marL="1371600" lvl="2" indent="-457200">
              <a:buFontTx/>
              <a:buAutoNum type="alphaLcParenR"/>
            </a:pPr>
            <a:r>
              <a:rPr lang="cs-CZ" sz="1600" b="1" smtClean="0"/>
              <a:t>bude v dokazování pokračovat</a:t>
            </a:r>
            <a:r>
              <a:rPr lang="cs-CZ" sz="1800" smtClean="0"/>
              <a:t> </a:t>
            </a:r>
            <a:r>
              <a:rPr lang="cs-CZ" sz="1600" smtClean="0"/>
              <a:t>(není vázán názorem DS)</a:t>
            </a:r>
            <a:r>
              <a:rPr lang="cs-CZ" sz="1800" smtClean="0"/>
              <a:t> </a:t>
            </a:r>
            <a:r>
              <a:rPr lang="cs-CZ" sz="1800" smtClean="0">
                <a:latin typeface="Century Gothic" pitchFamily="34" charset="0"/>
              </a:rPr>
              <a:t>→ </a:t>
            </a:r>
            <a:r>
              <a:rPr lang="cs-CZ" sz="1600" b="1" smtClean="0"/>
              <a:t>zahájí DK</a:t>
            </a:r>
          </a:p>
          <a:p>
            <a:pPr marL="1371600" lvl="2" indent="-457200">
              <a:lnSpc>
                <a:spcPct val="80000"/>
              </a:lnSpc>
              <a:buFontTx/>
              <a:buNone/>
            </a:pPr>
            <a:endParaRPr lang="cs-CZ" sz="1600" b="1" smtClean="0"/>
          </a:p>
          <a:p>
            <a:pPr marL="990600" lvl="1" indent="-533400">
              <a:buFont typeface="Wingdings" pitchFamily="2" charset="2"/>
              <a:buChar char="Ø"/>
            </a:pPr>
            <a:r>
              <a:rPr lang="cs-CZ" sz="1800" smtClean="0"/>
              <a:t>DK bude zahájena pouze v nezbytném rozsahu, tj. ohledně skutečností, kde přetrvávají pochybnosti.</a:t>
            </a:r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>
            <a:off x="298450" y="836613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609600"/>
          </a:xfrm>
        </p:spPr>
        <p:txBody>
          <a:bodyPr/>
          <a:lstStyle/>
          <a:p>
            <a:pPr algn="l" eaLnBrk="1" hangingPunct="1"/>
            <a:r>
              <a:rPr lang="cs-CZ" sz="2800" b="1" smtClean="0"/>
              <a:t>                            Pojem řízení</a:t>
            </a:r>
            <a:r>
              <a:rPr lang="cs-CZ" sz="4000" b="1" smtClean="0"/>
              <a:t> </a:t>
            </a:r>
            <a:r>
              <a:rPr lang="cs-CZ" sz="2800" b="1" smtClean="0"/>
              <a:t>a postup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9067800" cy="5486400"/>
          </a:xfrm>
        </p:spPr>
        <p:txBody>
          <a:bodyPr/>
          <a:lstStyle/>
          <a:p>
            <a:pPr marL="609600" indent="-609600"/>
            <a:endParaRPr lang="cs-CZ" sz="800" smtClean="0"/>
          </a:p>
          <a:p>
            <a:pPr marL="609600" indent="-609600">
              <a:spcBef>
                <a:spcPct val="30000"/>
              </a:spcBef>
              <a:spcAft>
                <a:spcPct val="10000"/>
              </a:spcAft>
            </a:pPr>
            <a:r>
              <a:rPr lang="cs-CZ" sz="2400" b="1" smtClean="0"/>
              <a:t>Řízení </a:t>
            </a:r>
            <a:r>
              <a:rPr lang="cs-CZ" sz="2000" smtClean="0"/>
              <a:t>= zákonem upravený postup (proces), jehož cílem je rozhodnout (vydat rozhodnutí).</a:t>
            </a:r>
          </a:p>
          <a:p>
            <a:pPr marL="990600" lvl="1" indent="-533400">
              <a:spcBef>
                <a:spcPct val="30000"/>
              </a:spcBef>
              <a:spcAft>
                <a:spcPct val="10000"/>
              </a:spcAft>
            </a:pPr>
            <a:r>
              <a:rPr lang="cs-CZ" sz="1600" smtClean="0"/>
              <a:t>např. vyměřovací řízení, doměřovací řízení, registrační řízení</a:t>
            </a:r>
          </a:p>
          <a:p>
            <a:pPr marL="990600" lvl="1" indent="-533400">
              <a:spcBef>
                <a:spcPct val="30000"/>
              </a:spcBef>
              <a:spcAft>
                <a:spcPct val="10000"/>
              </a:spcAft>
              <a:buFont typeface="Wingdings" pitchFamily="2" charset="2"/>
              <a:buChar char="Ø"/>
            </a:pPr>
            <a:r>
              <a:rPr lang="cs-CZ" sz="1600" smtClean="0"/>
              <a:t>pojem daňové řízení je nutno chápat v dalších souvislostech (viz dále)</a:t>
            </a:r>
          </a:p>
          <a:p>
            <a:pPr marL="609600" indent="-609600">
              <a:spcBef>
                <a:spcPct val="30000"/>
              </a:spcBef>
              <a:spcAft>
                <a:spcPct val="10000"/>
              </a:spcAft>
              <a:buFontTx/>
              <a:buNone/>
            </a:pPr>
            <a:endParaRPr lang="cs-CZ" sz="500" smtClean="0"/>
          </a:p>
          <a:p>
            <a:pPr marL="609600" indent="-609600">
              <a:spcBef>
                <a:spcPct val="30000"/>
              </a:spcBef>
              <a:spcAft>
                <a:spcPct val="10000"/>
              </a:spcAft>
            </a:pPr>
            <a:r>
              <a:rPr lang="cs-CZ" sz="2400" b="1" smtClean="0"/>
              <a:t>Postup</a:t>
            </a:r>
            <a:r>
              <a:rPr lang="cs-CZ" sz="2400" smtClean="0"/>
              <a:t> </a:t>
            </a:r>
            <a:r>
              <a:rPr lang="cs-CZ" sz="2000" smtClean="0"/>
              <a:t>(rozuměj „další postup“) = ucelený a zákonem upravený proces, jehož cílem není rozhodnout </a:t>
            </a:r>
            <a:r>
              <a:rPr lang="cs-CZ" sz="1800" smtClean="0"/>
              <a:t>(nevydává se zde žádné rozhodnutí).</a:t>
            </a:r>
          </a:p>
          <a:p>
            <a:pPr marL="990600" lvl="1" indent="-533400">
              <a:spcBef>
                <a:spcPct val="30000"/>
              </a:spcBef>
              <a:spcAft>
                <a:spcPct val="10000"/>
              </a:spcAft>
              <a:buFont typeface="Wingdings" pitchFamily="2" charset="2"/>
              <a:buChar char="Ø"/>
            </a:pPr>
            <a:r>
              <a:rPr lang="cs-CZ" sz="1800" smtClean="0"/>
              <a:t>Nutno rozlišovat:</a:t>
            </a:r>
          </a:p>
          <a:p>
            <a:pPr marL="1371600" lvl="2" indent="-457200">
              <a:spcBef>
                <a:spcPct val="30000"/>
              </a:spcBef>
              <a:spcAft>
                <a:spcPct val="10000"/>
              </a:spcAft>
            </a:pPr>
            <a:r>
              <a:rPr lang="cs-CZ" sz="1600" b="1" i="1" smtClean="0"/>
              <a:t>formalizované postupy</a:t>
            </a:r>
            <a:r>
              <a:rPr lang="cs-CZ" sz="1600" smtClean="0"/>
              <a:t>   – 	ucelené postupy, u nichž má význam zabývat se jejich   			              	počátkem, průběhem a ukončením </a:t>
            </a:r>
            <a:r>
              <a:rPr lang="cs-CZ" sz="1600" smtClean="0">
                <a:solidFill>
                  <a:srgbClr val="000000"/>
                </a:solidFill>
                <a:sym typeface="Wingdings 3" pitchFamily="18" charset="2"/>
              </a:rPr>
              <a:t></a:t>
            </a:r>
            <a:r>
              <a:rPr lang="cs-CZ" sz="1600" smtClean="0"/>
              <a:t> platí pro ně pravidla 		              	týkající se zahájení řízení. (</a:t>
            </a:r>
            <a:r>
              <a:rPr lang="cs-CZ" sz="1400" smtClean="0"/>
              <a:t>např. daňová kontrola, místní šetření, 			postup k odstranění pochybností)</a:t>
            </a:r>
          </a:p>
          <a:p>
            <a:pPr marL="1371600" lvl="2" indent="-457200">
              <a:spcBef>
                <a:spcPct val="30000"/>
              </a:spcBef>
              <a:spcAft>
                <a:spcPct val="10000"/>
              </a:spcAft>
            </a:pPr>
            <a:endParaRPr lang="cs-CZ" sz="800" smtClean="0"/>
          </a:p>
          <a:p>
            <a:pPr marL="1371600" lvl="2" indent="-457200">
              <a:spcBef>
                <a:spcPct val="30000"/>
              </a:spcBef>
              <a:spcAft>
                <a:spcPct val="10000"/>
              </a:spcAft>
            </a:pPr>
            <a:r>
              <a:rPr lang="cs-CZ" sz="1600" b="1" i="1" smtClean="0"/>
              <a:t>neformalizované postupy </a:t>
            </a:r>
            <a:r>
              <a:rPr lang="cs-CZ" sz="1600" smtClean="0"/>
              <a:t> –   zákonem upravené postupy (procesy), které jsou součástí 			   formalizovaných postupů či řízení. Nemá význam zabývat 		                	   se jejich počátkem, průběhem a ukončením </a:t>
            </a:r>
            <a:r>
              <a:rPr lang="cs-CZ" sz="1400" smtClean="0"/>
              <a:t>(např. vybírání 			   daně, dokazování)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609600"/>
          </a:xfrm>
        </p:spPr>
        <p:txBody>
          <a:bodyPr/>
          <a:lstStyle/>
          <a:p>
            <a:pPr eaLnBrk="1" hangingPunct="1"/>
            <a:r>
              <a:rPr lang="cs-CZ" sz="2800" b="1" smtClean="0"/>
              <a:t>§ 91 </a:t>
            </a:r>
            <a:r>
              <a:rPr lang="cs-CZ" sz="2800" b="1" smtClean="0">
                <a:cs typeface="Times New Roman" pitchFamily="18" charset="0"/>
              </a:rPr>
              <a:t>–</a:t>
            </a:r>
            <a:r>
              <a:rPr lang="cs-CZ" sz="2800" b="1" smtClean="0"/>
              <a:t> Zahájení řízení</a:t>
            </a:r>
            <a:r>
              <a:rPr lang="cs-CZ" sz="4000" b="1" smtClean="0"/>
              <a:t> 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845550" cy="5457825"/>
          </a:xfrm>
        </p:spPr>
        <p:txBody>
          <a:bodyPr/>
          <a:lstStyle/>
          <a:p>
            <a:pPr marL="609600" indent="-609600"/>
            <a:r>
              <a:rPr lang="cs-CZ" sz="2400" smtClean="0"/>
              <a:t>Řízení</a:t>
            </a:r>
            <a:r>
              <a:rPr lang="cs-CZ" sz="2800" smtClean="0"/>
              <a:t> </a:t>
            </a:r>
            <a:r>
              <a:rPr lang="cs-CZ" sz="2000" smtClean="0"/>
              <a:t>(či postup)</a:t>
            </a:r>
            <a:r>
              <a:rPr lang="cs-CZ" sz="2800" smtClean="0"/>
              <a:t> </a:t>
            </a:r>
            <a:r>
              <a:rPr lang="cs-CZ" sz="2400" smtClean="0"/>
              <a:t>lze zahájit:</a:t>
            </a:r>
          </a:p>
          <a:p>
            <a:pPr marL="990600" lvl="1" indent="-533400"/>
            <a:r>
              <a:rPr lang="cs-CZ" sz="2000" b="1" smtClean="0"/>
              <a:t>na návrh</a:t>
            </a:r>
            <a:r>
              <a:rPr lang="cs-CZ" sz="2000" smtClean="0"/>
              <a:t> (v případě postupu </a:t>
            </a:r>
            <a:r>
              <a:rPr lang="cs-CZ" sz="2000" b="1" smtClean="0"/>
              <a:t>podnětem</a:t>
            </a:r>
            <a:r>
              <a:rPr lang="cs-CZ" sz="2000" smtClean="0"/>
              <a:t>) – </a:t>
            </a:r>
            <a:r>
              <a:rPr lang="cs-CZ" sz="1800" smtClean="0"/>
              <a:t>okamžikem, kdy podání dojde SD, nikoli jeho odeslání, jako je tomu při zachování lhůty dle § 35</a:t>
            </a:r>
          </a:p>
          <a:p>
            <a:pPr marL="990600" lvl="1" indent="-533400"/>
            <a:r>
              <a:rPr lang="cs-CZ" sz="2000" b="1" smtClean="0"/>
              <a:t>z moci úřední</a:t>
            </a:r>
            <a:r>
              <a:rPr lang="cs-CZ" sz="2000" smtClean="0"/>
              <a:t> – </a:t>
            </a:r>
            <a:r>
              <a:rPr lang="cs-CZ" sz="1800" smtClean="0"/>
              <a:t>dnem, kdy správce daně oznámil zahájení řízení (či postupu)</a:t>
            </a:r>
          </a:p>
          <a:p>
            <a:pPr marL="990600" lvl="1" indent="-533400">
              <a:buFontTx/>
              <a:buNone/>
            </a:pPr>
            <a:endParaRPr lang="cs-CZ" sz="800" smtClean="0"/>
          </a:p>
          <a:p>
            <a:pPr marL="1371600" lvl="2" indent="-457200">
              <a:buFont typeface="Wingdings" pitchFamily="2" charset="2"/>
              <a:buChar char="Ø"/>
            </a:pPr>
            <a:r>
              <a:rPr lang="cs-CZ" sz="1800" smtClean="0"/>
              <a:t>Jde o významnou změnu po vzoru SŘ, která v určitých případech může působit kontraproduktivně a formalisticky </a:t>
            </a:r>
            <a:r>
              <a:rPr lang="cs-CZ" sz="1600" smtClean="0"/>
              <a:t>(v případě neformálních postupů nelze aplikovat).</a:t>
            </a:r>
          </a:p>
          <a:p>
            <a:pPr marL="1371600" lvl="2" indent="-457200">
              <a:lnSpc>
                <a:spcPct val="110000"/>
              </a:lnSpc>
              <a:buFont typeface="Wingdings" pitchFamily="2" charset="2"/>
              <a:buChar char="Ø"/>
            </a:pPr>
            <a:r>
              <a:rPr lang="cs-CZ" sz="1800" smtClean="0"/>
              <a:t>Dle § 21 odst. 3 ZSDP šlo o vyrozumění o prvním úkonu ve věci.</a:t>
            </a:r>
          </a:p>
          <a:p>
            <a:pPr marL="1371600" lvl="2" indent="-457200">
              <a:buFont typeface="Wingdings" pitchFamily="2" charset="2"/>
              <a:buChar char="Ø"/>
            </a:pPr>
            <a:r>
              <a:rPr lang="cs-CZ" sz="1800" smtClean="0"/>
              <a:t>Speciální pravidlo pro zahájení lze nalézt např. u daňové kontroly, přezkoumání rozhodnutí atd.</a:t>
            </a:r>
          </a:p>
          <a:p>
            <a:pPr marL="609600" indent="-609600">
              <a:buFontTx/>
              <a:buNone/>
            </a:pPr>
            <a:endParaRPr lang="cs-CZ" sz="2000" smtClean="0">
              <a:solidFill>
                <a:schemeClr val="accent2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cs-CZ" sz="2000" smtClean="0"/>
              <a:t>Explicitně stanovena povinnost SD zahájit řízení </a:t>
            </a:r>
            <a:r>
              <a:rPr lang="cs-CZ" sz="2000" b="1" smtClean="0"/>
              <a:t>ex offo</a:t>
            </a:r>
            <a:r>
              <a:rPr lang="cs-CZ" sz="2000" smtClean="0"/>
              <a:t> v případě, že DS nesplnil svou zákonnou povinnost.</a:t>
            </a:r>
            <a:r>
              <a:rPr lang="cs-CZ" sz="2400" smtClean="0"/>
              <a:t> </a:t>
            </a:r>
          </a:p>
          <a:p>
            <a:pPr marL="990600" lvl="1" indent="-533400">
              <a:lnSpc>
                <a:spcPct val="120000"/>
              </a:lnSpc>
              <a:buFont typeface="Wingdings" pitchFamily="2" charset="2"/>
              <a:buChar char="Ø"/>
            </a:pPr>
            <a:r>
              <a:rPr lang="cs-CZ" sz="1800" smtClean="0"/>
              <a:t>Navazuje na zásadu oficiality (§ 9 odst. 2).</a:t>
            </a:r>
          </a:p>
          <a:p>
            <a:pPr marL="609600" indent="-609600"/>
            <a:endParaRPr lang="cs-CZ" sz="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86813" cy="381000"/>
          </a:xfrm>
        </p:spPr>
        <p:txBody>
          <a:bodyPr/>
          <a:lstStyle/>
          <a:p>
            <a:pPr eaLnBrk="1" hangingPunct="1"/>
            <a:r>
              <a:rPr lang="cs-CZ" sz="2800" b="1" smtClean="0"/>
              <a:t>       § 60 až 62 – Protokol</a:t>
            </a:r>
            <a:r>
              <a:rPr lang="cs-CZ" sz="3600" b="1" smtClean="0"/>
              <a:t> 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90678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smtClean="0"/>
              <a:t>Sepisuje se o ústních podáních a jednáních.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smtClean="0"/>
              <a:t>ne každé ústní jednání musí být protokolováno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800" smtClean="0"/>
          </a:p>
          <a:p>
            <a:pPr>
              <a:lnSpc>
                <a:spcPct val="90000"/>
              </a:lnSpc>
            </a:pPr>
            <a:r>
              <a:rPr lang="cs-CZ" sz="2400" smtClean="0"/>
              <a:t>Nová možnost - pořídit </a:t>
            </a:r>
            <a:r>
              <a:rPr lang="cs-CZ" sz="2400" b="1" smtClean="0"/>
              <a:t>obrazový a zvukový záznam</a:t>
            </a:r>
            <a:r>
              <a:rPr lang="cs-CZ" sz="2400" smtClean="0"/>
              <a:t>.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smtClean="0"/>
              <a:t>SD musí </a:t>
            </a:r>
            <a:r>
              <a:rPr lang="cs-CZ" sz="1800" u="sng" smtClean="0"/>
              <a:t>předem</a:t>
            </a:r>
            <a:r>
              <a:rPr lang="cs-CZ" sz="1800" smtClean="0"/>
              <a:t> upozornit zúčastněné osoby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smtClean="0"/>
              <a:t>dotčená osoba je povinna pořízení záznamu strpět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smtClean="0"/>
              <a:t>možnost osoby zúčastněné pořizovat vlastní záznamy je limitována obecnými pravidly občanského zákoníku </a:t>
            </a:r>
            <a:r>
              <a:rPr lang="cs-CZ" sz="1600" smtClean="0">
                <a:sym typeface="Wingdings 3" pitchFamily="18" charset="2"/>
              </a:rPr>
              <a:t> se svolením dotčené FO</a:t>
            </a:r>
            <a:r>
              <a:rPr lang="cs-CZ" sz="1800" smtClean="0">
                <a:sym typeface="Wingdings 3" pitchFamily="18" charset="2"/>
              </a:rPr>
              <a:t> </a:t>
            </a:r>
            <a:r>
              <a:rPr lang="cs-CZ" sz="1600" smtClean="0"/>
              <a:t>(§ 12 ObčZ)</a:t>
            </a:r>
          </a:p>
          <a:p>
            <a:pPr lvl="1">
              <a:lnSpc>
                <a:spcPct val="90000"/>
              </a:lnSpc>
            </a:pPr>
            <a:endParaRPr lang="cs-CZ" sz="800" smtClean="0"/>
          </a:p>
          <a:p>
            <a:pPr>
              <a:lnSpc>
                <a:spcPct val="90000"/>
              </a:lnSpc>
            </a:pPr>
            <a:r>
              <a:rPr lang="cs-CZ" sz="2400" smtClean="0"/>
              <a:t>Tzv. protokolární rozhodnutí – vyhlášená při jednání </a:t>
            </a:r>
            <a:r>
              <a:rPr lang="cs-CZ" sz="2000" smtClean="0"/>
              <a:t>(výzvy).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smtClean="0"/>
              <a:t>nemusí obsahovat otisk úředního razítka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000" b="1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cs-CZ" sz="2800" b="1" smtClean="0"/>
              <a:t>§ 63 – Úřední záznam</a:t>
            </a:r>
          </a:p>
          <a:p>
            <a:pPr>
              <a:lnSpc>
                <a:spcPct val="90000"/>
              </a:lnSpc>
            </a:pPr>
            <a:endParaRPr lang="cs-CZ" sz="800" smtClean="0"/>
          </a:p>
          <a:p>
            <a:pPr>
              <a:lnSpc>
                <a:spcPct val="90000"/>
              </a:lnSpc>
            </a:pPr>
            <a:r>
              <a:rPr lang="cs-CZ" sz="2400" smtClean="0"/>
              <a:t>Sepisuje se o důležitých úkonech, které nejsou součástí protokolu.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800" smtClean="0"/>
          </a:p>
          <a:p>
            <a:pPr>
              <a:lnSpc>
                <a:spcPct val="90000"/>
              </a:lnSpc>
            </a:pPr>
            <a:r>
              <a:rPr lang="cs-CZ" sz="2400" smtClean="0"/>
              <a:t>Náležitosti:</a:t>
            </a:r>
            <a:r>
              <a:rPr lang="cs-CZ" sz="2000" smtClean="0"/>
              <a:t>   - podpis úřední osoby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000" smtClean="0"/>
              <a:t>	 	                - časový údaj</a:t>
            </a:r>
            <a:endParaRPr lang="cs-CZ" sz="800" smtClean="0"/>
          </a:p>
          <a:p>
            <a:pPr>
              <a:lnSpc>
                <a:spcPct val="90000"/>
              </a:lnSpc>
            </a:pPr>
            <a:r>
              <a:rPr lang="cs-CZ" sz="2400" smtClean="0"/>
              <a:t>Může mít elektronickou i listinnou formu.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" y="115888"/>
            <a:ext cx="8496300" cy="576262"/>
          </a:xfrm>
        </p:spPr>
        <p:txBody>
          <a:bodyPr/>
          <a:lstStyle/>
          <a:p>
            <a:pPr algn="l" eaLnBrk="1" hangingPunct="1"/>
            <a:r>
              <a:rPr lang="cs-CZ" sz="2800" b="1" smtClean="0"/>
              <a:t>                            § 92 až 96 – Dokazování </a:t>
            </a:r>
            <a:r>
              <a:rPr lang="cs-CZ" sz="4000" b="1" smtClean="0"/>
              <a:t> 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6613"/>
            <a:ext cx="8994775" cy="5564187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400" b="1" smtClean="0"/>
              <a:t>Proces</a:t>
            </a:r>
            <a:r>
              <a:rPr lang="cs-CZ" sz="2400" smtClean="0"/>
              <a:t>, který navazuje na vyhledávací činnost.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cs-CZ" sz="800" smtClean="0"/>
          </a:p>
          <a:p>
            <a:pPr marL="609600" indent="-609600">
              <a:lnSpc>
                <a:spcPct val="90000"/>
              </a:lnSpc>
            </a:pPr>
            <a:r>
              <a:rPr lang="cs-CZ" sz="2400" b="1" smtClean="0"/>
              <a:t>Cíl:</a:t>
            </a:r>
            <a:r>
              <a:rPr lang="cs-CZ" sz="2400" smtClean="0"/>
              <a:t>  </a:t>
            </a:r>
            <a:r>
              <a:rPr lang="cs-CZ" sz="2000" smtClean="0"/>
              <a:t>získání poznatků </a:t>
            </a:r>
            <a:r>
              <a:rPr lang="cs-CZ" sz="1800" smtClean="0"/>
              <a:t>(zjištění skutkového stavu)</a:t>
            </a:r>
            <a:r>
              <a:rPr lang="cs-CZ" sz="2000" smtClean="0"/>
              <a:t> důležitých pro vydání rozhodnutí nebo další procesní postup</a:t>
            </a:r>
            <a:r>
              <a:rPr lang="cs-CZ" sz="2400" smtClean="0"/>
              <a:t>.</a:t>
            </a:r>
          </a:p>
          <a:p>
            <a:pPr marL="609600" indent="-609600">
              <a:lnSpc>
                <a:spcPct val="90000"/>
              </a:lnSpc>
            </a:pPr>
            <a:endParaRPr lang="cs-CZ" sz="1600" smtClean="0"/>
          </a:p>
          <a:p>
            <a:pPr marL="609600" indent="-609600">
              <a:lnSpc>
                <a:spcPct val="90000"/>
              </a:lnSpc>
            </a:pPr>
            <a:r>
              <a:rPr lang="cs-CZ" sz="2400" smtClean="0"/>
              <a:t>Lze realizovat </a:t>
            </a:r>
            <a:r>
              <a:rPr lang="cs-CZ" sz="2400" b="1" smtClean="0"/>
              <a:t>pouze v průběhu řízení</a:t>
            </a:r>
            <a:r>
              <a:rPr lang="cs-CZ" sz="2400" smtClean="0"/>
              <a:t>.</a:t>
            </a:r>
          </a:p>
          <a:p>
            <a:pPr marL="990600" lvl="1" indent="-533400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800" smtClean="0"/>
              <a:t>mimo běžící řízení lze provádět pouze vyhledávací činnost, při ní však lze získávat podklady </a:t>
            </a:r>
            <a:r>
              <a:rPr lang="cs-CZ" sz="1600" smtClean="0"/>
              <a:t>(zejm. listiny),</a:t>
            </a:r>
            <a:r>
              <a:rPr lang="cs-CZ" sz="1800" smtClean="0"/>
              <a:t> které lze v řízení použít jako důkazní prostředek</a:t>
            </a:r>
          </a:p>
          <a:p>
            <a:pPr marL="990600" lvl="1" indent="-533400">
              <a:buFont typeface="Wingdings" pitchFamily="2" charset="2"/>
              <a:buChar char="Ø"/>
            </a:pPr>
            <a:r>
              <a:rPr lang="cs-CZ" sz="1800" smtClean="0"/>
              <a:t>může být součástí určitého formalizovaného postupu </a:t>
            </a:r>
            <a:r>
              <a:rPr lang="cs-CZ" sz="1600" smtClean="0"/>
              <a:t>(např. daňová kontrola)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cs-CZ" sz="1600" smtClean="0"/>
          </a:p>
          <a:p>
            <a:pPr marL="609600" indent="-609600">
              <a:lnSpc>
                <a:spcPct val="90000"/>
              </a:lnSpc>
            </a:pPr>
            <a:r>
              <a:rPr lang="cs-CZ" sz="2400" smtClean="0">
                <a:solidFill>
                  <a:srgbClr val="000000"/>
                </a:solidFill>
                <a:cs typeface="Times New Roman" pitchFamily="18" charset="0"/>
              </a:rPr>
              <a:t>SD dbá, aby skutečnosti rozhodné pro správné zjištění a stanovení daně byly zjištěny </a:t>
            </a:r>
            <a:r>
              <a:rPr lang="cs-CZ" sz="2400" b="1" smtClean="0">
                <a:solidFill>
                  <a:srgbClr val="000000"/>
                </a:solidFill>
                <a:cs typeface="Times New Roman" pitchFamily="18" charset="0"/>
              </a:rPr>
              <a:t>co nejúplněji</a:t>
            </a:r>
            <a:r>
              <a:rPr lang="cs-CZ" sz="2400" smtClean="0">
                <a:solidFill>
                  <a:srgbClr val="000000"/>
                </a:solidFill>
                <a:cs typeface="Times New Roman" pitchFamily="18" charset="0"/>
              </a:rPr>
              <a:t>, a není v tom vázán jen návrhy DS.</a:t>
            </a:r>
            <a:endParaRPr lang="cs-CZ" sz="2400" smtClean="0">
              <a:solidFill>
                <a:srgbClr val="000000"/>
              </a:solidFill>
            </a:endParaRP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smtClean="0"/>
              <a:t>snaha odstranit důvodné pochybnosti ohledně skutkového stavu</a:t>
            </a:r>
          </a:p>
          <a:p>
            <a:pPr marL="990600" lvl="1" indent="-533400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800" smtClean="0"/>
              <a:t>limitem pro toto pravidlo je však důkazní břemeno DS </a:t>
            </a:r>
            <a:r>
              <a:rPr lang="cs-CZ" sz="1600" smtClean="0"/>
              <a:t>(tzn. může se spokojit s tím, co uvádí jako skutkovou podstatu DS) 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cs-CZ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705850" cy="539750"/>
          </a:xfrm>
        </p:spPr>
        <p:txBody>
          <a:bodyPr/>
          <a:lstStyle/>
          <a:p>
            <a:pPr eaLnBrk="1" hangingPunct="1"/>
            <a:r>
              <a:rPr lang="cs-CZ" sz="2800" b="1" smtClean="0"/>
              <a:t> </a:t>
            </a:r>
            <a:r>
              <a:rPr lang="cs-CZ" sz="2000" b="1" i="1" smtClean="0"/>
              <a:t>Pokračování:</a:t>
            </a:r>
            <a:r>
              <a:rPr lang="cs-CZ" sz="2000" b="1" smtClean="0"/>
              <a:t> § 92 až 96 – Dokazování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991600" cy="54102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400" b="1" smtClean="0">
                <a:solidFill>
                  <a:srgbClr val="000000"/>
                </a:solidFill>
                <a:cs typeface="Times New Roman" pitchFamily="18" charset="0"/>
              </a:rPr>
              <a:t>DS prokazuje</a:t>
            </a:r>
            <a:r>
              <a:rPr lang="cs-CZ" sz="2400" smtClean="0">
                <a:solidFill>
                  <a:srgbClr val="000000"/>
                </a:solidFill>
                <a:cs typeface="Times New Roman" pitchFamily="18" charset="0"/>
              </a:rPr>
              <a:t> všechny skutečnosti, které je povinen uvádět v ŘDT, DDT a </a:t>
            </a:r>
            <a:r>
              <a:rPr lang="cs-CZ" sz="2400" u="sng" smtClean="0">
                <a:solidFill>
                  <a:srgbClr val="000000"/>
                </a:solidFill>
                <a:cs typeface="Times New Roman" pitchFamily="18" charset="0"/>
              </a:rPr>
              <a:t>dalších podáních</a:t>
            </a:r>
            <a:r>
              <a:rPr lang="cs-CZ" sz="240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cs-CZ" sz="2000" smtClean="0"/>
              <a:t>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cs-CZ" sz="800" smtClean="0"/>
          </a:p>
          <a:p>
            <a:pPr marL="990600" lvl="1" indent="-533400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cs-CZ" sz="1800" b="1" smtClean="0"/>
              <a:t>důkazní povinnost</a:t>
            </a:r>
            <a:r>
              <a:rPr lang="cs-CZ" sz="1800" smtClean="0"/>
              <a:t> </a:t>
            </a:r>
            <a:r>
              <a:rPr lang="cs-CZ" sz="1600" smtClean="0"/>
              <a:t>(tj. povinnost předložit či navrhnout důkazní prostředky)</a:t>
            </a:r>
            <a:r>
              <a:rPr lang="cs-CZ" sz="1800" smtClean="0"/>
              <a:t> ohledně toho, co DS tvrdil nebo tvrdit měl</a:t>
            </a:r>
            <a:endParaRPr lang="cs-CZ" sz="1600" smtClean="0"/>
          </a:p>
          <a:p>
            <a:pPr marL="1371600" lvl="2" indent="-457200">
              <a:lnSpc>
                <a:spcPct val="90000"/>
              </a:lnSpc>
              <a:spcBef>
                <a:spcPct val="30000"/>
              </a:spcBef>
            </a:pPr>
            <a:r>
              <a:rPr lang="cs-CZ" sz="1600" smtClean="0"/>
              <a:t>její splnění nemusí vždy znamenat unesení důkazního břemene (tj. odpovědnost za to, že bude správci daně prokázáno to, co tvrdil nebo tvrdit měl)</a:t>
            </a:r>
          </a:p>
          <a:p>
            <a:pPr marL="990600" lvl="1" indent="-533400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cs-CZ" sz="1800" smtClean="0"/>
              <a:t>navazuje na </a:t>
            </a:r>
            <a:r>
              <a:rPr lang="cs-CZ" sz="1800" b="1" smtClean="0"/>
              <a:t>povinnost tvrzení</a:t>
            </a:r>
            <a:r>
              <a:rPr lang="cs-CZ" sz="1800" smtClean="0"/>
              <a:t> </a:t>
            </a:r>
            <a:r>
              <a:rPr lang="cs-CZ" sz="1600" smtClean="0"/>
              <a:t>(tj. povinnost uvést skutečnosti důležité pro rozhodnutí)</a:t>
            </a:r>
          </a:p>
          <a:p>
            <a:pPr marL="990600" lvl="1" indent="-533400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cs-CZ" sz="1800" b="1" smtClean="0"/>
              <a:t>dalšími podáními</a:t>
            </a:r>
            <a:r>
              <a:rPr lang="cs-CZ" sz="1800" smtClean="0"/>
              <a:t> je možno rozumět i ústní projevy zachycené v protokolu.</a:t>
            </a:r>
          </a:p>
          <a:p>
            <a:pPr marL="990600" lvl="1" indent="-533400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cs-CZ" sz="1800" b="1" smtClean="0"/>
              <a:t>nelze prokazovat neexistující skutečnosti</a:t>
            </a:r>
            <a:r>
              <a:rPr lang="cs-CZ" sz="1800" smtClean="0"/>
              <a:t> (tzv. </a:t>
            </a:r>
            <a:r>
              <a:rPr lang="cs-CZ" sz="1800" i="1" smtClean="0"/>
              <a:t>negativní důkazní teorie</a:t>
            </a:r>
            <a:r>
              <a:rPr lang="cs-CZ" sz="1800" smtClean="0"/>
              <a:t>) </a:t>
            </a:r>
            <a:r>
              <a:rPr lang="cs-CZ" sz="1600" smtClean="0"/>
              <a:t>→ pokud DS tvrdí, že něco nenastalo, SD musí prokázat opak, aby toto tvrzení zpochybnil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cs-CZ" sz="1800" smtClean="0"/>
          </a:p>
          <a:p>
            <a:pPr marL="609600" indent="-609600">
              <a:lnSpc>
                <a:spcPct val="90000"/>
              </a:lnSpc>
            </a:pPr>
            <a:r>
              <a:rPr lang="cs-CZ" sz="2400" smtClean="0"/>
              <a:t>Zákon stanoví, které skutečnosti </a:t>
            </a:r>
            <a:r>
              <a:rPr lang="cs-CZ" sz="2400" b="1" smtClean="0"/>
              <a:t>prokazuje SD</a:t>
            </a:r>
            <a:r>
              <a:rPr lang="cs-CZ" sz="2400" smtClean="0"/>
              <a:t>.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600" smtClean="0"/>
              <a:t>oznámení vlastních písemností, předpoklady právní fikce, vyvrácení věrohodnosti úředních záznamů a evidencí, podmínky pro uplatnění sankcí, </a:t>
            </a:r>
            <a:r>
              <a:rPr lang="cs-CZ" sz="1600" b="1" smtClean="0"/>
              <a:t>nově</a:t>
            </a:r>
            <a:r>
              <a:rPr lang="cs-CZ" sz="1600" smtClean="0"/>
              <a:t> - skutečný obsah právního úkonu </a:t>
            </a:r>
            <a:r>
              <a:rPr lang="cs-CZ" sz="1400" smtClean="0"/>
              <a:t>(</a:t>
            </a:r>
            <a:r>
              <a:rPr lang="cs-CZ" sz="1400" b="1" smtClean="0"/>
              <a:t>pouze pokud jej SD zpochybňuje!)</a:t>
            </a:r>
            <a:endParaRPr lang="cs-CZ" sz="1600" smtClean="0"/>
          </a:p>
          <a:p>
            <a:pPr marL="990600" lvl="1" indent="-533400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cs-CZ" sz="1800" smtClean="0"/>
              <a:t>Tento výčet sice budí zdání taxativního výčtu, avšak nemusí být úplný!</a:t>
            </a:r>
          </a:p>
          <a:p>
            <a:pPr marL="990600" lvl="1" indent="-533400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cs-CZ" sz="1800" smtClean="0"/>
              <a:t>Platí obecná zásada, že se neprokazují notoriety a právní poznatky </a:t>
            </a:r>
            <a:r>
              <a:rPr lang="cs-CZ" sz="1600" smtClean="0"/>
              <a:t>(tj. objektivní právo) – již není zmiňována explicitně jako tomu bylo v § 31 odst. 3 ZSDP.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1000" smtClean="0">
              <a:solidFill>
                <a:srgbClr val="000000"/>
              </a:solidFill>
            </a:endParaRPr>
          </a:p>
        </p:txBody>
      </p:sp>
      <p:sp>
        <p:nvSpPr>
          <p:cNvPr id="128004" name="Line 4"/>
          <p:cNvSpPr>
            <a:spLocks noChangeShapeType="1"/>
          </p:cNvSpPr>
          <p:nvPr/>
        </p:nvSpPr>
        <p:spPr bwMode="auto">
          <a:xfrm>
            <a:off x="225425" y="836613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705850" cy="539750"/>
          </a:xfrm>
        </p:spPr>
        <p:txBody>
          <a:bodyPr/>
          <a:lstStyle/>
          <a:p>
            <a:pPr eaLnBrk="1" hangingPunct="1"/>
            <a:r>
              <a:rPr lang="cs-CZ" sz="2800" b="1" smtClean="0"/>
              <a:t> </a:t>
            </a:r>
            <a:r>
              <a:rPr lang="cs-CZ" sz="2000" b="1" i="1" smtClean="0"/>
              <a:t>Pokračování:</a:t>
            </a:r>
            <a:r>
              <a:rPr lang="cs-CZ" sz="2000" b="1" smtClean="0"/>
              <a:t> § 92 až 96 – Dokazování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914400"/>
            <a:ext cx="9066213" cy="5943600"/>
          </a:xfrm>
        </p:spPr>
        <p:txBody>
          <a:bodyPr/>
          <a:lstStyle/>
          <a:p>
            <a:pPr marL="609600" indent="-609600">
              <a:lnSpc>
                <a:spcPct val="95000"/>
              </a:lnSpc>
            </a:pPr>
            <a:r>
              <a:rPr lang="cs-CZ" sz="2400" smtClean="0">
                <a:solidFill>
                  <a:srgbClr val="000000"/>
                </a:solidFill>
              </a:rPr>
              <a:t>Pojmy:</a:t>
            </a:r>
          </a:p>
          <a:p>
            <a:pPr marL="990600" lvl="1" indent="-533400">
              <a:spcBef>
                <a:spcPct val="30000"/>
              </a:spcBef>
            </a:pPr>
            <a:r>
              <a:rPr lang="cs-CZ" sz="2000" b="1" smtClean="0">
                <a:solidFill>
                  <a:srgbClr val="000000"/>
                </a:solidFill>
              </a:rPr>
              <a:t>Důkazní prostředek</a:t>
            </a:r>
            <a:r>
              <a:rPr lang="cs-CZ" sz="1800" smtClean="0">
                <a:solidFill>
                  <a:srgbClr val="000000"/>
                </a:solidFill>
              </a:rPr>
              <a:t>  =  procesní činnost při dokazování </a:t>
            </a:r>
          </a:p>
          <a:p>
            <a:pPr marL="1371600" lvl="2" indent="-457200">
              <a:spcBef>
                <a:spcPct val="30000"/>
              </a:spcBef>
            </a:pPr>
            <a:r>
              <a:rPr lang="cs-CZ" sz="1600" smtClean="0">
                <a:solidFill>
                  <a:srgbClr val="000000"/>
                </a:solidFill>
              </a:rPr>
              <a:t>např. výslech svědka či znalce, ohledání, čtení listiny</a:t>
            </a:r>
          </a:p>
          <a:p>
            <a:pPr marL="990600" lvl="1" indent="-533400">
              <a:spcBef>
                <a:spcPct val="30000"/>
              </a:spcBef>
            </a:pPr>
            <a:r>
              <a:rPr lang="cs-CZ" sz="2000" b="1" smtClean="0">
                <a:solidFill>
                  <a:srgbClr val="000000"/>
                </a:solidFill>
              </a:rPr>
              <a:t>Pramen důkazu</a:t>
            </a:r>
            <a:r>
              <a:rPr lang="cs-CZ" sz="1800" smtClean="0">
                <a:solidFill>
                  <a:srgbClr val="000000"/>
                </a:solidFill>
              </a:rPr>
              <a:t>  =  nosič informace </a:t>
            </a:r>
          </a:p>
          <a:p>
            <a:pPr marL="1371600" lvl="2" indent="-457200">
              <a:spcBef>
                <a:spcPct val="30000"/>
              </a:spcBef>
            </a:pPr>
            <a:r>
              <a:rPr lang="cs-CZ" sz="1600" smtClean="0">
                <a:solidFill>
                  <a:srgbClr val="000000"/>
                </a:solidFill>
              </a:rPr>
              <a:t>např. svědek, znalec, listina, předmět ohledání</a:t>
            </a:r>
          </a:p>
          <a:p>
            <a:pPr marL="1752600" lvl="3" indent="-381000">
              <a:spcBef>
                <a:spcPct val="30000"/>
              </a:spcBef>
              <a:buFont typeface="Wingdings" pitchFamily="2" charset="2"/>
              <a:buChar char="Ø"/>
            </a:pPr>
            <a:r>
              <a:rPr lang="cs-CZ" sz="1400" smtClean="0">
                <a:solidFill>
                  <a:srgbClr val="000000"/>
                </a:solidFill>
              </a:rPr>
              <a:t>zákon s tímto pojmem nepracuje a subsumuje jej pod pojem důkazní prostředek!</a:t>
            </a:r>
          </a:p>
          <a:p>
            <a:pPr marL="990600" lvl="1" indent="-533400">
              <a:spcBef>
                <a:spcPct val="30000"/>
              </a:spcBef>
            </a:pPr>
            <a:r>
              <a:rPr lang="cs-CZ" sz="2000" b="1" smtClean="0">
                <a:solidFill>
                  <a:srgbClr val="000000"/>
                </a:solidFill>
              </a:rPr>
              <a:t>Důkaz</a:t>
            </a:r>
            <a:r>
              <a:rPr lang="cs-CZ" sz="1800" b="1" smtClean="0">
                <a:solidFill>
                  <a:srgbClr val="000000"/>
                </a:solidFill>
              </a:rPr>
              <a:t>  </a:t>
            </a:r>
            <a:r>
              <a:rPr lang="cs-CZ" sz="1800" smtClean="0">
                <a:solidFill>
                  <a:srgbClr val="000000"/>
                </a:solidFill>
              </a:rPr>
              <a:t>=  přímý poznatek (informace) z procesu dokazování </a:t>
            </a:r>
          </a:p>
          <a:p>
            <a:pPr marL="1371600" lvl="2" indent="-457200">
              <a:spcBef>
                <a:spcPct val="30000"/>
              </a:spcBef>
            </a:pPr>
            <a:r>
              <a:rPr lang="cs-CZ" sz="1600" smtClean="0">
                <a:solidFill>
                  <a:srgbClr val="000000"/>
                </a:solidFill>
              </a:rPr>
              <a:t>např. obsah svědecké či znalecké výpovědi, obsah listiny, poznatek z ohledání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1400" smtClean="0">
              <a:solidFill>
                <a:srgbClr val="000000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cs-CZ" sz="2400" smtClean="0">
                <a:solidFill>
                  <a:srgbClr val="000000"/>
                </a:solidFill>
              </a:rPr>
              <a:t>Důkazní prostředky: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smtClean="0">
                <a:solidFill>
                  <a:srgbClr val="000000"/>
                </a:solidFill>
              </a:rPr>
              <a:t>Obecně jsou to veškeré </a:t>
            </a: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podklad</a:t>
            </a:r>
            <a:r>
              <a:rPr lang="cs-CZ" sz="2000" smtClean="0">
                <a:solidFill>
                  <a:srgbClr val="000000"/>
                </a:solidFill>
              </a:rPr>
              <a:t>y:</a:t>
            </a:r>
          </a:p>
          <a:p>
            <a:pPr marL="1371600" lvl="2" indent="-457200">
              <a:lnSpc>
                <a:spcPct val="85000"/>
              </a:lnSpc>
              <a:spcBef>
                <a:spcPct val="30000"/>
              </a:spcBef>
            </a:pP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jimiž lze zjistit skutečný stav věci a ověřit skutečnosti rozhodné pro správné zjištění a stanovení daně</a:t>
            </a:r>
            <a:endParaRPr lang="cs-CZ" sz="1800" smtClean="0">
              <a:solidFill>
                <a:srgbClr val="000000"/>
              </a:solidFill>
            </a:endParaRPr>
          </a:p>
          <a:p>
            <a:pPr marL="1371600" lvl="2" indent="-457200">
              <a:lnSpc>
                <a:spcPct val="80000"/>
              </a:lnSpc>
              <a:spcBef>
                <a:spcPct val="30000"/>
              </a:spcBef>
            </a:pPr>
            <a:r>
              <a:rPr lang="cs-CZ" sz="1800" smtClean="0">
                <a:solidFill>
                  <a:srgbClr val="000000"/>
                </a:solidFill>
              </a:rPr>
              <a:t>nebyly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 získány v rozporu s právním předpisem</a:t>
            </a:r>
            <a:r>
              <a:rPr lang="cs-CZ" sz="1800" smtClean="0"/>
              <a:t> </a:t>
            </a:r>
            <a:r>
              <a:rPr lang="cs-CZ" sz="1600" smtClean="0"/>
              <a:t>(správcem daně i jiným orgánem)</a:t>
            </a:r>
          </a:p>
          <a:p>
            <a:pPr marL="1371600" lvl="2" indent="-457200">
              <a:lnSpc>
                <a:spcPct val="80000"/>
              </a:lnSpc>
              <a:spcBef>
                <a:spcPct val="30000"/>
              </a:spcBef>
            </a:pPr>
            <a:r>
              <a:rPr lang="cs-CZ" sz="1800" smtClean="0">
                <a:solidFill>
                  <a:srgbClr val="000000"/>
                </a:solidFill>
              </a:rPr>
              <a:t>byly získány v průběhu řízení i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 před </a:t>
            </a:r>
            <a:r>
              <a:rPr lang="cs-CZ" sz="1800" smtClean="0">
                <a:solidFill>
                  <a:srgbClr val="000000"/>
                </a:solidFill>
              </a:rPr>
              <a:t>jeho 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zahájením</a:t>
            </a:r>
            <a:r>
              <a:rPr lang="cs-CZ" sz="1800" smtClean="0">
                <a:solidFill>
                  <a:srgbClr val="000000"/>
                </a:solidFill>
              </a:rPr>
              <a:t>, a to:</a:t>
            </a:r>
          </a:p>
          <a:p>
            <a:pPr marL="1752600" lvl="3" indent="-381000">
              <a:lnSpc>
                <a:spcPct val="80000"/>
              </a:lnSpc>
              <a:spcBef>
                <a:spcPct val="30000"/>
              </a:spcBef>
            </a:pPr>
            <a:r>
              <a:rPr lang="cs-CZ" sz="1600" smtClean="0">
                <a:solidFill>
                  <a:srgbClr val="000000"/>
                </a:solidFill>
              </a:rPr>
              <a:t>vlastní činností</a:t>
            </a:r>
          </a:p>
          <a:p>
            <a:pPr marL="1752600" lvl="3" indent="-381000">
              <a:lnSpc>
                <a:spcPct val="80000"/>
              </a:lnSpc>
              <a:spcBef>
                <a:spcPct val="30000"/>
              </a:spcBef>
            </a:pPr>
            <a:r>
              <a:rPr lang="cs-CZ" sz="1600" smtClean="0">
                <a:solidFill>
                  <a:srgbClr val="000000"/>
                </a:solidFill>
              </a:rPr>
              <a:t>od jiného SD</a:t>
            </a:r>
          </a:p>
          <a:p>
            <a:pPr marL="1752600" lvl="3" indent="-381000">
              <a:lnSpc>
                <a:spcPct val="80000"/>
              </a:lnSpc>
              <a:spcBef>
                <a:spcPct val="30000"/>
              </a:spcBef>
            </a:pPr>
            <a:r>
              <a:rPr lang="cs-CZ" sz="1600" smtClean="0">
                <a:solidFill>
                  <a:srgbClr val="000000"/>
                </a:solidFill>
              </a:rPr>
              <a:t>od jiného orgánu veřejné moci</a:t>
            </a:r>
            <a:r>
              <a:rPr lang="cs-CZ" sz="1500" smtClean="0">
                <a:solidFill>
                  <a:srgbClr val="000000"/>
                </a:solidFill>
              </a:rPr>
              <a:t> (např. z trestního řízení)</a:t>
            </a:r>
          </a:p>
        </p:txBody>
      </p:sp>
      <p:sp>
        <p:nvSpPr>
          <p:cNvPr id="129028" name="Line 4"/>
          <p:cNvSpPr>
            <a:spLocks noChangeShapeType="1"/>
          </p:cNvSpPr>
          <p:nvPr/>
        </p:nvSpPr>
        <p:spPr bwMode="auto">
          <a:xfrm>
            <a:off x="225425" y="836613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" y="260350"/>
            <a:ext cx="8763000" cy="457200"/>
          </a:xfrm>
        </p:spPr>
        <p:txBody>
          <a:bodyPr/>
          <a:lstStyle/>
          <a:p>
            <a:pPr eaLnBrk="1" hangingPunct="1"/>
            <a:r>
              <a:rPr lang="cs-CZ" sz="2800" b="1" smtClean="0"/>
              <a:t> </a:t>
            </a:r>
            <a:r>
              <a:rPr lang="cs-CZ" sz="2000" b="1" i="1" smtClean="0"/>
              <a:t>Pokračování:</a:t>
            </a:r>
            <a:r>
              <a:rPr lang="cs-CZ" sz="2000" b="1" smtClean="0"/>
              <a:t> § 92 až 96 – Dokazování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50" y="914400"/>
            <a:ext cx="9442450" cy="568325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400" smtClean="0">
                <a:solidFill>
                  <a:srgbClr val="000000"/>
                </a:solidFill>
              </a:rPr>
              <a:t>DŘ uvádí demonstrativní výčet důkazních prostředků:</a:t>
            </a:r>
          </a:p>
          <a:p>
            <a:pPr marL="990600" lvl="1" indent="-533400">
              <a:lnSpc>
                <a:spcPct val="135000"/>
              </a:lnSpc>
              <a:buFontTx/>
              <a:buAutoNum type="arabicPeriod"/>
            </a:pPr>
            <a:r>
              <a:rPr lang="cs-CZ" sz="1800" b="1" smtClean="0">
                <a:solidFill>
                  <a:srgbClr val="000000"/>
                </a:solidFill>
              </a:rPr>
              <a:t>tvrzení daňového subjektu</a:t>
            </a:r>
            <a:r>
              <a:rPr lang="cs-CZ" sz="1800" smtClean="0">
                <a:solidFill>
                  <a:srgbClr val="000000"/>
                </a:solidFill>
              </a:rPr>
              <a:t> (ústní či písemné)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Pokud to vyžaduje průběh řízení, může </a:t>
            </a:r>
            <a:r>
              <a:rPr lang="cs-CZ" sz="1600" smtClean="0">
                <a:solidFill>
                  <a:srgbClr val="000000"/>
                </a:solidFill>
              </a:rPr>
              <a:t>SD</a:t>
            </a: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 vyzvat </a:t>
            </a:r>
            <a:r>
              <a:rPr lang="cs-CZ" sz="1600" smtClean="0">
                <a:solidFill>
                  <a:srgbClr val="000000"/>
                </a:solidFill>
              </a:rPr>
              <a:t>DS</a:t>
            </a: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 k prokázání skutečností potřebných pro správné stanovení daně, a to za předpokladu, že potřebné informace nelze získat z vlastní úřední evidence.</a:t>
            </a:r>
            <a:endParaRPr lang="cs-CZ" sz="1600" smtClean="0">
              <a:solidFill>
                <a:srgbClr val="000000"/>
              </a:solidFill>
            </a:endParaRPr>
          </a:p>
          <a:p>
            <a:pPr marL="990600" lvl="1" indent="-533400">
              <a:lnSpc>
                <a:spcPct val="110000"/>
              </a:lnSpc>
              <a:buFontTx/>
              <a:buAutoNum type="arabicPeriod"/>
            </a:pPr>
            <a:r>
              <a:rPr lang="cs-CZ" sz="1800" b="1" smtClean="0">
                <a:solidFill>
                  <a:srgbClr val="000000"/>
                </a:solidFill>
              </a:rPr>
              <a:t>listiny</a:t>
            </a:r>
            <a:r>
              <a:rPr lang="cs-CZ" sz="1800" smtClean="0">
                <a:solidFill>
                  <a:srgbClr val="000000"/>
                </a:solidFill>
              </a:rPr>
              <a:t> (elektronická i listinná forma)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600" smtClean="0">
                <a:solidFill>
                  <a:srgbClr val="000000"/>
                </a:solidFill>
              </a:rPr>
              <a:t>U listin vydaných orgánem veřejné moci a u tzv. veřejných listin (např. doručenka) platí presumpce pravdivosti (lze vyvrátit pouze pomocí důkazu opaku).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600" smtClean="0">
                <a:solidFill>
                  <a:srgbClr val="000000"/>
                </a:solidFill>
              </a:rPr>
              <a:t>Zakotvena povinnost všech osob, i orgánů veřejné moci, předložit na vyžádání (souvisí                s problematikou ust. § 57 an.).</a:t>
            </a:r>
          </a:p>
          <a:p>
            <a:pPr marL="990600" lvl="1" indent="-533400">
              <a:lnSpc>
                <a:spcPct val="110000"/>
              </a:lnSpc>
              <a:buFontTx/>
              <a:buAutoNum type="arabicPeriod"/>
            </a:pPr>
            <a:r>
              <a:rPr lang="cs-CZ" sz="1800" b="1" smtClean="0">
                <a:solidFill>
                  <a:srgbClr val="000000"/>
                </a:solidFill>
              </a:rPr>
              <a:t>znalecké posudky </a:t>
            </a:r>
            <a:r>
              <a:rPr lang="cs-CZ" sz="1800" smtClean="0">
                <a:solidFill>
                  <a:srgbClr val="000000"/>
                </a:solidFill>
              </a:rPr>
              <a:t>(ústní či písemné)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600" smtClean="0">
                <a:solidFill>
                  <a:srgbClr val="000000"/>
                </a:solidFill>
              </a:rPr>
              <a:t>SD může znalce ustanovit za podmínek uvedených v § 95.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600" smtClean="0">
                <a:solidFill>
                  <a:srgbClr val="000000"/>
                </a:solidFill>
              </a:rPr>
              <a:t>Explicitně zakotveno právo účasti DS.</a:t>
            </a:r>
          </a:p>
          <a:p>
            <a:pPr marL="990600" lvl="1" indent="-533400">
              <a:lnSpc>
                <a:spcPct val="120000"/>
              </a:lnSpc>
              <a:buFontTx/>
              <a:buAutoNum type="arabicPeriod"/>
            </a:pPr>
            <a:r>
              <a:rPr lang="cs-CZ" sz="1800" b="1" smtClean="0">
                <a:solidFill>
                  <a:srgbClr val="000000"/>
                </a:solidFill>
              </a:rPr>
              <a:t>svědecké výpovědi </a:t>
            </a:r>
            <a:r>
              <a:rPr lang="cs-CZ" sz="1800" smtClean="0">
                <a:solidFill>
                  <a:srgbClr val="000000"/>
                </a:solidFill>
              </a:rPr>
              <a:t>(pouze ústní)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600" smtClean="0">
                <a:solidFill>
                  <a:srgbClr val="000000"/>
                </a:solidFill>
              </a:rPr>
              <a:t>Explicitně zakotveno právo účasti DS </a:t>
            </a:r>
            <a:r>
              <a:rPr lang="cs-CZ" sz="1300" smtClean="0">
                <a:solidFill>
                  <a:srgbClr val="000000"/>
                </a:solidFill>
              </a:rPr>
              <a:t>(nehrozí-li nebezpečí z prodlení).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600" smtClean="0">
                <a:solidFill>
                  <a:srgbClr val="000000"/>
                </a:solidFill>
              </a:rPr>
              <a:t>Ve vyrozumění musí být uvedeno - označení věci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None/>
            </a:pPr>
            <a:r>
              <a:rPr lang="cs-CZ" sz="1600" smtClean="0">
                <a:solidFill>
                  <a:srgbClr val="000000"/>
                </a:solidFill>
              </a:rPr>
              <a:t>				          - označení svědka </a:t>
            </a:r>
            <a:r>
              <a:rPr lang="cs-CZ" sz="1300" smtClean="0">
                <a:solidFill>
                  <a:srgbClr val="000000"/>
                </a:solidFill>
              </a:rPr>
              <a:t>(nehrozí-li nebezpečí zmaření účelu výpovědi)</a:t>
            </a:r>
          </a:p>
          <a:p>
            <a:pPr marL="990600" lvl="1" indent="-533400">
              <a:lnSpc>
                <a:spcPct val="55000"/>
              </a:lnSpc>
              <a:buFontTx/>
              <a:buAutoNum type="arabicPeriod"/>
            </a:pPr>
            <a:r>
              <a:rPr lang="cs-CZ" sz="1800" b="1" smtClean="0">
                <a:solidFill>
                  <a:srgbClr val="000000"/>
                </a:solidFill>
              </a:rPr>
              <a:t>ohledání věci</a:t>
            </a:r>
          </a:p>
          <a:p>
            <a:pPr marL="1371600" lvl="2" indent="-457200">
              <a:lnSpc>
                <a:spcPct val="115000"/>
              </a:lnSpc>
              <a:buFont typeface="Wingdings" pitchFamily="2" charset="2"/>
              <a:buChar char="Ø"/>
            </a:pPr>
            <a:r>
              <a:rPr lang="cs-CZ" sz="1600" smtClean="0"/>
              <a:t>Výstupem mohou být např. obrazové a zvukové záznamy.</a:t>
            </a:r>
          </a:p>
        </p:txBody>
      </p:sp>
      <p:sp>
        <p:nvSpPr>
          <p:cNvPr id="130052" name="Line 4"/>
          <p:cNvSpPr>
            <a:spLocks noChangeShapeType="1"/>
          </p:cNvSpPr>
          <p:nvPr/>
        </p:nvSpPr>
        <p:spPr bwMode="auto">
          <a:xfrm>
            <a:off x="298450" y="765175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" y="260350"/>
            <a:ext cx="8763000" cy="457200"/>
          </a:xfrm>
        </p:spPr>
        <p:txBody>
          <a:bodyPr/>
          <a:lstStyle/>
          <a:p>
            <a:pPr eaLnBrk="1" hangingPunct="1"/>
            <a:r>
              <a:rPr lang="cs-CZ" sz="2800" b="1" smtClean="0"/>
              <a:t> </a:t>
            </a:r>
            <a:r>
              <a:rPr lang="cs-CZ" sz="2000" b="1" i="1" smtClean="0"/>
              <a:t>Pokračování:</a:t>
            </a:r>
            <a:r>
              <a:rPr lang="cs-CZ" sz="2000" b="1" smtClean="0"/>
              <a:t> § 92 až 96 – Dokazování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10613" cy="5638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400" smtClean="0">
                <a:solidFill>
                  <a:srgbClr val="000000"/>
                </a:solidFill>
              </a:rPr>
              <a:t>Hodnocení důkazů:</a:t>
            </a:r>
          </a:p>
          <a:p>
            <a:pPr marL="990600" lvl="1" indent="-533400">
              <a:lnSpc>
                <a:spcPct val="90000"/>
              </a:lnSpc>
              <a:spcBef>
                <a:spcPct val="35000"/>
              </a:spcBef>
            </a:pPr>
            <a:r>
              <a:rPr lang="cs-CZ" sz="2000" smtClean="0">
                <a:solidFill>
                  <a:srgbClr val="000000"/>
                </a:solidFill>
              </a:rPr>
              <a:t>SD</a:t>
            </a: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 po provedeném dokazování určí, které skutečnosti považuje za prokázané a které nikoliv a na základě kterých důkazních prostředků.</a:t>
            </a:r>
            <a:endParaRPr lang="cs-CZ" sz="2000" smtClean="0">
              <a:solidFill>
                <a:srgbClr val="000000"/>
              </a:solidFill>
            </a:endParaRPr>
          </a:p>
          <a:p>
            <a:pPr marL="1371600" lvl="2" indent="-457200">
              <a:lnSpc>
                <a:spcPct val="110000"/>
              </a:lnSpc>
              <a:buFont typeface="Wingdings" pitchFamily="2" charset="2"/>
              <a:buChar char="Ø"/>
            </a:pPr>
            <a:r>
              <a:rPr lang="cs-CZ" sz="1800" smtClean="0">
                <a:solidFill>
                  <a:srgbClr val="000000"/>
                </a:solidFill>
              </a:rPr>
              <a:t>Platí </a:t>
            </a:r>
            <a:r>
              <a:rPr lang="cs-CZ" sz="1800" b="1" smtClean="0">
                <a:solidFill>
                  <a:srgbClr val="000000"/>
                </a:solidFill>
              </a:rPr>
              <a:t>zásada volného hodnocení důkazů</a:t>
            </a:r>
            <a:r>
              <a:rPr lang="cs-CZ" sz="1800" smtClean="0">
                <a:solidFill>
                  <a:srgbClr val="000000"/>
                </a:solidFill>
              </a:rPr>
              <a:t> </a:t>
            </a:r>
            <a:r>
              <a:rPr lang="cs-CZ" sz="1800" smtClean="0"/>
              <a:t>→</a:t>
            </a:r>
            <a:r>
              <a:rPr lang="cs-CZ" sz="1800" smtClean="0">
                <a:solidFill>
                  <a:srgbClr val="000000"/>
                </a:solidFill>
              </a:rPr>
              <a:t> v</a:t>
            </a:r>
            <a:r>
              <a:rPr lang="cs-CZ" sz="1800" smtClean="0"/>
              <a:t>olnost úvahy se týká věrohodnosti (pravdivosti) důkazu a nutné kvantity důkazních prostředků, které je třeba provést, nikoli závažnosti či zákonnosti důkazů.</a:t>
            </a:r>
            <a:endParaRPr lang="cs-CZ" sz="1800" smtClean="0">
              <a:solidFill>
                <a:srgbClr val="000000"/>
              </a:solidFill>
            </a:endParaRPr>
          </a:p>
          <a:p>
            <a:pPr marL="990600" lvl="1" indent="-533400">
              <a:lnSpc>
                <a:spcPct val="90000"/>
              </a:lnSpc>
            </a:pPr>
            <a:endParaRPr lang="cs-CZ" sz="1800" smtClean="0">
              <a:solidFill>
                <a:srgbClr val="000000"/>
              </a:solidFill>
            </a:endParaRPr>
          </a:p>
          <a:p>
            <a:pPr marL="990600" lvl="1" indent="-533400">
              <a:lnSpc>
                <a:spcPct val="75000"/>
              </a:lnSpc>
            </a:pPr>
            <a:r>
              <a:rPr lang="cs-CZ" sz="2000" smtClean="0">
                <a:solidFill>
                  <a:srgbClr val="000000"/>
                </a:solidFill>
              </a:rPr>
              <a:t>O</a:t>
            </a: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 hodnocení důkazů sepíše </a:t>
            </a:r>
            <a:r>
              <a:rPr lang="cs-CZ" sz="2000" smtClean="0">
                <a:solidFill>
                  <a:srgbClr val="000000"/>
                </a:solidFill>
              </a:rPr>
              <a:t>SD </a:t>
            </a:r>
            <a:r>
              <a:rPr lang="cs-CZ" sz="2000" i="1" smtClean="0">
                <a:solidFill>
                  <a:srgbClr val="000000"/>
                </a:solidFill>
                <a:cs typeface="Times New Roman" pitchFamily="18" charset="0"/>
              </a:rPr>
              <a:t>úřední záznam</a:t>
            </a: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, pokud se toto hodnocení neuvádí v jiné písemnosti založené ve spise.</a:t>
            </a:r>
            <a:r>
              <a:rPr lang="cs-CZ" smtClean="0"/>
              <a:t> </a:t>
            </a:r>
          </a:p>
          <a:p>
            <a:pPr marL="1371600" lvl="2" indent="-457200">
              <a:lnSpc>
                <a:spcPct val="110000"/>
              </a:lnSpc>
              <a:buFont typeface="Wingdings" pitchFamily="2" charset="2"/>
              <a:buChar char="Ø"/>
            </a:pPr>
            <a:r>
              <a:rPr lang="cs-CZ" sz="1800" smtClean="0"/>
              <a:t>Např. zpráva o daňové kontrole či odůvodnění rozhodnutí.</a:t>
            </a:r>
          </a:p>
          <a:p>
            <a:pPr marL="1371600" lvl="2" indent="-457200">
              <a:lnSpc>
                <a:spcPct val="110000"/>
              </a:lnSpc>
              <a:buFont typeface="Wingdings" pitchFamily="2" charset="2"/>
              <a:buNone/>
            </a:pPr>
            <a:endParaRPr lang="cs-CZ" sz="1200" smtClean="0"/>
          </a:p>
          <a:p>
            <a:pPr marL="990600" lvl="1" indent="-533400">
              <a:lnSpc>
                <a:spcPct val="110000"/>
              </a:lnSpc>
            </a:pPr>
            <a:r>
              <a:rPr lang="cs-CZ" sz="2000" smtClean="0"/>
              <a:t>V rámci procesu, který vede k vyhotovení zprávy o daňové kontrole, dochází k seznámení s hodnocením důkazních prostředků </a:t>
            </a:r>
            <a:r>
              <a:rPr lang="cs-CZ" sz="2000" b="1" smtClean="0"/>
              <a:t>zjištěných v průběhu DK </a:t>
            </a:r>
            <a:r>
              <a:rPr lang="cs-CZ" sz="1600" smtClean="0"/>
              <a:t>(§ 88 odst. 2).</a:t>
            </a:r>
          </a:p>
          <a:p>
            <a:pPr marL="1371600" lvl="2" indent="-457200">
              <a:lnSpc>
                <a:spcPct val="110000"/>
              </a:lnSpc>
              <a:buFont typeface="Wingdings" pitchFamily="2" charset="2"/>
              <a:buChar char="Ø"/>
            </a:pPr>
            <a:r>
              <a:rPr lang="cs-CZ" sz="1800" smtClean="0"/>
              <a:t>Nemusí jít nutně o hodnocení všech důkazních prostředků </a:t>
            </a:r>
            <a:r>
              <a:rPr lang="cs-CZ" sz="1600" smtClean="0"/>
              <a:t>(ty mohou být získány i mimo probíhající DK),</a:t>
            </a:r>
            <a:r>
              <a:rPr lang="cs-CZ" sz="1800" smtClean="0"/>
              <a:t> avšak z hlediska zásady hospodárnosti a procesní ekonomie by SD měl postupovat </a:t>
            </a:r>
            <a:r>
              <a:rPr lang="cs-CZ" sz="1600" smtClean="0"/>
              <a:t>- pokud možno -</a:t>
            </a:r>
            <a:r>
              <a:rPr lang="cs-CZ" sz="1800" smtClean="0"/>
              <a:t> kumulativně.</a:t>
            </a:r>
          </a:p>
        </p:txBody>
      </p:sp>
      <p:sp>
        <p:nvSpPr>
          <p:cNvPr id="131076" name="Line 4"/>
          <p:cNvSpPr>
            <a:spLocks noChangeShapeType="1"/>
          </p:cNvSpPr>
          <p:nvPr/>
        </p:nvSpPr>
        <p:spPr bwMode="auto">
          <a:xfrm>
            <a:off x="225425" y="836613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260350"/>
            <a:ext cx="8763000" cy="457200"/>
          </a:xfrm>
        </p:spPr>
        <p:txBody>
          <a:bodyPr/>
          <a:lstStyle/>
          <a:p>
            <a:pPr eaLnBrk="1" hangingPunct="1"/>
            <a:r>
              <a:rPr lang="cs-CZ" sz="2800" b="1" smtClean="0"/>
              <a:t> </a:t>
            </a:r>
            <a:r>
              <a:rPr lang="cs-CZ" sz="2000" b="1" i="1" smtClean="0"/>
              <a:t>Pokračování:</a:t>
            </a:r>
            <a:r>
              <a:rPr lang="cs-CZ" sz="2000" b="1" smtClean="0"/>
              <a:t> § 92 až 96 – Dokazování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842375" cy="5791200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cs-CZ" sz="800" smtClean="0"/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cs-CZ" sz="2400" smtClean="0"/>
              <a:t>SD rozhoduje podle svého </a:t>
            </a:r>
            <a:r>
              <a:rPr lang="cs-CZ" sz="2400" b="1" smtClean="0"/>
              <a:t>subjektivního přesvědčení</a:t>
            </a:r>
            <a:r>
              <a:rPr lang="cs-CZ" sz="2400" smtClean="0"/>
              <a:t> o pravdivosti a věrohodnosti důkazních prostředků.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sz="800" smtClean="0"/>
              <a:t> </a:t>
            </a:r>
          </a:p>
          <a:p>
            <a:pPr marL="1371600" lvl="2" indent="-457200">
              <a:lnSpc>
                <a:spcPct val="90000"/>
              </a:lnSpc>
              <a:buFont typeface="Times New Roman" pitchFamily="18" charset="0"/>
              <a:buChar char="−"/>
            </a:pPr>
            <a:r>
              <a:rPr lang="cs-CZ" sz="2000" smtClean="0"/>
              <a:t>Tuto úvahu musí </a:t>
            </a:r>
            <a:r>
              <a:rPr lang="cs-CZ" sz="2000" b="1" smtClean="0"/>
              <a:t>přezkoumatelným způsobem</a:t>
            </a:r>
            <a:r>
              <a:rPr lang="cs-CZ" sz="2000" smtClean="0"/>
              <a:t> uvést </a:t>
            </a:r>
            <a:r>
              <a:rPr lang="cs-CZ" sz="2000" i="1" smtClean="0"/>
              <a:t>v odůvodnění</a:t>
            </a:r>
            <a:r>
              <a:rPr lang="cs-CZ" sz="2000" smtClean="0"/>
              <a:t> rozhodnutí.</a:t>
            </a:r>
          </a:p>
          <a:p>
            <a:pPr marL="1371600" lvl="2" indent="-457200">
              <a:lnSpc>
                <a:spcPct val="90000"/>
              </a:lnSpc>
              <a:buFont typeface="Times New Roman" pitchFamily="18" charset="0"/>
              <a:buNone/>
            </a:pPr>
            <a:endParaRPr lang="cs-CZ" sz="800" smtClean="0"/>
          </a:p>
          <a:p>
            <a:pPr marL="1371600" lvl="2" indent="-457200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800" smtClean="0"/>
              <a:t>§ 102 odst. 4 :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 V odůvodnění rozhodnutí, které bylo vydáno na základě dokazování, SD dále uvede, které skutečnosti má za prokázané, jakými úvahami se při hodnocení důkazů řídil, o které důkazy opřel svá skutková zjištění, a jak věc posoudil po právní stránce.</a:t>
            </a:r>
          </a:p>
          <a:p>
            <a:pPr marL="1371600" lvl="2" indent="-457200">
              <a:buFont typeface="Wingdings" pitchFamily="2" charset="2"/>
              <a:buNone/>
            </a:pPr>
            <a:endParaRPr lang="cs-CZ" sz="800" smtClean="0">
              <a:solidFill>
                <a:srgbClr val="000000"/>
              </a:solidFill>
            </a:endParaRPr>
          </a:p>
          <a:p>
            <a:pPr marL="1371600" lvl="2" indent="-457200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800" smtClean="0">
                <a:solidFill>
                  <a:srgbClr val="000000"/>
                </a:solidFill>
              </a:rPr>
              <a:t>SD se musí zabývat i případnou námitkou DS týkající se nemožnosti požadování negativního důkazu </a:t>
            </a:r>
            <a:r>
              <a:rPr lang="cs-CZ" sz="1600" smtClean="0">
                <a:solidFill>
                  <a:srgbClr val="000000"/>
                </a:solidFill>
              </a:rPr>
              <a:t>(tj. prokázání něčeho, co neexistuje) </a:t>
            </a:r>
          </a:p>
          <a:p>
            <a:pPr marL="1371600" lvl="2" indent="-457200">
              <a:buFontTx/>
              <a:buNone/>
            </a:pPr>
            <a:endParaRPr lang="cs-CZ" sz="900" smtClean="0">
              <a:solidFill>
                <a:srgbClr val="000000"/>
              </a:solidFill>
            </a:endParaRPr>
          </a:p>
          <a:p>
            <a:pPr marL="990600" lvl="1" indent="-533400"/>
            <a:endParaRPr lang="cs-CZ" sz="1200" smtClean="0"/>
          </a:p>
          <a:p>
            <a:pPr marL="990600" lvl="1" indent="-533400">
              <a:buFontTx/>
              <a:buChar char="•"/>
            </a:pPr>
            <a:r>
              <a:rPr lang="cs-CZ" sz="2400" smtClean="0"/>
              <a:t>Důkazní prostředky založené ve </a:t>
            </a:r>
            <a:r>
              <a:rPr lang="cs-CZ" sz="2400" b="1" smtClean="0"/>
              <a:t>vyhledávací části spisu</a:t>
            </a:r>
            <a:r>
              <a:rPr lang="cs-CZ" sz="2000" smtClean="0"/>
              <a:t> </a:t>
            </a:r>
            <a:r>
              <a:rPr lang="cs-CZ" sz="1800" smtClean="0"/>
              <a:t>(tj. ty, jejichž 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zpřístupnění daňovému subjektu</a:t>
            </a:r>
            <a:r>
              <a:rPr lang="cs-CZ" sz="1800" smtClean="0">
                <a:solidFill>
                  <a:srgbClr val="000000"/>
                </a:solidFill>
              </a:rPr>
              <a:t> by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 zmařilo nebo ohrozilo cíl správy daní, účel úkonu nebo ohrozilo objektivnost důkazu</a:t>
            </a:r>
            <a:r>
              <a:rPr lang="cs-CZ" sz="1800" smtClean="0"/>
              <a:t>):</a:t>
            </a:r>
          </a:p>
          <a:p>
            <a:pPr marL="1371600" lvl="2" indent="-457200">
              <a:buFont typeface="Times New Roman" pitchFamily="18" charset="0"/>
              <a:buChar char="−"/>
            </a:pPr>
            <a:r>
              <a:rPr lang="cs-CZ" sz="1800" smtClean="0"/>
              <a:t> </a:t>
            </a:r>
            <a:r>
              <a:rPr lang="cs-CZ" sz="2000" smtClean="0"/>
              <a:t>lze ponechat </a:t>
            </a:r>
            <a:r>
              <a:rPr lang="cs-CZ" sz="2000" u="sng" smtClean="0"/>
              <a:t>nejdéle do</a:t>
            </a:r>
            <a:r>
              <a:rPr lang="cs-CZ" sz="2000" smtClean="0"/>
              <a:t> provedení hodnocení důkazů </a:t>
            </a:r>
            <a:r>
              <a:rPr lang="cs-CZ" sz="1600" smtClean="0"/>
              <a:t>(§ 65 odst. 2).</a:t>
            </a:r>
          </a:p>
        </p:txBody>
      </p:sp>
      <p:sp>
        <p:nvSpPr>
          <p:cNvPr id="132100" name="Line 4"/>
          <p:cNvSpPr>
            <a:spLocks noChangeShapeType="1"/>
          </p:cNvSpPr>
          <p:nvPr/>
        </p:nvSpPr>
        <p:spPr bwMode="auto">
          <a:xfrm>
            <a:off x="225425" y="836613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8763000" cy="533400"/>
          </a:xfrm>
        </p:spPr>
        <p:txBody>
          <a:bodyPr/>
          <a:lstStyle/>
          <a:p>
            <a:pPr eaLnBrk="1" hangingPunct="1"/>
            <a:r>
              <a:rPr lang="cs-CZ" sz="2800" b="1" smtClean="0"/>
              <a:t>§ 98 – Pomůcky a sjednání daně</a:t>
            </a:r>
            <a:endParaRPr lang="cs-CZ" sz="4000" b="1" smtClean="0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3988" y="981075"/>
            <a:ext cx="9145587" cy="554355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400" smtClean="0"/>
              <a:t>Daň lze stanovit </a:t>
            </a:r>
            <a:r>
              <a:rPr lang="cs-CZ" sz="2400" b="1" smtClean="0"/>
              <a:t>podle pomůcek</a:t>
            </a:r>
            <a:r>
              <a:rPr lang="cs-CZ" sz="2400" smtClean="0"/>
              <a:t> pokud: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daň nelze stanovit na základě dokazování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cs-CZ" sz="1400" smtClean="0"/>
              <a:t>        a zároveň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DS nesplnil svou </a:t>
            </a:r>
            <a:r>
              <a:rPr lang="cs-CZ" sz="1800" i="1" smtClean="0"/>
              <a:t>důkazní povinnost</a:t>
            </a:r>
            <a:r>
              <a:rPr lang="cs-CZ" sz="1800" smtClean="0"/>
              <a:t> 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cs-CZ" sz="1400" smtClean="0"/>
              <a:t>        nebo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DS nesplnil </a:t>
            </a:r>
            <a:r>
              <a:rPr lang="cs-CZ" sz="1800" i="1" smtClean="0"/>
              <a:t>povinnost součinnosti</a:t>
            </a:r>
            <a:r>
              <a:rPr lang="cs-CZ" sz="1800" smtClean="0"/>
              <a:t>, a to:</a:t>
            </a:r>
          </a:p>
          <a:p>
            <a:pPr marL="1371600" lvl="2" indent="-457200">
              <a:lnSpc>
                <a:spcPct val="85000"/>
              </a:lnSpc>
            </a:pPr>
            <a:r>
              <a:rPr lang="cs-CZ" sz="1600" smtClean="0"/>
              <a:t>při dokazování</a:t>
            </a:r>
          </a:p>
          <a:p>
            <a:pPr marL="1371600" lvl="2" indent="-457200">
              <a:lnSpc>
                <a:spcPct val="85000"/>
              </a:lnSpc>
            </a:pPr>
            <a:r>
              <a:rPr lang="cs-CZ" sz="1600" smtClean="0"/>
              <a:t>při zahájení daňové kontroly (§ 87 odst. 5)</a:t>
            </a:r>
          </a:p>
          <a:p>
            <a:pPr marL="1371600" lvl="2" indent="-457200">
              <a:lnSpc>
                <a:spcPct val="85000"/>
              </a:lnSpc>
            </a:pPr>
            <a:r>
              <a:rPr lang="cs-CZ" sz="1600" smtClean="0"/>
              <a:t>při postupu k odstranění pochybností (§ 90 odst. 4)</a:t>
            </a:r>
          </a:p>
          <a:p>
            <a:pPr marL="1371600" lvl="2" indent="-457200">
              <a:lnSpc>
                <a:spcPct val="85000"/>
              </a:lnSpc>
            </a:pPr>
            <a:r>
              <a:rPr lang="cs-CZ" sz="1600" smtClean="0"/>
              <a:t>při podání ŘDT nebo DDT, k němuž byl vyzván (§ 145) či v souvislosti s rozhodnutím o úpadku (§ 244 odst. 6)</a:t>
            </a:r>
          </a:p>
          <a:p>
            <a:pPr marL="609600" indent="-609600">
              <a:lnSpc>
                <a:spcPct val="80000"/>
              </a:lnSpc>
            </a:pPr>
            <a:endParaRPr lang="cs-CZ" sz="800" smtClean="0"/>
          </a:p>
          <a:p>
            <a:pPr marL="609600" indent="-609600"/>
            <a:r>
              <a:rPr lang="cs-CZ" sz="2400" smtClean="0"/>
              <a:t>Jako pomůcky lze použít zejména: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nezpochybněné důkazní prostředky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podaná vysvětlení </a:t>
            </a:r>
            <a:r>
              <a:rPr lang="cs-CZ" sz="1600" smtClean="0"/>
              <a:t>(§ 79)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srovnání s jiným DS </a:t>
            </a:r>
            <a:r>
              <a:rPr lang="cs-CZ" sz="1600" smtClean="0"/>
              <a:t>(údaje vypovídající o poměrech těchto DS musí zůstat skryté)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vlastní poznatky SD</a:t>
            </a:r>
          </a:p>
          <a:p>
            <a:pPr marL="609600" indent="-609600">
              <a:lnSpc>
                <a:spcPct val="80000"/>
              </a:lnSpc>
            </a:pPr>
            <a:endParaRPr lang="cs-CZ" sz="800" smtClean="0"/>
          </a:p>
          <a:p>
            <a:pPr marL="609600" indent="-609600">
              <a:lnSpc>
                <a:spcPct val="80000"/>
              </a:lnSpc>
            </a:pPr>
            <a:r>
              <a:rPr lang="cs-CZ" sz="2400" smtClean="0"/>
              <a:t>SD přihlíží i k případným výhodám pro DS</a:t>
            </a:r>
            <a:r>
              <a:rPr lang="cs-CZ" sz="2000" smtClean="0"/>
              <a:t> </a:t>
            </a:r>
            <a:r>
              <a:rPr lang="cs-CZ" sz="1800" smtClean="0"/>
              <a:t>(i když nebyly uplatněny)</a:t>
            </a:r>
          </a:p>
          <a:p>
            <a:pPr marL="609600" indent="-609600">
              <a:lnSpc>
                <a:spcPct val="80000"/>
              </a:lnSpc>
            </a:pPr>
            <a:endParaRPr lang="cs-CZ" sz="800" smtClean="0"/>
          </a:p>
          <a:p>
            <a:pPr marL="609600" indent="-609600">
              <a:lnSpc>
                <a:spcPct val="85000"/>
              </a:lnSpc>
            </a:pPr>
            <a:r>
              <a:rPr lang="cs-CZ" sz="2400" smtClean="0"/>
              <a:t>Nelze-li daň stanovit ani podle pomůcek: nastupuje </a:t>
            </a:r>
            <a:r>
              <a:rPr lang="cs-CZ" sz="2400" b="1" smtClean="0"/>
              <a:t>sjednání daně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66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924800" cy="914400"/>
          </a:xfrm>
        </p:spPr>
        <p:txBody>
          <a:bodyPr/>
          <a:lstStyle/>
          <a:p>
            <a:pPr algn="l" eaLnBrk="1" hangingPunct="1"/>
            <a:r>
              <a:rPr lang="cs-CZ" sz="2400" b="1" smtClean="0"/>
              <a:t>K  § 98                         </a:t>
            </a:r>
            <a:r>
              <a:rPr lang="cs-CZ" sz="2400" b="1" smtClean="0">
                <a:solidFill>
                  <a:srgbClr val="FF3300"/>
                </a:solidFill>
              </a:rPr>
              <a:t>SOUVISÍ  S:</a:t>
            </a:r>
            <a:endParaRPr lang="cs-CZ" sz="2400" smtClean="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5410200"/>
          </a:xfrm>
        </p:spPr>
        <p:txBody>
          <a:bodyPr/>
          <a:lstStyle/>
          <a:p>
            <a:r>
              <a:rPr lang="cs-CZ" sz="2000" b="1" smtClean="0">
                <a:solidFill>
                  <a:srgbClr val="000000"/>
                </a:solidFill>
              </a:rPr>
              <a:t>§ 114 odst. 4 :</a:t>
            </a:r>
            <a:r>
              <a:rPr lang="cs-CZ" sz="2000" smtClean="0">
                <a:solidFill>
                  <a:srgbClr val="000000"/>
                </a:solidFill>
              </a:rPr>
              <a:t> </a:t>
            </a: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Směřuje-li odvolání proti rozhodnutí o stanovení daně podle pomůcek, zkoumá odvolací orgán pouze </a:t>
            </a:r>
            <a:r>
              <a:rPr lang="cs-CZ" sz="2000" u="sng" smtClean="0">
                <a:solidFill>
                  <a:srgbClr val="000000"/>
                </a:solidFill>
                <a:cs typeface="Times New Roman" pitchFamily="18" charset="0"/>
              </a:rPr>
              <a:t>dodržení zákonných podmínek</a:t>
            </a: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 použití tohoto způsobu stanovení daně, jakož i </a:t>
            </a:r>
            <a:r>
              <a:rPr lang="cs-CZ" sz="2000" u="sng" smtClean="0">
                <a:solidFill>
                  <a:srgbClr val="000000"/>
                </a:solidFill>
                <a:cs typeface="Times New Roman" pitchFamily="18" charset="0"/>
              </a:rPr>
              <a:t>přiměřenosti </a:t>
            </a: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použitých pomůcek.</a:t>
            </a:r>
            <a:r>
              <a:rPr lang="cs-CZ" sz="2000" smtClean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cs-CZ" sz="1800" smtClean="0"/>
              <a:t>oproti ZSDP (§ 50 odst. 5) přibylo kritérium přiměřenosti pomůcek, které bylo dosud dovozováno z judikatury.</a:t>
            </a:r>
          </a:p>
          <a:p>
            <a:endParaRPr lang="cs-CZ" sz="1400" smtClean="0"/>
          </a:p>
          <a:p>
            <a:r>
              <a:rPr lang="cs-CZ" sz="2000" b="1" smtClean="0">
                <a:solidFill>
                  <a:srgbClr val="000000"/>
                </a:solidFill>
              </a:rPr>
              <a:t>§ 141 odst. 3 :</a:t>
            </a:r>
            <a:r>
              <a:rPr lang="cs-CZ" sz="2000" smtClean="0">
                <a:solidFill>
                  <a:srgbClr val="000000"/>
                </a:solidFill>
              </a:rPr>
              <a:t> </a:t>
            </a: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Dodatečné daňové přiznání nebo dodatečné vyúčtování na daň nižší, než je poslední známá daň, </a:t>
            </a:r>
            <a:r>
              <a:rPr lang="cs-CZ" sz="2000" u="sng" smtClean="0">
                <a:solidFill>
                  <a:srgbClr val="000000"/>
                </a:solidFill>
                <a:cs typeface="Times New Roman" pitchFamily="18" charset="0"/>
              </a:rPr>
              <a:t>není přípustné,</a:t>
            </a: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 pokud některé z rozhodnutí, z něhož vyplývá poslední známá daň, bylo učiněno podle pomůcek nebo vydáno na základě sjednání daně.</a:t>
            </a:r>
            <a:r>
              <a:rPr lang="cs-CZ" sz="2000" smtClean="0"/>
              <a:t> </a:t>
            </a:r>
          </a:p>
          <a:p>
            <a:endParaRPr lang="cs-CZ" sz="2000" smtClean="0"/>
          </a:p>
          <a:p>
            <a:r>
              <a:rPr lang="cs-CZ" sz="2000" b="1" smtClean="0">
                <a:solidFill>
                  <a:srgbClr val="000000"/>
                </a:solidFill>
              </a:rPr>
              <a:t>§ 167 odst. 4 :</a:t>
            </a:r>
            <a:r>
              <a:rPr lang="cs-CZ" sz="2000" smtClean="0">
                <a:solidFill>
                  <a:srgbClr val="000000"/>
                </a:solidFill>
              </a:rPr>
              <a:t> </a:t>
            </a: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U daně, která nebyla dosud stanovena, </a:t>
            </a:r>
            <a:r>
              <a:rPr lang="cs-CZ" sz="2000" u="sng" smtClean="0">
                <a:solidFill>
                  <a:srgbClr val="000000"/>
                </a:solidFill>
                <a:cs typeface="Times New Roman" pitchFamily="18" charset="0"/>
              </a:rPr>
              <a:t>stanoví výši zajišťované částky</a:t>
            </a:r>
            <a:r>
              <a:rPr lang="cs-CZ" sz="2000" b="1" u="sng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správce daně podle vlastních </a:t>
            </a:r>
            <a:r>
              <a:rPr lang="cs-CZ" sz="2000" u="sng" smtClean="0">
                <a:solidFill>
                  <a:srgbClr val="000000"/>
                </a:solidFill>
                <a:cs typeface="Times New Roman" pitchFamily="18" charset="0"/>
              </a:rPr>
              <a:t>pomůcek</a:t>
            </a: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. Není-li nebezpečí z prodlení, může správce daně vyzvat daňový subjekt, aby nejpozději do 3 pracovních dnů sdělil údaje potřebné pro určení výše zajišťované daně.</a:t>
            </a:r>
            <a:r>
              <a:rPr lang="cs-CZ" sz="2000" smtClean="0"/>
              <a:t> </a:t>
            </a:r>
          </a:p>
          <a:p>
            <a:pPr eaLnBrk="1" hangingPunct="1">
              <a:buFontTx/>
              <a:buNone/>
            </a:pPr>
            <a:endParaRPr lang="cs-CZ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609600"/>
          </a:xfrm>
        </p:spPr>
        <p:txBody>
          <a:bodyPr/>
          <a:lstStyle/>
          <a:p>
            <a:pPr eaLnBrk="1" hangingPunct="1"/>
            <a:r>
              <a:rPr lang="cs-CZ" sz="2800" b="1" smtClean="0"/>
              <a:t>§ 101 až 105 – Rozhodnutí 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836613"/>
            <a:ext cx="9226550" cy="5907087"/>
          </a:xfrm>
        </p:spPr>
        <p:txBody>
          <a:bodyPr/>
          <a:lstStyle/>
          <a:p>
            <a:pPr marL="609600" indent="-609600">
              <a:lnSpc>
                <a:spcPct val="105000"/>
              </a:lnSpc>
            </a:pPr>
            <a:r>
              <a:rPr lang="cs-CZ" sz="2400" smtClean="0">
                <a:cs typeface="Times New Roman" pitchFamily="18" charset="0"/>
              </a:rPr>
              <a:t>Rozhodnutí</a:t>
            </a:r>
            <a:r>
              <a:rPr lang="cs-CZ" sz="2400" smtClean="0"/>
              <a:t>m SD:</a:t>
            </a:r>
          </a:p>
          <a:p>
            <a:pPr marL="1371600" lvl="2" indent="-457200">
              <a:lnSpc>
                <a:spcPct val="80000"/>
              </a:lnSpc>
              <a:buFontTx/>
              <a:buChar char="–"/>
            </a:pPr>
            <a:r>
              <a:rPr lang="cs-CZ" sz="1800" smtClean="0"/>
              <a:t>ukládá povinnosti a přiznává práva (= </a:t>
            </a:r>
            <a:r>
              <a:rPr lang="cs-CZ" sz="1800" i="1" smtClean="0"/>
              <a:t>konstitutivní</a:t>
            </a:r>
            <a:r>
              <a:rPr lang="cs-CZ" sz="1800" smtClean="0"/>
              <a:t> charakter)</a:t>
            </a:r>
          </a:p>
          <a:p>
            <a:pPr marL="1371600" lvl="2" indent="-457200">
              <a:lnSpc>
                <a:spcPct val="80000"/>
              </a:lnSpc>
              <a:buFontTx/>
              <a:buChar char="–"/>
            </a:pPr>
            <a:r>
              <a:rPr lang="cs-CZ" sz="1800" smtClean="0"/>
              <a:t>prohlašuje již existující práva a povinnosti (= </a:t>
            </a:r>
            <a:r>
              <a:rPr lang="cs-CZ" sz="1800" i="1" smtClean="0"/>
              <a:t>deklaratorní</a:t>
            </a:r>
            <a:r>
              <a:rPr lang="cs-CZ" sz="1800" smtClean="0"/>
              <a:t> charakter)</a:t>
            </a:r>
          </a:p>
          <a:p>
            <a:pPr marL="1371600" lvl="2" indent="-457200">
              <a:lnSpc>
                <a:spcPct val="80000"/>
              </a:lnSpc>
              <a:buFontTx/>
              <a:buNone/>
            </a:pPr>
            <a:endParaRPr lang="cs-CZ" sz="800" smtClean="0"/>
          </a:p>
          <a:p>
            <a:pPr marL="609600" indent="-609600">
              <a:lnSpc>
                <a:spcPct val="90000"/>
              </a:lnSpc>
            </a:pPr>
            <a:r>
              <a:rPr lang="cs-CZ" sz="2400" smtClean="0">
                <a:cs typeface="Times New Roman" pitchFamily="18" charset="0"/>
              </a:rPr>
              <a:t>Rozhodnutí je </a:t>
            </a:r>
            <a:r>
              <a:rPr lang="cs-CZ" sz="2400" b="1" smtClean="0">
                <a:cs typeface="Times New Roman" pitchFamily="18" charset="0"/>
              </a:rPr>
              <a:t>vydané</a:t>
            </a:r>
            <a:r>
              <a:rPr lang="cs-CZ" sz="2400" smtClean="0">
                <a:cs typeface="Times New Roman" pitchFamily="18" charset="0"/>
              </a:rPr>
              <a:t> okamžikem, kdy</a:t>
            </a:r>
            <a:r>
              <a:rPr lang="cs-CZ" sz="2400" smtClean="0"/>
              <a:t>:</a:t>
            </a:r>
          </a:p>
          <a:p>
            <a:pPr marL="1371600" lvl="2" indent="-457200">
              <a:lnSpc>
                <a:spcPct val="80000"/>
              </a:lnSpc>
              <a:buFontTx/>
              <a:buChar char="–"/>
            </a:pPr>
            <a:r>
              <a:rPr lang="cs-CZ" sz="1800" smtClean="0">
                <a:cs typeface="Times New Roman" pitchFamily="18" charset="0"/>
              </a:rPr>
              <a:t>byl učiněn úkon k jeho doručení</a:t>
            </a:r>
            <a:r>
              <a:rPr lang="cs-CZ" sz="1800" smtClean="0"/>
              <a:t> </a:t>
            </a:r>
            <a:r>
              <a:rPr lang="cs-CZ" sz="1600" smtClean="0"/>
              <a:t>(</a:t>
            </a:r>
            <a:r>
              <a:rPr lang="cs-CZ" sz="1600" smtClean="0">
                <a:solidFill>
                  <a:schemeClr val="tx2"/>
                </a:solidFill>
              </a:rPr>
              <a:t>tj. </a:t>
            </a:r>
            <a:r>
              <a:rPr lang="cs-CZ" sz="1600" smtClean="0">
                <a:solidFill>
                  <a:schemeClr val="tx2"/>
                </a:solidFill>
                <a:cs typeface="Times New Roman" pitchFamily="18" charset="0"/>
              </a:rPr>
              <a:t>okamžik expedice</a:t>
            </a:r>
            <a:r>
              <a:rPr lang="cs-CZ" sz="1600" smtClean="0">
                <a:solidFill>
                  <a:schemeClr val="tx2"/>
                </a:solidFill>
              </a:rPr>
              <a:t> písemného či  elektronického vyhotovení)</a:t>
            </a:r>
            <a:endParaRPr lang="cs-CZ" sz="1600" smtClean="0"/>
          </a:p>
          <a:p>
            <a:pPr marL="1371600" lvl="2" indent="-457200">
              <a:lnSpc>
                <a:spcPct val="110000"/>
              </a:lnSpc>
              <a:buFontTx/>
              <a:buChar char="–"/>
            </a:pPr>
            <a:r>
              <a:rPr lang="cs-CZ" sz="1800" smtClean="0">
                <a:cs typeface="Times New Roman" pitchFamily="18" charset="0"/>
              </a:rPr>
              <a:t>kdy bylo podepsáno úřední osobou</a:t>
            </a:r>
            <a:r>
              <a:rPr lang="cs-CZ" sz="1800" smtClean="0"/>
              <a:t> v případě, že</a:t>
            </a:r>
            <a:r>
              <a:rPr lang="cs-CZ" sz="1800" smtClean="0">
                <a:cs typeface="Times New Roman" pitchFamily="18" charset="0"/>
              </a:rPr>
              <a:t> se nedoručuje</a:t>
            </a:r>
            <a:endParaRPr lang="cs-CZ" sz="1800" smtClean="0"/>
          </a:p>
          <a:p>
            <a:pPr marL="1371600" lvl="2" indent="-457200">
              <a:lnSpc>
                <a:spcPct val="110000"/>
              </a:lnSpc>
              <a:buFontTx/>
              <a:buNone/>
            </a:pPr>
            <a:endParaRPr lang="cs-CZ" sz="800" smtClean="0">
              <a:solidFill>
                <a:srgbClr val="FF6600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cs-CZ" sz="2400" smtClean="0">
                <a:solidFill>
                  <a:schemeClr val="tx2"/>
                </a:solidFill>
              </a:rPr>
              <a:t>Rozhodnutí je vůči jeho příjemci </a:t>
            </a:r>
            <a:r>
              <a:rPr lang="cs-CZ" sz="2400" b="1" smtClean="0">
                <a:solidFill>
                  <a:schemeClr val="tx2"/>
                </a:solidFill>
              </a:rPr>
              <a:t>účinné</a:t>
            </a:r>
            <a:r>
              <a:rPr lang="cs-CZ" sz="2400" smtClean="0">
                <a:solidFill>
                  <a:schemeClr val="tx2"/>
                </a:solidFill>
              </a:rPr>
              <a:t> dnem oznámení.</a:t>
            </a:r>
          </a:p>
          <a:p>
            <a:pPr marL="990600" lvl="1" indent="-533400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800" i="1" smtClean="0">
                <a:solidFill>
                  <a:srgbClr val="000000"/>
                </a:solidFill>
              </a:rPr>
              <a:t>oznámení</a:t>
            </a:r>
            <a:r>
              <a:rPr lang="cs-CZ" sz="1800" smtClean="0">
                <a:solidFill>
                  <a:srgbClr val="000000"/>
                </a:solidFill>
              </a:rPr>
              <a:t>  =  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doručení</a:t>
            </a:r>
            <a:r>
              <a:rPr lang="cs-CZ" sz="1800" smtClean="0">
                <a:solidFill>
                  <a:srgbClr val="000000"/>
                </a:solidFill>
              </a:rPr>
              <a:t>,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nebo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cs-CZ" sz="1800" smtClean="0">
              <a:solidFill>
                <a:srgbClr val="000000"/>
              </a:solidFill>
            </a:endParaRPr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cs-CZ" sz="1800" smtClean="0">
                <a:solidFill>
                  <a:srgbClr val="000000"/>
                </a:solidFill>
              </a:rPr>
              <a:t>		   =  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jiný zaprotokolovaný způsob seznámení příjemce s obsahem </a:t>
            </a:r>
            <a:r>
              <a:rPr lang="cs-CZ" sz="1800" smtClean="0">
                <a:solidFill>
                  <a:srgbClr val="000000"/>
                </a:solidFill>
              </a:rPr>
              <a:t>	      	       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rozhodnutí</a:t>
            </a:r>
            <a:r>
              <a:rPr lang="cs-CZ" sz="1800" smtClean="0">
                <a:solidFill>
                  <a:srgbClr val="000000"/>
                </a:solidFill>
              </a:rPr>
              <a:t> </a:t>
            </a:r>
            <a:r>
              <a:rPr lang="cs-CZ" sz="1600" smtClean="0">
                <a:solidFill>
                  <a:srgbClr val="000000"/>
                </a:solidFill>
              </a:rPr>
              <a:t>(např. při nahlížení do spisu)</a:t>
            </a:r>
            <a:r>
              <a:rPr lang="cs-CZ" sz="1800" smtClean="0">
                <a:solidFill>
                  <a:schemeClr val="tx2"/>
                </a:solidFill>
              </a:rPr>
              <a:t> 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endParaRPr lang="cs-CZ" sz="120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cs-CZ" sz="2400" smtClean="0">
                <a:solidFill>
                  <a:schemeClr val="tx2"/>
                </a:solidFill>
              </a:rPr>
              <a:t>Jednoznačné vymezení dnes používaného pojmu </a:t>
            </a:r>
            <a:r>
              <a:rPr lang="cs-CZ" sz="2000" b="1" i="1" smtClean="0">
                <a:solidFill>
                  <a:schemeClr val="tx2"/>
                </a:solidFill>
              </a:rPr>
              <a:t>„příjemce rozhodnutí“</a:t>
            </a:r>
            <a:r>
              <a:rPr lang="cs-CZ" sz="2000" smtClean="0">
                <a:solidFill>
                  <a:schemeClr val="tx2"/>
                </a:solidFill>
              </a:rPr>
              <a:t> </a:t>
            </a:r>
          </a:p>
          <a:p>
            <a:pPr marL="990600" lvl="1" indent="-533400">
              <a:lnSpc>
                <a:spcPct val="85000"/>
              </a:lnSpc>
              <a:buFont typeface="Wingdings" pitchFamily="2" charset="2"/>
              <a:buChar char="Ø"/>
            </a:pPr>
            <a:r>
              <a:rPr lang="cs-CZ" sz="1800" smtClean="0">
                <a:solidFill>
                  <a:schemeClr val="tx2"/>
                </a:solidFill>
              </a:rPr>
              <a:t>Tj. 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ten, komu je rozhodnutím ukládána povinnost nebo přiznáváno právo anebo prohlášeno právo nebo povinnost stanovená zákonem.</a:t>
            </a:r>
            <a:r>
              <a:rPr lang="cs-CZ" sz="1800" smtClean="0">
                <a:solidFill>
                  <a:schemeClr val="tx2"/>
                </a:solidFill>
              </a:rPr>
              <a:t> </a:t>
            </a:r>
          </a:p>
          <a:p>
            <a:pPr marL="990600" lvl="1" indent="-533400">
              <a:lnSpc>
                <a:spcPct val="80000"/>
              </a:lnSpc>
              <a:buFont typeface="Wingdings" pitchFamily="2" charset="2"/>
              <a:buChar char="Ø"/>
            </a:pPr>
            <a:endParaRPr lang="cs-CZ" sz="80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105000"/>
              </a:lnSpc>
            </a:pPr>
            <a:r>
              <a:rPr lang="cs-CZ" sz="2400" smtClean="0">
                <a:solidFill>
                  <a:schemeClr val="tx2"/>
                </a:solidFill>
              </a:rPr>
              <a:t>Explicitně uvedena z</a:t>
            </a:r>
            <a:r>
              <a:rPr lang="cs-CZ" sz="2400" smtClean="0">
                <a:solidFill>
                  <a:schemeClr val="tx2"/>
                </a:solidFill>
                <a:cs typeface="Times New Roman" pitchFamily="18" charset="0"/>
              </a:rPr>
              <a:t>ásada</a:t>
            </a:r>
            <a:r>
              <a:rPr lang="cs-CZ" sz="200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cs-CZ" sz="2000" i="1" smtClean="0">
                <a:solidFill>
                  <a:schemeClr val="tx2"/>
                </a:solidFill>
              </a:rPr>
              <a:t>„</a:t>
            </a:r>
            <a:r>
              <a:rPr lang="cs-CZ" sz="2000" i="1" smtClean="0">
                <a:solidFill>
                  <a:schemeClr val="tx2"/>
                </a:solidFill>
                <a:cs typeface="Times New Roman" pitchFamily="18" charset="0"/>
              </a:rPr>
              <a:t>ne bis in idem</a:t>
            </a:r>
            <a:r>
              <a:rPr lang="cs-CZ" sz="2000" i="1" smtClean="0">
                <a:solidFill>
                  <a:schemeClr val="tx2"/>
                </a:solidFill>
              </a:rPr>
              <a:t>“</a:t>
            </a:r>
            <a:r>
              <a:rPr lang="cs-CZ" sz="2400" smtClean="0">
                <a:solidFill>
                  <a:schemeClr val="tx2"/>
                </a:solidFill>
              </a:rPr>
              <a:t>.</a:t>
            </a:r>
          </a:p>
          <a:p>
            <a:pPr marL="990600" lvl="1" indent="-533400">
              <a:lnSpc>
                <a:spcPct val="85000"/>
              </a:lnSpc>
              <a:buFont typeface="Wingdings" pitchFamily="2" charset="2"/>
              <a:buChar char="Ø"/>
            </a:pP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Přiznat stejné právo nebo uložit stejnou povinnost lze ze stejného důvodu témuž příjemci rozhodnutí pouze jednou.</a:t>
            </a:r>
            <a:r>
              <a:rPr lang="cs-CZ" sz="1800" smtClean="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" y="115888"/>
            <a:ext cx="8458200" cy="504825"/>
          </a:xfrm>
        </p:spPr>
        <p:txBody>
          <a:bodyPr/>
          <a:lstStyle/>
          <a:p>
            <a:pPr eaLnBrk="1" hangingPunct="1"/>
            <a:r>
              <a:rPr lang="cs-CZ" sz="2000" b="1" i="1" smtClean="0"/>
              <a:t>Pokračování:</a:t>
            </a:r>
            <a:r>
              <a:rPr lang="cs-CZ" sz="2000" b="1" smtClean="0"/>
              <a:t>  § 101 až 105 – Rozhodnutí 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5425" y="692150"/>
            <a:ext cx="9142413" cy="5943600"/>
          </a:xfrm>
        </p:spPr>
        <p:txBody>
          <a:bodyPr/>
          <a:lstStyle/>
          <a:p>
            <a:pPr marL="609600" indent="-609600"/>
            <a:r>
              <a:rPr lang="cs-CZ" sz="2400" smtClean="0"/>
              <a:t>Obsahové náležitosti rozhodnutí:</a:t>
            </a:r>
          </a:p>
          <a:p>
            <a:pPr marL="990600" lvl="1" indent="-533400"/>
            <a:r>
              <a:rPr lang="cs-CZ" sz="1600" b="1" smtClean="0"/>
              <a:t>označení SD</a:t>
            </a:r>
          </a:p>
          <a:p>
            <a:pPr marL="990600" lvl="1" indent="-533400"/>
            <a:r>
              <a:rPr lang="cs-CZ" sz="1600" b="1" smtClean="0"/>
              <a:t>číslo</a:t>
            </a:r>
            <a:r>
              <a:rPr lang="cs-CZ" sz="1600" smtClean="0"/>
              <a:t> (jednací nebo platebního výměru </a:t>
            </a:r>
            <a:r>
              <a:rPr lang="cs-CZ" sz="1400" smtClean="0"/>
              <a:t>(= jedinečná identifikace u SD</a:t>
            </a:r>
            <a:r>
              <a:rPr lang="cs-CZ" sz="1600" smtClean="0"/>
              <a:t>))</a:t>
            </a:r>
          </a:p>
          <a:p>
            <a:pPr marL="990600" lvl="1" indent="-533400"/>
            <a:r>
              <a:rPr lang="cs-CZ" sz="1600" b="1" smtClean="0"/>
              <a:t>označení příjemce rozhodnutí</a:t>
            </a:r>
            <a:r>
              <a:rPr lang="cs-CZ" sz="1600" smtClean="0"/>
              <a:t> </a:t>
            </a:r>
          </a:p>
          <a:p>
            <a:pPr marL="1371600" lvl="2" indent="-457200">
              <a:buFont typeface="Wingdings" pitchFamily="2" charset="2"/>
              <a:buChar char="Ø"/>
            </a:pPr>
            <a:r>
              <a:rPr lang="cs-CZ" sz="1400" smtClean="0"/>
              <a:t>Oproti ZSDP vypuštěno slovo „přesné“ – neměl by zde být aplikován přepjatý formalismus.</a:t>
            </a:r>
          </a:p>
          <a:p>
            <a:pPr marL="990600" lvl="1" indent="-533400"/>
            <a:r>
              <a:rPr lang="cs-CZ" sz="1600" b="1" smtClean="0"/>
              <a:t>výrok</a:t>
            </a:r>
            <a:r>
              <a:rPr lang="cs-CZ" sz="1600" smtClean="0"/>
              <a:t> (nadále ve výroku není nutný odkaz na konkrétní ust. použitých právních předpisů)</a:t>
            </a:r>
          </a:p>
          <a:p>
            <a:pPr marL="990600" lvl="1" indent="-533400"/>
            <a:r>
              <a:rPr lang="cs-CZ" sz="1600" b="1" smtClean="0"/>
              <a:t>lhůtu k plnění</a:t>
            </a:r>
            <a:r>
              <a:rPr lang="cs-CZ" sz="1600" smtClean="0"/>
              <a:t> (nově pouze: je-li nutné ji stanovit!)</a:t>
            </a:r>
          </a:p>
          <a:p>
            <a:pPr marL="990600" lvl="1" indent="-533400"/>
            <a:r>
              <a:rPr lang="cs-CZ" sz="1600" b="1" smtClean="0"/>
              <a:t>poučení</a:t>
            </a:r>
            <a:r>
              <a:rPr lang="cs-CZ" sz="1600" smtClean="0"/>
              <a:t>    - o odvolání </a:t>
            </a:r>
            <a:r>
              <a:rPr lang="cs-CZ" sz="1400" smtClean="0"/>
              <a:t>(přiměřeně platí pro </a:t>
            </a:r>
            <a:r>
              <a:rPr lang="cs-CZ" sz="1400" i="1" smtClean="0"/>
              <a:t>námitku</a:t>
            </a:r>
            <a:r>
              <a:rPr lang="cs-CZ" sz="1400" smtClean="0"/>
              <a:t> či </a:t>
            </a:r>
            <a:r>
              <a:rPr lang="cs-CZ" sz="1400" i="1" smtClean="0"/>
              <a:t>rozklad</a:t>
            </a:r>
            <a:r>
              <a:rPr lang="cs-CZ" sz="1400" smtClean="0"/>
              <a:t>)</a:t>
            </a:r>
          </a:p>
          <a:p>
            <a:pPr marL="990600" lvl="1" indent="-533400">
              <a:buFontTx/>
              <a:buNone/>
            </a:pPr>
            <a:r>
              <a:rPr lang="cs-CZ" sz="1600" smtClean="0"/>
              <a:t>		- o odkladném účinku </a:t>
            </a:r>
            <a:r>
              <a:rPr lang="cs-CZ" sz="1400" smtClean="0"/>
              <a:t>(metodicky nutno vykládat : je-li vyloučen i je-li přiznán)</a:t>
            </a:r>
          </a:p>
          <a:p>
            <a:pPr marL="1371600" lvl="2" indent="-457200">
              <a:buFont typeface="Wingdings" pitchFamily="2" charset="2"/>
              <a:buChar char="Ø"/>
            </a:pPr>
            <a:r>
              <a:rPr lang="cs-CZ" sz="1400" smtClean="0"/>
              <a:t>Není vyžadováno poučení o formě podání případného odvolání (vyplývá ze zákona).</a:t>
            </a:r>
          </a:p>
          <a:p>
            <a:pPr marL="990600" lvl="1" indent="-533400"/>
            <a:r>
              <a:rPr lang="cs-CZ" sz="1600" b="1" smtClean="0"/>
              <a:t>podpis </a:t>
            </a:r>
            <a:r>
              <a:rPr lang="cs-CZ" sz="1600" smtClean="0"/>
              <a:t>úřední osoby, její </a:t>
            </a:r>
            <a:r>
              <a:rPr lang="cs-CZ" sz="1600" b="1" smtClean="0"/>
              <a:t>pracovní zařazení</a:t>
            </a:r>
            <a:r>
              <a:rPr lang="cs-CZ" sz="1600" smtClean="0"/>
              <a:t> (dříve „funkce“) a </a:t>
            </a:r>
            <a:r>
              <a:rPr lang="cs-CZ" sz="1600" b="1" smtClean="0"/>
              <a:t>otisk úředního razítka</a:t>
            </a:r>
            <a:r>
              <a:rPr lang="cs-CZ" sz="1600" smtClean="0"/>
              <a:t> </a:t>
            </a:r>
          </a:p>
          <a:p>
            <a:pPr marL="1371600" lvl="2" indent="-457200">
              <a:buFont typeface="Wingdings" pitchFamily="2" charset="2"/>
              <a:buChar char="Ø"/>
            </a:pPr>
            <a:r>
              <a:rPr lang="cs-CZ" sz="1400" smtClean="0"/>
              <a:t>Lze nahradit uznávaným el. podpisem úřední osoby.</a:t>
            </a:r>
          </a:p>
          <a:p>
            <a:pPr marL="1371600" lvl="2" indent="-457200">
              <a:buFont typeface="Wingdings" pitchFamily="2" charset="2"/>
              <a:buChar char="Ø"/>
            </a:pPr>
            <a:r>
              <a:rPr lang="cs-CZ" sz="1400" smtClean="0"/>
              <a:t>Z pracovního zařazení by mělo být patrné, zda dotyčný je ředitel, vedoucí referátu, referent apod.</a:t>
            </a:r>
          </a:p>
          <a:p>
            <a:pPr marL="1371600" lvl="2" indent="-457200">
              <a:buFont typeface="Wingdings" pitchFamily="2" charset="2"/>
              <a:buChar char="Ø"/>
            </a:pPr>
            <a:r>
              <a:rPr lang="cs-CZ" sz="1400" smtClean="0"/>
              <a:t>Fakultativně lze na rozhodnutí uvádět i osobu, která danou věc vyřizuje (závisí na metodice).</a:t>
            </a:r>
          </a:p>
          <a:p>
            <a:pPr marL="990600" lvl="1" indent="-533400"/>
            <a:r>
              <a:rPr lang="cs-CZ" sz="1600" b="1" smtClean="0"/>
              <a:t>datum podpisu</a:t>
            </a:r>
          </a:p>
          <a:p>
            <a:pPr marL="1371600" lvl="2" indent="-457200">
              <a:buFont typeface="Wingdings" pitchFamily="2" charset="2"/>
              <a:buChar char="Ø"/>
            </a:pPr>
            <a:r>
              <a:rPr lang="cs-CZ" sz="1400" smtClean="0"/>
              <a:t>V případě uznávaného el. podpisu je datum patrné přímo z tohoto podpisu.</a:t>
            </a:r>
          </a:p>
          <a:p>
            <a:pPr marL="990600" lvl="1" indent="-533400"/>
            <a:r>
              <a:rPr lang="cs-CZ" sz="1600" b="1" smtClean="0"/>
              <a:t>odůvodnění</a:t>
            </a:r>
            <a:r>
              <a:rPr lang="cs-CZ" sz="1600" smtClean="0"/>
              <a:t> (pokud jej zákon nevyloučí), které musí obsahovat:</a:t>
            </a:r>
          </a:p>
          <a:p>
            <a:pPr marL="1371600" lvl="2" indent="-457200">
              <a:buFontTx/>
              <a:buChar char="–"/>
            </a:pPr>
            <a:r>
              <a:rPr lang="cs-CZ" sz="1400" smtClean="0"/>
              <a:t>důvody výroku</a:t>
            </a:r>
          </a:p>
          <a:p>
            <a:pPr marL="1371600" lvl="2" indent="-457200">
              <a:buFontTx/>
              <a:buChar char="–"/>
            </a:pPr>
            <a:r>
              <a:rPr lang="cs-CZ" sz="1400" smtClean="0">
                <a:solidFill>
                  <a:srgbClr val="000000"/>
                </a:solidFill>
                <a:cs typeface="Times New Roman" pitchFamily="18" charset="0"/>
              </a:rPr>
              <a:t>informaci o tom, jak se </a:t>
            </a:r>
            <a:r>
              <a:rPr lang="cs-CZ" sz="1400" smtClean="0">
                <a:solidFill>
                  <a:srgbClr val="000000"/>
                </a:solidFill>
              </a:rPr>
              <a:t>SD </a:t>
            </a:r>
            <a:r>
              <a:rPr lang="cs-CZ" sz="1400" smtClean="0">
                <a:solidFill>
                  <a:srgbClr val="000000"/>
                </a:solidFill>
                <a:cs typeface="Times New Roman" pitchFamily="18" charset="0"/>
              </a:rPr>
              <a:t>vypořádal s návrhy a námitkami uplatněnými příjemcem rozhodnutí</a:t>
            </a:r>
            <a:r>
              <a:rPr lang="cs-CZ" sz="1400" smtClean="0"/>
              <a:t> </a:t>
            </a:r>
          </a:p>
          <a:p>
            <a:pPr marL="1752600" lvl="3" indent="-381000">
              <a:buFontTx/>
              <a:buChar char="•"/>
            </a:pPr>
            <a:r>
              <a:rPr lang="cs-CZ" sz="1200" smtClean="0"/>
              <a:t>v případě dokazování též:</a:t>
            </a:r>
          </a:p>
          <a:p>
            <a:pPr marL="1371600" lvl="2" indent="-457200">
              <a:buFontTx/>
              <a:buChar char="–"/>
            </a:pPr>
            <a:r>
              <a:rPr lang="cs-CZ" sz="1400" smtClean="0"/>
              <a:t>právní i skutkové úvahy z hodnocení důkazů</a:t>
            </a:r>
            <a:endParaRPr lang="cs-CZ" sz="600" smtClean="0">
              <a:solidFill>
                <a:schemeClr val="accent2"/>
              </a:solidFill>
            </a:endParaRPr>
          </a:p>
        </p:txBody>
      </p:sp>
      <p:sp>
        <p:nvSpPr>
          <p:cNvPr id="136196" name="Line 4"/>
          <p:cNvSpPr>
            <a:spLocks noChangeShapeType="1"/>
          </p:cNvSpPr>
          <p:nvPr/>
        </p:nvSpPr>
        <p:spPr bwMode="auto">
          <a:xfrm>
            <a:off x="298450" y="620713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685800"/>
          </a:xfrm>
        </p:spPr>
        <p:txBody>
          <a:bodyPr/>
          <a:lstStyle/>
          <a:p>
            <a:pPr eaLnBrk="1" hangingPunct="1"/>
            <a:r>
              <a:rPr lang="cs-CZ" sz="2800" b="1" smtClean="0"/>
              <a:t>§ 64 až 65 – Spis</a:t>
            </a:r>
            <a:endParaRPr lang="cs-CZ" sz="3600" b="1" smtClean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837613" cy="54578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smtClean="0"/>
              <a:t>Specifikem daňového procesu je, že spis se vede </a:t>
            </a:r>
            <a:r>
              <a:rPr lang="cs-CZ" sz="2400" b="1" smtClean="0"/>
              <a:t>kontinuálně</a:t>
            </a:r>
            <a:r>
              <a:rPr lang="cs-CZ" sz="2400" smtClean="0"/>
              <a:t> pro daný DS.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800" smtClean="0"/>
          </a:p>
          <a:p>
            <a:pPr>
              <a:lnSpc>
                <a:spcPct val="80000"/>
              </a:lnSpc>
            </a:pPr>
            <a:r>
              <a:rPr lang="cs-CZ" sz="2400" smtClean="0"/>
              <a:t>Spis se člení na </a:t>
            </a:r>
            <a:r>
              <a:rPr lang="cs-CZ" sz="2400" b="1" smtClean="0"/>
              <a:t>části</a:t>
            </a:r>
            <a:r>
              <a:rPr lang="cs-CZ" sz="240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podle jednotlivých daňových řízení </a:t>
            </a:r>
            <a:r>
              <a:rPr lang="cs-CZ" sz="1600" smtClean="0"/>
              <a:t>(zejm. podle zdaňovacích období)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vymáhací </a:t>
            </a:r>
            <a:r>
              <a:rPr lang="cs-CZ" sz="1600" smtClean="0"/>
              <a:t>(spojuje více daňových řízení v rovině platební, resp. vymáhací)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o dalších povinnostech při správě daní </a:t>
            </a:r>
            <a:r>
              <a:rPr lang="cs-CZ" sz="1600" smtClean="0"/>
              <a:t>(např. registrace)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vyhledávací </a:t>
            </a:r>
            <a:r>
              <a:rPr lang="cs-CZ" sz="1600" smtClean="0"/>
              <a:t>(utajovaná)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o pořádkových pokutách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sz="1400" smtClean="0"/>
          </a:p>
          <a:p>
            <a:pPr>
              <a:lnSpc>
                <a:spcPct val="80000"/>
              </a:lnSpc>
            </a:pPr>
            <a:r>
              <a:rPr lang="cs-CZ" sz="2400" smtClean="0"/>
              <a:t>Každá část obsahuje </a:t>
            </a:r>
            <a:r>
              <a:rPr lang="cs-CZ" sz="2400" b="1" smtClean="0"/>
              <a:t>soupis</a:t>
            </a:r>
            <a:r>
              <a:rPr lang="cs-CZ" sz="2400" smtClean="0"/>
              <a:t> všech písemností.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800" smtClean="0"/>
          </a:p>
          <a:p>
            <a:pPr>
              <a:lnSpc>
                <a:spcPct val="80000"/>
              </a:lnSpc>
            </a:pPr>
            <a:r>
              <a:rPr lang="cs-CZ" sz="2400" smtClean="0"/>
              <a:t>Písemnosti ve spise: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se řadí v časové posloupnosti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jsou označeny pořadovými čísly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mají společnou </a:t>
            </a:r>
            <a:r>
              <a:rPr lang="cs-CZ" sz="1800" b="1" smtClean="0"/>
              <a:t>spisovou značkou</a:t>
            </a:r>
            <a:r>
              <a:rPr lang="cs-CZ" sz="1800" smtClean="0"/>
              <a:t> </a:t>
            </a:r>
            <a:r>
              <a:rPr lang="cs-CZ" sz="1600" smtClean="0"/>
              <a:t>(např. DIČ)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sz="1600" smtClean="0"/>
          </a:p>
          <a:p>
            <a:pPr>
              <a:lnSpc>
                <a:spcPct val="80000"/>
              </a:lnSpc>
            </a:pPr>
            <a:r>
              <a:rPr lang="cs-CZ" sz="2400" smtClean="0"/>
              <a:t>DŘ nestanoví formu, ve které musí být písemnosti uchovávány.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800" smtClean="0"/>
              <a:t>Mohou být </a:t>
            </a:r>
            <a:r>
              <a:rPr lang="cs-CZ" sz="1800" b="1" smtClean="0"/>
              <a:t>v listinné i elektronické podobě.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" y="115888"/>
            <a:ext cx="8458200" cy="503237"/>
          </a:xfrm>
        </p:spPr>
        <p:txBody>
          <a:bodyPr/>
          <a:lstStyle/>
          <a:p>
            <a:pPr eaLnBrk="1" hangingPunct="1"/>
            <a:r>
              <a:rPr lang="cs-CZ" sz="2000" b="1" i="1" smtClean="0"/>
              <a:t>Pokračování:</a:t>
            </a:r>
            <a:r>
              <a:rPr lang="cs-CZ" sz="2000" b="1" smtClean="0"/>
              <a:t>  § 101 až 105 – Rozhodnutí 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762000"/>
            <a:ext cx="9226550" cy="60960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400" smtClean="0"/>
              <a:t>Chybějící či špatně formulované náležitosti rozhodnutí mohou znamenat:</a:t>
            </a:r>
            <a:endParaRPr lang="cs-CZ" sz="800" smtClean="0"/>
          </a:p>
          <a:p>
            <a:pPr marL="990600" lvl="1" indent="-533400">
              <a:lnSpc>
                <a:spcPct val="85000"/>
              </a:lnSpc>
            </a:pPr>
            <a:r>
              <a:rPr lang="cs-CZ" sz="2000" smtClean="0"/>
              <a:t>nutnou </a:t>
            </a:r>
            <a:r>
              <a:rPr lang="cs-CZ" sz="2000" b="1" smtClean="0"/>
              <a:t>opravu rozhodnutí</a:t>
            </a:r>
            <a:r>
              <a:rPr lang="cs-CZ" sz="2000" smtClean="0"/>
              <a:t> </a:t>
            </a:r>
            <a:r>
              <a:rPr lang="cs-CZ" sz="1600" smtClean="0"/>
              <a:t>(§ 104)</a:t>
            </a:r>
          </a:p>
          <a:p>
            <a:pPr marL="1371600" lvl="2" indent="-457200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800" smtClean="0"/>
              <a:t>jde o opravu formálních a nesporných vad </a:t>
            </a:r>
            <a:r>
              <a:rPr lang="cs-CZ" sz="1600" smtClean="0"/>
              <a:t>(v psaní, počítání, zřejmé nesprávnosti)</a:t>
            </a:r>
          </a:p>
          <a:p>
            <a:pPr marL="1371600" lvl="2" indent="-457200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800" smtClean="0"/>
              <a:t>možno činit do lhůty pro stanovení daně nebo lhůty pro placení daně </a:t>
            </a:r>
            <a:r>
              <a:rPr lang="cs-CZ" sz="1600" smtClean="0"/>
              <a:t>(dle povahy rozhodnutí)</a:t>
            </a:r>
          </a:p>
          <a:p>
            <a:pPr marL="1371600" lvl="2" indent="-457200">
              <a:lnSpc>
                <a:spcPct val="80000"/>
              </a:lnSpc>
              <a:buFont typeface="Wingdings" pitchFamily="2" charset="2"/>
              <a:buChar char="Ø"/>
            </a:pPr>
            <a:endParaRPr lang="cs-CZ" sz="600" smtClean="0"/>
          </a:p>
          <a:p>
            <a:pPr marL="990600" lvl="1" indent="-533400">
              <a:lnSpc>
                <a:spcPct val="80000"/>
              </a:lnSpc>
            </a:pPr>
            <a:r>
              <a:rPr lang="cs-CZ" sz="2000" b="1" smtClean="0"/>
              <a:t>nezákonnost</a:t>
            </a:r>
            <a:r>
              <a:rPr lang="cs-CZ" sz="2000" smtClean="0"/>
              <a:t> rozhodnutí</a:t>
            </a:r>
          </a:p>
          <a:p>
            <a:pPr marL="1371600" lvl="2" indent="-457200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800" smtClean="0"/>
              <a:t>při existenci podstatných vad </a:t>
            </a:r>
            <a:r>
              <a:rPr lang="cs-CZ" sz="1600" smtClean="0"/>
              <a:t>(zejm. nepřezkoumatelnost rozhodnutí)</a:t>
            </a:r>
          </a:p>
          <a:p>
            <a:pPr marL="1371600" lvl="2" indent="-457200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800" smtClean="0"/>
              <a:t>nutno zhojit v rámci odvolacího řízení nebo přezkoumáním rozhodnutí</a:t>
            </a:r>
          </a:p>
          <a:p>
            <a:pPr marL="990600" lvl="1" indent="-533400">
              <a:lnSpc>
                <a:spcPct val="80000"/>
              </a:lnSpc>
            </a:pPr>
            <a:endParaRPr lang="cs-CZ" sz="600" smtClean="0"/>
          </a:p>
          <a:p>
            <a:pPr marL="990600" lvl="1" indent="-533400">
              <a:lnSpc>
                <a:spcPct val="80000"/>
              </a:lnSpc>
            </a:pPr>
            <a:r>
              <a:rPr lang="cs-CZ" sz="2000" b="1" smtClean="0"/>
              <a:t>nicotnost</a:t>
            </a:r>
            <a:r>
              <a:rPr lang="cs-CZ" sz="2000" smtClean="0"/>
              <a:t> </a:t>
            </a:r>
            <a:r>
              <a:rPr lang="cs-CZ" sz="1800" smtClean="0"/>
              <a:t>(nulita)</a:t>
            </a:r>
            <a:r>
              <a:rPr lang="cs-CZ" sz="2000" smtClean="0"/>
              <a:t> rozhodnutí: </a:t>
            </a:r>
            <a:r>
              <a:rPr lang="cs-CZ" sz="1600" smtClean="0"/>
              <a:t>(§ 105)</a:t>
            </a:r>
            <a:r>
              <a:rPr lang="cs-CZ" sz="1800" smtClean="0"/>
              <a:t> – </a:t>
            </a:r>
            <a:r>
              <a:rPr lang="cs-CZ" sz="1600" smtClean="0"/>
              <a:t>primárně posuzuje nejblíže nadřízený SD (ex offo)</a:t>
            </a:r>
          </a:p>
          <a:p>
            <a:pPr marL="1371600" lvl="2" indent="-457200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1800" smtClean="0"/>
              <a:t>při absolutní věcné nepříslušnosti</a:t>
            </a:r>
          </a:p>
          <a:p>
            <a:pPr marL="1371600" lvl="2" indent="-457200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1800" smtClean="0"/>
              <a:t>při zjevné vnitřní rozpornosti </a:t>
            </a:r>
          </a:p>
          <a:p>
            <a:pPr marL="1371600" lvl="2" indent="-457200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1800" smtClean="0"/>
              <a:t>při právní či faktické neuskutečnitelnosti</a:t>
            </a:r>
          </a:p>
          <a:p>
            <a:pPr marL="1371600" lvl="2" indent="-457200">
              <a:lnSpc>
                <a:spcPct val="80000"/>
              </a:lnSpc>
              <a:buFont typeface="Wingdings" pitchFamily="2" charset="2"/>
              <a:buNone/>
            </a:pPr>
            <a:endParaRPr lang="cs-CZ" sz="1600" smtClean="0"/>
          </a:p>
          <a:p>
            <a:pPr marL="990600" lvl="1" indent="-533400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2400" i="1" smtClean="0"/>
              <a:t>Neplatnost rozhodnutí</a:t>
            </a:r>
            <a:r>
              <a:rPr lang="cs-CZ" sz="2000" smtClean="0"/>
              <a:t> </a:t>
            </a:r>
            <a:r>
              <a:rPr lang="cs-CZ" sz="1600" smtClean="0"/>
              <a:t>(§ 32 odst. 7 ZSDP)</a:t>
            </a:r>
            <a:r>
              <a:rPr lang="cs-CZ" sz="2000" smtClean="0"/>
              <a:t> </a:t>
            </a:r>
            <a:r>
              <a:rPr lang="cs-CZ" sz="2400" smtClean="0"/>
              <a:t>již DŘ neupravuje</a:t>
            </a:r>
            <a:r>
              <a:rPr lang="cs-CZ" sz="2000" smtClean="0"/>
              <a:t> </a:t>
            </a:r>
            <a:r>
              <a:rPr lang="cs-CZ" sz="1800" smtClean="0">
                <a:latin typeface="Century Gothic" pitchFamily="34" charset="0"/>
              </a:rPr>
              <a:t>→ </a:t>
            </a:r>
            <a:r>
              <a:rPr lang="cs-CZ" sz="2000" smtClean="0"/>
              <a:t>nutno </a:t>
            </a:r>
          </a:p>
          <a:p>
            <a:pPr marL="990600" lvl="1" indent="-533400">
              <a:lnSpc>
                <a:spcPct val="70000"/>
              </a:lnSpc>
              <a:buFont typeface="Wingdings" pitchFamily="2" charset="2"/>
              <a:buNone/>
            </a:pPr>
            <a:r>
              <a:rPr lang="cs-CZ" sz="2000" smtClean="0"/>
              <a:t>        posoudit podle výše zmíněných institutů.</a:t>
            </a:r>
          </a:p>
          <a:p>
            <a:pPr marL="990600" lvl="1" indent="-533400">
              <a:lnSpc>
                <a:spcPct val="85000"/>
              </a:lnSpc>
              <a:buFont typeface="Wingdings" pitchFamily="2" charset="2"/>
              <a:buNone/>
            </a:pPr>
            <a:endParaRPr lang="cs-CZ" sz="800" smtClean="0"/>
          </a:p>
          <a:p>
            <a:pPr marL="990600" lvl="1" indent="-533400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sz="2000" smtClean="0"/>
              <a:t>Případnou kolizi mezi instrumenty poskytující ochranu před nezákonností a instrumentem nicotnosti zákon explicitně neřeší </a:t>
            </a:r>
            <a:r>
              <a:rPr lang="cs-CZ" sz="1600" smtClean="0">
                <a:latin typeface="Century Gothic" pitchFamily="34" charset="0"/>
              </a:rPr>
              <a:t>→ </a:t>
            </a:r>
            <a:r>
              <a:rPr lang="cs-CZ" sz="1600" smtClean="0"/>
              <a:t>možno řešit prostřednictvím zastavení jednoho řízení a zahájení druhého</a:t>
            </a:r>
            <a:endParaRPr lang="cs-CZ" sz="1600" smtClean="0">
              <a:latin typeface="Century Gothic" pitchFamily="34" charset="0"/>
            </a:endParaRPr>
          </a:p>
        </p:txBody>
      </p:sp>
      <p:sp>
        <p:nvSpPr>
          <p:cNvPr id="137220" name="Line 4"/>
          <p:cNvSpPr>
            <a:spLocks noChangeShapeType="1"/>
          </p:cNvSpPr>
          <p:nvPr/>
        </p:nvSpPr>
        <p:spPr bwMode="auto">
          <a:xfrm>
            <a:off x="298450" y="620713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" y="188913"/>
            <a:ext cx="8458200" cy="503237"/>
          </a:xfrm>
        </p:spPr>
        <p:txBody>
          <a:bodyPr/>
          <a:lstStyle/>
          <a:p>
            <a:pPr eaLnBrk="1" hangingPunct="1"/>
            <a:r>
              <a:rPr lang="cs-CZ" sz="2000" b="1" i="1" smtClean="0"/>
              <a:t>Pokračování:</a:t>
            </a:r>
            <a:r>
              <a:rPr lang="cs-CZ" sz="2000" b="1" smtClean="0"/>
              <a:t>  § 101 až 105 – Rozhodnutí 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3988" y="869950"/>
            <a:ext cx="9145587" cy="598805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400" smtClean="0"/>
              <a:t>Rozhodnutí je v </a:t>
            </a:r>
            <a:r>
              <a:rPr lang="cs-CZ" sz="2400" b="1" smtClean="0"/>
              <a:t>právní moci</a:t>
            </a:r>
            <a:r>
              <a:rPr lang="cs-CZ" sz="2400" smtClean="0"/>
              <a:t> </a:t>
            </a:r>
            <a:r>
              <a:rPr lang="cs-CZ" sz="1800" smtClean="0"/>
              <a:t>(formální)</a:t>
            </a:r>
            <a:r>
              <a:rPr lang="cs-CZ" sz="2400" smtClean="0"/>
              <a:t> pokud: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je účinné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cs-CZ" sz="1600" smtClean="0"/>
              <a:t>       a zároveň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nelze se proti němu odvolat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endParaRPr lang="cs-CZ" sz="1000" smtClean="0"/>
          </a:p>
          <a:p>
            <a:pPr marL="990600" lvl="1" indent="-533400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cs-CZ" sz="1800" i="1" smtClean="0"/>
              <a:t>Formální právní moc</a:t>
            </a:r>
            <a:r>
              <a:rPr lang="cs-CZ" sz="1800" smtClean="0"/>
              <a:t> = závaznost a nezměnitelnost rozhodnutí </a:t>
            </a:r>
            <a:r>
              <a:rPr lang="cs-CZ" sz="1400" smtClean="0"/>
              <a:t>(rozhodnutí je konečné)</a:t>
            </a:r>
          </a:p>
          <a:p>
            <a:pPr marL="990600" lvl="1" indent="-533400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cs-CZ" sz="1800" i="1" smtClean="0"/>
              <a:t>Materiální právní moc</a:t>
            </a:r>
            <a:r>
              <a:rPr lang="cs-CZ" sz="1800" smtClean="0"/>
              <a:t> = v téže věci již nelze znovu rozhodnout</a:t>
            </a:r>
            <a:r>
              <a:rPr lang="cs-CZ" sz="1600" smtClean="0"/>
              <a:t> </a:t>
            </a:r>
            <a:r>
              <a:rPr lang="cs-CZ" sz="1400" smtClean="0"/>
              <a:t>(překážka věci rozhodnuté)</a:t>
            </a:r>
          </a:p>
          <a:p>
            <a:pPr marL="990600" lvl="1" indent="-533400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cs-CZ" sz="1600" smtClean="0"/>
              <a:t>V případě </a:t>
            </a:r>
            <a:r>
              <a:rPr lang="cs-CZ" sz="1600" i="1" smtClean="0"/>
              <a:t>rozhodnutí o stanovení daně</a:t>
            </a:r>
            <a:r>
              <a:rPr lang="cs-CZ" sz="1600" smtClean="0"/>
              <a:t> dochází k materiální právní moci až uplynutím lhůty pro stanovení daně, neboť do té doby lze stanovenou daň (daňovou povinnost) měnit, a to nikoli pouze mimořádnými opravnými a dozorčími prostředky.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marL="609600" indent="-609600">
              <a:lnSpc>
                <a:spcPct val="80000"/>
              </a:lnSpc>
            </a:pPr>
            <a:r>
              <a:rPr lang="cs-CZ" sz="2400" smtClean="0"/>
              <a:t>Rozhodnutí je </a:t>
            </a:r>
            <a:r>
              <a:rPr lang="cs-CZ" sz="2400" b="1" smtClean="0"/>
              <a:t>vykonatelné</a:t>
            </a:r>
            <a:r>
              <a:rPr lang="cs-CZ" sz="2400" smtClean="0"/>
              <a:t> pokud: 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>
                <a:cs typeface="Times New Roman" pitchFamily="18" charset="0"/>
              </a:rPr>
              <a:t>uplynula lhůta k plnění</a:t>
            </a:r>
            <a:r>
              <a:rPr lang="cs-CZ" sz="1600" smtClean="0">
                <a:cs typeface="Times New Roman" pitchFamily="18" charset="0"/>
              </a:rPr>
              <a:t> </a:t>
            </a:r>
            <a:r>
              <a:rPr lang="cs-CZ" sz="1400" smtClean="0">
                <a:latin typeface="Century Gothic" pitchFamily="34" charset="0"/>
              </a:rPr>
              <a:t>→ </a:t>
            </a:r>
            <a:r>
              <a:rPr lang="cs-CZ" sz="1400" smtClean="0"/>
              <a:t>v případě odkladného účinku odvolání se lhůta k plnění počítá až od právní 		              moci rozhodnutí</a:t>
            </a:r>
            <a:endParaRPr lang="cs-CZ" sz="1400" smtClean="0">
              <a:cs typeface="Times New Roman" pitchFamily="18" charset="0"/>
            </a:endParaRPr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cs-CZ" sz="1200" smtClean="0">
                <a:cs typeface="Times New Roman" pitchFamily="18" charset="0"/>
              </a:rPr>
              <a:t>        </a:t>
            </a:r>
            <a:r>
              <a:rPr lang="cs-CZ" sz="1600" smtClean="0">
                <a:cs typeface="Times New Roman" pitchFamily="18" charset="0"/>
              </a:rPr>
              <a:t>ne</a:t>
            </a:r>
            <a:r>
              <a:rPr lang="cs-CZ" sz="1600" smtClean="0"/>
              <a:t>ní-li stanovena tak: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dnem účinnosti </a:t>
            </a:r>
            <a:r>
              <a:rPr lang="cs-CZ" sz="1400" smtClean="0">
                <a:cs typeface="Times New Roman" pitchFamily="18" charset="0"/>
              </a:rPr>
              <a:t>(</a:t>
            </a:r>
            <a:r>
              <a:rPr lang="cs-CZ" sz="1400" smtClean="0"/>
              <a:t>ne</a:t>
            </a:r>
            <a:r>
              <a:rPr lang="cs-CZ" sz="1400" smtClean="0">
                <a:cs typeface="Times New Roman" pitchFamily="18" charset="0"/>
              </a:rPr>
              <a:t>má-li </a:t>
            </a:r>
            <a:r>
              <a:rPr lang="cs-CZ" sz="1400" smtClean="0"/>
              <a:t>odvolání </a:t>
            </a:r>
            <a:r>
              <a:rPr lang="cs-CZ" sz="1400" smtClean="0">
                <a:cs typeface="Times New Roman" pitchFamily="18" charset="0"/>
              </a:rPr>
              <a:t>odkladný účinek)</a:t>
            </a:r>
            <a:endParaRPr lang="cs-CZ" sz="1400" smtClean="0"/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dnem právní moci </a:t>
            </a:r>
            <a:r>
              <a:rPr lang="cs-CZ" sz="1400" smtClean="0">
                <a:cs typeface="Times New Roman" pitchFamily="18" charset="0"/>
              </a:rPr>
              <a:t>(má-li </a:t>
            </a:r>
            <a:r>
              <a:rPr lang="cs-CZ" sz="1400" smtClean="0"/>
              <a:t>odvolání </a:t>
            </a:r>
            <a:r>
              <a:rPr lang="cs-CZ" sz="1400" smtClean="0">
                <a:cs typeface="Times New Roman" pitchFamily="18" charset="0"/>
              </a:rPr>
              <a:t>odkladný účinek)</a:t>
            </a:r>
            <a:endParaRPr lang="cs-CZ" sz="700" i="1" smtClean="0"/>
          </a:p>
          <a:p>
            <a:pPr marL="990600" lvl="1" indent="-533400">
              <a:lnSpc>
                <a:spcPct val="80000"/>
              </a:lnSpc>
              <a:spcBef>
                <a:spcPct val="55000"/>
              </a:spcBef>
              <a:buFont typeface="Wingdings" pitchFamily="2" charset="2"/>
              <a:buChar char="Ø"/>
            </a:pPr>
            <a:r>
              <a:rPr lang="cs-CZ" sz="1600" b="1" i="1" smtClean="0"/>
              <a:t>Vykonatelnost</a:t>
            </a:r>
            <a:r>
              <a:rPr lang="cs-CZ" sz="1600" b="1" smtClean="0"/>
              <a:t> </a:t>
            </a:r>
            <a:r>
              <a:rPr lang="cs-CZ" sz="1600" smtClean="0"/>
              <a:t>= možnost vynucení splnění rozhodnutím uložené povinnosti prostřednictvím donucení, i proti vůli toho, komu byla povinnost uložena.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800" smtClean="0"/>
              <a:t> </a:t>
            </a:r>
            <a:endParaRPr lang="cs-CZ" sz="800" smtClean="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Na žádost příjemce rozhodnutí vyznačí SD na vyhotovení rozhodnutí doložku právní moci, popřípadě vykonatelnosti.</a:t>
            </a:r>
            <a:r>
              <a:rPr lang="cs-CZ" sz="2000" smtClean="0">
                <a:solidFill>
                  <a:srgbClr val="FF6600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38244" name="Line 4"/>
          <p:cNvSpPr>
            <a:spLocks noChangeShapeType="1"/>
          </p:cNvSpPr>
          <p:nvPr/>
        </p:nvSpPr>
        <p:spPr bwMode="auto">
          <a:xfrm>
            <a:off x="298450" y="765175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" y="333375"/>
            <a:ext cx="8458200" cy="609600"/>
          </a:xfrm>
        </p:spPr>
        <p:txBody>
          <a:bodyPr/>
          <a:lstStyle/>
          <a:p>
            <a:pPr eaLnBrk="1" hangingPunct="1"/>
            <a:r>
              <a:rPr lang="cs-CZ" sz="2800" b="1" smtClean="0"/>
              <a:t>§ 106 </a:t>
            </a:r>
            <a:r>
              <a:rPr lang="cs-CZ" sz="2800" b="1" smtClean="0">
                <a:cs typeface="Times New Roman" pitchFamily="18" charset="0"/>
              </a:rPr>
              <a:t>–</a:t>
            </a:r>
            <a:r>
              <a:rPr lang="cs-CZ" sz="2800" b="1" smtClean="0"/>
              <a:t> Zastavení řízení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052513"/>
            <a:ext cx="8928100" cy="5616575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400" smtClean="0"/>
              <a:t>Odst. 1 taxativně vymezuje podmínky, při jejichž existenci vydá SD rozhodnutí o zastavení řízení:</a:t>
            </a:r>
          </a:p>
          <a:p>
            <a:pPr marL="990600" lvl="1" indent="-533400">
              <a:lnSpc>
                <a:spcPct val="110000"/>
              </a:lnSpc>
            </a:pPr>
            <a:r>
              <a:rPr lang="cs-CZ" sz="1800" b="1" smtClean="0"/>
              <a:t>zpětvzetí</a:t>
            </a:r>
            <a:r>
              <a:rPr lang="cs-CZ" sz="1800" smtClean="0"/>
              <a:t> podání</a:t>
            </a:r>
          </a:p>
          <a:p>
            <a:pPr marL="990600" lvl="1" indent="-533400"/>
            <a:r>
              <a:rPr lang="cs-CZ" sz="1800" b="1" smtClean="0"/>
              <a:t>nepřípustnost</a:t>
            </a:r>
            <a:r>
              <a:rPr lang="cs-CZ" sz="1800" smtClean="0"/>
              <a:t> podání </a:t>
            </a:r>
            <a:r>
              <a:rPr lang="cs-CZ" sz="1400" smtClean="0">
                <a:latin typeface="Century Gothic" pitchFamily="34" charset="0"/>
              </a:rPr>
              <a:t>→ </a:t>
            </a:r>
            <a:r>
              <a:rPr lang="cs-CZ" sz="1400" smtClean="0"/>
              <a:t>dva možné výklady tohoto ustanovení:</a:t>
            </a:r>
          </a:p>
          <a:p>
            <a:pPr marL="1371600" lvl="2" indent="-457200"/>
            <a:r>
              <a:rPr lang="cs-CZ" sz="1600" i="1" smtClean="0"/>
              <a:t>restriktivní</a:t>
            </a:r>
            <a:r>
              <a:rPr lang="cs-CZ" sz="1600" smtClean="0"/>
              <a:t>: </a:t>
            </a:r>
            <a:r>
              <a:rPr lang="cs-CZ" sz="1600" smtClean="0">
                <a:cs typeface="Times New Roman" pitchFamily="18" charset="0"/>
              </a:rPr>
              <a:t>pokud zákon podání jako nepřípustné v</a:t>
            </a:r>
            <a:r>
              <a:rPr lang="cs-CZ" sz="1600" smtClean="0"/>
              <a:t>ýslovně</a:t>
            </a:r>
            <a:r>
              <a:rPr lang="cs-CZ" sz="1600" smtClean="0">
                <a:cs typeface="Times New Roman" pitchFamily="18" charset="0"/>
              </a:rPr>
              <a:t> označuje</a:t>
            </a:r>
            <a:r>
              <a:rPr lang="cs-CZ" sz="1600" smtClean="0"/>
              <a:t> </a:t>
            </a:r>
          </a:p>
          <a:p>
            <a:pPr marL="1371600" lvl="2" indent="-457200">
              <a:lnSpc>
                <a:spcPct val="90000"/>
              </a:lnSpc>
            </a:pPr>
            <a:r>
              <a:rPr lang="cs-CZ" sz="1600" i="1" smtClean="0"/>
              <a:t>extenzivní</a:t>
            </a:r>
            <a:r>
              <a:rPr lang="cs-CZ" sz="1600" smtClean="0"/>
              <a:t>: nepřípustné je každé podání, pro jehož pozitivní vyřízení není zákonná opora  </a:t>
            </a:r>
          </a:p>
          <a:p>
            <a:pPr marL="1371600" lvl="2" indent="-457200">
              <a:lnSpc>
                <a:spcPct val="65000"/>
              </a:lnSpc>
              <a:buFontTx/>
              <a:buNone/>
            </a:pPr>
            <a:r>
              <a:rPr lang="cs-CZ" sz="1600" smtClean="0"/>
              <a:t>                           (např. žádost o něco, čemu nelze vyhovět)</a:t>
            </a:r>
          </a:p>
          <a:p>
            <a:pPr marL="990600" lvl="1" indent="-533400"/>
            <a:r>
              <a:rPr lang="cs-CZ" sz="1800" b="1" smtClean="0"/>
              <a:t>bezpředmětnost</a:t>
            </a:r>
            <a:r>
              <a:rPr lang="cs-CZ" sz="1800" smtClean="0"/>
              <a:t> podání </a:t>
            </a:r>
            <a:r>
              <a:rPr lang="cs-CZ" sz="1600" smtClean="0"/>
              <a:t>(= odpadl důvod řízení)</a:t>
            </a:r>
          </a:p>
          <a:p>
            <a:pPr marL="990600" lvl="1" indent="-533400"/>
            <a:r>
              <a:rPr lang="cs-CZ" sz="1800" b="1" smtClean="0"/>
              <a:t>zánik</a:t>
            </a:r>
            <a:r>
              <a:rPr lang="cs-CZ" sz="1800" smtClean="0"/>
              <a:t> bez právního nástupce </a:t>
            </a:r>
            <a:r>
              <a:rPr lang="cs-CZ" sz="1600" smtClean="0"/>
              <a:t>(dědice)</a:t>
            </a:r>
          </a:p>
          <a:p>
            <a:pPr marL="990600" lvl="1" indent="-533400"/>
            <a:r>
              <a:rPr lang="cs-CZ" sz="1800" b="1" smtClean="0"/>
              <a:t>překážka věci rozhodnuté</a:t>
            </a:r>
          </a:p>
          <a:p>
            <a:pPr marL="990600" lvl="1" indent="-533400"/>
            <a:r>
              <a:rPr lang="cs-CZ" sz="1800" b="1" smtClean="0"/>
              <a:t>další </a:t>
            </a:r>
            <a:r>
              <a:rPr lang="cs-CZ" sz="1800" smtClean="0"/>
              <a:t>zákonem stanovené důvody </a:t>
            </a:r>
            <a:r>
              <a:rPr lang="cs-CZ" sz="1400" smtClean="0"/>
              <a:t>(viz dále)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endParaRPr lang="cs-CZ" sz="800" smtClean="0"/>
          </a:p>
          <a:p>
            <a:pPr marL="609600" indent="-609600">
              <a:lnSpc>
                <a:spcPct val="90000"/>
              </a:lnSpc>
            </a:pPr>
            <a:r>
              <a:rPr lang="cs-CZ" sz="2400" smtClean="0"/>
              <a:t>Je možné i částečné zastavení.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1000" smtClean="0"/>
          </a:p>
          <a:p>
            <a:pPr marL="609600" indent="-609600">
              <a:lnSpc>
                <a:spcPct val="80000"/>
              </a:lnSpc>
            </a:pPr>
            <a:r>
              <a:rPr lang="cs-CZ" sz="2400" smtClean="0"/>
              <a:t>Rozhodnutí o zastavení řízení:</a:t>
            </a:r>
          </a:p>
          <a:p>
            <a:pPr marL="990600" lvl="1" indent="-533400">
              <a:lnSpc>
                <a:spcPct val="80000"/>
              </a:lnSpc>
              <a:buFont typeface="Wingdings 3" pitchFamily="18" charset="2"/>
              <a:buChar char=""/>
            </a:pPr>
            <a:r>
              <a:rPr lang="cs-CZ" sz="1800" smtClean="0"/>
              <a:t> nemusí být doručeno, pokud není dědic či právní nástupce, anebo došlo ke zpětvzetí odvolání </a:t>
            </a:r>
            <a:r>
              <a:rPr lang="cs-CZ" sz="1600" smtClean="0"/>
              <a:t>(pakliže není více příjemců).</a:t>
            </a:r>
            <a:r>
              <a:rPr lang="cs-CZ" sz="1400" smtClean="0"/>
              <a:t> </a:t>
            </a:r>
          </a:p>
          <a:p>
            <a:pPr marL="609600" indent="-609600">
              <a:lnSpc>
                <a:spcPct val="80000"/>
              </a:lnSpc>
              <a:buFont typeface="Wingdings 3" pitchFamily="18" charset="2"/>
              <a:buChar char=""/>
            </a:pPr>
            <a:endParaRPr lang="cs-CZ" sz="1000" smtClean="0"/>
          </a:p>
          <a:p>
            <a:pPr marL="990600" lvl="1" indent="-533400">
              <a:lnSpc>
                <a:spcPct val="80000"/>
              </a:lnSpc>
              <a:buFont typeface="Wingdings 3" pitchFamily="18" charset="2"/>
              <a:buChar char=""/>
            </a:pPr>
            <a:r>
              <a:rPr lang="cs-CZ" sz="1800" smtClean="0"/>
              <a:t>může být </a:t>
            </a:r>
            <a:r>
              <a:rPr lang="cs-CZ" sz="1800" i="1" smtClean="0"/>
              <a:t>konstitutivní</a:t>
            </a:r>
            <a:r>
              <a:rPr lang="cs-CZ" sz="1800" smtClean="0"/>
              <a:t> </a:t>
            </a:r>
            <a:r>
              <a:rPr lang="cs-CZ" sz="1400" smtClean="0"/>
              <a:t>(např. dle § 106),</a:t>
            </a:r>
            <a:r>
              <a:rPr lang="cs-CZ" sz="1800" smtClean="0"/>
              <a:t> ale též </a:t>
            </a:r>
            <a:r>
              <a:rPr lang="cs-CZ" sz="1800" i="1" smtClean="0"/>
              <a:t>deklaratorní </a:t>
            </a:r>
            <a:r>
              <a:rPr lang="cs-CZ" sz="1400" smtClean="0"/>
              <a:t>(např. dle § 111 odst. 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66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924800" cy="836613"/>
          </a:xfrm>
        </p:spPr>
        <p:txBody>
          <a:bodyPr/>
          <a:lstStyle/>
          <a:p>
            <a:pPr algn="l" eaLnBrk="1" hangingPunct="1"/>
            <a:r>
              <a:rPr lang="cs-CZ" sz="2400" b="1" smtClean="0"/>
              <a:t>K  § 106                          </a:t>
            </a:r>
            <a:r>
              <a:rPr lang="cs-CZ" sz="2400" b="1" smtClean="0">
                <a:solidFill>
                  <a:srgbClr val="FF3300"/>
                </a:solidFill>
              </a:rPr>
              <a:t>SOUVISÍ  S:</a:t>
            </a:r>
            <a:endParaRPr lang="cs-CZ" sz="2400" smtClean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5410200"/>
          </a:xfrm>
        </p:spPr>
        <p:txBody>
          <a:bodyPr/>
          <a:lstStyle/>
          <a:p>
            <a:pPr eaLnBrk="1" hangingPunct="1"/>
            <a:r>
              <a:rPr lang="cs-CZ" sz="1800" b="1" smtClean="0">
                <a:cs typeface="Times New Roman" pitchFamily="18" charset="0"/>
              </a:rPr>
              <a:t>§ 14 odst. 1 – Místní příslušnost</a:t>
            </a:r>
            <a:r>
              <a:rPr lang="cs-CZ" sz="2000" b="1" smtClean="0">
                <a:cs typeface="Times New Roman" pitchFamily="18" charset="0"/>
              </a:rPr>
              <a:t>                                        </a:t>
            </a: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cs-CZ" sz="1800" smtClean="0">
                <a:solidFill>
                  <a:srgbClr val="000000"/>
                </a:solidFill>
              </a:rPr>
              <a:t>	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Je-li v téže věci místně příslušných několik správců daně, řízení provede ten z nich, u kterého bylo řízení zahájeno nejdříve, pokud se místně příslušní správci daně nedohodnou jinak; ostatní správci daně řízení nezahájí, popřípadě zahájené </a:t>
            </a:r>
            <a:r>
              <a:rPr lang="cs-CZ" sz="1800" u="sng" smtClean="0">
                <a:solidFill>
                  <a:srgbClr val="000000"/>
                </a:solidFill>
                <a:cs typeface="Times New Roman" pitchFamily="18" charset="0"/>
              </a:rPr>
              <a:t>řízení zastaví.</a:t>
            </a:r>
            <a:r>
              <a:rPr lang="cs-CZ" sz="1800" smtClean="0"/>
              <a:t> </a:t>
            </a:r>
          </a:p>
          <a:p>
            <a:pPr eaLnBrk="1" hangingPunct="1">
              <a:lnSpc>
                <a:spcPct val="95000"/>
              </a:lnSpc>
              <a:buFontTx/>
              <a:buNone/>
            </a:pPr>
            <a:endParaRPr lang="cs-CZ" sz="700" smtClean="0"/>
          </a:p>
          <a:p>
            <a:pPr eaLnBrk="1" hangingPunct="1"/>
            <a:r>
              <a:rPr lang="cs-CZ" sz="1800" b="1" smtClean="0">
                <a:cs typeface="Times New Roman" pitchFamily="18" charset="0"/>
              </a:rPr>
              <a:t>§ 110 odst. 2 – Obecná ustanovení o odvolání  </a:t>
            </a:r>
            <a:endParaRPr lang="cs-CZ" sz="1800" b="1" smtClean="0"/>
          </a:p>
          <a:p>
            <a:pPr eaLnBrk="1" hangingPunct="1">
              <a:buFontTx/>
              <a:buNone/>
            </a:pPr>
            <a:r>
              <a:rPr lang="cs-CZ" sz="1800" smtClean="0">
                <a:solidFill>
                  <a:srgbClr val="000000"/>
                </a:solidFill>
              </a:rPr>
              <a:t>	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Je-li v poučení připuštěno odvolání i tehdy, kdy je zákon nepřipouští, a je-li podáno odvolání, řízení o odvolání </a:t>
            </a:r>
            <a:r>
              <a:rPr lang="cs-CZ" sz="1800" u="sng" smtClean="0">
                <a:solidFill>
                  <a:srgbClr val="000000"/>
                </a:solidFill>
                <a:cs typeface="Times New Roman" pitchFamily="18" charset="0"/>
              </a:rPr>
              <a:t>se zastaví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cs-CZ" sz="1800" smtClean="0">
                <a:cs typeface="Times New Roman" pitchFamily="18" charset="0"/>
              </a:rPr>
              <a:t>  </a:t>
            </a:r>
            <a:endParaRPr lang="cs-CZ" sz="1800" smtClean="0"/>
          </a:p>
          <a:p>
            <a:pPr eaLnBrk="1" hangingPunct="1">
              <a:buFontTx/>
              <a:buNone/>
            </a:pPr>
            <a:endParaRPr lang="cs-CZ" sz="800" smtClean="0"/>
          </a:p>
          <a:p>
            <a:pPr eaLnBrk="1" hangingPunct="1"/>
            <a:r>
              <a:rPr lang="cs-CZ" sz="1800" b="1" smtClean="0">
                <a:cs typeface="Times New Roman" pitchFamily="18" charset="0"/>
              </a:rPr>
              <a:t>§ 111 odst. 3 – Obecná ustanovení o odvolání </a:t>
            </a:r>
            <a:endParaRPr lang="cs-CZ" sz="1800" b="1" smtClean="0"/>
          </a:p>
          <a:p>
            <a:pPr eaLnBrk="1" hangingPunct="1">
              <a:buFontTx/>
              <a:buNone/>
            </a:pPr>
            <a:r>
              <a:rPr lang="cs-CZ" sz="2000" b="1" smtClean="0">
                <a:solidFill>
                  <a:srgbClr val="000000"/>
                </a:solidFill>
              </a:rPr>
              <a:t>	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Dnem zpětvzetí odvolání je odvolací řízení zastaveno a rozhodnutí, které bylo tímto odvoláním napadeno, nabývá právní moci. Pokud vzali všichni odvolatelé podané odvolání zpět, odvolací řízení </a:t>
            </a:r>
            <a:r>
              <a:rPr lang="cs-CZ" sz="1800" u="sng" smtClean="0">
                <a:solidFill>
                  <a:srgbClr val="000000"/>
                </a:solidFill>
                <a:cs typeface="Times New Roman" pitchFamily="18" charset="0"/>
              </a:rPr>
              <a:t>je zastaveno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 dnem zpětvzetí odvolání posledního z odvolatelů a tímto dnem nabývá rozhodnutí právní moci.</a:t>
            </a:r>
            <a:r>
              <a:rPr lang="cs-CZ" sz="1800" b="1" smtClean="0"/>
              <a:t> </a:t>
            </a:r>
          </a:p>
          <a:p>
            <a:pPr eaLnBrk="1" hangingPunct="1">
              <a:buFontTx/>
              <a:buNone/>
            </a:pPr>
            <a:endParaRPr lang="cs-CZ" sz="800" b="1" smtClean="0"/>
          </a:p>
          <a:p>
            <a:pPr eaLnBrk="1" hangingPunct="1"/>
            <a:r>
              <a:rPr lang="cs-CZ" sz="1800" b="1" smtClean="0">
                <a:cs typeface="Times New Roman" pitchFamily="18" charset="0"/>
              </a:rPr>
              <a:t>§ 112 odst. 3 – Náležitosti odvolání</a:t>
            </a:r>
            <a:r>
              <a:rPr lang="cs-CZ" sz="1800" smtClean="0">
                <a:cs typeface="Times New Roman" pitchFamily="18" charset="0"/>
              </a:rPr>
              <a:t> </a:t>
            </a:r>
            <a:endParaRPr lang="cs-CZ" sz="1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smtClean="0">
                <a:solidFill>
                  <a:srgbClr val="000000"/>
                </a:solidFill>
              </a:rPr>
              <a:t>	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Odstraní-li odvolatel vady, které brání řádnému projednání věci, platí, že odvolání bylo podáno řádně a včas, v opačném případě správce daně </a:t>
            </a:r>
            <a:r>
              <a:rPr lang="cs-CZ" sz="1800" u="sng" smtClean="0">
                <a:solidFill>
                  <a:srgbClr val="000000"/>
                </a:solidFill>
                <a:cs typeface="Times New Roman" pitchFamily="18" charset="0"/>
              </a:rPr>
              <a:t>odvolací řízení zastaví.</a:t>
            </a:r>
            <a:endParaRPr lang="cs-CZ" sz="1600" b="1" u="sng" smtClean="0"/>
          </a:p>
          <a:p>
            <a:pPr eaLnBrk="1" hangingPunct="1">
              <a:buFontTx/>
              <a:buNone/>
            </a:pPr>
            <a:endParaRPr lang="cs-CZ" sz="1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66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696200" cy="609600"/>
          </a:xfrm>
        </p:spPr>
        <p:txBody>
          <a:bodyPr/>
          <a:lstStyle/>
          <a:p>
            <a:pPr algn="l" eaLnBrk="1" hangingPunct="1"/>
            <a:r>
              <a:rPr lang="cs-CZ" sz="2000" b="1" i="1" smtClean="0"/>
              <a:t>Pokračování: K </a:t>
            </a:r>
            <a:r>
              <a:rPr lang="cs-CZ" sz="2000" b="1" smtClean="0"/>
              <a:t>§ 106</a:t>
            </a:r>
            <a:r>
              <a:rPr lang="cs-CZ" sz="2000" b="1" i="1" smtClean="0"/>
              <a:t>            </a:t>
            </a:r>
            <a:r>
              <a:rPr lang="cs-CZ" sz="2000" b="1" smtClean="0">
                <a:solidFill>
                  <a:srgbClr val="FF3300"/>
                </a:solidFill>
              </a:rPr>
              <a:t>SOUVISÍ  S:</a:t>
            </a:r>
            <a:r>
              <a:rPr lang="cs-CZ" sz="2400" b="1" i="1" smtClean="0"/>
              <a:t>  </a:t>
            </a:r>
            <a:endParaRPr lang="cs-CZ" sz="2800" b="1" i="1" smtClean="0">
              <a:solidFill>
                <a:srgbClr val="FF3300"/>
              </a:solidFill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7630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800" b="1" smtClean="0">
                <a:cs typeface="Times New Roman" pitchFamily="18" charset="0"/>
              </a:rPr>
              <a:t>§ 113 odst. 1 písm. c) – Postup správce daně </a:t>
            </a:r>
            <a:r>
              <a:rPr lang="cs-CZ" sz="1800" b="1" smtClean="0"/>
              <a:t>prvního</a:t>
            </a:r>
            <a:r>
              <a:rPr lang="cs-CZ" sz="1800" b="1" smtClean="0">
                <a:cs typeface="Times New Roman" pitchFamily="18" charset="0"/>
              </a:rPr>
              <a:t> stupně</a:t>
            </a:r>
            <a:r>
              <a:rPr lang="cs-CZ" sz="2000" b="1" smtClean="0">
                <a:cs typeface="Times New Roman" pitchFamily="18" charset="0"/>
              </a:rPr>
              <a:t> </a:t>
            </a:r>
            <a:endParaRPr lang="cs-CZ" sz="20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olidFill>
                  <a:srgbClr val="000000"/>
                </a:solidFill>
              </a:rPr>
              <a:t>	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Správce daně, jehož rozhodnutí je odvoláním napadeno,</a:t>
            </a:r>
            <a:r>
              <a:rPr lang="cs-CZ" sz="1800" smtClean="0"/>
              <a:t> 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odvolání zamítne a </a:t>
            </a:r>
            <a:r>
              <a:rPr lang="cs-CZ" sz="1800" u="sng" smtClean="0">
                <a:solidFill>
                  <a:srgbClr val="000000"/>
                </a:solidFill>
                <a:cs typeface="Times New Roman" pitchFamily="18" charset="0"/>
              </a:rPr>
              <a:t>zastaví odvolací řízení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, pokud je podané odvolání nepřípustné nebo bylo podáno po lhůtě.</a:t>
            </a:r>
            <a:r>
              <a:rPr lang="cs-CZ" sz="18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800" smtClean="0">
                <a:cs typeface="Times New Roman" pitchFamily="18" charset="0"/>
              </a:rPr>
              <a:t> </a:t>
            </a:r>
            <a:endParaRPr lang="cs-CZ" sz="800" b="1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800" b="1" smtClean="0">
                <a:cs typeface="Times New Roman" pitchFamily="18" charset="0"/>
              </a:rPr>
              <a:t>§ 116 odst. 1 písm. b) – Postup odvolacího orgánu </a:t>
            </a:r>
            <a:endParaRPr lang="cs-CZ" sz="18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smtClean="0">
                <a:solidFill>
                  <a:srgbClr val="000000"/>
                </a:solidFill>
              </a:rPr>
              <a:t>	Odvolací orgán 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napadené rozhodnutí zruší a </a:t>
            </a:r>
            <a:r>
              <a:rPr lang="cs-CZ" sz="1800" u="sng" smtClean="0">
                <a:solidFill>
                  <a:srgbClr val="000000"/>
                </a:solidFill>
                <a:cs typeface="Times New Roman" pitchFamily="18" charset="0"/>
              </a:rPr>
              <a:t>zastaví řízení</a:t>
            </a:r>
            <a:r>
              <a:rPr lang="cs-CZ" sz="1800" u="sng" smtClean="0">
                <a:solidFill>
                  <a:srgbClr val="000000"/>
                </a:solidFill>
              </a:rPr>
              <a:t>.</a:t>
            </a:r>
            <a:r>
              <a:rPr lang="cs-CZ" sz="18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70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800" b="1" smtClean="0">
                <a:cs typeface="Times New Roman" pitchFamily="18" charset="0"/>
              </a:rPr>
              <a:t>§ 123 odst. 5 – Postup při přezkumném řízení </a:t>
            </a:r>
            <a:endParaRPr lang="cs-CZ" sz="1800" b="1" smtClean="0"/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cs-CZ" sz="1800" b="1" smtClean="0">
                <a:solidFill>
                  <a:srgbClr val="000000"/>
                </a:solidFill>
              </a:rPr>
              <a:t>	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Jestliže správce daně po zahájení přezkumného řízení zjistí, že byly naplněny podmínky podle § 121 odst. 1, vydá rozhodnutí, kterým se původní rozhodnutí zruší nebo změní. V opačném případě </a:t>
            </a:r>
            <a:r>
              <a:rPr lang="cs-CZ" sz="1800" u="sng" smtClean="0">
                <a:solidFill>
                  <a:srgbClr val="000000"/>
                </a:solidFill>
                <a:cs typeface="Times New Roman" pitchFamily="18" charset="0"/>
              </a:rPr>
              <a:t>přezkumné řízení zastaví</a:t>
            </a:r>
            <a:r>
              <a:rPr lang="cs-CZ" sz="1800" smtClean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8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b="1" smtClean="0">
                <a:cs typeface="Times New Roman" pitchFamily="18" charset="0"/>
              </a:rPr>
              <a:t>§ 141 odst. 7 – Dodatečné daňové přiznání</a:t>
            </a:r>
            <a:r>
              <a:rPr lang="cs-CZ" sz="2400" smtClean="0">
                <a:cs typeface="Times New Roman" pitchFamily="18" charset="0"/>
              </a:rPr>
              <a:t> </a:t>
            </a:r>
            <a:r>
              <a:rPr lang="cs-CZ" sz="1800" b="1" smtClean="0"/>
              <a:t>a </a:t>
            </a:r>
            <a:r>
              <a:rPr lang="cs-CZ" sz="1800" b="1" smtClean="0">
                <a:cs typeface="Times New Roman" pitchFamily="18" charset="0"/>
              </a:rPr>
              <a:t>dodatečné vyúčtování</a:t>
            </a:r>
            <a:r>
              <a:rPr lang="cs-CZ" sz="2400" smtClean="0">
                <a:cs typeface="Times New Roman" pitchFamily="18" charset="0"/>
              </a:rPr>
              <a:t> </a:t>
            </a:r>
            <a:endParaRPr lang="cs-CZ" sz="2400" smtClean="0"/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cs-CZ" sz="2000" smtClean="0">
                <a:solidFill>
                  <a:srgbClr val="000000"/>
                </a:solidFill>
              </a:rPr>
              <a:t>	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Podá-li daňový subjekt dodatečné daňové přiznání nebo dodatečné vyúčtování ještě před vyměřením daně, popřípadě před jejím doměřením, řízení zahájené tímto podáním se zastaví. Údaje uvedené v takto podaném dodatečném daňovém přiznání nebo dodatečném vyúčtování se využijí při vyměření nebo doměření této daně.</a:t>
            </a:r>
            <a:r>
              <a:rPr lang="cs-CZ" sz="1800" smtClean="0"/>
              <a:t>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800" b="1" smtClean="0">
                <a:cs typeface="Times New Roman" pitchFamily="18" charset="0"/>
              </a:rPr>
              <a:t>§ 181  odst. 2 – Odklad a zastavení daňové  exekuce </a:t>
            </a:r>
            <a:endParaRPr lang="cs-CZ" sz="2000" b="1" smtClean="0"/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cs-CZ" sz="2400" smtClean="0">
                <a:solidFill>
                  <a:srgbClr val="000000"/>
                </a:solidFill>
              </a:rPr>
              <a:t>	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Správce daně na návrh příjemce exekučního příkazu, nebo z moci úřední </a:t>
            </a:r>
            <a:r>
              <a:rPr lang="cs-CZ" sz="1800" u="sng" smtClean="0">
                <a:solidFill>
                  <a:srgbClr val="000000"/>
                </a:solidFill>
                <a:cs typeface="Times New Roman" pitchFamily="18" charset="0"/>
              </a:rPr>
              <a:t>daňovou exekuci zcela nebo zčásti zastaví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, pokud</a:t>
            </a:r>
            <a:r>
              <a:rPr lang="cs-CZ" sz="1800" smtClean="0">
                <a:solidFill>
                  <a:srgbClr val="000000"/>
                </a:solidFill>
              </a:rPr>
              <a:t>..... </a:t>
            </a: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685800"/>
          </a:xfrm>
        </p:spPr>
        <p:txBody>
          <a:bodyPr/>
          <a:lstStyle/>
          <a:p>
            <a:pPr eaLnBrk="1" hangingPunct="1"/>
            <a:r>
              <a:rPr lang="cs-CZ" sz="2800" b="1" smtClean="0"/>
              <a:t>§ 107 </a:t>
            </a:r>
            <a:r>
              <a:rPr lang="cs-CZ" sz="2800" b="1" smtClean="0">
                <a:cs typeface="Times New Roman" pitchFamily="18" charset="0"/>
              </a:rPr>
              <a:t>–</a:t>
            </a:r>
            <a:r>
              <a:rPr lang="cs-CZ" sz="2800" b="1" smtClean="0"/>
              <a:t> Náklady řízení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5175"/>
            <a:ext cx="8915400" cy="5832475"/>
          </a:xfrm>
        </p:spPr>
        <p:txBody>
          <a:bodyPr/>
          <a:lstStyle/>
          <a:p>
            <a:pPr marL="609600" indent="-609600">
              <a:lnSpc>
                <a:spcPct val="85000"/>
              </a:lnSpc>
            </a:pPr>
            <a:r>
              <a:rPr lang="cs-CZ" sz="1800" smtClean="0"/>
              <a:t>Náklady řízení obecně </a:t>
            </a:r>
            <a:r>
              <a:rPr lang="cs-CZ" sz="1800" b="1" smtClean="0"/>
              <a:t>nese SD.</a:t>
            </a:r>
          </a:p>
          <a:p>
            <a:pPr marL="990600" lvl="1" indent="-533400">
              <a:lnSpc>
                <a:spcPct val="85000"/>
              </a:lnSpc>
              <a:buFont typeface="Wingdings" pitchFamily="2" charset="2"/>
              <a:buChar char="Ø"/>
            </a:pPr>
            <a:r>
              <a:rPr lang="cs-CZ" sz="1600" smtClean="0"/>
              <a:t>Výjimka:</a:t>
            </a:r>
          </a:p>
          <a:p>
            <a:pPr marL="1371600" lvl="2" indent="-457200">
              <a:lnSpc>
                <a:spcPct val="85000"/>
              </a:lnSpc>
            </a:pPr>
            <a:r>
              <a:rPr lang="cs-CZ" sz="1400" smtClean="0"/>
              <a:t>náklady na vymáhání nedoplatků (širší nežli „exekuční náklady“ dle ZSDP )</a:t>
            </a:r>
          </a:p>
          <a:p>
            <a:pPr marL="1371600" lvl="2" indent="-457200">
              <a:lnSpc>
                <a:spcPct val="85000"/>
              </a:lnSpc>
            </a:pPr>
            <a:r>
              <a:rPr lang="cs-CZ" sz="1400" smtClean="0"/>
              <a:t>náklady, které vznikly osobě zúčastněné na správě daní, nebo ke kterým byla osoba zúčastněná na správě daní povinna </a:t>
            </a:r>
            <a:endParaRPr lang="cs-CZ" sz="1200" smtClean="0"/>
          </a:p>
          <a:p>
            <a:pPr marL="609600" indent="-609600">
              <a:lnSpc>
                <a:spcPct val="85000"/>
              </a:lnSpc>
              <a:buFontTx/>
              <a:buNone/>
            </a:pPr>
            <a:endParaRPr lang="cs-CZ" sz="700" smtClean="0"/>
          </a:p>
          <a:p>
            <a:pPr marL="609600" indent="-609600">
              <a:lnSpc>
                <a:spcPct val="85000"/>
              </a:lnSpc>
            </a:pPr>
            <a:r>
              <a:rPr lang="cs-CZ" sz="1800" b="1" smtClean="0"/>
              <a:t>Třetí osoby</a:t>
            </a:r>
            <a:r>
              <a:rPr lang="cs-CZ" sz="1800" smtClean="0"/>
              <a:t> vyzvané SD k účasti na řízení musí svůj nárok na náhradu uplatnit i s doklady u SD v prekluzivní lhůtě do 8 dnů </a:t>
            </a:r>
            <a:r>
              <a:rPr lang="cs-CZ" sz="1400" smtClean="0"/>
              <a:t>(dle ZSDP: 5 dnů).</a:t>
            </a:r>
          </a:p>
          <a:p>
            <a:pPr marL="990600" lvl="1" indent="-533400">
              <a:lnSpc>
                <a:spcPct val="85000"/>
              </a:lnSpc>
              <a:buFont typeface="Wingdings" pitchFamily="2" charset="2"/>
              <a:buChar char="Ø"/>
            </a:pPr>
            <a:r>
              <a:rPr lang="cs-CZ" sz="1600" smtClean="0"/>
              <a:t>Nově možno navrátit lhůtu v předešlý stav </a:t>
            </a:r>
            <a:r>
              <a:rPr lang="cs-CZ" sz="1400" smtClean="0"/>
              <a:t>(viz § 37).</a:t>
            </a:r>
          </a:p>
          <a:p>
            <a:pPr marL="609600" indent="-609600">
              <a:lnSpc>
                <a:spcPct val="85000"/>
              </a:lnSpc>
              <a:buFontTx/>
              <a:buNone/>
            </a:pPr>
            <a:endParaRPr lang="cs-CZ" sz="800" smtClean="0"/>
          </a:p>
          <a:p>
            <a:pPr marL="609600" indent="-609600">
              <a:lnSpc>
                <a:spcPct val="85000"/>
              </a:lnSpc>
            </a:pPr>
            <a:r>
              <a:rPr lang="cs-CZ" sz="1800" smtClean="0"/>
              <a:t>Stávající prekluzivní lhůta pro uplatnění nároku ustanoveným zástupcem zůstává stejná – tj. 20 pracovních dnů, ale nově se použije i u ustanoveného daňového poradce.</a:t>
            </a:r>
          </a:p>
          <a:p>
            <a:pPr marL="990600" lvl="1" indent="-533400">
              <a:lnSpc>
                <a:spcPct val="85000"/>
              </a:lnSpc>
              <a:buFont typeface="Wingdings" pitchFamily="2" charset="2"/>
              <a:buChar char="Ø"/>
            </a:pPr>
            <a:r>
              <a:rPr lang="cs-CZ" sz="1600" smtClean="0"/>
              <a:t>Nově možno navrátit lhůtu v předešlý stav </a:t>
            </a:r>
            <a:r>
              <a:rPr lang="cs-CZ" sz="1400" smtClean="0"/>
              <a:t>(viz § 37).</a:t>
            </a:r>
          </a:p>
          <a:p>
            <a:pPr marL="990600" lvl="1" indent="-533400">
              <a:lnSpc>
                <a:spcPct val="85000"/>
              </a:lnSpc>
            </a:pPr>
            <a:endParaRPr lang="cs-CZ" sz="600" smtClean="0"/>
          </a:p>
          <a:p>
            <a:pPr marL="609600" indent="-609600">
              <a:lnSpc>
                <a:spcPct val="85000"/>
              </a:lnSpc>
            </a:pPr>
            <a:r>
              <a:rPr lang="cs-CZ" sz="1800" smtClean="0"/>
              <a:t>Lhůty pro rozhodnutí SD a pro vyplacení zůstávají stejné (tj. 15 dnů), ale nově se lze proti rozhodnutí o náhradě do 15 dnů odvolat.</a:t>
            </a:r>
          </a:p>
          <a:p>
            <a:pPr marL="990600" lvl="1" indent="-533400">
              <a:lnSpc>
                <a:spcPct val="85000"/>
              </a:lnSpc>
              <a:buFont typeface="Wingdings" pitchFamily="2" charset="2"/>
              <a:buChar char="Ø"/>
            </a:pPr>
            <a:r>
              <a:rPr lang="cs-CZ" sz="1600" smtClean="0"/>
              <a:t>Lhůta pro vydání rozhodnutí je pořádková </a:t>
            </a:r>
            <a:r>
              <a:rPr lang="cs-CZ" sz="1400" smtClean="0"/>
              <a:t>(lze využít ochranu proti nečinnosti dle § 38)</a:t>
            </a:r>
          </a:p>
          <a:p>
            <a:pPr marL="990600" lvl="1" indent="-533400">
              <a:lnSpc>
                <a:spcPct val="85000"/>
              </a:lnSpc>
              <a:buFont typeface="Wingdings" pitchFamily="2" charset="2"/>
              <a:buChar char="Ø"/>
            </a:pPr>
            <a:r>
              <a:rPr lang="cs-CZ" sz="1600" smtClean="0"/>
              <a:t>Lhůta pro poukázání úhrady přiznaného nároku je spojena se sankcí podle </a:t>
            </a:r>
            <a:r>
              <a:rPr lang="cs-CZ" sz="1400" smtClean="0"/>
              <a:t>§ 155 odst. 5</a:t>
            </a:r>
            <a:r>
              <a:rPr lang="cs-CZ" sz="1600" smtClean="0"/>
              <a:t>.</a:t>
            </a:r>
          </a:p>
          <a:p>
            <a:pPr marL="609600" indent="-609600">
              <a:lnSpc>
                <a:spcPct val="85000"/>
              </a:lnSpc>
              <a:buFontTx/>
              <a:buNone/>
            </a:pPr>
            <a:endParaRPr lang="cs-CZ" sz="700" smtClean="0"/>
          </a:p>
          <a:p>
            <a:pPr marL="609600" indent="-609600">
              <a:lnSpc>
                <a:spcPct val="85000"/>
              </a:lnSpc>
            </a:pPr>
            <a:r>
              <a:rPr lang="cs-CZ" sz="1800" smtClean="0"/>
              <a:t>Zůstává </a:t>
            </a:r>
            <a:r>
              <a:rPr lang="cs-CZ" sz="1800" b="1" smtClean="0"/>
              <a:t>možnost regresu</a:t>
            </a:r>
            <a:r>
              <a:rPr lang="cs-CZ" sz="1800" smtClean="0"/>
              <a:t> na účet DS v důsledku jeho nečinnosti nebo nesplnění právních povinností </a:t>
            </a:r>
            <a:r>
              <a:rPr lang="cs-CZ" sz="1600" smtClean="0"/>
              <a:t>(př.:  znalecký posudek</a:t>
            </a:r>
            <a:r>
              <a:rPr lang="cs-CZ" sz="1600" smtClean="0">
                <a:solidFill>
                  <a:schemeClr val="tx2"/>
                </a:solidFill>
              </a:rPr>
              <a:t>, </a:t>
            </a:r>
            <a:r>
              <a:rPr lang="cs-CZ" sz="1600" smtClean="0"/>
              <a:t>náklady ustanoveného daňového poradce)</a:t>
            </a:r>
            <a:r>
              <a:rPr lang="cs-CZ" sz="1800" smtClean="0"/>
              <a:t>.</a:t>
            </a:r>
          </a:p>
          <a:p>
            <a:pPr marL="990600" lvl="1" indent="-533400">
              <a:lnSpc>
                <a:spcPct val="85000"/>
              </a:lnSpc>
              <a:buFont typeface="Wingdings" pitchFamily="2" charset="2"/>
              <a:buChar char="Ø"/>
            </a:pPr>
            <a:r>
              <a:rPr lang="cs-CZ" sz="1600" smtClean="0"/>
              <a:t>Nově je zakotvena </a:t>
            </a:r>
            <a:r>
              <a:rPr lang="cs-CZ" sz="1600" i="1" smtClean="0"/>
              <a:t>solidární odpovědnost</a:t>
            </a:r>
            <a:r>
              <a:rPr lang="cs-CZ" sz="1600" smtClean="0"/>
              <a:t> </a:t>
            </a:r>
            <a:r>
              <a:rPr lang="cs-CZ" sz="1400" smtClean="0"/>
              <a:t>(v praxi se využije zejména v případě ustanoveného společného zástupce)</a:t>
            </a:r>
          </a:p>
          <a:p>
            <a:pPr marL="990600" lvl="1" indent="-533400">
              <a:lnSpc>
                <a:spcPct val="85000"/>
              </a:lnSpc>
              <a:buFont typeface="Wingdings" pitchFamily="2" charset="2"/>
              <a:buNone/>
            </a:pPr>
            <a:endParaRPr lang="cs-CZ" sz="800" smtClean="0"/>
          </a:p>
          <a:p>
            <a:pPr marL="609600" indent="-609600">
              <a:lnSpc>
                <a:spcPct val="85000"/>
              </a:lnSpc>
            </a:pPr>
            <a:r>
              <a:rPr lang="cs-CZ" sz="1800" smtClean="0"/>
              <a:t>Stávající </a:t>
            </a:r>
            <a:r>
              <a:rPr lang="cs-CZ" sz="1800" b="1" smtClean="0"/>
              <a:t>vyhláška </a:t>
            </a:r>
            <a:r>
              <a:rPr lang="cs-CZ" sz="1800" smtClean="0"/>
              <a:t>č. 298/1993 Sb. bude nahrazena novou</a:t>
            </a:r>
            <a:r>
              <a:rPr lang="cs-CZ" sz="1600" smtClean="0"/>
              <a:t> (věcně shodnou).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5788" y="1989138"/>
            <a:ext cx="8353425" cy="2376487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cs-CZ" sz="4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PROSTŘEDKY       OCHRANY</a:t>
            </a:r>
            <a:br>
              <a:rPr lang="cs-CZ" sz="4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32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při správě daní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41325" y="260350"/>
            <a:ext cx="8151813" cy="574675"/>
          </a:xfrm>
        </p:spPr>
        <p:txBody>
          <a:bodyPr/>
          <a:lstStyle/>
          <a:p>
            <a:r>
              <a:rPr lang="cs-CZ" sz="3600" smtClean="0"/>
              <a:t>    </a:t>
            </a:r>
            <a:r>
              <a:rPr lang="cs-CZ" sz="3200" smtClean="0"/>
              <a:t>Opravné a dozorčí prostředky</a:t>
            </a:r>
          </a:p>
        </p:txBody>
      </p:sp>
      <p:sp>
        <p:nvSpPr>
          <p:cNvPr id="479235" name="Rectangle 3"/>
          <p:cNvSpPr>
            <a:spLocks noChangeArrowheads="1"/>
          </p:cNvSpPr>
          <p:nvPr/>
        </p:nvSpPr>
        <p:spPr bwMode="auto">
          <a:xfrm>
            <a:off x="1449388" y="1268413"/>
            <a:ext cx="6913562" cy="266541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1800">
              <a:latin typeface="Arial" charset="0"/>
            </a:endParaRPr>
          </a:p>
        </p:txBody>
      </p:sp>
      <p:sp>
        <p:nvSpPr>
          <p:cNvPr id="479236" name="Rectangle 4"/>
          <p:cNvSpPr>
            <a:spLocks noChangeArrowheads="1"/>
          </p:cNvSpPr>
          <p:nvPr/>
        </p:nvSpPr>
        <p:spPr bwMode="auto">
          <a:xfrm>
            <a:off x="1449388" y="4221163"/>
            <a:ext cx="6913562" cy="23764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1800">
              <a:latin typeface="Arial" charset="0"/>
            </a:endParaRPr>
          </a:p>
        </p:txBody>
      </p:sp>
      <p:sp>
        <p:nvSpPr>
          <p:cNvPr id="479237" name="Rectangle 5"/>
          <p:cNvSpPr>
            <a:spLocks noChangeArrowheads="1"/>
          </p:cNvSpPr>
          <p:nvPr/>
        </p:nvSpPr>
        <p:spPr bwMode="auto">
          <a:xfrm>
            <a:off x="1666875" y="1773238"/>
            <a:ext cx="3024188" cy="19431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1400" b="1">
              <a:latin typeface="Arial" charset="0"/>
            </a:endParaRPr>
          </a:p>
        </p:txBody>
      </p:sp>
      <p:sp>
        <p:nvSpPr>
          <p:cNvPr id="479238" name="Rectangle 6"/>
          <p:cNvSpPr>
            <a:spLocks noChangeArrowheads="1"/>
          </p:cNvSpPr>
          <p:nvPr/>
        </p:nvSpPr>
        <p:spPr bwMode="auto">
          <a:xfrm>
            <a:off x="2170113" y="2781300"/>
            <a:ext cx="1944687" cy="7207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 b="1" i="1">
                <a:latin typeface="Arial" charset="0"/>
              </a:rPr>
              <a:t>Odvolání, rozklad</a:t>
            </a:r>
          </a:p>
        </p:txBody>
      </p:sp>
      <p:sp>
        <p:nvSpPr>
          <p:cNvPr id="479239" name="Rectangle 7"/>
          <p:cNvSpPr>
            <a:spLocks noChangeArrowheads="1"/>
          </p:cNvSpPr>
          <p:nvPr/>
        </p:nvSpPr>
        <p:spPr bwMode="auto">
          <a:xfrm>
            <a:off x="1522413" y="1341438"/>
            <a:ext cx="2232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>
                <a:latin typeface="Arial" charset="0"/>
              </a:rPr>
              <a:t>Opravné prostředky</a:t>
            </a:r>
          </a:p>
        </p:txBody>
      </p:sp>
      <p:sp>
        <p:nvSpPr>
          <p:cNvPr id="479240" name="Rectangle 8"/>
          <p:cNvSpPr>
            <a:spLocks noChangeArrowheads="1"/>
          </p:cNvSpPr>
          <p:nvPr/>
        </p:nvSpPr>
        <p:spPr bwMode="auto">
          <a:xfrm>
            <a:off x="1738313" y="4724400"/>
            <a:ext cx="2952750" cy="16557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1400" b="1">
              <a:latin typeface="Arial" charset="0"/>
            </a:endParaRPr>
          </a:p>
        </p:txBody>
      </p:sp>
      <p:sp>
        <p:nvSpPr>
          <p:cNvPr id="479241" name="Rectangle 9"/>
          <p:cNvSpPr>
            <a:spLocks noChangeArrowheads="1"/>
          </p:cNvSpPr>
          <p:nvPr/>
        </p:nvSpPr>
        <p:spPr bwMode="auto">
          <a:xfrm>
            <a:off x="2170113" y="5373688"/>
            <a:ext cx="2016125" cy="6477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cs-CZ" sz="1400" b="1" i="1">
                <a:latin typeface="Arial" charset="0"/>
              </a:rPr>
              <a:t>Nařízení přezkoumání </a:t>
            </a:r>
          </a:p>
          <a:p>
            <a:pPr algn="ctr">
              <a:lnSpc>
                <a:spcPct val="110000"/>
              </a:lnSpc>
            </a:pPr>
            <a:r>
              <a:rPr lang="cs-CZ" sz="1400" b="1" i="1">
                <a:latin typeface="Arial" charset="0"/>
              </a:rPr>
              <a:t> rozhodnutí</a:t>
            </a:r>
          </a:p>
        </p:txBody>
      </p:sp>
      <p:sp>
        <p:nvSpPr>
          <p:cNvPr id="479242" name="Rectangle 10"/>
          <p:cNvSpPr>
            <a:spLocks noChangeArrowheads="1"/>
          </p:cNvSpPr>
          <p:nvPr/>
        </p:nvSpPr>
        <p:spPr bwMode="auto">
          <a:xfrm>
            <a:off x="4906963" y="1773238"/>
            <a:ext cx="3167062" cy="19431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1400" b="1">
              <a:latin typeface="Arial" charset="0"/>
            </a:endParaRPr>
          </a:p>
        </p:txBody>
      </p:sp>
      <p:sp>
        <p:nvSpPr>
          <p:cNvPr id="479243" name="Rectangle 11"/>
          <p:cNvSpPr>
            <a:spLocks noChangeArrowheads="1"/>
          </p:cNvSpPr>
          <p:nvPr/>
        </p:nvSpPr>
        <p:spPr bwMode="auto">
          <a:xfrm>
            <a:off x="1522413" y="4292600"/>
            <a:ext cx="2160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>
                <a:latin typeface="Arial" charset="0"/>
              </a:rPr>
              <a:t>Dozorčí prostředky</a:t>
            </a:r>
          </a:p>
        </p:txBody>
      </p:sp>
      <p:sp>
        <p:nvSpPr>
          <p:cNvPr id="479244" name="Rectangle 12"/>
          <p:cNvSpPr>
            <a:spLocks noChangeArrowheads="1"/>
          </p:cNvSpPr>
          <p:nvPr/>
        </p:nvSpPr>
        <p:spPr bwMode="auto">
          <a:xfrm>
            <a:off x="1738313" y="4868863"/>
            <a:ext cx="18716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1600" b="1">
                <a:latin typeface="Arial" charset="0"/>
              </a:rPr>
              <a:t>Přezkumné řízení</a:t>
            </a:r>
          </a:p>
        </p:txBody>
      </p:sp>
      <p:sp>
        <p:nvSpPr>
          <p:cNvPr id="479245" name="Rectangle 13"/>
          <p:cNvSpPr>
            <a:spLocks noChangeArrowheads="1"/>
          </p:cNvSpPr>
          <p:nvPr/>
        </p:nvSpPr>
        <p:spPr bwMode="auto">
          <a:xfrm>
            <a:off x="1666875" y="1916113"/>
            <a:ext cx="2755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1600" b="1">
                <a:latin typeface="Arial" charset="0"/>
              </a:rPr>
              <a:t>Řádné opravné prostředky</a:t>
            </a:r>
          </a:p>
        </p:txBody>
      </p:sp>
      <p:sp>
        <p:nvSpPr>
          <p:cNvPr id="479246" name="Rectangle 14"/>
          <p:cNvSpPr>
            <a:spLocks noChangeArrowheads="1"/>
          </p:cNvSpPr>
          <p:nvPr/>
        </p:nvSpPr>
        <p:spPr bwMode="auto">
          <a:xfrm>
            <a:off x="4833938" y="1844675"/>
            <a:ext cx="3240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1600" b="1">
                <a:latin typeface="Arial" charset="0"/>
              </a:rPr>
              <a:t>Mimořádné opravné prostředky</a:t>
            </a:r>
          </a:p>
        </p:txBody>
      </p:sp>
      <p:sp>
        <p:nvSpPr>
          <p:cNvPr id="479247" name="Rectangle 15"/>
          <p:cNvSpPr>
            <a:spLocks noChangeArrowheads="1"/>
          </p:cNvSpPr>
          <p:nvPr/>
        </p:nvSpPr>
        <p:spPr bwMode="auto">
          <a:xfrm>
            <a:off x="5194300" y="2276475"/>
            <a:ext cx="2520950" cy="41052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1400" b="1">
              <a:latin typeface="Arial" charset="0"/>
            </a:endParaRPr>
          </a:p>
        </p:txBody>
      </p:sp>
      <p:sp>
        <p:nvSpPr>
          <p:cNvPr id="479248" name="Rectangle 16"/>
          <p:cNvSpPr>
            <a:spLocks noChangeArrowheads="1"/>
          </p:cNvSpPr>
          <p:nvPr/>
        </p:nvSpPr>
        <p:spPr bwMode="auto">
          <a:xfrm>
            <a:off x="5267325" y="2349500"/>
            <a:ext cx="15287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>
                <a:latin typeface="Arial" charset="0"/>
              </a:rPr>
              <a:t>Obnova řízení</a:t>
            </a:r>
          </a:p>
        </p:txBody>
      </p:sp>
      <p:sp>
        <p:nvSpPr>
          <p:cNvPr id="479249" name="Rectangle 17"/>
          <p:cNvSpPr>
            <a:spLocks noChangeArrowheads="1"/>
          </p:cNvSpPr>
          <p:nvPr/>
        </p:nvSpPr>
        <p:spPr bwMode="auto">
          <a:xfrm>
            <a:off x="5483225" y="2781300"/>
            <a:ext cx="1984375" cy="7239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cs-CZ" sz="1400" b="1" i="1">
                <a:latin typeface="Arial" charset="0"/>
              </a:rPr>
              <a:t>Návrh na povolení</a:t>
            </a:r>
          </a:p>
          <a:p>
            <a:pPr algn="ctr" eaLnBrk="0" hangingPunct="0"/>
            <a:r>
              <a:rPr lang="cs-CZ" sz="1400" b="1" i="1">
                <a:latin typeface="Arial" charset="0"/>
              </a:rPr>
              <a:t> obnovy řízení</a:t>
            </a:r>
          </a:p>
        </p:txBody>
      </p:sp>
      <p:sp>
        <p:nvSpPr>
          <p:cNvPr id="479250" name="Rectangle 18"/>
          <p:cNvSpPr>
            <a:spLocks noChangeArrowheads="1"/>
          </p:cNvSpPr>
          <p:nvPr/>
        </p:nvSpPr>
        <p:spPr bwMode="auto">
          <a:xfrm>
            <a:off x="5483225" y="5373688"/>
            <a:ext cx="1943100" cy="6492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110000"/>
              </a:lnSpc>
            </a:pPr>
            <a:r>
              <a:rPr lang="cs-CZ" sz="1400" b="1" i="1">
                <a:latin typeface="Arial" charset="0"/>
              </a:rPr>
              <a:t>Nařízení obnovy</a:t>
            </a:r>
          </a:p>
          <a:p>
            <a:pPr algn="ctr" eaLnBrk="0" hangingPunct="0">
              <a:lnSpc>
                <a:spcPct val="110000"/>
              </a:lnSpc>
            </a:pPr>
            <a:r>
              <a:rPr lang="cs-CZ" sz="1400" b="1" i="1">
                <a:latin typeface="Arial" charset="0"/>
              </a:rPr>
              <a:t> řízení</a:t>
            </a:r>
          </a:p>
        </p:txBody>
      </p:sp>
      <p:sp>
        <p:nvSpPr>
          <p:cNvPr id="479251" name="Rectangle 19"/>
          <p:cNvSpPr>
            <a:spLocks noChangeArrowheads="1"/>
          </p:cNvSpPr>
          <p:nvPr/>
        </p:nvSpPr>
        <p:spPr bwMode="auto">
          <a:xfrm>
            <a:off x="152400" y="5334000"/>
            <a:ext cx="11430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>
                <a:latin typeface="Arial" charset="0"/>
              </a:rPr>
              <a:t>Aktivně legitimován SD</a:t>
            </a:r>
          </a:p>
        </p:txBody>
      </p:sp>
      <p:sp>
        <p:nvSpPr>
          <p:cNvPr id="479252" name="Rectangle 21"/>
          <p:cNvSpPr>
            <a:spLocks noChangeArrowheads="1"/>
          </p:cNvSpPr>
          <p:nvPr/>
        </p:nvSpPr>
        <p:spPr bwMode="auto">
          <a:xfrm>
            <a:off x="152400" y="2667000"/>
            <a:ext cx="12192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>
                <a:latin typeface="Arial" charset="0"/>
              </a:rPr>
              <a:t>Aktivně legitimován příjemce rozhodnutí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52400"/>
            <a:ext cx="7566025" cy="574675"/>
          </a:xfrm>
        </p:spPr>
        <p:txBody>
          <a:bodyPr/>
          <a:lstStyle/>
          <a:p>
            <a:r>
              <a:rPr lang="cs-CZ" sz="3600" smtClean="0"/>
              <a:t>    </a:t>
            </a:r>
            <a:r>
              <a:rPr lang="cs-CZ" sz="3200" smtClean="0"/>
              <a:t>Ostatní prostředky ochrany</a:t>
            </a:r>
          </a:p>
        </p:txBody>
      </p:sp>
      <p:sp>
        <p:nvSpPr>
          <p:cNvPr id="480259" name="Rectangle 3"/>
          <p:cNvSpPr>
            <a:spLocks noChangeArrowheads="1"/>
          </p:cNvSpPr>
          <p:nvPr/>
        </p:nvSpPr>
        <p:spPr bwMode="auto">
          <a:xfrm>
            <a:off x="658813" y="1125538"/>
            <a:ext cx="3959225" cy="12954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1800">
              <a:latin typeface="Arial" charset="0"/>
            </a:endParaRPr>
          </a:p>
        </p:txBody>
      </p:sp>
      <p:sp>
        <p:nvSpPr>
          <p:cNvPr id="480260" name="Rectangle 4"/>
          <p:cNvSpPr>
            <a:spLocks noChangeArrowheads="1"/>
          </p:cNvSpPr>
          <p:nvPr/>
        </p:nvSpPr>
        <p:spPr bwMode="auto">
          <a:xfrm>
            <a:off x="658813" y="2636838"/>
            <a:ext cx="3959225" cy="12954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1800">
              <a:latin typeface="Arial" charset="0"/>
            </a:endParaRPr>
          </a:p>
        </p:txBody>
      </p:sp>
      <p:sp>
        <p:nvSpPr>
          <p:cNvPr id="480261" name="Rectangle 5"/>
          <p:cNvSpPr>
            <a:spLocks noChangeArrowheads="1"/>
          </p:cNvSpPr>
          <p:nvPr/>
        </p:nvSpPr>
        <p:spPr bwMode="auto">
          <a:xfrm>
            <a:off x="658813" y="4149725"/>
            <a:ext cx="3959225" cy="12954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1800">
              <a:latin typeface="Arial" charset="0"/>
            </a:endParaRPr>
          </a:p>
        </p:txBody>
      </p:sp>
      <p:sp>
        <p:nvSpPr>
          <p:cNvPr id="480262" name="Rectangle 6"/>
          <p:cNvSpPr>
            <a:spLocks noChangeArrowheads="1"/>
          </p:cNvSpPr>
          <p:nvPr/>
        </p:nvSpPr>
        <p:spPr bwMode="auto">
          <a:xfrm>
            <a:off x="874713" y="1557338"/>
            <a:ext cx="1584325" cy="6477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 b="1">
                <a:latin typeface="Arial" charset="0"/>
              </a:rPr>
              <a:t>Žádost </a:t>
            </a:r>
          </a:p>
          <a:p>
            <a:pPr algn="ctr"/>
            <a:r>
              <a:rPr lang="cs-CZ" sz="1400" b="1">
                <a:latin typeface="Arial" charset="0"/>
              </a:rPr>
              <a:t>o prominutí daně</a:t>
            </a:r>
          </a:p>
        </p:txBody>
      </p:sp>
      <p:sp>
        <p:nvSpPr>
          <p:cNvPr id="480263" name="Rectangle 7"/>
          <p:cNvSpPr>
            <a:spLocks noChangeArrowheads="1"/>
          </p:cNvSpPr>
          <p:nvPr/>
        </p:nvSpPr>
        <p:spPr bwMode="auto">
          <a:xfrm>
            <a:off x="2890838" y="1557338"/>
            <a:ext cx="1511300" cy="6477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 b="1">
                <a:latin typeface="Arial" charset="0"/>
              </a:rPr>
              <a:t>Prominutí </a:t>
            </a:r>
          </a:p>
          <a:p>
            <a:pPr algn="ctr"/>
            <a:r>
              <a:rPr lang="cs-CZ" sz="1400" b="1">
                <a:latin typeface="Arial" charset="0"/>
              </a:rPr>
              <a:t>z moci úřední</a:t>
            </a:r>
          </a:p>
        </p:txBody>
      </p:sp>
      <p:sp>
        <p:nvSpPr>
          <p:cNvPr id="480264" name="Rectangle 8"/>
          <p:cNvSpPr>
            <a:spLocks noChangeArrowheads="1"/>
          </p:cNvSpPr>
          <p:nvPr/>
        </p:nvSpPr>
        <p:spPr bwMode="auto">
          <a:xfrm>
            <a:off x="658813" y="1125538"/>
            <a:ext cx="41036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>
                <a:latin typeface="Arial" charset="0"/>
              </a:rPr>
              <a:t>Prominutí daně či příslušenství </a:t>
            </a:r>
            <a:r>
              <a:rPr lang="cs-CZ" sz="1400">
                <a:latin typeface="Arial" charset="0"/>
              </a:rPr>
              <a:t>(§ 259)</a:t>
            </a:r>
          </a:p>
        </p:txBody>
      </p:sp>
      <p:sp>
        <p:nvSpPr>
          <p:cNvPr id="480265" name="Rectangle 9"/>
          <p:cNvSpPr>
            <a:spLocks noChangeArrowheads="1"/>
          </p:cNvSpPr>
          <p:nvPr/>
        </p:nvSpPr>
        <p:spPr bwMode="auto">
          <a:xfrm>
            <a:off x="874713" y="3141663"/>
            <a:ext cx="1584325" cy="6477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 b="1">
                <a:latin typeface="Arial" charset="0"/>
              </a:rPr>
              <a:t>Podnět</a:t>
            </a:r>
          </a:p>
        </p:txBody>
      </p:sp>
      <p:sp>
        <p:nvSpPr>
          <p:cNvPr id="480266" name="Rectangle 10"/>
          <p:cNvSpPr>
            <a:spLocks noChangeArrowheads="1"/>
          </p:cNvSpPr>
          <p:nvPr/>
        </p:nvSpPr>
        <p:spPr bwMode="auto">
          <a:xfrm>
            <a:off x="2817813" y="3141663"/>
            <a:ext cx="1584325" cy="6477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 b="1">
                <a:latin typeface="Arial" charset="0"/>
              </a:rPr>
              <a:t>Atrakce</a:t>
            </a:r>
          </a:p>
        </p:txBody>
      </p:sp>
      <p:sp>
        <p:nvSpPr>
          <p:cNvPr id="480267" name="Rectangle 11"/>
          <p:cNvSpPr>
            <a:spLocks noChangeArrowheads="1"/>
          </p:cNvSpPr>
          <p:nvPr/>
        </p:nvSpPr>
        <p:spPr bwMode="auto">
          <a:xfrm>
            <a:off x="874713" y="4652963"/>
            <a:ext cx="1584325" cy="6477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 b="1">
                <a:latin typeface="Arial" charset="0"/>
              </a:rPr>
              <a:t>Žádost </a:t>
            </a:r>
          </a:p>
          <a:p>
            <a:pPr algn="ctr"/>
            <a:r>
              <a:rPr lang="cs-CZ" sz="1400" b="1">
                <a:latin typeface="Arial" charset="0"/>
              </a:rPr>
              <a:t>o posečkání</a:t>
            </a:r>
          </a:p>
        </p:txBody>
      </p:sp>
      <p:sp>
        <p:nvSpPr>
          <p:cNvPr id="480268" name="Rectangle 12"/>
          <p:cNvSpPr>
            <a:spLocks noChangeArrowheads="1"/>
          </p:cNvSpPr>
          <p:nvPr/>
        </p:nvSpPr>
        <p:spPr bwMode="auto">
          <a:xfrm>
            <a:off x="2817813" y="4652963"/>
            <a:ext cx="1584325" cy="6477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 b="1">
                <a:latin typeface="Arial" charset="0"/>
              </a:rPr>
              <a:t>Posečkání </a:t>
            </a:r>
          </a:p>
          <a:p>
            <a:pPr algn="ctr"/>
            <a:r>
              <a:rPr lang="cs-CZ" sz="1400" b="1">
                <a:latin typeface="Arial" charset="0"/>
              </a:rPr>
              <a:t>z moci úřední</a:t>
            </a:r>
          </a:p>
        </p:txBody>
      </p:sp>
      <p:sp>
        <p:nvSpPr>
          <p:cNvPr id="480269" name="Rectangle 13"/>
          <p:cNvSpPr>
            <a:spLocks noChangeArrowheads="1"/>
          </p:cNvSpPr>
          <p:nvPr/>
        </p:nvSpPr>
        <p:spPr bwMode="auto">
          <a:xfrm>
            <a:off x="658813" y="2636838"/>
            <a:ext cx="3240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>
                <a:latin typeface="Arial" charset="0"/>
              </a:rPr>
              <a:t>Ochrana před nečinností </a:t>
            </a:r>
            <a:r>
              <a:rPr lang="cs-CZ" sz="1400">
                <a:latin typeface="Arial" charset="0"/>
              </a:rPr>
              <a:t>(§ 38)</a:t>
            </a:r>
          </a:p>
        </p:txBody>
      </p:sp>
      <p:sp>
        <p:nvSpPr>
          <p:cNvPr id="480270" name="Rectangle 14"/>
          <p:cNvSpPr>
            <a:spLocks noChangeArrowheads="1"/>
          </p:cNvSpPr>
          <p:nvPr/>
        </p:nvSpPr>
        <p:spPr bwMode="auto">
          <a:xfrm>
            <a:off x="658813" y="4149725"/>
            <a:ext cx="2592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>
                <a:latin typeface="Arial" charset="0"/>
              </a:rPr>
              <a:t>Posečkání </a:t>
            </a:r>
            <a:r>
              <a:rPr lang="cs-CZ" sz="1400">
                <a:latin typeface="Arial" charset="0"/>
              </a:rPr>
              <a:t>(§ 156 an.)</a:t>
            </a:r>
          </a:p>
        </p:txBody>
      </p:sp>
      <p:sp>
        <p:nvSpPr>
          <p:cNvPr id="480271" name="Rectangle 15"/>
          <p:cNvSpPr>
            <a:spLocks noChangeArrowheads="1"/>
          </p:cNvSpPr>
          <p:nvPr/>
        </p:nvSpPr>
        <p:spPr bwMode="auto">
          <a:xfrm>
            <a:off x="5194300" y="1125538"/>
            <a:ext cx="3744913" cy="431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800">
                <a:latin typeface="Arial" charset="0"/>
              </a:rPr>
              <a:t>Námitka </a:t>
            </a:r>
            <a:r>
              <a:rPr lang="cs-CZ" sz="1400">
                <a:latin typeface="Arial" charset="0"/>
              </a:rPr>
              <a:t>(§ 159)</a:t>
            </a:r>
          </a:p>
        </p:txBody>
      </p:sp>
      <p:sp>
        <p:nvSpPr>
          <p:cNvPr id="480272" name="Rectangle 16"/>
          <p:cNvSpPr>
            <a:spLocks noChangeArrowheads="1"/>
          </p:cNvSpPr>
          <p:nvPr/>
        </p:nvSpPr>
        <p:spPr bwMode="auto">
          <a:xfrm>
            <a:off x="5194300" y="1628775"/>
            <a:ext cx="3744913" cy="431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800">
                <a:latin typeface="Arial" charset="0"/>
              </a:rPr>
              <a:t>Stížnost </a:t>
            </a:r>
            <a:r>
              <a:rPr lang="cs-CZ" sz="1400">
                <a:latin typeface="Arial" charset="0"/>
              </a:rPr>
              <a:t>(§ 261)</a:t>
            </a:r>
          </a:p>
        </p:txBody>
      </p:sp>
      <p:sp>
        <p:nvSpPr>
          <p:cNvPr id="480273" name="Rectangle 17"/>
          <p:cNvSpPr>
            <a:spLocks noChangeArrowheads="1"/>
          </p:cNvSpPr>
          <p:nvPr/>
        </p:nvSpPr>
        <p:spPr bwMode="auto">
          <a:xfrm>
            <a:off x="5194300" y="2636838"/>
            <a:ext cx="374491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800">
                <a:latin typeface="Arial" charset="0"/>
              </a:rPr>
              <a:t>Stížnost na postup plátce daně</a:t>
            </a:r>
          </a:p>
          <a:p>
            <a:pPr algn="ctr"/>
            <a:r>
              <a:rPr lang="cs-CZ" sz="1400">
                <a:latin typeface="Arial" charset="0"/>
              </a:rPr>
              <a:t>(§ 237)</a:t>
            </a:r>
          </a:p>
        </p:txBody>
      </p:sp>
      <p:sp>
        <p:nvSpPr>
          <p:cNvPr id="480274" name="Rectangle 18"/>
          <p:cNvSpPr>
            <a:spLocks noChangeArrowheads="1"/>
          </p:cNvSpPr>
          <p:nvPr/>
        </p:nvSpPr>
        <p:spPr bwMode="auto">
          <a:xfrm>
            <a:off x="5194300" y="3284538"/>
            <a:ext cx="374491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800">
                <a:latin typeface="Arial" charset="0"/>
              </a:rPr>
              <a:t>Žádost o prodloužení lhůty</a:t>
            </a:r>
          </a:p>
          <a:p>
            <a:pPr algn="ctr"/>
            <a:r>
              <a:rPr lang="cs-CZ" sz="1400">
                <a:latin typeface="Arial" charset="0"/>
              </a:rPr>
              <a:t>(§ 36)</a:t>
            </a:r>
          </a:p>
        </p:txBody>
      </p:sp>
      <p:sp>
        <p:nvSpPr>
          <p:cNvPr id="480275" name="Rectangle 19"/>
          <p:cNvSpPr>
            <a:spLocks noChangeArrowheads="1"/>
          </p:cNvSpPr>
          <p:nvPr/>
        </p:nvSpPr>
        <p:spPr bwMode="auto">
          <a:xfrm>
            <a:off x="5194300" y="3933825"/>
            <a:ext cx="3744913" cy="79057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800">
                <a:latin typeface="Arial" charset="0"/>
              </a:rPr>
              <a:t>Žádost o navrácení lhůty </a:t>
            </a:r>
          </a:p>
          <a:p>
            <a:pPr algn="ctr"/>
            <a:r>
              <a:rPr lang="cs-CZ" sz="1800">
                <a:latin typeface="Arial" charset="0"/>
              </a:rPr>
              <a:t>v předešlý stav</a:t>
            </a:r>
          </a:p>
          <a:p>
            <a:pPr algn="ctr"/>
            <a:r>
              <a:rPr lang="cs-CZ" sz="1400">
                <a:latin typeface="Arial" charset="0"/>
              </a:rPr>
              <a:t>(§ 37)</a:t>
            </a:r>
          </a:p>
        </p:txBody>
      </p:sp>
      <p:sp>
        <p:nvSpPr>
          <p:cNvPr id="480276" name="Rectangle 20"/>
          <p:cNvSpPr>
            <a:spLocks noChangeArrowheads="1"/>
          </p:cNvSpPr>
          <p:nvPr/>
        </p:nvSpPr>
        <p:spPr bwMode="auto">
          <a:xfrm>
            <a:off x="5194300" y="4797425"/>
            <a:ext cx="3744913" cy="863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800">
                <a:latin typeface="Arial" charset="0"/>
              </a:rPr>
              <a:t>Žádost o vyslovení </a:t>
            </a:r>
          </a:p>
          <a:p>
            <a:pPr algn="ctr"/>
            <a:r>
              <a:rPr lang="cs-CZ" sz="1800">
                <a:latin typeface="Arial" charset="0"/>
              </a:rPr>
              <a:t>neúčinnosti doručení</a:t>
            </a:r>
          </a:p>
          <a:p>
            <a:pPr algn="ctr"/>
            <a:r>
              <a:rPr lang="cs-CZ" sz="1400">
                <a:latin typeface="Arial" charset="0"/>
              </a:rPr>
              <a:t>(§ 48)</a:t>
            </a:r>
          </a:p>
        </p:txBody>
      </p:sp>
      <p:sp>
        <p:nvSpPr>
          <p:cNvPr id="480277" name="Rectangle 21"/>
          <p:cNvSpPr>
            <a:spLocks noChangeArrowheads="1"/>
          </p:cNvSpPr>
          <p:nvPr/>
        </p:nvSpPr>
        <p:spPr bwMode="auto">
          <a:xfrm>
            <a:off x="658813" y="5734050"/>
            <a:ext cx="3960812" cy="6477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800">
                <a:latin typeface="Arial" charset="0"/>
              </a:rPr>
              <a:t>Prohlášení nicotnosti rozhodnutí</a:t>
            </a:r>
          </a:p>
          <a:p>
            <a:pPr algn="ctr"/>
            <a:r>
              <a:rPr lang="cs-CZ" sz="1400">
                <a:latin typeface="Arial" charset="0"/>
              </a:rPr>
              <a:t>(§ 105)</a:t>
            </a:r>
          </a:p>
        </p:txBody>
      </p:sp>
      <p:sp>
        <p:nvSpPr>
          <p:cNvPr id="480278" name="Rectangle 22"/>
          <p:cNvSpPr>
            <a:spLocks noChangeArrowheads="1"/>
          </p:cNvSpPr>
          <p:nvPr/>
        </p:nvSpPr>
        <p:spPr bwMode="auto">
          <a:xfrm>
            <a:off x="5194300" y="2133600"/>
            <a:ext cx="3744913" cy="431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800">
                <a:latin typeface="Arial" charset="0"/>
              </a:rPr>
              <a:t>Námitka na podjatost </a:t>
            </a:r>
            <a:r>
              <a:rPr lang="cs-CZ" sz="1400">
                <a:latin typeface="Arial" charset="0"/>
              </a:rPr>
              <a:t>(§ 77)</a:t>
            </a:r>
          </a:p>
        </p:txBody>
      </p:sp>
      <p:sp>
        <p:nvSpPr>
          <p:cNvPr id="480279" name="Rectangle 23"/>
          <p:cNvSpPr>
            <a:spLocks noChangeArrowheads="1"/>
          </p:cNvSpPr>
          <p:nvPr/>
        </p:nvSpPr>
        <p:spPr bwMode="auto">
          <a:xfrm>
            <a:off x="5194300" y="5734050"/>
            <a:ext cx="3744913" cy="6477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800">
                <a:latin typeface="Arial" charset="0"/>
              </a:rPr>
              <a:t>Oprava rozhodnutí</a:t>
            </a:r>
          </a:p>
          <a:p>
            <a:pPr algn="ctr"/>
            <a:r>
              <a:rPr lang="cs-CZ" sz="1400">
                <a:latin typeface="Arial" charset="0"/>
              </a:rPr>
              <a:t>(§ 104)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609600"/>
          </a:xfrm>
        </p:spPr>
        <p:txBody>
          <a:bodyPr/>
          <a:lstStyle/>
          <a:p>
            <a:pPr eaLnBrk="1" hangingPunct="1"/>
            <a:r>
              <a:rPr lang="cs-CZ" sz="2000" b="1" i="1" smtClean="0"/>
              <a:t>Pokračování:</a:t>
            </a:r>
            <a:r>
              <a:rPr lang="cs-CZ" sz="2000" b="1" smtClean="0"/>
              <a:t> § 64 až 65 – Spis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88" y="908050"/>
            <a:ext cx="8858250" cy="58054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 smtClean="0"/>
              <a:t>Vyhledávací část spisu: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000" smtClean="0"/>
          </a:p>
          <a:p>
            <a:pPr lvl="1">
              <a:lnSpc>
                <a:spcPct val="80000"/>
              </a:lnSpc>
              <a:buFont typeface="Times New Roman" pitchFamily="18" charset="0"/>
              <a:buChar char="▫"/>
            </a:pPr>
            <a:r>
              <a:rPr lang="cs-CZ" sz="2000" smtClean="0"/>
              <a:t>Za normálních okolností do ní nelze nahlížet.</a:t>
            </a:r>
          </a:p>
          <a:p>
            <a:pPr lvl="1">
              <a:lnSpc>
                <a:spcPct val="80000"/>
              </a:lnSpc>
              <a:buFont typeface="Times New Roman" pitchFamily="18" charset="0"/>
              <a:buNone/>
            </a:pPr>
            <a:endParaRPr lang="cs-CZ" sz="1200" smtClean="0"/>
          </a:p>
          <a:p>
            <a:pPr lvl="1">
              <a:lnSpc>
                <a:spcPct val="80000"/>
              </a:lnSpc>
              <a:buFont typeface="Times New Roman" pitchFamily="18" charset="0"/>
              <a:buChar char="▫"/>
            </a:pPr>
            <a:r>
              <a:rPr lang="cs-CZ" sz="2000" smtClean="0"/>
              <a:t>Zakládají se do ní </a:t>
            </a:r>
            <a:r>
              <a:rPr lang="cs-CZ" sz="2000" u="sng" smtClean="0"/>
              <a:t>pouze:</a:t>
            </a:r>
          </a:p>
          <a:p>
            <a:pPr lvl="1">
              <a:lnSpc>
                <a:spcPct val="85000"/>
              </a:lnSpc>
              <a:spcBef>
                <a:spcPct val="40000"/>
              </a:spcBef>
            </a:pPr>
            <a:r>
              <a:rPr lang="cs-CZ" sz="1800" smtClean="0"/>
              <a:t>písemnosti uplatnitelné jako </a:t>
            </a:r>
            <a:r>
              <a:rPr lang="cs-CZ" sz="1800" b="1" smtClean="0"/>
              <a:t>důkazní prostředky</a:t>
            </a:r>
            <a:r>
              <a:rPr lang="cs-CZ" sz="1800" smtClean="0"/>
              <a:t>, jestliže by jejich zpřístupnění zmařilo nebo ohrozilo cíl správy daní, účel úkonu nebo ohrozilo objektivnost důkazu</a:t>
            </a:r>
          </a:p>
          <a:p>
            <a:pPr lvl="2">
              <a:lnSpc>
                <a:spcPct val="80000"/>
              </a:lnSpc>
            </a:pPr>
            <a:r>
              <a:rPr lang="cs-CZ" sz="1600" smtClean="0"/>
              <a:t>nejdéle do doby, kdy je provedeno hodnocení důkazů (§ 92 odst. 7)</a:t>
            </a:r>
          </a:p>
          <a:p>
            <a:pPr lvl="2">
              <a:lnSpc>
                <a:spcPct val="80000"/>
              </a:lnSpc>
            </a:pPr>
            <a:r>
              <a:rPr lang="cs-CZ" sz="1600" smtClean="0"/>
              <a:t>poté jsou přeřazeny do příslušné části spisu</a:t>
            </a:r>
          </a:p>
          <a:p>
            <a:pPr lvl="1">
              <a:lnSpc>
                <a:spcPct val="85000"/>
              </a:lnSpc>
              <a:spcBef>
                <a:spcPct val="40000"/>
              </a:spcBef>
            </a:pPr>
            <a:r>
              <a:rPr lang="cs-CZ" sz="1800" smtClean="0"/>
              <a:t>písemnosti použitelné jako </a:t>
            </a:r>
            <a:r>
              <a:rPr lang="cs-CZ" sz="1800" b="1" smtClean="0"/>
              <a:t>pomůcky</a:t>
            </a:r>
            <a:r>
              <a:rPr lang="cs-CZ" sz="1800" smtClean="0"/>
              <a:t>, 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jejichž zpřístupnění daňovému subjektu by ohrozilo zájem jiného daňového subjektu nebo jiných osob zúčastněných na správě daní</a:t>
            </a:r>
            <a:r>
              <a:rPr lang="cs-CZ" sz="1800" smtClean="0"/>
              <a:t> </a:t>
            </a:r>
          </a:p>
          <a:p>
            <a:pPr lvl="2">
              <a:lnSpc>
                <a:spcPct val="80000"/>
              </a:lnSpc>
            </a:pPr>
            <a:r>
              <a:rPr lang="cs-CZ" sz="1600" smtClean="0"/>
              <a:t>ostatní pomůcky jsou přístupné k nahlížení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úřední záznamy nebo protokoly o podaných </a:t>
            </a:r>
            <a:r>
              <a:rPr lang="cs-CZ" sz="1800" b="1" smtClean="0">
                <a:solidFill>
                  <a:srgbClr val="000000"/>
                </a:solidFill>
                <a:cs typeface="Times New Roman" pitchFamily="18" charset="0"/>
              </a:rPr>
              <a:t>vysvětleních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, </a:t>
            </a:r>
            <a:endParaRPr lang="cs-CZ" sz="1800" smtClean="0">
              <a:solidFill>
                <a:srgbClr val="000000"/>
              </a:solidFill>
            </a:endParaRPr>
          </a:p>
          <a:p>
            <a:pPr lvl="2">
              <a:lnSpc>
                <a:spcPct val="80000"/>
              </a:lnSpc>
            </a:pPr>
            <a:r>
              <a:rPr lang="cs-CZ" sz="1600" smtClean="0">
                <a:solidFill>
                  <a:srgbClr val="000000"/>
                </a:solidFill>
              </a:rPr>
              <a:t>to neplatí, </a:t>
            </a: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pokud jsou použity jako pomůcky</a:t>
            </a:r>
            <a:r>
              <a:rPr lang="cs-CZ" sz="1600" smtClean="0"/>
              <a:t> (pak se uplatní pravidlo o pomůckách – viz výše)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písemnosti sloužící </a:t>
            </a:r>
            <a:r>
              <a:rPr lang="cs-CZ" sz="1800" b="1" smtClean="0">
                <a:solidFill>
                  <a:srgbClr val="000000"/>
                </a:solidFill>
                <a:cs typeface="Times New Roman" pitchFamily="18" charset="0"/>
              </a:rPr>
              <a:t>výlučně pro potřeby SD</a:t>
            </a:r>
            <a:r>
              <a:rPr lang="cs-CZ" sz="1800" smtClean="0"/>
              <a:t> </a:t>
            </a:r>
          </a:p>
          <a:p>
            <a:pPr lvl="1">
              <a:lnSpc>
                <a:spcPct val="80000"/>
              </a:lnSpc>
            </a:pPr>
            <a:endParaRPr lang="cs-CZ" sz="600" smtClean="0"/>
          </a:p>
          <a:p>
            <a:pPr lvl="1">
              <a:lnSpc>
                <a:spcPct val="95000"/>
              </a:lnSpc>
              <a:buFont typeface="Times New Roman" pitchFamily="18" charset="0"/>
              <a:buChar char="▫"/>
            </a:pP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Při </a:t>
            </a:r>
            <a:r>
              <a:rPr lang="cs-CZ" sz="2000" b="1" smtClean="0">
                <a:solidFill>
                  <a:srgbClr val="000000"/>
                </a:solidFill>
                <a:cs typeface="Times New Roman" pitchFamily="18" charset="0"/>
              </a:rPr>
              <a:t>přeřazení</a:t>
            </a: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 písemnosti z vyhledávací části spisu do příslušné části spisu:   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cs-CZ" sz="1600" smtClean="0">
                <a:solidFill>
                  <a:srgbClr val="000000"/>
                </a:solidFill>
                <a:cs typeface="Times New Roman" pitchFamily="18" charset="0"/>
                <a:sym typeface="Wingdings 3" pitchFamily="18" charset="2"/>
              </a:rPr>
              <a:t> 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musí být ze soupisu písemností patrno, která písemnost zaevidovaná v části vyhledávací byla přeřazena, do které části, pod jakým pořadovým číslem a k jakému datu.</a:t>
            </a:r>
            <a:r>
              <a:rPr lang="cs-CZ" sz="1800" smtClean="0"/>
              <a:t> </a:t>
            </a:r>
          </a:p>
        </p:txBody>
      </p:sp>
      <p:sp>
        <p:nvSpPr>
          <p:cNvPr id="101380" name="Line 4"/>
          <p:cNvSpPr>
            <a:spLocks noChangeShapeType="1"/>
          </p:cNvSpPr>
          <p:nvPr/>
        </p:nvSpPr>
        <p:spPr bwMode="auto">
          <a:xfrm>
            <a:off x="457200" y="8382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86813" cy="612775"/>
          </a:xfrm>
        </p:spPr>
        <p:txBody>
          <a:bodyPr/>
          <a:lstStyle/>
          <a:p>
            <a:pPr eaLnBrk="1" hangingPunct="1"/>
            <a:r>
              <a:rPr lang="cs-CZ" sz="2800" b="1" smtClean="0"/>
              <a:t>§ 66 až 68 – Nahlížení do spisu</a:t>
            </a:r>
            <a:r>
              <a:rPr lang="cs-CZ" sz="3600" b="1" smtClean="0"/>
              <a:t>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836613"/>
            <a:ext cx="8858250" cy="60213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 smtClean="0"/>
              <a:t>DS (nebo zástupce)</a:t>
            </a:r>
            <a:r>
              <a:rPr lang="cs-CZ" sz="2400" smtClean="0"/>
              <a:t> </a:t>
            </a:r>
            <a:r>
              <a:rPr lang="cs-CZ" sz="2000" smtClean="0"/>
              <a:t>je oprávněn nahlížet:</a:t>
            </a:r>
            <a:r>
              <a:rPr lang="cs-CZ" sz="2400" smtClean="0"/>
              <a:t> </a:t>
            </a:r>
          </a:p>
          <a:p>
            <a:pPr lvl="1">
              <a:lnSpc>
                <a:spcPct val="85000"/>
              </a:lnSpc>
            </a:pPr>
            <a:r>
              <a:rPr lang="cs-CZ" sz="1600" b="1" smtClean="0"/>
              <a:t>do všech částí spisu </a:t>
            </a:r>
            <a:r>
              <a:rPr lang="cs-CZ" sz="1600" smtClean="0"/>
              <a:t>(s výjimkou části vyhledávací)</a:t>
            </a:r>
          </a:p>
          <a:p>
            <a:pPr lvl="1">
              <a:lnSpc>
                <a:spcPct val="70000"/>
              </a:lnSpc>
            </a:pPr>
            <a:r>
              <a:rPr lang="cs-CZ" sz="1600" b="1" smtClean="0"/>
              <a:t>do osobních daňových účtů </a:t>
            </a:r>
            <a:r>
              <a:rPr lang="cs-CZ" sz="1600" smtClean="0"/>
              <a:t>(ODÚ)</a:t>
            </a:r>
          </a:p>
          <a:p>
            <a:pPr lvl="1">
              <a:lnSpc>
                <a:spcPct val="70000"/>
              </a:lnSpc>
            </a:pPr>
            <a:r>
              <a:rPr lang="cs-CZ" sz="1600" b="1" smtClean="0"/>
              <a:t>do vyhledávací části spisu pouze se souhlasem SD</a:t>
            </a:r>
          </a:p>
          <a:p>
            <a:pPr lvl="1">
              <a:lnSpc>
                <a:spcPct val="70000"/>
              </a:lnSpc>
            </a:pPr>
            <a:r>
              <a:rPr lang="cs-CZ" sz="1600" b="1" smtClean="0"/>
              <a:t>do soupisu písemností ve všech částech spisu, vč. soupisu části vyhledávací</a:t>
            </a:r>
          </a:p>
          <a:p>
            <a:pPr>
              <a:lnSpc>
                <a:spcPct val="130000"/>
              </a:lnSpc>
            </a:pPr>
            <a:r>
              <a:rPr lang="cs-CZ" sz="2000" smtClean="0"/>
              <a:t>Nahlížet lze v úředních hodinách.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600" smtClean="0"/>
              <a:t>SD může připustit i nahlížení mimo tyto hodiny.</a:t>
            </a:r>
          </a:p>
          <a:p>
            <a:pPr>
              <a:lnSpc>
                <a:spcPct val="140000"/>
              </a:lnSpc>
            </a:pPr>
            <a:r>
              <a:rPr lang="cs-CZ" sz="2000" smtClean="0"/>
              <a:t>O nahlížení se pořizuje </a:t>
            </a:r>
            <a:r>
              <a:rPr lang="cs-CZ" sz="2000" b="1" smtClean="0"/>
              <a:t>protokol </a:t>
            </a:r>
            <a:r>
              <a:rPr lang="cs-CZ" sz="2000" smtClean="0"/>
              <a:t>nebo </a:t>
            </a:r>
            <a:r>
              <a:rPr lang="cs-CZ" sz="2000" b="1" smtClean="0"/>
              <a:t>úřední záznam</a:t>
            </a:r>
            <a:r>
              <a:rPr lang="cs-CZ" sz="2000" smtClean="0"/>
              <a:t>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smtClean="0"/>
              <a:t>Podle povahy nahlížení </a:t>
            </a:r>
            <a:r>
              <a:rPr lang="cs-CZ" sz="1600" smtClean="0"/>
              <a:t>(např. v případě poskytnutí kopie netřeba sepisovat formalistický  </a:t>
            </a:r>
          </a:p>
          <a:p>
            <a:pPr lvl="1">
              <a:lnSpc>
                <a:spcPct val="70000"/>
              </a:lnSpc>
              <a:buFont typeface="Wingdings" pitchFamily="2" charset="2"/>
              <a:buNone/>
            </a:pPr>
            <a:r>
              <a:rPr lang="cs-CZ" sz="1600" smtClean="0"/>
              <a:t>                                                   protokol).</a:t>
            </a:r>
          </a:p>
          <a:p>
            <a:pPr lvl="1">
              <a:lnSpc>
                <a:spcPct val="70000"/>
              </a:lnSpc>
              <a:buFont typeface="Wingdings" pitchFamily="2" charset="2"/>
              <a:buNone/>
            </a:pPr>
            <a:endParaRPr lang="cs-CZ" sz="900" smtClean="0"/>
          </a:p>
          <a:p>
            <a:pPr>
              <a:lnSpc>
                <a:spcPct val="95000"/>
              </a:lnSpc>
            </a:pPr>
            <a:r>
              <a:rPr lang="cs-CZ" sz="2000" smtClean="0"/>
              <a:t>Proti rozsahu nahlížení do spisu </a:t>
            </a:r>
            <a:r>
              <a:rPr lang="cs-CZ" sz="2000" b="1" smtClean="0"/>
              <a:t>není možno podat odvolání</a:t>
            </a:r>
            <a:r>
              <a:rPr lang="cs-CZ" sz="2000" smtClean="0"/>
              <a:t>, </a:t>
            </a:r>
            <a:r>
              <a:rPr lang="cs-CZ" sz="1800" smtClean="0"/>
              <a:t>jako tomu bylo v ZSDP  (§ 23 odst. 4 ZSDP) </a:t>
            </a:r>
            <a:r>
              <a:rPr lang="cs-CZ" sz="2000" smtClean="0">
                <a:sym typeface="Wingdings 3" pitchFamily="18" charset="2"/>
              </a:rPr>
              <a:t></a:t>
            </a:r>
            <a:r>
              <a:rPr lang="cs-CZ" sz="2000" smtClean="0"/>
              <a:t> nejde o rozhodnutí!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smtClean="0"/>
              <a:t>Prostředkem ochrany je v tomto případě obecná </a:t>
            </a:r>
            <a:r>
              <a:rPr lang="cs-CZ" sz="1800" b="1" smtClean="0"/>
              <a:t>stížnost</a:t>
            </a:r>
            <a:r>
              <a:rPr lang="cs-CZ" sz="1800" smtClean="0"/>
              <a:t> </a:t>
            </a:r>
            <a:r>
              <a:rPr lang="cs-CZ" sz="1600" smtClean="0"/>
              <a:t>podle § 261</a:t>
            </a:r>
            <a:r>
              <a:rPr lang="cs-CZ" sz="1800" smtClean="0"/>
              <a:t>, o čemž by měl být DS poučen.</a:t>
            </a:r>
          </a:p>
          <a:p>
            <a:pPr>
              <a:lnSpc>
                <a:spcPct val="130000"/>
              </a:lnSpc>
            </a:pPr>
            <a:r>
              <a:rPr lang="cs-CZ" sz="2000" smtClean="0"/>
              <a:t>Lze žádat poskytnutí: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kopie, opisu, výpisu či potvrzení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ověření (ověřovací doložku) výše uvedených výstupů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600" smtClean="0"/>
              <a:t>Nově </a:t>
            </a:r>
            <a:r>
              <a:rPr lang="cs-CZ" sz="1600" b="1" smtClean="0"/>
              <a:t>není nutno</a:t>
            </a:r>
            <a:r>
              <a:rPr lang="cs-CZ" sz="1600" smtClean="0"/>
              <a:t> každou kopii, opis, výpis či potvrzení </a:t>
            </a:r>
            <a:r>
              <a:rPr lang="cs-CZ" sz="1600" b="1" smtClean="0"/>
              <a:t>automaticky potvrzovat</a:t>
            </a:r>
            <a:r>
              <a:rPr lang="cs-CZ" sz="1600" smtClean="0"/>
              <a:t>, což má pro žadatele význam i z hlediska správních poplatků.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914400"/>
          </a:xfrm>
        </p:spPr>
        <p:txBody>
          <a:bodyPr/>
          <a:lstStyle/>
          <a:p>
            <a:pPr eaLnBrk="1" hangingPunct="1"/>
            <a:r>
              <a:rPr lang="cs-CZ" sz="2800" b="1" smtClean="0"/>
              <a:t>§ 69 – Daňová informační schránka</a:t>
            </a:r>
            <a:endParaRPr lang="cs-CZ" sz="3600" b="1" smtClean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196975"/>
            <a:ext cx="8642350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b="1" smtClean="0"/>
              <a:t>Fakultativní </a:t>
            </a:r>
            <a:r>
              <a:rPr lang="cs-CZ" sz="2000" smtClean="0"/>
              <a:t>(závisí na technické vybavenosti SD).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1200" smtClean="0"/>
          </a:p>
          <a:p>
            <a:pPr>
              <a:lnSpc>
                <a:spcPct val="90000"/>
              </a:lnSpc>
            </a:pPr>
            <a:r>
              <a:rPr lang="cs-CZ" sz="2400" smtClean="0"/>
              <a:t>Umožňuje prostřednictvím dálkového přístupu </a:t>
            </a:r>
            <a:r>
              <a:rPr lang="cs-CZ" sz="2000" smtClean="0"/>
              <a:t>(internetu)</a:t>
            </a:r>
            <a:r>
              <a:rPr lang="cs-CZ" sz="2400" smtClean="0"/>
              <a:t> poskytovat </a:t>
            </a:r>
            <a:r>
              <a:rPr lang="cs-CZ" sz="2400" b="1" smtClean="0"/>
              <a:t>informace z ODÚ a ze spisu</a:t>
            </a:r>
            <a:r>
              <a:rPr lang="cs-CZ" sz="2400" smtClean="0"/>
              <a:t> </a:t>
            </a:r>
            <a:r>
              <a:rPr lang="cs-CZ" sz="2000" smtClean="0"/>
              <a:t>(i od jiných SD).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1200" smtClean="0"/>
          </a:p>
          <a:p>
            <a:pPr>
              <a:lnSpc>
                <a:spcPct val="90000"/>
              </a:lnSpc>
            </a:pPr>
            <a:r>
              <a:rPr lang="cs-CZ" sz="2400" b="1" smtClean="0"/>
              <a:t>Zřízení a zrušení</a:t>
            </a:r>
            <a:r>
              <a:rPr lang="cs-CZ" sz="2400" smtClean="0"/>
              <a:t> – </a:t>
            </a:r>
            <a:r>
              <a:rPr lang="cs-CZ" sz="2000" smtClean="0"/>
              <a:t>na základě </a:t>
            </a:r>
            <a:r>
              <a:rPr lang="cs-CZ" sz="2000" i="1" smtClean="0"/>
              <a:t>žádosti</a:t>
            </a:r>
            <a:r>
              <a:rPr lang="cs-CZ" sz="2000" smtClean="0"/>
              <a:t> </a:t>
            </a:r>
            <a:r>
              <a:rPr lang="cs-CZ" sz="1600" smtClean="0">
                <a:sym typeface="Wingdings 3" pitchFamily="18" charset="2"/>
              </a:rPr>
              <a:t></a:t>
            </a:r>
            <a:r>
              <a:rPr lang="cs-CZ" sz="2000" smtClean="0"/>
              <a:t> je zapotřebí uznávaný elektronický podpis </a:t>
            </a:r>
            <a:r>
              <a:rPr lang="cs-CZ" sz="1800" smtClean="0"/>
              <a:t>(není vyžadován určitý formát a struktura).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</a:pPr>
            <a:r>
              <a:rPr lang="cs-CZ" sz="1800" smtClean="0"/>
              <a:t>za DS může žádost podat k tomu určený zástupce</a:t>
            </a:r>
          </a:p>
          <a:p>
            <a:pPr lvl="1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800" smtClean="0"/>
              <a:t>je otázkou, zda žádost o zrušení podmiňovat uznávaným elektronickým </a:t>
            </a:r>
          </a:p>
          <a:p>
            <a:pPr lvl="1">
              <a:lnSpc>
                <a:spcPct val="70000"/>
              </a:lnSpc>
              <a:buFont typeface="Wingdings" pitchFamily="2" charset="2"/>
              <a:buNone/>
            </a:pPr>
            <a:r>
              <a:rPr lang="cs-CZ" sz="1800" smtClean="0"/>
              <a:t>    podpisem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cs-CZ" sz="1400" smtClean="0"/>
          </a:p>
          <a:p>
            <a:pPr>
              <a:lnSpc>
                <a:spcPct val="90000"/>
              </a:lnSpc>
            </a:pPr>
            <a:r>
              <a:rPr lang="cs-CZ" sz="2400" b="1" smtClean="0"/>
              <a:t>Přístup </a:t>
            </a:r>
            <a:r>
              <a:rPr lang="cs-CZ" sz="2400" smtClean="0"/>
              <a:t>– </a:t>
            </a:r>
            <a:r>
              <a:rPr lang="cs-CZ" sz="2000" smtClean="0"/>
              <a:t>na základě </a:t>
            </a:r>
            <a:r>
              <a:rPr lang="cs-CZ" sz="2000" i="1" smtClean="0"/>
              <a:t>přihlášení</a:t>
            </a:r>
            <a:r>
              <a:rPr lang="cs-CZ" sz="2000" smtClean="0"/>
              <a:t> </a:t>
            </a:r>
            <a:r>
              <a:rPr lang="cs-CZ" sz="1600" smtClean="0">
                <a:sym typeface="Wingdings 3" pitchFamily="18" charset="2"/>
              </a:rPr>
              <a:t></a:t>
            </a:r>
            <a:r>
              <a:rPr lang="cs-CZ" sz="2000" smtClean="0"/>
              <a:t> je zapotřebí uznávaný elektronický podpis </a:t>
            </a:r>
            <a:r>
              <a:rPr lang="cs-CZ" sz="1800" smtClean="0"/>
              <a:t>(ve zveřejněném formátu a struktuře).</a:t>
            </a:r>
          </a:p>
          <a:p>
            <a:pPr lvl="1">
              <a:lnSpc>
                <a:spcPct val="115000"/>
              </a:lnSpc>
              <a:buFont typeface="Wingdings" pitchFamily="2" charset="2"/>
              <a:buChar char="Ø"/>
            </a:pPr>
            <a:r>
              <a:rPr lang="cs-CZ" sz="1800" smtClean="0"/>
              <a:t>přistupovat může – DS (vč. pověřence), zástupce (zejm.zmocněnec)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smtClean="0"/>
              <a:t>neuplatní se pravidlo, že v téže věci může současně jednat pouze jeden zástupce či pověřenec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752600"/>
            <a:ext cx="8201025" cy="1752600"/>
          </a:xfrm>
        </p:spPr>
        <p:txBody>
          <a:bodyPr/>
          <a:lstStyle/>
          <a:p>
            <a:pPr eaLnBrk="1" hangingPunct="1"/>
            <a:r>
              <a:rPr lang="cs-CZ" sz="5400" b="1" smtClean="0"/>
              <a:t>Řízení a další postupy</a:t>
            </a:r>
          </a:p>
        </p:txBody>
      </p:sp>
      <p:sp>
        <p:nvSpPr>
          <p:cNvPr id="1044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114800"/>
            <a:ext cx="6629400" cy="990600"/>
          </a:xfrm>
        </p:spPr>
        <p:txBody>
          <a:bodyPr/>
          <a:lstStyle/>
          <a:p>
            <a:r>
              <a:rPr lang="cs-CZ" b="1" smtClean="0"/>
              <a:t>§ 70 až 107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61388" cy="612775"/>
          </a:xfrm>
        </p:spPr>
        <p:txBody>
          <a:bodyPr/>
          <a:lstStyle/>
          <a:p>
            <a:pPr eaLnBrk="1" hangingPunct="1"/>
            <a:r>
              <a:rPr lang="cs-CZ" sz="2800" b="1" smtClean="0"/>
              <a:t>§ 70 až 73 – Podání</a:t>
            </a:r>
            <a:endParaRPr lang="cs-CZ" sz="4000" b="1" smtClean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686800" cy="5334000"/>
          </a:xfrm>
        </p:spPr>
        <p:txBody>
          <a:bodyPr/>
          <a:lstStyle/>
          <a:p>
            <a:pPr marL="609600" indent="-609600">
              <a:lnSpc>
                <a:spcPct val="105000"/>
              </a:lnSpc>
            </a:pPr>
            <a:r>
              <a:rPr lang="cs-CZ" sz="2400" b="1" smtClean="0"/>
              <a:t>Podání</a:t>
            </a:r>
            <a:r>
              <a:rPr lang="cs-CZ" sz="2000" smtClean="0"/>
              <a:t> = úkon osoby zúčastněné na správě daní směřující vůči SD</a:t>
            </a:r>
          </a:p>
          <a:p>
            <a:pPr marL="990600" lvl="1" indent="-533400">
              <a:lnSpc>
                <a:spcPct val="105000"/>
              </a:lnSpc>
              <a:buFont typeface="Wingdings" pitchFamily="2" charset="2"/>
              <a:buChar char="Ø"/>
            </a:pPr>
            <a:r>
              <a:rPr lang="cs-CZ" sz="1800" smtClean="0"/>
              <a:t>Neplatí absolutně </a:t>
            </a:r>
            <a:r>
              <a:rPr lang="cs-CZ" sz="1600" smtClean="0"/>
              <a:t>(platba je úkonem vůči SD, ale není podáním).</a:t>
            </a:r>
          </a:p>
          <a:p>
            <a:pPr marL="609600" indent="-609600">
              <a:lnSpc>
                <a:spcPct val="105000"/>
              </a:lnSpc>
              <a:buFontTx/>
              <a:buNone/>
            </a:pPr>
            <a:endParaRPr lang="cs-CZ" sz="500" smtClean="0"/>
          </a:p>
          <a:p>
            <a:pPr marL="609600" indent="-609600">
              <a:lnSpc>
                <a:spcPct val="105000"/>
              </a:lnSpc>
            </a:pPr>
            <a:r>
              <a:rPr lang="cs-CZ" sz="2400" smtClean="0"/>
              <a:t>Podání se posuzuje podle </a:t>
            </a:r>
            <a:r>
              <a:rPr lang="cs-CZ" sz="2400" b="1" smtClean="0"/>
              <a:t>skutečného obsahu</a:t>
            </a:r>
            <a:r>
              <a:rPr lang="cs-CZ" sz="2000" smtClean="0"/>
              <a:t> (bez ohledu na to, jak je označeno)</a:t>
            </a:r>
          </a:p>
          <a:p>
            <a:pPr marL="990600" lvl="1" indent="-533400">
              <a:lnSpc>
                <a:spcPct val="105000"/>
              </a:lnSpc>
              <a:buFont typeface="Wingdings" pitchFamily="2" charset="2"/>
              <a:buChar char="Ø"/>
            </a:pPr>
            <a:r>
              <a:rPr lang="cs-CZ" sz="1800" smtClean="0"/>
              <a:t>Navazuje na zásadu materiální pravdy v § 8 odst. 3.</a:t>
            </a:r>
          </a:p>
          <a:p>
            <a:pPr marL="990600" lvl="1" indent="-533400">
              <a:lnSpc>
                <a:spcPct val="105000"/>
              </a:lnSpc>
              <a:buFont typeface="Wingdings" pitchFamily="2" charset="2"/>
              <a:buChar char="Ø"/>
            </a:pPr>
            <a:endParaRPr lang="cs-CZ" sz="900" smtClean="0"/>
          </a:p>
          <a:p>
            <a:pPr marL="609600" indent="-609600">
              <a:lnSpc>
                <a:spcPct val="105000"/>
              </a:lnSpc>
            </a:pPr>
            <a:r>
              <a:rPr lang="cs-CZ" sz="2400" smtClean="0"/>
              <a:t>Z podání musí být zřejmé, </a:t>
            </a:r>
            <a:r>
              <a:rPr lang="cs-CZ" sz="2400" b="1" smtClean="0"/>
              <a:t>kdo</a:t>
            </a:r>
            <a:r>
              <a:rPr lang="cs-CZ" sz="2400" smtClean="0"/>
              <a:t> je činí, </a:t>
            </a:r>
            <a:r>
              <a:rPr lang="cs-CZ" sz="2400" b="1" smtClean="0"/>
              <a:t>čeho</a:t>
            </a:r>
            <a:r>
              <a:rPr lang="cs-CZ" sz="2400" smtClean="0"/>
              <a:t> se týká a </a:t>
            </a:r>
            <a:r>
              <a:rPr lang="cs-CZ" sz="2400" b="1" smtClean="0"/>
              <a:t>co</a:t>
            </a:r>
            <a:r>
              <a:rPr lang="cs-CZ" sz="2400" smtClean="0"/>
              <a:t> se navrhuje</a:t>
            </a:r>
          </a:p>
          <a:p>
            <a:pPr marL="990600" lvl="1" indent="-533400">
              <a:lnSpc>
                <a:spcPct val="105000"/>
              </a:lnSpc>
              <a:buFont typeface="Wingdings" pitchFamily="2" charset="2"/>
              <a:buChar char="Ø"/>
            </a:pPr>
            <a:r>
              <a:rPr lang="cs-CZ" sz="1800" smtClean="0"/>
              <a:t>Další náležitosti stanoví explicitně či implicitně zákon </a:t>
            </a:r>
            <a:r>
              <a:rPr lang="cs-CZ" sz="1600" smtClean="0"/>
              <a:t>(např. důvody žádosti).</a:t>
            </a:r>
          </a:p>
          <a:p>
            <a:pPr marL="990600" lvl="1" indent="-533400">
              <a:lnSpc>
                <a:spcPct val="105000"/>
              </a:lnSpc>
              <a:buFont typeface="Wingdings" pitchFamily="2" charset="2"/>
              <a:buChar char="Ø"/>
            </a:pPr>
            <a:r>
              <a:rPr lang="cs-CZ" sz="1800" smtClean="0"/>
              <a:t>Na rozdíl od SŘ</a:t>
            </a:r>
            <a:r>
              <a:rPr lang="cs-CZ" sz="1600" smtClean="0"/>
              <a:t> (srov. § 37 odst. 2 SŘ)</a:t>
            </a:r>
            <a:r>
              <a:rPr lang="cs-CZ" sz="1800" smtClean="0"/>
              <a:t> DŘ nekonkretizuje jednotlivé identifikační údaje </a:t>
            </a:r>
            <a:r>
              <a:rPr lang="cs-CZ" sz="1600" smtClean="0">
                <a:sym typeface="Wingdings 3" pitchFamily="18" charset="2"/>
              </a:rPr>
              <a:t> lze použít analogicky</a:t>
            </a:r>
            <a:endParaRPr lang="cs-CZ" sz="1600" smtClean="0"/>
          </a:p>
          <a:p>
            <a:pPr marL="609600" indent="-609600">
              <a:lnSpc>
                <a:spcPct val="105000"/>
              </a:lnSpc>
            </a:pPr>
            <a:endParaRPr lang="cs-CZ" sz="800" smtClean="0"/>
          </a:p>
          <a:p>
            <a:pPr marL="609600" indent="-609600">
              <a:lnSpc>
                <a:spcPct val="105000"/>
              </a:lnSpc>
            </a:pPr>
            <a:r>
              <a:rPr lang="cs-CZ" sz="2400" smtClean="0"/>
              <a:t>Podání je </a:t>
            </a:r>
            <a:r>
              <a:rPr lang="cs-CZ" sz="2400" b="1" smtClean="0"/>
              <a:t>účinné</a:t>
            </a:r>
            <a:r>
              <a:rPr lang="cs-CZ" sz="2000" b="1" smtClean="0"/>
              <a:t>,</a:t>
            </a:r>
            <a:r>
              <a:rPr lang="cs-CZ" sz="2000" smtClean="0"/>
              <a:t> až když dojde věcně a místně příslušnému SD</a:t>
            </a:r>
          </a:p>
          <a:p>
            <a:pPr marL="990600" lvl="1" indent="-533400">
              <a:lnSpc>
                <a:spcPct val="105000"/>
              </a:lnSpc>
              <a:buFont typeface="Wingdings" pitchFamily="2" charset="2"/>
              <a:buChar char="Ø"/>
            </a:pPr>
            <a:r>
              <a:rPr lang="cs-CZ" sz="1800" smtClean="0"/>
              <a:t>Pro zachování lhůty může být rozhodující dřívější moment (viz § 35).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18301</TotalTime>
  <Words>4674</Words>
  <Application>Microsoft Office PowerPoint</Application>
  <PresentationFormat>Vlastní</PresentationFormat>
  <Paragraphs>701</Paragraphs>
  <Slides>48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49" baseType="lpstr">
      <vt:lpstr>Default Design</vt:lpstr>
      <vt:lpstr>Dokumentace</vt:lpstr>
      <vt:lpstr>Prezentace aplikace PowerPoint</vt:lpstr>
      <vt:lpstr>       § 60 až 62 – Protokol </vt:lpstr>
      <vt:lpstr>§ 64 až 65 – Spis</vt:lpstr>
      <vt:lpstr>Pokračování: § 64 až 65 – Spis</vt:lpstr>
      <vt:lpstr>§ 66 až 68 – Nahlížení do spisu </vt:lpstr>
      <vt:lpstr>§ 69 – Daňová informační schránka</vt:lpstr>
      <vt:lpstr>Řízení a další postupy</vt:lpstr>
      <vt:lpstr>§ 70 až 73 – Podání</vt:lpstr>
      <vt:lpstr>                                     Pokračování: § 70 až 73 – Podání</vt:lpstr>
      <vt:lpstr>                                     Pokračování: § 70 až 73 – Podání</vt:lpstr>
      <vt:lpstr>§ 74 – Vady podání </vt:lpstr>
      <vt:lpstr>K  § 74               SOUVISÍ S:</vt:lpstr>
      <vt:lpstr>§ 75 – Postoupení </vt:lpstr>
      <vt:lpstr>§ 78 – Vyhledávací činnost </vt:lpstr>
      <vt:lpstr>§ 79 – Vysvětlení </vt:lpstr>
      <vt:lpstr>§ 80 až  84 –  Místní šetření </vt:lpstr>
      <vt:lpstr>Pokračování: § 80 až 84 - Místní šetření</vt:lpstr>
      <vt:lpstr>  Pokračování: § 80 až 84 - Místní šetření </vt:lpstr>
      <vt:lpstr>  Pokračování: § 80 až 84 - Místní šetření </vt:lpstr>
      <vt:lpstr>§ 85 až 88 – Daňová kontrola </vt:lpstr>
      <vt:lpstr>Pokračování: § 85 až 88 - Daňová kontrola</vt:lpstr>
      <vt:lpstr>Pokračování: § 85 až 88 - Daňová kontrola</vt:lpstr>
      <vt:lpstr>Pokračování: § 85 až 88 - Daňová kontrola </vt:lpstr>
      <vt:lpstr>§ 89 až 90 – Postup k odstranění pochybností </vt:lpstr>
      <vt:lpstr>Pokračování:  § 89 až 90 – Postup k odstranění pochybností</vt:lpstr>
      <vt:lpstr>Pokračování:  § 89 až 90 – Postup k odstranění pochybností </vt:lpstr>
      <vt:lpstr>                            Pojem řízení a postup</vt:lpstr>
      <vt:lpstr>§ 91 – Zahájení řízení </vt:lpstr>
      <vt:lpstr>                            § 92 až 96 – Dokazování  </vt:lpstr>
      <vt:lpstr> Pokračování: § 92 až 96 – Dokazování</vt:lpstr>
      <vt:lpstr> Pokračování: § 92 až 96 – Dokazování</vt:lpstr>
      <vt:lpstr> Pokračování: § 92 až 96 – Dokazování</vt:lpstr>
      <vt:lpstr> Pokračování: § 92 až 96 – Dokazování</vt:lpstr>
      <vt:lpstr> Pokračování: § 92 až 96 – Dokazování</vt:lpstr>
      <vt:lpstr>§ 98 – Pomůcky a sjednání daně</vt:lpstr>
      <vt:lpstr>K  § 98                         SOUVISÍ  S:</vt:lpstr>
      <vt:lpstr>§ 101 až 105 – Rozhodnutí </vt:lpstr>
      <vt:lpstr>Pokračování:  § 101 až 105 – Rozhodnutí </vt:lpstr>
      <vt:lpstr>Pokračování:  § 101 až 105 – Rozhodnutí </vt:lpstr>
      <vt:lpstr>Pokračování:  § 101 až 105 – Rozhodnutí </vt:lpstr>
      <vt:lpstr>§ 106 – Zastavení řízení</vt:lpstr>
      <vt:lpstr>K  § 106                          SOUVISÍ  S:</vt:lpstr>
      <vt:lpstr>Pokračování: K § 106            SOUVISÍ  S:  </vt:lpstr>
      <vt:lpstr>§ 107 – Náklady řízení</vt:lpstr>
      <vt:lpstr>PROSTŘEDKY       OCHRANY při správě daní</vt:lpstr>
      <vt:lpstr>    Opravné a dozorčí prostředky</vt:lpstr>
      <vt:lpstr>    Ostatní prostředky ochrany</vt:lpstr>
    </vt:vector>
  </TitlesOfParts>
  <Company>FINet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Lhůty v daňovém řízení</dc:title>
  <dc:creator>p602525</dc:creator>
  <cp:lastModifiedBy>Dana Šramková</cp:lastModifiedBy>
  <cp:revision>454</cp:revision>
  <cp:lastPrinted>2012-10-29T07:07:32Z</cp:lastPrinted>
  <dcterms:created xsi:type="dcterms:W3CDTF">2009-11-24T06:20:21Z</dcterms:created>
  <dcterms:modified xsi:type="dcterms:W3CDTF">2012-10-29T07:09:20Z</dcterms:modified>
</cp:coreProperties>
</file>