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525000" cy="6858000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FF66"/>
    <a:srgbClr val="FFFFFF"/>
    <a:srgbClr val="99FFCC"/>
    <a:srgbClr val="CCFF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2716" autoAdjust="0"/>
    <p:restoredTop sz="97411" autoAdjust="0"/>
  </p:normalViewPr>
  <p:slideViewPr>
    <p:cSldViewPr>
      <p:cViewPr varScale="1">
        <p:scale>
          <a:sx n="49" d="100"/>
          <a:sy n="49" d="100"/>
        </p:scale>
        <p:origin x="-1332" y="-96"/>
      </p:cViewPr>
      <p:guideLst>
        <p:guide orient="horz" pos="216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0F1D4F2B-0FB0-45B2-9614-408DECC41A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690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627" y="0"/>
            <a:ext cx="2918136" cy="492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8513" y="739775"/>
            <a:ext cx="51403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888" y="4687449"/>
            <a:ext cx="4939987" cy="444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defTabSz="911209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627" y="9376493"/>
            <a:ext cx="2918136" cy="49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5" tIns="45543" rIns="91085" bIns="45543" numCol="1" anchor="b" anchorCtr="0" compatLnSpc="1">
            <a:prstTxWarp prst="textNoShape">
              <a:avLst/>
            </a:prstTxWarp>
          </a:bodyPr>
          <a:lstStyle>
            <a:lvl1pPr algn="r" defTabSz="911209">
              <a:defRPr sz="1200">
                <a:cs typeface="+mn-cs"/>
              </a:defRPr>
            </a:lvl1pPr>
          </a:lstStyle>
          <a:p>
            <a:pPr>
              <a:defRPr/>
            </a:pPr>
            <a:fld id="{368A56AE-E558-48AD-B58E-A1FB57DF40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0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4473B-2868-43F4-A29F-A7FCCA541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0B14-6B22-4778-B324-80683FC69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BFC0E-0971-4B41-9821-004B68B3B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1A146-89BE-419E-AF59-886F4AD85C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F12C-BBAC-41A9-BB9B-F7853CC50A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977A1-F91F-4EA6-BC3E-CE33370B22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5ED1-B1DB-46FA-84A1-810331B9F0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3AC38-B050-4B5C-BAA9-BD123F49B6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5071-BA25-42B1-A884-7901B2DFA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17A84-96E3-4423-A968-0A49A3399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E40BA-3471-45A4-A5E1-D20ADCA340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E4C69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75" y="609600"/>
            <a:ext cx="8096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75" y="1981200"/>
            <a:ext cx="8096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75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cs-CZ"/>
              <a:t>11-2009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0" y="6248400"/>
            <a:ext cx="198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5C9CFE7-6CA0-47CF-AC4A-7F1063CDAD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057400"/>
            <a:ext cx="8839200" cy="1828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cs-CZ" sz="5400" b="1" smtClean="0"/>
              <a:t>Následky porušení povinností při správě daní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419600"/>
            <a:ext cx="657225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b="1" smtClean="0"/>
              <a:t>§ 246  až  254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97950" cy="61277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000" b="1" i="1" smtClean="0">
                <a:solidFill>
                  <a:schemeClr val="tx1"/>
                </a:solidFill>
              </a:rPr>
              <a:t>P</a:t>
            </a:r>
            <a:r>
              <a:rPr lang="cs-CZ" sz="2000" b="1" i="1" smtClean="0"/>
              <a:t>okračování:</a:t>
            </a:r>
            <a:r>
              <a:rPr lang="cs-CZ" sz="2000" b="1" smtClean="0"/>
              <a:t>   § 252 až 253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Úrok z prodlení</a:t>
            </a:r>
            <a:r>
              <a:rPr lang="cs-CZ" sz="4000" b="1" smtClean="0"/>
              <a:t> 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8450" y="1052513"/>
            <a:ext cx="9074150" cy="56530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Možnost </a:t>
            </a:r>
            <a:r>
              <a:rPr lang="cs-CZ" sz="2400" b="1" smtClean="0"/>
              <a:t>vyrozumění</a:t>
            </a:r>
            <a:r>
              <a:rPr lang="cs-CZ" sz="2400" smtClean="0"/>
              <a:t> </a:t>
            </a:r>
            <a:r>
              <a:rPr lang="cs-CZ" sz="1800" smtClean="0"/>
              <a:t>(=doručením)</a:t>
            </a:r>
            <a:r>
              <a:rPr lang="cs-CZ" sz="2400" smtClean="0"/>
              <a:t> DS formou PV: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kdykoli, dle uvážení SD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nejde o konstitutivní akt </a:t>
            </a:r>
            <a:r>
              <a:rPr lang="cs-CZ" sz="1800" smtClean="0">
                <a:sym typeface="Symbol" pitchFamily="18" charset="2"/>
              </a:rPr>
              <a:t> není tím podmíněna splatnost či vymahatelnost úroku</a:t>
            </a:r>
            <a:endParaRPr lang="cs-CZ" sz="1800" smtClean="0"/>
          </a:p>
          <a:p>
            <a:pPr marL="609600" indent="-609600">
              <a:lnSpc>
                <a:spcPct val="125000"/>
              </a:lnSpc>
              <a:spcBef>
                <a:spcPct val="35000"/>
              </a:spcBef>
            </a:pPr>
            <a:r>
              <a:rPr lang="cs-CZ" sz="2400" b="1" smtClean="0"/>
              <a:t>Splatnost</a:t>
            </a:r>
            <a:r>
              <a:rPr lang="cs-CZ" sz="2400" smtClean="0"/>
              <a:t> úroku z prodlení: 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splnění zákonných podmínek</a:t>
            </a:r>
          </a:p>
          <a:p>
            <a:pPr marL="609600" indent="-609600">
              <a:lnSpc>
                <a:spcPct val="125000"/>
              </a:lnSpc>
              <a:spcBef>
                <a:spcPct val="35000"/>
              </a:spcBef>
            </a:pPr>
            <a:r>
              <a:rPr lang="cs-CZ" sz="2400" smtClean="0"/>
              <a:t>Povinnost hradit úrok z prodlení </a:t>
            </a:r>
            <a:r>
              <a:rPr lang="cs-CZ" sz="2400" b="1" smtClean="0"/>
              <a:t>nevzniká</a:t>
            </a:r>
            <a:r>
              <a:rPr lang="cs-CZ" sz="2400" smtClean="0"/>
              <a:t>, pokud je</a:t>
            </a:r>
            <a:r>
              <a:rPr lang="en-US" sz="2400" smtClean="0"/>
              <a:t> </a:t>
            </a:r>
            <a:r>
              <a:rPr lang="en-US" sz="2400" smtClean="0">
                <a:cs typeface="Times New Roman" pitchFamily="18" charset="0"/>
              </a:rPr>
              <a:t>&lt;</a:t>
            </a:r>
            <a:r>
              <a:rPr lang="cs-CZ" sz="2400" smtClean="0"/>
              <a:t> </a:t>
            </a:r>
            <a:r>
              <a:rPr lang="en-US" sz="2400" smtClean="0"/>
              <a:t>200 K</a:t>
            </a:r>
            <a:r>
              <a:rPr lang="cs-CZ" sz="2400" smtClean="0"/>
              <a:t>č : 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r>
              <a:rPr lang="cs-CZ" sz="1800" smtClean="0"/>
              <a:t>                                         - za zdaňovací období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/>
              <a:t>                                         - za jeden kalendářní rok   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/>
              <a:t>                                         - u jednorázových daní </a:t>
            </a:r>
          </a:p>
          <a:p>
            <a:pPr marL="609600" indent="-609600">
              <a:lnSpc>
                <a:spcPct val="110000"/>
              </a:lnSpc>
              <a:spcBef>
                <a:spcPct val="30000"/>
              </a:spcBef>
            </a:pPr>
            <a:r>
              <a:rPr lang="cs-CZ" sz="2400" smtClean="0"/>
              <a:t>Úrok z prodlení </a:t>
            </a:r>
            <a:r>
              <a:rPr lang="cs-CZ" sz="2400" b="1" smtClean="0"/>
              <a:t>nevzniká</a:t>
            </a:r>
            <a:r>
              <a:rPr lang="cs-CZ" sz="1800" smtClean="0"/>
              <a:t>:</a:t>
            </a:r>
          </a:p>
          <a:p>
            <a:pPr marL="990600" lvl="1" indent="-533400">
              <a:lnSpc>
                <a:spcPct val="95000"/>
              </a:lnSpc>
              <a:buFontTx/>
              <a:buAutoNum type="arabicPeriod"/>
            </a:pPr>
            <a:r>
              <a:rPr lang="cs-CZ" sz="1800" smtClean="0"/>
              <a:t>u nedoplatku na </a:t>
            </a:r>
            <a:r>
              <a:rPr lang="cs-CZ" sz="1800" b="1" smtClean="0"/>
              <a:t>příslušenství</a:t>
            </a:r>
            <a:r>
              <a:rPr lang="cs-CZ" sz="1800" smtClean="0"/>
              <a:t> daně </a:t>
            </a:r>
            <a:r>
              <a:rPr lang="cs-CZ" sz="1600" smtClean="0"/>
              <a:t>(nepřípustnost </a:t>
            </a:r>
            <a:r>
              <a:rPr lang="cs-CZ" sz="1600" i="1" smtClean="0"/>
              <a:t>anatocismu</a:t>
            </a:r>
            <a:r>
              <a:rPr lang="cs-CZ" sz="1600" smtClean="0"/>
              <a:t>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peněžitého plnění placené v rámci </a:t>
            </a:r>
            <a:r>
              <a:rPr lang="cs-CZ" sz="1800" b="1" smtClean="0"/>
              <a:t>dělené správy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nedoplatku </a:t>
            </a:r>
            <a:r>
              <a:rPr lang="cs-CZ" sz="1800" b="1" smtClean="0"/>
              <a:t>zůstavitele</a:t>
            </a:r>
            <a:r>
              <a:rPr lang="cs-CZ" sz="1800" smtClean="0"/>
              <a:t> od jeho úmrtí do konce běhu lhůty podání ŘDT dědicem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splatné daňové pohledávky, která </a:t>
            </a:r>
            <a:r>
              <a:rPr lang="cs-CZ" sz="1800" b="1" smtClean="0"/>
              <a:t>není pohledávkou za majetkovou podstatou</a:t>
            </a:r>
            <a:r>
              <a:rPr lang="cs-CZ" sz="1800" smtClean="0"/>
              <a:t> ode dne účinnosti rozhodnutí o úpadku</a:t>
            </a:r>
            <a:r>
              <a:rPr lang="cs-CZ" sz="1600" smtClean="0"/>
              <a:t> (§ 243 odst. 3)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u prodlení </a:t>
            </a:r>
            <a:r>
              <a:rPr lang="cs-CZ" sz="1800" b="1" smtClean="0"/>
              <a:t>ručitele</a:t>
            </a:r>
            <a:r>
              <a:rPr lang="cs-CZ" sz="1800" smtClean="0"/>
              <a:t> </a:t>
            </a:r>
            <a:r>
              <a:rPr lang="cs-CZ" sz="1600" smtClean="0"/>
              <a:t>(§ 172 odst. 4)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po dobu </a:t>
            </a:r>
            <a:r>
              <a:rPr lang="cs-CZ" sz="1800" b="1" smtClean="0"/>
              <a:t>obnoveného řízení</a:t>
            </a:r>
            <a:r>
              <a:rPr lang="cs-CZ" sz="1800" smtClean="0"/>
              <a:t> </a:t>
            </a:r>
            <a:r>
              <a:rPr lang="cs-CZ" sz="1600" smtClean="0"/>
              <a:t>(§ 120)</a:t>
            </a:r>
            <a:r>
              <a:rPr lang="cs-CZ" sz="1800" smtClean="0"/>
              <a:t> nebo </a:t>
            </a:r>
            <a:r>
              <a:rPr lang="cs-CZ" sz="1800" b="1" smtClean="0"/>
              <a:t>přezkumného řízení</a:t>
            </a:r>
            <a:r>
              <a:rPr lang="cs-CZ" sz="1800" smtClean="0"/>
              <a:t> </a:t>
            </a:r>
            <a:r>
              <a:rPr lang="cs-CZ" sz="1600" smtClean="0"/>
              <a:t>(§ 123)</a:t>
            </a:r>
          </a:p>
        </p:txBody>
      </p:sp>
      <p:sp>
        <p:nvSpPr>
          <p:cNvPr id="498692" name="Line 4"/>
          <p:cNvSpPr>
            <a:spLocks noChangeShapeType="1"/>
          </p:cNvSpPr>
          <p:nvPr/>
        </p:nvSpPr>
        <p:spPr bwMode="auto">
          <a:xfrm>
            <a:off x="225425" y="908050"/>
            <a:ext cx="9074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260350"/>
            <a:ext cx="8763000" cy="577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254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Úrok z neoprávněného jednání SD</a:t>
            </a:r>
            <a:r>
              <a:rPr lang="cs-CZ" sz="4000" b="1" smtClean="0"/>
              <a:t> 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990600"/>
            <a:ext cx="9145588" cy="5562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b="1" smtClean="0"/>
              <a:t>Podmínky</a:t>
            </a:r>
            <a:r>
              <a:rPr lang="cs-CZ" sz="2400" smtClean="0"/>
              <a:t> pro přiznání úroku</a:t>
            </a:r>
            <a:r>
              <a:rPr lang="cs-CZ" sz="2000" smtClean="0"/>
              <a:t> </a:t>
            </a:r>
            <a:r>
              <a:rPr lang="cs-CZ" sz="1800" smtClean="0"/>
              <a:t>(při pochybení SD v rovině nalézací)</a:t>
            </a:r>
            <a:r>
              <a:rPr lang="cs-CZ" sz="2000" smtClean="0"/>
              <a:t> 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cs-CZ" sz="1800" smtClean="0"/>
              <a:t>nezákonnost rozhodnutí o stanovení daně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nesprávný úřední postup ve věci stanovení daně</a:t>
            </a:r>
          </a:p>
          <a:p>
            <a:pPr marL="990600" lvl="1" indent="-533400">
              <a:lnSpc>
                <a:spcPct val="9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600" smtClean="0"/>
              <a:t>Nepostačí jakékoli zrušení nebo změna rozhodnutí, ale musí k němu dojít v souvislosti s konstatací nezákonnosti původního rozhodnutí, která je způsobena pochybením na straně SD (konáním či nekonáním)</a:t>
            </a:r>
          </a:p>
          <a:p>
            <a:pPr marL="609600" indent="-609600">
              <a:lnSpc>
                <a:spcPct val="120000"/>
              </a:lnSpc>
            </a:pPr>
            <a:r>
              <a:rPr lang="cs-CZ" sz="2400" b="1" smtClean="0"/>
              <a:t>Začátek </a:t>
            </a:r>
            <a:r>
              <a:rPr lang="cs-CZ" sz="2400" smtClean="0"/>
              <a:t>úročení:</a:t>
            </a:r>
            <a:r>
              <a:rPr lang="cs-CZ" sz="1800" smtClean="0"/>
              <a:t>  -</a:t>
            </a:r>
            <a:r>
              <a:rPr lang="cs-CZ" sz="1600" smtClean="0"/>
              <a:t> </a:t>
            </a:r>
            <a:r>
              <a:rPr lang="cs-CZ" sz="1800" smtClean="0"/>
              <a:t>den splatnosti nebo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</a:t>
            </a:r>
            <a:r>
              <a:rPr lang="cs-CZ" sz="1800" smtClean="0"/>
              <a:t>- den úhrady</a:t>
            </a:r>
            <a:r>
              <a:rPr lang="cs-CZ" sz="1600" smtClean="0"/>
              <a:t> (je-li uhrazeno až po splatnosti)</a:t>
            </a:r>
          </a:p>
          <a:p>
            <a:pPr marL="609600" indent="-609600">
              <a:lnSpc>
                <a:spcPct val="120000"/>
              </a:lnSpc>
            </a:pPr>
            <a:r>
              <a:rPr lang="cs-CZ" sz="2400" b="1" smtClean="0"/>
              <a:t>Konec </a:t>
            </a:r>
            <a:r>
              <a:rPr lang="cs-CZ" sz="2400" smtClean="0"/>
              <a:t>úročení:</a:t>
            </a:r>
            <a:r>
              <a:rPr lang="cs-CZ" sz="1800" smtClean="0"/>
              <a:t>   den vrácení </a:t>
            </a:r>
            <a:r>
              <a:rPr lang="cs-CZ" sz="1600" smtClean="0"/>
              <a:t>(tj. den odepsání z účtu SD)</a:t>
            </a:r>
          </a:p>
          <a:p>
            <a:pPr marL="609600" indent="-609600">
              <a:lnSpc>
                <a:spcPct val="90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Výše</a:t>
            </a:r>
            <a:r>
              <a:rPr lang="cs-CZ" sz="2400" smtClean="0"/>
              <a:t>:</a:t>
            </a:r>
            <a:r>
              <a:rPr lang="cs-CZ" sz="1600" smtClean="0"/>
              <a:t> = repo sazba ČNB zvýšená o 14 procentních bodů platná pro první den příslušného   	            kalendářního pololetí</a:t>
            </a:r>
            <a:r>
              <a:rPr lang="cs-CZ" sz="1400" smtClean="0"/>
              <a:t> </a:t>
            </a:r>
          </a:p>
          <a:p>
            <a:pPr marL="609600" indent="-609600">
              <a:lnSpc>
                <a:spcPct val="120000"/>
              </a:lnSpc>
            </a:pPr>
            <a:endParaRPr lang="cs-CZ" sz="800" smtClean="0"/>
          </a:p>
          <a:p>
            <a:pPr marL="609600" indent="-609600">
              <a:lnSpc>
                <a:spcPct val="120000"/>
              </a:lnSpc>
            </a:pPr>
            <a:r>
              <a:rPr lang="cs-CZ" sz="2400" smtClean="0"/>
              <a:t>Pochybení v rovině platební:</a:t>
            </a:r>
            <a:r>
              <a:rPr lang="cs-CZ" sz="2000" smtClean="0"/>
              <a:t>  </a:t>
            </a:r>
            <a:r>
              <a:rPr lang="cs-CZ" sz="1800" b="1" smtClean="0"/>
              <a:t>neoprávněné vymáhání</a:t>
            </a:r>
            <a:r>
              <a:rPr lang="cs-CZ" sz="1600" smtClean="0"/>
              <a:t>   </a:t>
            </a:r>
            <a:r>
              <a:rPr lang="cs-CZ" sz="1600" smtClean="0">
                <a:sym typeface="Wingdings 3" pitchFamily="18" charset="2"/>
              </a:rPr>
              <a:t></a:t>
            </a:r>
            <a:r>
              <a:rPr lang="cs-CZ" sz="1600" smtClean="0"/>
              <a:t>  </a:t>
            </a:r>
            <a:r>
              <a:rPr lang="cs-CZ" sz="1800" smtClean="0"/>
              <a:t>dvojnásobný  úrok</a:t>
            </a:r>
            <a:r>
              <a:rPr lang="cs-CZ" sz="1600" smtClean="0"/>
              <a:t>                                                                             </a:t>
            </a:r>
            <a:r>
              <a:rPr lang="cs-CZ" sz="1400" smtClean="0"/>
              <a:t>     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1800" smtClean="0"/>
              <a:t>Výjimka: nevzniká pokud je neoprávněnost exekuce způsobena pozdějším: </a:t>
            </a:r>
          </a:p>
          <a:p>
            <a:pPr marL="1752600" lvl="3" indent="-381000">
              <a:lnSpc>
                <a:spcPct val="90000"/>
              </a:lnSpc>
              <a:buFontTx/>
              <a:buAutoNum type="arabicPeriod"/>
            </a:pPr>
            <a:r>
              <a:rPr lang="cs-CZ" sz="1600" smtClean="0"/>
              <a:t>vyslovením neúčinnosti doručení rozhodnutí</a:t>
            </a:r>
          </a:p>
          <a:p>
            <a:pPr marL="1752600" lvl="3" indent="-381000">
              <a:lnSpc>
                <a:spcPct val="85000"/>
              </a:lnSpc>
              <a:buFontTx/>
              <a:buAutoNum type="arabicPeriod"/>
            </a:pPr>
            <a:r>
              <a:rPr lang="cs-CZ" sz="1600" smtClean="0"/>
              <a:t>navrácením lhůty v předešlý stav</a:t>
            </a:r>
            <a:r>
              <a:rPr lang="cs-CZ" sz="120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63000" cy="344487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000" b="1" smtClean="0">
                <a:solidFill>
                  <a:schemeClr val="tx1"/>
                </a:solidFill>
              </a:rPr>
              <a:t> </a:t>
            </a:r>
            <a:r>
              <a:rPr lang="cs-CZ" sz="2000" b="1" i="1" smtClean="0">
                <a:solidFill>
                  <a:schemeClr val="tx1"/>
                </a:solidFill>
              </a:rPr>
              <a:t>Pokračování</a:t>
            </a:r>
            <a:r>
              <a:rPr lang="cs-CZ" sz="2000" b="1" i="1" smtClean="0"/>
              <a:t>:</a:t>
            </a:r>
            <a:r>
              <a:rPr lang="cs-CZ" sz="2000" b="1" smtClean="0"/>
              <a:t>  § 254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Úrok z neoprávněného jednání SD</a:t>
            </a:r>
            <a:r>
              <a:rPr lang="cs-CZ" sz="4000" b="1" smtClean="0"/>
              <a:t> 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685800"/>
            <a:ext cx="9001125" cy="5943600"/>
          </a:xfrm>
        </p:spPr>
        <p:txBody>
          <a:bodyPr/>
          <a:lstStyle/>
          <a:p>
            <a:pPr marL="609600" indent="-609600">
              <a:lnSpc>
                <a:spcPct val="110000"/>
              </a:lnSpc>
            </a:pPr>
            <a:r>
              <a:rPr lang="cs-CZ" sz="2400" b="1" smtClean="0"/>
              <a:t>Předepisování</a:t>
            </a:r>
            <a:r>
              <a:rPr lang="cs-CZ" sz="2400" smtClean="0"/>
              <a:t> úroku na ODÚ:</a:t>
            </a:r>
            <a:r>
              <a:rPr lang="cs-CZ" smtClean="0"/>
              <a:t> </a:t>
            </a:r>
          </a:p>
          <a:p>
            <a:pPr marL="990600" lvl="1" indent="-533400"/>
            <a:r>
              <a:rPr lang="cs-CZ" sz="2000" smtClean="0"/>
              <a:t>do 15 dnů od účinnosti rozhodnutí, kterým bylo rozhodnutí o stanovení daně  zrušeno, změněno nebo prohlášeno za nicotné, anebo ode dne prohlášení  </a:t>
            </a:r>
          </a:p>
          <a:p>
            <a:pPr marL="990600" lvl="1" indent="-533400">
              <a:lnSpc>
                <a:spcPct val="60000"/>
              </a:lnSpc>
              <a:buFontTx/>
              <a:buNone/>
            </a:pPr>
            <a:r>
              <a:rPr lang="cs-CZ" sz="2000" smtClean="0"/>
              <a:t>         neoprávněného vymáhání</a:t>
            </a:r>
            <a:r>
              <a:rPr lang="cs-CZ" sz="2400" smtClean="0"/>
              <a:t> </a:t>
            </a:r>
            <a:r>
              <a:rPr lang="cs-CZ" sz="1600" smtClean="0"/>
              <a:t>(správcem daně nebo soudem)</a:t>
            </a:r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Vznikne-li </a:t>
            </a:r>
            <a:r>
              <a:rPr lang="cs-CZ" sz="2400" b="1" smtClean="0"/>
              <a:t>vratitelný přeplatek</a:t>
            </a:r>
            <a:r>
              <a:rPr lang="cs-CZ" sz="2400" smtClean="0"/>
              <a:t>:</a:t>
            </a:r>
            <a:r>
              <a:rPr lang="cs-CZ" smtClean="0"/>
              <a:t>                                    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r>
              <a:rPr lang="cs-CZ" sz="1600" smtClean="0"/>
              <a:t>              (přeplatek se posuzuje dle § 154, částka získaná daňovou exekucí dle § 185 odst. 2 !!!)</a:t>
            </a:r>
          </a:p>
          <a:p>
            <a:pPr marL="609600" indent="-609600">
              <a:lnSpc>
                <a:spcPct val="95000"/>
              </a:lnSpc>
              <a:buFontTx/>
              <a:buNone/>
            </a:pPr>
            <a:endParaRPr lang="cs-CZ" sz="800" smtClean="0"/>
          </a:p>
          <a:p>
            <a:pPr marL="1371600" lvl="2" indent="-457200">
              <a:lnSpc>
                <a:spcPct val="95000"/>
              </a:lnSpc>
            </a:pPr>
            <a:r>
              <a:rPr lang="cs-CZ" sz="1800" smtClean="0"/>
              <a:t>vrací se do 15 dnů od účinnosti rozhodnutí nebo prohlášení neoprávněného   vymáhání </a:t>
            </a:r>
            <a:r>
              <a:rPr lang="cs-CZ" sz="1800" smtClean="0">
                <a:sym typeface="Wingdings 3" pitchFamily="18" charset="2"/>
              </a:rPr>
              <a:t></a:t>
            </a:r>
          </a:p>
          <a:p>
            <a:pPr marL="990600" lvl="1" indent="-533400"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Zohledněna </a:t>
            </a:r>
            <a:r>
              <a:rPr lang="cs-CZ" sz="1600" b="1" smtClean="0">
                <a:sym typeface="Wingdings 3" pitchFamily="18" charset="2"/>
              </a:rPr>
              <a:t>zásada procesní ekonomie</a:t>
            </a:r>
            <a:r>
              <a:rPr lang="cs-CZ" sz="1600" smtClean="0">
                <a:sym typeface="Wingdings 3" pitchFamily="18" charset="2"/>
              </a:rPr>
              <a:t> </a:t>
            </a:r>
            <a:r>
              <a:rPr lang="cs-CZ" sz="1600" smtClean="0">
                <a:sym typeface="Symbol" pitchFamily="18" charset="2"/>
              </a:rPr>
              <a:t></a:t>
            </a:r>
            <a:r>
              <a:rPr lang="cs-CZ" sz="1600" smtClean="0"/>
              <a:t> automaticky budou vráceny pouze prostředky, které převyšují nedoplatky DS u daného SD (byť tyto prostředky SD získal nezákonným způsobem).</a:t>
            </a:r>
            <a:endParaRPr lang="cs-CZ" sz="700" smtClean="0">
              <a:sym typeface="Wingdings 3" pitchFamily="18" charset="2"/>
            </a:endParaRPr>
          </a:p>
          <a:p>
            <a:pPr marL="609600" indent="-609600">
              <a:lnSpc>
                <a:spcPct val="95000"/>
              </a:lnSpc>
            </a:pPr>
            <a:r>
              <a:rPr lang="cs-CZ" sz="2400" smtClean="0">
                <a:sym typeface="Wingdings 3" pitchFamily="18" charset="2"/>
              </a:rPr>
              <a:t>Opravný prostředek proti postupu SD</a:t>
            </a:r>
            <a:r>
              <a:rPr lang="cs-CZ" smtClean="0">
                <a:sym typeface="Wingdings 3" pitchFamily="18" charset="2"/>
              </a:rPr>
              <a:t> </a:t>
            </a:r>
            <a:r>
              <a:rPr lang="cs-CZ" sz="1600" smtClean="0">
                <a:sym typeface="Wingdings 3" pitchFamily="18" charset="2"/>
              </a:rPr>
              <a:t>(tj. přiznání či nepřiznání úroku):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>
                <a:sym typeface="Wingdings 3" pitchFamily="18" charset="2"/>
              </a:rPr>
              <a:t>námitka dle § 159 DŘ, odvolání proti rozhodnutí o námitce: ANO</a:t>
            </a:r>
          </a:p>
          <a:p>
            <a:pPr marL="609600" indent="-609600">
              <a:lnSpc>
                <a:spcPct val="90000"/>
              </a:lnSpc>
            </a:pPr>
            <a:endParaRPr lang="cs-CZ" sz="800" smtClean="0">
              <a:sym typeface="Wingdings 3" pitchFamily="18" charset="2"/>
            </a:endParaRPr>
          </a:p>
          <a:p>
            <a:pPr marL="609600" indent="-609600">
              <a:lnSpc>
                <a:spcPct val="90000"/>
              </a:lnSpc>
            </a:pPr>
            <a:r>
              <a:rPr lang="cs-CZ" sz="2400" smtClean="0">
                <a:sym typeface="Wingdings 3" pitchFamily="18" charset="2"/>
              </a:rPr>
              <a:t>Úrok se započítává na případnou náhradu škody.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Obecná úprava je v zákoně č. 82/1998 Sb., o odpovědnosti za škodu způsobenou při výkonu veřejné moci rozhodnutím nebo nesprávným úředním postupem.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600" smtClean="0">
                <a:sym typeface="Wingdings 3" pitchFamily="18" charset="2"/>
              </a:rPr>
              <a:t>Smyslem tohoto institutu je poskytnout předem předvídatelnou náhradu škody.</a:t>
            </a:r>
          </a:p>
        </p:txBody>
      </p:sp>
      <p:sp>
        <p:nvSpPr>
          <p:cNvPr id="502788" name="Line 4"/>
          <p:cNvSpPr>
            <a:spLocks noChangeShapeType="1"/>
          </p:cNvSpPr>
          <p:nvPr/>
        </p:nvSpPr>
        <p:spPr bwMode="auto">
          <a:xfrm>
            <a:off x="228600" y="762000"/>
            <a:ext cx="900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52513"/>
            <a:ext cx="8991600" cy="51847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400" smtClean="0"/>
              <a:t>Následky porušení povinností při správě daní</a:t>
            </a:r>
            <a:r>
              <a:rPr lang="cs-CZ" sz="2000" smtClean="0"/>
              <a:t>(=</a:t>
            </a:r>
            <a:r>
              <a:rPr lang="cs-CZ" sz="2000" b="1" smtClean="0"/>
              <a:t>sankční ustanovení</a:t>
            </a:r>
            <a:r>
              <a:rPr lang="cs-CZ" sz="2000" smtClean="0"/>
              <a:t>):</a:t>
            </a:r>
            <a:r>
              <a:rPr lang="cs-CZ" sz="2800" smtClean="0"/>
              <a:t> 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2000" smtClean="0"/>
              <a:t>jsou nově umístěny v ucelené části zákona</a:t>
            </a:r>
            <a:r>
              <a:rPr lang="cs-CZ" sz="2400" smtClean="0"/>
              <a:t> </a:t>
            </a:r>
            <a:r>
              <a:rPr lang="cs-CZ" sz="1800" smtClean="0"/>
              <a:t>(lze je však nalézt i jinde)</a:t>
            </a:r>
          </a:p>
          <a:p>
            <a:pPr marL="990600" lvl="1" indent="-533400">
              <a:lnSpc>
                <a:spcPct val="105000"/>
              </a:lnSpc>
            </a:pPr>
            <a:r>
              <a:rPr lang="cs-CZ" sz="2000" smtClean="0"/>
              <a:t>týkají se následků porušení povinnosti ze strany:</a:t>
            </a:r>
            <a:r>
              <a:rPr lang="cs-CZ" sz="2400" smtClean="0"/>
              <a:t> 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2400" smtClean="0"/>
              <a:t>             </a:t>
            </a:r>
            <a:r>
              <a:rPr lang="cs-CZ" sz="2400" b="1" smtClean="0"/>
              <a:t>A) DS</a:t>
            </a:r>
            <a:r>
              <a:rPr lang="cs-CZ" sz="2000" smtClean="0"/>
              <a:t>, a to:     a) daňového charakteru</a:t>
            </a:r>
            <a:r>
              <a:rPr lang="cs-CZ" sz="2400" smtClean="0"/>
              <a:t> </a:t>
            </a:r>
            <a:r>
              <a:rPr lang="cs-CZ" sz="1800" smtClean="0"/>
              <a:t>(Př.: penále, úrok z prodlení)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1800" smtClean="0"/>
              <a:t>                                               </a:t>
            </a:r>
            <a:r>
              <a:rPr lang="cs-CZ" sz="2000" smtClean="0"/>
              <a:t>b) při porušení povinností nepeněžitého charakteru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1800" smtClean="0"/>
              <a:t>                                                    (Př.:pokuta za porušení mlčenlivosti, pořádková pokuta) </a:t>
            </a:r>
          </a:p>
          <a:p>
            <a:pPr marL="990600" lvl="1" indent="-533400">
              <a:lnSpc>
                <a:spcPct val="105000"/>
              </a:lnSpc>
              <a:buFontTx/>
              <a:buNone/>
            </a:pPr>
            <a:r>
              <a:rPr lang="cs-CZ" sz="2000" smtClean="0"/>
              <a:t>               </a:t>
            </a:r>
            <a:r>
              <a:rPr lang="cs-CZ" sz="2400" b="1" smtClean="0"/>
              <a:t>B) SD</a:t>
            </a:r>
            <a:r>
              <a:rPr lang="cs-CZ" sz="2400" smtClean="0"/>
              <a:t>,</a:t>
            </a:r>
            <a:r>
              <a:rPr lang="cs-CZ" sz="2000" smtClean="0"/>
              <a:t> a to:     úrok z neoprávněného jednání SD</a:t>
            </a:r>
          </a:p>
          <a:p>
            <a:pPr marL="990600" lvl="1" indent="-533400">
              <a:lnSpc>
                <a:spcPct val="130000"/>
              </a:lnSpc>
              <a:buFontTx/>
              <a:buNone/>
            </a:pPr>
            <a:endParaRPr lang="cs-CZ" sz="1600" smtClean="0"/>
          </a:p>
          <a:p>
            <a:pPr marL="609600" indent="-609600">
              <a:lnSpc>
                <a:spcPct val="90000"/>
              </a:lnSpc>
            </a:pPr>
            <a:r>
              <a:rPr lang="cs-CZ" sz="2400" smtClean="0"/>
              <a:t>Sankční ustanovení „daňového charakteru“nedávají SD ohledně výše sankce pravomoc k </a:t>
            </a:r>
            <a:r>
              <a:rPr lang="cs-CZ" sz="2400" i="1" smtClean="0"/>
              <a:t>subjektivnímu uvážení (diskreci)</a:t>
            </a:r>
            <a:endParaRPr lang="cs-CZ" sz="2400" smtClean="0"/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výše peněžitého plnění je dána přímo zákonem </a:t>
            </a:r>
            <a:r>
              <a:rPr lang="cs-CZ" sz="2000" i="1" smtClean="0"/>
              <a:t>(ex lege)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000" smtClean="0"/>
          </a:p>
        </p:txBody>
      </p:sp>
      <p:sp>
        <p:nvSpPr>
          <p:cNvPr id="483331" name="Rectangle 2"/>
          <p:cNvSpPr>
            <a:spLocks noChangeArrowheads="1"/>
          </p:cNvSpPr>
          <p:nvPr/>
        </p:nvSpPr>
        <p:spPr bwMode="auto">
          <a:xfrm>
            <a:off x="298450" y="260350"/>
            <a:ext cx="8763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</a:pPr>
            <a:r>
              <a:rPr lang="cs-CZ" sz="2800" b="1">
                <a:solidFill>
                  <a:schemeClr val="tx2"/>
                </a:solidFill>
              </a:rPr>
              <a:t>Koncepce sankčních ustanovení:</a:t>
            </a:r>
            <a:r>
              <a:rPr lang="cs-CZ" sz="40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1325" y="115888"/>
            <a:ext cx="8151813" cy="458787"/>
          </a:xfrm>
        </p:spPr>
        <p:txBody>
          <a:bodyPr/>
          <a:lstStyle/>
          <a:p>
            <a:r>
              <a:rPr lang="cs-CZ" sz="3600" smtClean="0"/>
              <a:t> </a:t>
            </a:r>
            <a:r>
              <a:rPr lang="cs-CZ" sz="2800" b="1" smtClean="0"/>
              <a:t>Následky porušení povinností při správě daní</a:t>
            </a: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514350" y="836613"/>
            <a:ext cx="3959225" cy="20875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4" name="Rectangle 4"/>
          <p:cNvSpPr>
            <a:spLocks noChangeArrowheads="1"/>
          </p:cNvSpPr>
          <p:nvPr/>
        </p:nvSpPr>
        <p:spPr bwMode="auto">
          <a:xfrm>
            <a:off x="4833938" y="836613"/>
            <a:ext cx="3960812" cy="37449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491525" name="Rectangle 5"/>
          <p:cNvSpPr>
            <a:spLocks noChangeArrowheads="1"/>
          </p:cNvSpPr>
          <p:nvPr/>
        </p:nvSpPr>
        <p:spPr bwMode="auto">
          <a:xfrm>
            <a:off x="514350" y="3141663"/>
            <a:ext cx="7993063" cy="1223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6" name="Rectangle 6"/>
          <p:cNvSpPr>
            <a:spLocks noChangeArrowheads="1"/>
          </p:cNvSpPr>
          <p:nvPr/>
        </p:nvSpPr>
        <p:spPr bwMode="auto">
          <a:xfrm>
            <a:off x="514350" y="4724400"/>
            <a:ext cx="8280400" cy="12239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latin typeface="Arial" charset="0"/>
              <a:cs typeface="+mn-cs"/>
            </a:endParaRPr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514350" y="6092825"/>
            <a:ext cx="8351838" cy="576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Pokuta za porušení mlčenlivosti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246)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658813" y="836613"/>
            <a:ext cx="162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800"/>
              <a:t>Nalézací rovina</a:t>
            </a:r>
          </a:p>
        </p:txBody>
      </p:sp>
      <p:sp>
        <p:nvSpPr>
          <p:cNvPr id="485385" name="Rectangle 9"/>
          <p:cNvSpPr>
            <a:spLocks noChangeArrowheads="1"/>
          </p:cNvSpPr>
          <p:nvPr/>
        </p:nvSpPr>
        <p:spPr bwMode="auto">
          <a:xfrm>
            <a:off x="5049838" y="836613"/>
            <a:ext cx="1638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800"/>
              <a:t>Rovina platební</a:t>
            </a:r>
          </a:p>
        </p:txBody>
      </p:sp>
      <p:sp>
        <p:nvSpPr>
          <p:cNvPr id="491530" name="Rectangle 10"/>
          <p:cNvSpPr>
            <a:spLocks noChangeArrowheads="1"/>
          </p:cNvSpPr>
          <p:nvPr/>
        </p:nvSpPr>
        <p:spPr bwMode="auto">
          <a:xfrm>
            <a:off x="1162050" y="1341438"/>
            <a:ext cx="2879725" cy="574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Pokuta za opožděné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tvrzení daně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250)</a:t>
            </a:r>
          </a:p>
        </p:txBody>
      </p:sp>
      <p:sp>
        <p:nvSpPr>
          <p:cNvPr id="491531" name="Rectangle 11"/>
          <p:cNvSpPr>
            <a:spLocks noChangeArrowheads="1"/>
          </p:cNvSpPr>
          <p:nvPr/>
        </p:nvSpPr>
        <p:spPr bwMode="auto">
          <a:xfrm>
            <a:off x="1162050" y="2133600"/>
            <a:ext cx="2879725" cy="574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Penále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241)</a:t>
            </a:r>
          </a:p>
        </p:txBody>
      </p:sp>
      <p:sp>
        <p:nvSpPr>
          <p:cNvPr id="491532" name="Rectangle 12"/>
          <p:cNvSpPr>
            <a:spLocks noChangeArrowheads="1"/>
          </p:cNvSpPr>
          <p:nvPr/>
        </p:nvSpPr>
        <p:spPr bwMode="auto">
          <a:xfrm>
            <a:off x="5483225" y="1412875"/>
            <a:ext cx="2665413" cy="15113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cs-CZ" sz="1800">
              <a:cs typeface="+mn-cs"/>
            </a:endParaRPr>
          </a:p>
        </p:txBody>
      </p:sp>
      <p:sp>
        <p:nvSpPr>
          <p:cNvPr id="485389" name="Rectangle 13"/>
          <p:cNvSpPr>
            <a:spLocks noChangeArrowheads="1"/>
          </p:cNvSpPr>
          <p:nvPr/>
        </p:nvSpPr>
        <p:spPr bwMode="auto">
          <a:xfrm>
            <a:off x="5554663" y="1484313"/>
            <a:ext cx="2449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 b="1"/>
              <a:t>Úrok z prodlení</a:t>
            </a:r>
            <a:r>
              <a:rPr lang="cs-CZ" sz="1800"/>
              <a:t> </a:t>
            </a:r>
            <a:r>
              <a:rPr lang="cs-CZ" sz="1600"/>
              <a:t>(§ 252)</a:t>
            </a:r>
          </a:p>
        </p:txBody>
      </p:sp>
      <p:sp>
        <p:nvSpPr>
          <p:cNvPr id="491534" name="Rectangle 14"/>
          <p:cNvSpPr>
            <a:spLocks noChangeArrowheads="1"/>
          </p:cNvSpPr>
          <p:nvPr/>
        </p:nvSpPr>
        <p:spPr bwMode="auto">
          <a:xfrm>
            <a:off x="5842000" y="2060575"/>
            <a:ext cx="1873250" cy="6492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posečkané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částky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157)</a:t>
            </a:r>
          </a:p>
        </p:txBody>
      </p:sp>
      <p:sp>
        <p:nvSpPr>
          <p:cNvPr id="485391" name="Rectangle 15"/>
          <p:cNvSpPr>
            <a:spLocks noChangeArrowheads="1"/>
          </p:cNvSpPr>
          <p:nvPr/>
        </p:nvSpPr>
        <p:spPr bwMode="auto">
          <a:xfrm>
            <a:off x="658813" y="3141663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/>
              <a:t>Úroky na účet správce daně</a:t>
            </a:r>
            <a:r>
              <a:rPr lang="cs-CZ" sz="1600">
                <a:latin typeface="Arial" charset="0"/>
              </a:rPr>
              <a:t>  </a:t>
            </a:r>
          </a:p>
        </p:txBody>
      </p:sp>
      <p:sp>
        <p:nvSpPr>
          <p:cNvPr id="491536" name="Rectangle 16"/>
          <p:cNvSpPr>
            <a:spLocks noChangeArrowheads="1"/>
          </p:cNvSpPr>
          <p:nvPr/>
        </p:nvSpPr>
        <p:spPr bwMode="auto">
          <a:xfrm>
            <a:off x="5267325" y="3573463"/>
            <a:ext cx="2952750" cy="6477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vratitelného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 přeplatku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155)</a:t>
            </a:r>
          </a:p>
        </p:txBody>
      </p:sp>
      <p:sp>
        <p:nvSpPr>
          <p:cNvPr id="491537" name="Rectangle 17"/>
          <p:cNvSpPr>
            <a:spLocks noChangeArrowheads="1"/>
          </p:cNvSpPr>
          <p:nvPr/>
        </p:nvSpPr>
        <p:spPr bwMode="auto">
          <a:xfrm>
            <a:off x="1090613" y="3573463"/>
            <a:ext cx="2951162" cy="6477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 b="1">
                <a:cs typeface="+mn-cs"/>
              </a:rPr>
              <a:t>Úrok z neoprávněného </a:t>
            </a:r>
          </a:p>
          <a:p>
            <a:pPr algn="ctr" eaLnBrk="0" hangingPunct="0">
              <a:defRPr/>
            </a:pPr>
            <a:r>
              <a:rPr lang="cs-CZ" sz="1800" b="1">
                <a:cs typeface="+mn-cs"/>
              </a:rPr>
              <a:t>jednání SD</a:t>
            </a:r>
            <a:r>
              <a:rPr lang="cs-CZ" sz="1800">
                <a:cs typeface="+mn-cs"/>
              </a:rPr>
              <a:t>  </a:t>
            </a:r>
            <a:r>
              <a:rPr lang="cs-CZ" sz="1600">
                <a:cs typeface="+mn-cs"/>
              </a:rPr>
              <a:t>(§ 254)</a:t>
            </a:r>
          </a:p>
        </p:txBody>
      </p:sp>
      <p:sp>
        <p:nvSpPr>
          <p:cNvPr id="485394" name="Rectangle 18"/>
          <p:cNvSpPr>
            <a:spLocks noChangeArrowheads="1"/>
          </p:cNvSpPr>
          <p:nvPr/>
        </p:nvSpPr>
        <p:spPr bwMode="auto">
          <a:xfrm>
            <a:off x="801688" y="4724400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1800" b="1"/>
              <a:t>Pořádková pokuta</a:t>
            </a:r>
            <a:r>
              <a:rPr lang="cs-CZ" sz="1800"/>
              <a:t>  (§ 247)</a:t>
            </a:r>
          </a:p>
        </p:txBody>
      </p:sp>
      <p:sp>
        <p:nvSpPr>
          <p:cNvPr id="491539" name="Rectangle 19"/>
          <p:cNvSpPr>
            <a:spLocks noChangeArrowheads="1"/>
          </p:cNvSpPr>
          <p:nvPr/>
        </p:nvSpPr>
        <p:spPr bwMode="auto">
          <a:xfrm>
            <a:off x="1162050" y="5157788"/>
            <a:ext cx="2952750" cy="57467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>
                <a:cs typeface="+mn-cs"/>
              </a:rPr>
              <a:t>Při jednání</a:t>
            </a:r>
          </a:p>
        </p:txBody>
      </p:sp>
      <p:sp>
        <p:nvSpPr>
          <p:cNvPr id="491540" name="Rectangle 20"/>
          <p:cNvSpPr>
            <a:spLocks noChangeArrowheads="1"/>
          </p:cNvSpPr>
          <p:nvPr/>
        </p:nvSpPr>
        <p:spPr bwMode="auto">
          <a:xfrm>
            <a:off x="5267325" y="5157788"/>
            <a:ext cx="2952750" cy="57467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cs-CZ" sz="1800">
                <a:cs typeface="+mn-cs"/>
              </a:rPr>
              <a:t>Mimo jednání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8913"/>
            <a:ext cx="8763000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/>
              <a:t>§ 246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Porušení povinnosti mlčenlivosti</a:t>
            </a:r>
            <a:r>
              <a:rPr lang="cs-CZ" sz="4000" b="1" smtClean="0"/>
              <a:t> 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81075"/>
            <a:ext cx="9067800" cy="56165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Porušení povinnosti mlčenlivosti je </a:t>
            </a:r>
            <a:r>
              <a:rPr lang="cs-CZ" sz="2400" b="1" smtClean="0"/>
              <a:t>přestupkem</a:t>
            </a:r>
            <a:r>
              <a:rPr lang="cs-CZ" sz="24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týká se pouze FO: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úřední osoba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osoba zúčastněná na správě daní</a:t>
            </a:r>
          </a:p>
          <a:p>
            <a:pPr marL="990600" lvl="1" indent="-533400">
              <a:lnSpc>
                <a:spcPct val="80000"/>
              </a:lnSpc>
            </a:pPr>
            <a:endParaRPr lang="cs-CZ" sz="1800" smtClean="0"/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Procesně se postupuje </a:t>
            </a:r>
            <a:r>
              <a:rPr lang="cs-CZ" sz="2000" b="1" smtClean="0"/>
              <a:t>podle přestupkového zákona a správního řádu</a:t>
            </a:r>
            <a:r>
              <a:rPr lang="cs-CZ" sz="2000" smtClean="0"/>
              <a:t>.</a:t>
            </a:r>
          </a:p>
          <a:p>
            <a:pPr marL="1371600" lvl="2" indent="-457200">
              <a:lnSpc>
                <a:spcPct val="80000"/>
              </a:lnSpc>
              <a:buFont typeface="Wingdings 3" pitchFamily="18" charset="2"/>
              <a:buChar char=""/>
            </a:pPr>
            <a:r>
              <a:rPr lang="cs-CZ" sz="1800" smtClean="0"/>
              <a:t>nejde o výkon správy daní !</a:t>
            </a:r>
          </a:p>
          <a:p>
            <a:pPr marL="1371600" lvl="2" indent="-457200">
              <a:lnSpc>
                <a:spcPct val="80000"/>
              </a:lnSpc>
              <a:buFont typeface="Wingdings 3" pitchFamily="18" charset="2"/>
              <a:buChar char=""/>
            </a:pPr>
            <a:r>
              <a:rPr lang="cs-CZ" sz="1800" smtClean="0"/>
              <a:t>uložená pokuta není příslušenstvím daně !</a:t>
            </a:r>
          </a:p>
          <a:p>
            <a:pPr marL="609600" indent="-609600">
              <a:lnSpc>
                <a:spcPct val="155000"/>
              </a:lnSpc>
            </a:pPr>
            <a:r>
              <a:rPr lang="cs-CZ" sz="2400" b="1" smtClean="0"/>
              <a:t>Iniciace</a:t>
            </a:r>
            <a:r>
              <a:rPr lang="cs-CZ" sz="2400" smtClean="0"/>
              <a:t> k projednání přestupku: </a:t>
            </a:r>
            <a:r>
              <a:rPr lang="cs-CZ" sz="1800" smtClean="0"/>
              <a:t>- podnět DS či třetí osoby</a:t>
            </a:r>
          </a:p>
          <a:p>
            <a:pPr marL="609600" indent="-609600">
              <a:lnSpc>
                <a:spcPct val="55000"/>
              </a:lnSpc>
              <a:buFontTx/>
              <a:buNone/>
            </a:pPr>
            <a:r>
              <a:rPr lang="cs-CZ" sz="2400" smtClean="0">
                <a:sym typeface="Symbol" pitchFamily="18" charset="2"/>
              </a:rPr>
              <a:t>                                                             </a:t>
            </a:r>
            <a:r>
              <a:rPr lang="cs-CZ" sz="1800" smtClean="0">
                <a:sym typeface="Symbol" pitchFamily="18" charset="2"/>
              </a:rPr>
              <a:t>- ex offo</a:t>
            </a:r>
            <a:endParaRPr lang="cs-CZ" sz="1800" smtClean="0"/>
          </a:p>
          <a:p>
            <a:pPr marL="609600" indent="-609600">
              <a:lnSpc>
                <a:spcPct val="125000"/>
              </a:lnSpc>
            </a:pPr>
            <a:r>
              <a:rPr lang="cs-CZ" sz="2400" smtClean="0"/>
              <a:t>Rozsah sankce:</a:t>
            </a:r>
            <a:r>
              <a:rPr lang="cs-CZ" sz="2800" smtClean="0"/>
              <a:t>    </a:t>
            </a:r>
            <a:r>
              <a:rPr lang="cs-CZ" sz="2000" smtClean="0"/>
              <a:t>0 až 500.000 Kč</a:t>
            </a:r>
          </a:p>
          <a:p>
            <a:pPr marL="609600" indent="-609600">
              <a:lnSpc>
                <a:spcPct val="150000"/>
              </a:lnSpc>
            </a:pPr>
            <a:r>
              <a:rPr lang="cs-CZ" sz="2400" smtClean="0"/>
              <a:t>Správní orgán </a:t>
            </a:r>
            <a:r>
              <a:rPr lang="cs-CZ" sz="2400" b="1" smtClean="0"/>
              <a:t>příslušný</a:t>
            </a:r>
            <a:r>
              <a:rPr lang="cs-CZ" sz="2400" smtClean="0"/>
              <a:t> k projednání přestupku:</a:t>
            </a:r>
          </a:p>
          <a:p>
            <a:pPr marL="990600" lvl="1" indent="-533400">
              <a:lnSpc>
                <a:spcPct val="105000"/>
              </a:lnSpc>
              <a:buFont typeface="Times New Roman" pitchFamily="18" charset="0"/>
              <a:buChar char="–"/>
            </a:pPr>
            <a:r>
              <a:rPr lang="cs-CZ" sz="2000" smtClean="0"/>
              <a:t>SD nejblíže nadřízený správci daně, k jehož činnosti se povinnost mlčenlivosti vztahuje</a:t>
            </a:r>
            <a:r>
              <a:rPr lang="cs-CZ" sz="2400" smtClean="0"/>
              <a:t> </a:t>
            </a:r>
            <a:r>
              <a:rPr lang="cs-CZ" sz="1800" smtClean="0"/>
              <a:t>(nejenom FŘ jako tomu bylo dle ZSDP)</a:t>
            </a:r>
          </a:p>
          <a:p>
            <a:pPr marL="1371600" lvl="2" indent="-457200">
              <a:lnSpc>
                <a:spcPct val="105000"/>
              </a:lnSpc>
              <a:buFont typeface="Wingdings" pitchFamily="2" charset="2"/>
              <a:buChar char="Ø"/>
            </a:pPr>
            <a:r>
              <a:rPr lang="cs-CZ" sz="1800" smtClean="0"/>
              <a:t>V případě, že se povinnost vztahuje k činnosti více SD, je to ten nadřízený SD, který zjistil podezření z mlčenlivosti jako první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85225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247 až 249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Pořádková pokuta</a:t>
            </a:r>
            <a:r>
              <a:rPr lang="cs-CZ" sz="4000" b="1" smtClean="0"/>
              <a:t> 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9371013" cy="5688013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cs-CZ" sz="2400" smtClean="0"/>
              <a:t>Pořádkovou pokutu lze </a:t>
            </a:r>
            <a:r>
              <a:rPr lang="cs-CZ" sz="1800" smtClean="0"/>
              <a:t>(osobě zúčastněné na řízení) </a:t>
            </a:r>
            <a:r>
              <a:rPr lang="cs-CZ" sz="2400" smtClean="0"/>
              <a:t>uložit za:</a:t>
            </a:r>
          </a:p>
          <a:p>
            <a:pPr marL="1371600" lvl="2" indent="-457200">
              <a:lnSpc>
                <a:spcPct val="115000"/>
              </a:lnSpc>
              <a:buFontTx/>
              <a:buAutoNum type="arabicPeriod"/>
            </a:pPr>
            <a:r>
              <a:rPr lang="cs-CZ" sz="2000" smtClean="0"/>
              <a:t>Delikty </a:t>
            </a:r>
            <a:r>
              <a:rPr lang="cs-CZ" sz="2000" b="1" smtClean="0"/>
              <a:t>při jednání</a:t>
            </a:r>
            <a:r>
              <a:rPr lang="cs-CZ" sz="2000" smtClean="0"/>
              <a:t> se správcem daně</a:t>
            </a:r>
            <a:r>
              <a:rPr lang="cs-CZ" sz="1800" smtClean="0"/>
              <a:t>, taxativní výčet:</a:t>
            </a:r>
          </a:p>
          <a:p>
            <a:pPr marL="1371600" lvl="2" indent="-457200">
              <a:lnSpc>
                <a:spcPct val="115000"/>
              </a:lnSpc>
              <a:buFontTx/>
              <a:buNone/>
            </a:pPr>
            <a:r>
              <a:rPr lang="cs-CZ" sz="1800" smtClean="0"/>
              <a:t>       a)  navzdory předchozímu napomenutí je rušen pořádek</a:t>
            </a:r>
          </a:p>
          <a:p>
            <a:pPr marL="1371600" lvl="2" indent="-457200">
              <a:lnSpc>
                <a:spcPct val="85000"/>
              </a:lnSpc>
              <a:buFontTx/>
              <a:buNone/>
            </a:pPr>
            <a:r>
              <a:rPr lang="cs-CZ" sz="1800" smtClean="0"/>
              <a:t>       b)  neuposlechnutí úřední osoby, která jednání vede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                       c)  urážlivé chování k úřední osobě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nebo osobě zúčastněné na správě daní</a:t>
            </a:r>
            <a:r>
              <a:rPr lang="cs-CZ" sz="1800" smtClean="0">
                <a:solidFill>
                  <a:srgbClr val="000000"/>
                </a:solidFill>
              </a:rPr>
              <a:t>   </a:t>
            </a:r>
          </a:p>
          <a:p>
            <a:pPr marL="609600" indent="-609600">
              <a:lnSpc>
                <a:spcPct val="60000"/>
              </a:lnSpc>
              <a:buFontTx/>
              <a:buNone/>
            </a:pPr>
            <a:r>
              <a:rPr lang="cs-CZ" sz="1800" smtClean="0">
                <a:solidFill>
                  <a:srgbClr val="000000"/>
                </a:solidFill>
              </a:rPr>
              <a:t>                            </a:t>
            </a:r>
            <a:r>
              <a:rPr lang="cs-CZ" sz="1800" smtClean="0">
                <a:solidFill>
                  <a:srgbClr val="000000"/>
                </a:solidFill>
                <a:cs typeface="Times New Roman" pitchFamily="18" charset="0"/>
              </a:rPr>
              <a:t>navzdory předchozímu napomenutí</a:t>
            </a:r>
            <a:endParaRPr lang="cs-CZ" sz="180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125000"/>
              </a:lnSpc>
              <a:buFontTx/>
              <a:buNone/>
            </a:pPr>
            <a:r>
              <a:rPr lang="cs-CZ" sz="2000" smtClean="0">
                <a:solidFill>
                  <a:srgbClr val="000000"/>
                </a:solidFill>
              </a:rPr>
              <a:t>               2.  </a:t>
            </a:r>
            <a:r>
              <a:rPr lang="cs-CZ" sz="2000" b="1" smtClean="0">
                <a:solidFill>
                  <a:srgbClr val="000000"/>
                </a:solidFill>
              </a:rPr>
              <a:t>Jiné ztěžování či maření správy daní</a:t>
            </a:r>
            <a:r>
              <a:rPr lang="cs-CZ" sz="2000" smtClean="0">
                <a:solidFill>
                  <a:srgbClr val="000000"/>
                </a:solidFill>
              </a:rPr>
              <a:t>:</a:t>
            </a:r>
          </a:p>
          <a:p>
            <a:pPr marL="1371600" lvl="2" indent="-457200">
              <a:lnSpc>
                <a:spcPct val="90000"/>
              </a:lnSpc>
              <a:buFontTx/>
              <a:buChar char="–"/>
            </a:pPr>
            <a:r>
              <a:rPr lang="cs-CZ" sz="1800" smtClean="0">
                <a:solidFill>
                  <a:srgbClr val="000000"/>
                </a:solidFill>
              </a:rPr>
              <a:t>spočívající v nesplnění procesní povinnosti nepeněžité povahy stanovené zákonem či rozhodnutím SD, pokud:</a:t>
            </a:r>
          </a:p>
          <a:p>
            <a:pPr marL="1752600" lvl="3" indent="-38100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smtClean="0">
                <a:solidFill>
                  <a:srgbClr val="000000"/>
                </a:solidFill>
              </a:rPr>
              <a:t>zákon nespojuje s jejím porušením jiný důsledek </a:t>
            </a:r>
            <a:r>
              <a:rPr lang="cs-CZ" sz="1600" smtClean="0">
                <a:sym typeface="Symbol" pitchFamily="18" charset="2"/>
              </a:rPr>
              <a:t> </a:t>
            </a:r>
            <a:r>
              <a:rPr lang="cs-CZ" sz="1600" i="1" smtClean="0">
                <a:sym typeface="Symbol" pitchFamily="18" charset="2"/>
              </a:rPr>
              <a:t>subsidiární </a:t>
            </a:r>
            <a:r>
              <a:rPr lang="cs-CZ" sz="1600" smtClean="0">
                <a:sym typeface="Symbol" pitchFamily="18" charset="2"/>
              </a:rPr>
              <a:t>použití</a:t>
            </a:r>
            <a:endParaRPr lang="cs-CZ" sz="1600" smtClean="0">
              <a:solidFill>
                <a:srgbClr val="000000"/>
              </a:solidFill>
            </a:endParaRPr>
          </a:p>
          <a:p>
            <a:pPr marL="1752600" lvl="3" indent="-38100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smtClean="0">
                <a:solidFill>
                  <a:srgbClr val="000000"/>
                </a:solidFill>
              </a:rPr>
              <a:t>nedošlo k dostatečné omluvě </a:t>
            </a:r>
            <a:r>
              <a:rPr lang="cs-CZ" sz="1600" smtClean="0">
                <a:sym typeface="Symbol" pitchFamily="18" charset="2"/>
              </a:rPr>
              <a:t> předchozí omluva liberuje</a:t>
            </a:r>
            <a:endParaRPr lang="cs-CZ" sz="1800" smtClean="0"/>
          </a:p>
          <a:p>
            <a:pPr marL="990600" lvl="1" indent="-533400">
              <a:lnSpc>
                <a:spcPct val="120000"/>
              </a:lnSpc>
              <a:buFontTx/>
              <a:buChar char="•"/>
            </a:pPr>
            <a:r>
              <a:rPr lang="cs-CZ" sz="2400" b="1" smtClean="0"/>
              <a:t>Rozsah</a:t>
            </a:r>
            <a:r>
              <a:rPr lang="cs-CZ" sz="2400" smtClean="0"/>
              <a:t> sankce:</a:t>
            </a:r>
            <a:r>
              <a:rPr lang="cs-CZ" smtClean="0"/>
              <a:t> </a:t>
            </a:r>
            <a:r>
              <a:rPr lang="cs-CZ" sz="2000" smtClean="0"/>
              <a:t>opakovaně, nově pouze do 50.000,- Kč</a:t>
            </a:r>
            <a:r>
              <a:rPr lang="cs-CZ" sz="2400" smtClean="0"/>
              <a:t> </a:t>
            </a:r>
            <a:r>
              <a:rPr lang="cs-CZ" sz="1600" smtClean="0"/>
              <a:t>(byly: 2 mil.)</a:t>
            </a:r>
          </a:p>
          <a:p>
            <a:pPr marL="990600" lvl="1" indent="-533400">
              <a:lnSpc>
                <a:spcPct val="95000"/>
              </a:lnSpc>
              <a:buFontTx/>
              <a:buChar char="•"/>
            </a:pPr>
            <a:r>
              <a:rPr lang="cs-CZ" sz="2400" smtClean="0"/>
              <a:t>Prekluzívní </a:t>
            </a:r>
            <a:r>
              <a:rPr lang="cs-CZ" sz="2400" b="1" smtClean="0"/>
              <a:t>lhůta</a:t>
            </a:r>
            <a:r>
              <a:rPr lang="cs-CZ" sz="2400" smtClean="0"/>
              <a:t> pro uložení:</a:t>
            </a:r>
            <a:r>
              <a:rPr lang="cs-CZ" smtClean="0"/>
              <a:t> </a:t>
            </a:r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800" b="1" smtClean="0">
                <a:solidFill>
                  <a:srgbClr val="000000"/>
                </a:solidFill>
              </a:rPr>
              <a:t>Ad 1:</a:t>
            </a:r>
            <a:r>
              <a:rPr lang="cs-CZ" sz="1800" smtClean="0">
                <a:solidFill>
                  <a:srgbClr val="000000"/>
                </a:solidFill>
              </a:rPr>
              <a:t>   rozhodnout o uložení PP lze pouze </a:t>
            </a:r>
            <a:r>
              <a:rPr lang="cs-CZ" sz="1800" b="1" smtClean="0">
                <a:solidFill>
                  <a:srgbClr val="000000"/>
                </a:solidFill>
              </a:rPr>
              <a:t>při jednání</a:t>
            </a:r>
            <a:r>
              <a:rPr lang="cs-CZ" sz="1800" smtClean="0">
                <a:solidFill>
                  <a:srgbClr val="000000"/>
                </a:solidFill>
              </a:rPr>
              <a:t> vedeném SD</a:t>
            </a:r>
            <a:r>
              <a:rPr lang="cs-CZ" sz="2000" smtClean="0">
                <a:solidFill>
                  <a:srgbClr val="000000"/>
                </a:solidFill>
              </a:rPr>
              <a:t> </a:t>
            </a:r>
            <a:r>
              <a:rPr lang="cs-CZ" sz="1600" smtClean="0">
                <a:solidFill>
                  <a:srgbClr val="000000"/>
                </a:solidFill>
              </a:rPr>
              <a:t>(pokud delikvent     odejde před předáním rozhodnutí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600" smtClean="0">
                <a:solidFill>
                  <a:srgbClr val="000000"/>
                </a:solidFill>
              </a:rPr>
              <a:t> zaprotokolovat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600" smtClean="0">
                <a:solidFill>
                  <a:srgbClr val="000000"/>
                </a:solidFill>
              </a:rPr>
              <a:t> lze tak fakticky vydat i po jednání)</a:t>
            </a:r>
            <a:endParaRPr lang="cs-CZ" sz="1800" smtClean="0"/>
          </a:p>
          <a:p>
            <a:pPr marL="1371600" lvl="2" indent="-457200">
              <a:lnSpc>
                <a:spcPct val="95000"/>
              </a:lnSpc>
              <a:buFontTx/>
              <a:buNone/>
            </a:pPr>
            <a:r>
              <a:rPr lang="cs-CZ" sz="1800" b="1" smtClean="0"/>
              <a:t>Ad 2:</a:t>
            </a:r>
            <a:r>
              <a:rPr lang="cs-CZ" sz="1800" smtClean="0"/>
              <a:t>   1 rok </a:t>
            </a:r>
            <a:r>
              <a:rPr lang="cs-CZ" sz="1400" smtClean="0"/>
              <a:t>(ode dne deliktního jednání</a:t>
            </a:r>
            <a:r>
              <a:rPr lang="cs-CZ" sz="1800" smtClean="0"/>
              <a:t>)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do té doby musí být uloženo pravomocně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763000" cy="392113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</a:pPr>
            <a:r>
              <a:rPr lang="cs-CZ" sz="2800" b="1" smtClean="0"/>
              <a:t>               </a:t>
            </a:r>
            <a:r>
              <a:rPr lang="cs-CZ" sz="2000" b="1" i="1" smtClean="0">
                <a:solidFill>
                  <a:schemeClr val="tx1"/>
                </a:solidFill>
              </a:rPr>
              <a:t>P</a:t>
            </a:r>
            <a:r>
              <a:rPr lang="cs-CZ" sz="2000" b="1" i="1" smtClean="0"/>
              <a:t>okračování:</a:t>
            </a:r>
            <a:r>
              <a:rPr lang="cs-CZ" sz="2000" b="1" smtClean="0"/>
              <a:t> § 247 až 249 </a:t>
            </a:r>
            <a:r>
              <a:rPr lang="cs-CZ" sz="2000" b="1" smtClean="0">
                <a:cs typeface="Times New Roman" pitchFamily="18" charset="0"/>
              </a:rPr>
              <a:t>–</a:t>
            </a:r>
            <a:r>
              <a:rPr lang="cs-CZ" sz="2000" b="1" smtClean="0"/>
              <a:t> Pořádková pokuta</a:t>
            </a:r>
            <a:r>
              <a:rPr lang="cs-CZ" sz="4000" b="1" smtClean="0"/>
              <a:t> 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836613"/>
            <a:ext cx="9147175" cy="5832475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Základní </a:t>
            </a:r>
            <a:r>
              <a:rPr lang="cs-CZ" sz="2400" b="1" smtClean="0"/>
              <a:t>mantinely diskrece</a:t>
            </a:r>
            <a:r>
              <a:rPr lang="cs-CZ" sz="2400" smtClean="0"/>
              <a:t> při ukládání: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SD dbá, aby výše pokuty nebyla v hrubém nepoměru k významu porušené povinnosti a k závažnosti následku</a:t>
            </a:r>
          </a:p>
          <a:p>
            <a:pPr marL="609600" indent="-609600">
              <a:lnSpc>
                <a:spcPct val="95000"/>
              </a:lnSpc>
            </a:pP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Opravný prostředek: </a:t>
            </a:r>
            <a:r>
              <a:rPr lang="cs-CZ" sz="2000" b="1" smtClean="0"/>
              <a:t>odvolání</a:t>
            </a:r>
            <a:r>
              <a:rPr lang="cs-CZ" sz="2000" smtClean="0"/>
              <a:t> do 30 dnů, má odkladný účinek</a:t>
            </a:r>
          </a:p>
          <a:p>
            <a:pPr marL="609600" indent="-609600">
              <a:lnSpc>
                <a:spcPct val="95000"/>
              </a:lnSpc>
            </a:pPr>
            <a:endParaRPr lang="cs-CZ" sz="800" b="1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Splatnost</a:t>
            </a:r>
            <a:r>
              <a:rPr lang="cs-CZ" sz="2400" smtClean="0"/>
              <a:t>:</a:t>
            </a:r>
            <a:r>
              <a:rPr lang="cs-CZ" sz="2000" smtClean="0"/>
              <a:t> nově 15 dnů od právní moci rozhodnutí o odvolání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SD, který pořádkovou pokutu uložil</a:t>
            </a:r>
            <a:r>
              <a:rPr lang="cs-CZ" sz="2000" smtClean="0"/>
              <a:t> </a:t>
            </a:r>
            <a:r>
              <a:rPr lang="cs-CZ" sz="1800" smtClean="0">
                <a:sym typeface="Wingdings 3" pitchFamily="18" charset="2"/>
              </a:rPr>
              <a:t> ji</a:t>
            </a:r>
            <a:r>
              <a:rPr lang="cs-CZ" sz="1800" smtClean="0"/>
              <a:t> </a:t>
            </a:r>
            <a:r>
              <a:rPr lang="cs-CZ" sz="1800" b="1" smtClean="0"/>
              <a:t>vybírá a vymáhá</a:t>
            </a:r>
            <a:r>
              <a:rPr lang="cs-CZ" sz="1800" smtClean="0"/>
              <a:t>, je příjmem veřejného rozpočtu financujícího činnost SD.</a:t>
            </a:r>
          </a:p>
          <a:p>
            <a:pPr marL="609600" indent="-609600">
              <a:lnSpc>
                <a:spcPct val="115000"/>
              </a:lnSpc>
            </a:pPr>
            <a:endParaRPr lang="cs-CZ" sz="900" smtClean="0"/>
          </a:p>
          <a:p>
            <a:pPr marL="609600" indent="-609600">
              <a:lnSpc>
                <a:spcPct val="115000"/>
              </a:lnSpc>
            </a:pPr>
            <a:r>
              <a:rPr lang="cs-CZ" sz="2400" b="1" smtClean="0"/>
              <a:t>Zjednodušený proces ukládání</a:t>
            </a:r>
            <a:r>
              <a:rPr lang="cs-CZ" sz="2400" smtClean="0"/>
              <a:t> </a:t>
            </a:r>
            <a:r>
              <a:rPr lang="cs-CZ" sz="2000" smtClean="0"/>
              <a:t>(dříve tzv. blokové řízení), podmínky: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smtClean="0"/>
              <a:t>                  - pořádková pokuta do 5.000,- Kč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cs-CZ" sz="2000" smtClean="0"/>
              <a:t>                </a:t>
            </a:r>
            <a:r>
              <a:rPr lang="cs-CZ" sz="1800" smtClean="0"/>
              <a:t>- souhlas osoby zúčastněné na jednání + ochota a připravenost uhradit pokutu na místě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smtClean="0"/>
              <a:t>                  - rozhodnutí do protokolu: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1800" smtClean="0"/>
              <a:t> </a:t>
            </a:r>
            <a:r>
              <a:rPr lang="cs-CZ" sz="1600" smtClean="0"/>
              <a:t>tím nastává splatnost, odvolání: NE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             </a:t>
            </a:r>
            <a:r>
              <a:rPr lang="cs-CZ" sz="1600" smtClean="0">
                <a:sym typeface="Wingdings 3" pitchFamily="18" charset="2"/>
              </a:rPr>
              <a:t> důvody a výše do protokolu </a:t>
            </a:r>
            <a:r>
              <a:rPr lang="cs-CZ" sz="1400" smtClean="0">
                <a:sym typeface="Wingdings 3" pitchFamily="18" charset="2"/>
              </a:rPr>
              <a:t>(= odůvodnění)</a:t>
            </a:r>
            <a:endParaRPr lang="cs-CZ" sz="1400" smtClean="0"/>
          </a:p>
          <a:p>
            <a:pPr marL="609600" indent="-609600">
              <a:lnSpc>
                <a:spcPct val="75000"/>
              </a:lnSpc>
              <a:buFontTx/>
              <a:buNone/>
            </a:pPr>
            <a:r>
              <a:rPr lang="cs-CZ" sz="1600" smtClean="0"/>
              <a:t>                                                                     </a:t>
            </a:r>
            <a:r>
              <a:rPr lang="cs-CZ" sz="1600" smtClean="0">
                <a:sym typeface="Wingdings 3" pitchFamily="18" charset="2"/>
              </a:rPr>
              <a:t></a:t>
            </a:r>
            <a:r>
              <a:rPr lang="cs-CZ" sz="1600" smtClean="0"/>
              <a:t> stejnopis osobě bez vyžádání</a:t>
            </a:r>
          </a:p>
          <a:p>
            <a:pPr marL="609600" indent="-609600">
              <a:lnSpc>
                <a:spcPct val="85000"/>
              </a:lnSpc>
              <a:buFontTx/>
              <a:buNone/>
            </a:pPr>
            <a:r>
              <a:rPr lang="cs-CZ" sz="1600" smtClean="0"/>
              <a:t>                    - </a:t>
            </a:r>
            <a:r>
              <a:rPr lang="cs-CZ" sz="1800" smtClean="0"/>
              <a:t>stvrzenka</a:t>
            </a:r>
            <a:r>
              <a:rPr lang="cs-CZ" sz="1600" smtClean="0"/>
              <a:t> (vydává MF) </a:t>
            </a:r>
            <a:r>
              <a:rPr lang="cs-CZ" sz="1800" smtClean="0"/>
              <a:t>o úhradě obsahuje odkaz na č.j. protokolu</a:t>
            </a:r>
          </a:p>
          <a:p>
            <a:pPr marL="990600" lvl="1" indent="-533400">
              <a:lnSpc>
                <a:spcPct val="8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smtClean="0"/>
              <a:t>Nová koncepce předpokládá </a:t>
            </a:r>
            <a:r>
              <a:rPr lang="cs-CZ" sz="1600" b="1" smtClean="0"/>
              <a:t>opuštění institutu blokové pokuty</a:t>
            </a:r>
            <a:r>
              <a:rPr lang="cs-CZ" sz="1600" smtClean="0"/>
              <a:t>, ke kterému má dojít i na úseku přestupků a jiných správních deliktů. Fakticky však jde o obdobu.</a:t>
            </a:r>
          </a:p>
        </p:txBody>
      </p:sp>
      <p:sp>
        <p:nvSpPr>
          <p:cNvPr id="490500" name="Line 4"/>
          <p:cNvSpPr>
            <a:spLocks noChangeShapeType="1"/>
          </p:cNvSpPr>
          <p:nvPr/>
        </p:nvSpPr>
        <p:spPr bwMode="auto">
          <a:xfrm>
            <a:off x="225425" y="836613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705850" cy="6032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250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Pokuta za opožděné tvrzení daně</a:t>
            </a:r>
            <a:r>
              <a:rPr lang="cs-CZ" sz="4000" b="1" smtClean="0"/>
              <a:t> 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1052513"/>
            <a:ext cx="9074150" cy="5616575"/>
          </a:xfrm>
        </p:spPr>
        <p:txBody>
          <a:bodyPr/>
          <a:lstStyle/>
          <a:p>
            <a:pPr marL="609600" indent="-609600"/>
            <a:r>
              <a:rPr lang="cs-CZ" sz="2400" smtClean="0"/>
              <a:t>Tato pokuta:</a:t>
            </a:r>
          </a:p>
          <a:p>
            <a:pPr marL="990600" lvl="1" indent="-533400"/>
            <a:r>
              <a:rPr lang="cs-CZ" sz="1800" smtClean="0"/>
              <a:t>nahrazuje institut </a:t>
            </a:r>
            <a:r>
              <a:rPr lang="cs-CZ" sz="1800" b="1" i="1" smtClean="0"/>
              <a:t>zvýšení daně</a:t>
            </a:r>
            <a:r>
              <a:rPr lang="cs-CZ" sz="1800" smtClean="0"/>
              <a:t> dle úpravy ZSDP</a:t>
            </a:r>
          </a:p>
          <a:p>
            <a:pPr marL="990600" lvl="1" indent="-533400"/>
            <a:r>
              <a:rPr lang="cs-CZ" sz="1800" smtClean="0"/>
              <a:t>se týká všech ŘDT a DDT podaných pozdě nebo vůbec</a:t>
            </a:r>
          </a:p>
          <a:p>
            <a:pPr marL="990600" lvl="1" indent="-533400"/>
            <a:r>
              <a:rPr lang="cs-CZ" sz="1800" smtClean="0"/>
              <a:t>vzniká přímo ze zákona, pokud je zpoždění </a:t>
            </a:r>
            <a:r>
              <a:rPr lang="en-US" sz="1800" smtClean="0"/>
              <a:t>&gt;</a:t>
            </a:r>
            <a:r>
              <a:rPr lang="cs-CZ" sz="1800" smtClean="0"/>
              <a:t> 5 pracovních dní</a:t>
            </a:r>
          </a:p>
          <a:p>
            <a:pPr marL="990600" lvl="1" indent="-533400"/>
            <a:r>
              <a:rPr lang="cs-CZ" sz="1800" smtClean="0"/>
              <a:t>její výše již není závislá na uvážení SD</a:t>
            </a:r>
            <a:r>
              <a:rPr lang="cs-CZ" sz="2000" smtClean="0"/>
              <a:t> </a:t>
            </a:r>
            <a:r>
              <a:rPr lang="cs-CZ" sz="1600" smtClean="0"/>
              <a:t>(= % z částky, min. 500, max. 300 tis. Kč)</a:t>
            </a:r>
          </a:p>
          <a:p>
            <a:pPr marL="609600" indent="-609600">
              <a:buFontTx/>
              <a:buNone/>
            </a:pPr>
            <a:endParaRPr lang="cs-CZ" sz="800" smtClean="0"/>
          </a:p>
          <a:p>
            <a:pPr marL="609600" indent="-609600"/>
            <a:r>
              <a:rPr lang="cs-CZ" sz="2400" smtClean="0"/>
              <a:t>Stanovení pokuty: </a:t>
            </a:r>
            <a:r>
              <a:rPr lang="cs-CZ" sz="1800" smtClean="0"/>
              <a:t>samostatným</a:t>
            </a:r>
            <a:r>
              <a:rPr lang="cs-CZ" sz="2400" smtClean="0"/>
              <a:t> </a:t>
            </a:r>
            <a:r>
              <a:rPr lang="cs-CZ" sz="2000" b="1" smtClean="0"/>
              <a:t>platebním výměrem</a:t>
            </a:r>
            <a:r>
              <a:rPr lang="cs-CZ" sz="2000" smtClean="0"/>
              <a:t> (PV)</a:t>
            </a:r>
          </a:p>
          <a:p>
            <a:pPr marL="609600" indent="-609600">
              <a:buFontTx/>
              <a:buNone/>
            </a:pPr>
            <a:endParaRPr lang="cs-CZ" sz="500" smtClean="0"/>
          </a:p>
          <a:p>
            <a:pPr marL="609600" indent="-609600"/>
            <a:r>
              <a:rPr lang="cs-CZ" sz="2400" b="1" smtClean="0"/>
              <a:t>Splatnost</a:t>
            </a:r>
            <a:r>
              <a:rPr lang="cs-CZ" sz="2400" smtClean="0"/>
              <a:t> pokuty: </a:t>
            </a:r>
            <a:r>
              <a:rPr lang="cs-CZ" sz="2000" smtClean="0"/>
              <a:t>30 dnů od oznámení PV</a:t>
            </a:r>
          </a:p>
          <a:p>
            <a:pPr marL="609600" indent="-609600">
              <a:buFontTx/>
              <a:buNone/>
            </a:pPr>
            <a:endParaRPr lang="cs-CZ" sz="900" smtClean="0"/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Sazba </a:t>
            </a:r>
            <a:r>
              <a:rPr lang="cs-CZ" sz="1800" b="1" smtClean="0"/>
              <a:t>500 Kč</a:t>
            </a:r>
            <a:r>
              <a:rPr lang="cs-CZ" sz="1800" smtClean="0"/>
              <a:t> se uplatní nejen v případech drobných částek, kde procentuelní výpočet vyjde pod tuto limitní hranici, ale též u tvrzení, na jejichž základě je stanovena </a:t>
            </a:r>
            <a:r>
              <a:rPr lang="cs-CZ" sz="1800" b="1" smtClean="0"/>
              <a:t>daň nulová</a:t>
            </a:r>
            <a:r>
              <a:rPr lang="cs-CZ" sz="1800" smtClean="0"/>
              <a:t> nebo </a:t>
            </a:r>
            <a:r>
              <a:rPr lang="cs-CZ" sz="1800" b="1" smtClean="0"/>
              <a:t>není stanovena vůbec</a:t>
            </a:r>
            <a:r>
              <a:rPr lang="cs-CZ" sz="1800" smtClean="0"/>
              <a:t> (hlášení).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Výše pokuty </a:t>
            </a:r>
            <a:r>
              <a:rPr lang="cs-CZ" sz="1800" b="1" smtClean="0"/>
              <a:t>sleduje osud daně</a:t>
            </a:r>
            <a:r>
              <a:rPr lang="cs-CZ" sz="1800" smtClean="0"/>
              <a:t>, ale osud daně se bude vztahovat pouze ke konkrétnímu vyměřovacímu či doměřovacímu řízení (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>
                <a:sym typeface="Wingdings 3" pitchFamily="18" charset="2"/>
              </a:rPr>
              <a:t> </a:t>
            </a:r>
            <a:r>
              <a:rPr lang="cs-CZ" sz="1800" smtClean="0"/>
              <a:t>ne k poslední známé dani!!)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cs-CZ" sz="1800" smtClean="0"/>
              <a:t>Tuto pokutu </a:t>
            </a:r>
            <a:r>
              <a:rPr lang="cs-CZ" sz="1800" b="1" smtClean="0"/>
              <a:t>nelze prominout ani jinak moderovat</a:t>
            </a:r>
            <a:r>
              <a:rPr lang="cs-CZ" sz="1800" smtClean="0"/>
              <a:t> </a:t>
            </a:r>
            <a:r>
              <a:rPr lang="cs-CZ" sz="1800" smtClean="0">
                <a:sym typeface="Symbol" pitchFamily="18" charset="2"/>
              </a:rPr>
              <a:t></a:t>
            </a:r>
            <a:r>
              <a:rPr lang="cs-CZ" sz="1800" smtClean="0"/>
              <a:t> vzhledem k tomu, že minimální sazba je 500 Kč, může v určitých případech působit „tvrdě“.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8913"/>
            <a:ext cx="8778875" cy="649287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§</a:t>
            </a:r>
            <a:r>
              <a:rPr lang="cs-CZ" sz="2800" b="1" smtClean="0"/>
              <a:t> 251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Penále</a:t>
            </a:r>
            <a:r>
              <a:rPr lang="cs-CZ" sz="4000" b="1" smtClean="0"/>
              <a:t> 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838200"/>
            <a:ext cx="9220200" cy="5576888"/>
          </a:xfrm>
        </p:spPr>
        <p:txBody>
          <a:bodyPr/>
          <a:lstStyle/>
          <a:p>
            <a:pPr marL="609600" indent="-609600">
              <a:lnSpc>
                <a:spcPct val="95000"/>
              </a:lnSpc>
            </a:pPr>
            <a:r>
              <a:rPr lang="cs-CZ" sz="2400" smtClean="0"/>
              <a:t>Tato sankce vzniká obligatorně přímo ze zákona za </a:t>
            </a:r>
            <a:r>
              <a:rPr lang="cs-CZ" sz="2400" b="1" smtClean="0"/>
              <a:t>nesplnění povinnosti tvrzení</a:t>
            </a:r>
            <a:r>
              <a:rPr lang="cs-CZ" sz="2400" smtClean="0"/>
              <a:t> </a:t>
            </a:r>
            <a:r>
              <a:rPr lang="cs-CZ" sz="2000" smtClean="0"/>
              <a:t>(= nejde o delikt v platební rovině), </a:t>
            </a:r>
            <a:r>
              <a:rPr lang="cs-CZ" sz="2400" smtClean="0"/>
              <a:t>v důsledku čehož dojde k doměření ex offo: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2000" smtClean="0"/>
              <a:t>výše penále – jasně stanovená bez možnosti diskrece: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20 %, je-li daň zvyšována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20 %, je-li snižován daňový odpočet</a:t>
            </a:r>
          </a:p>
          <a:p>
            <a:pPr marL="1752600" lvl="3" indent="-381000">
              <a:lnSpc>
                <a:spcPct val="95000"/>
              </a:lnSpc>
              <a:buFontTx/>
              <a:buAutoNum type="alphaLcParenR"/>
            </a:pPr>
            <a:r>
              <a:rPr lang="cs-CZ" sz="1800" smtClean="0"/>
              <a:t>1 %, je-li snižována daňová ztráta  </a:t>
            </a:r>
            <a:r>
              <a:rPr lang="cs-CZ" sz="1600" smtClean="0"/>
              <a:t>(bylo 5 %)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endParaRPr lang="cs-CZ" sz="800" smtClean="0"/>
          </a:p>
          <a:p>
            <a:pPr marL="990600" lvl="1" indent="-533400">
              <a:lnSpc>
                <a:spcPct val="95000"/>
              </a:lnSpc>
            </a:pPr>
            <a:r>
              <a:rPr lang="cs-CZ" sz="2000" smtClean="0"/>
              <a:t>zmírnění sankce za vyšší daňovou ztrátu: penále = a) – c)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Povinnost penále </a:t>
            </a:r>
            <a:r>
              <a:rPr lang="cs-CZ" sz="2400" b="1" smtClean="0"/>
              <a:t>nevzniká</a:t>
            </a:r>
            <a:r>
              <a:rPr lang="cs-CZ" sz="2400" smtClean="0"/>
              <a:t>, pokud DS podá DoDAP nebo DoVY.</a:t>
            </a:r>
          </a:p>
          <a:p>
            <a:pPr marL="990600" lvl="1" indent="-533400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600" smtClean="0"/>
              <a:t>DŘ explicitně neřeší, zda povinnost uhradit penále vznikne i v důsledku vyššího stanovení daně po provedeném přezkumném či obnoveném řízení zahájeném </a:t>
            </a:r>
            <a:r>
              <a:rPr lang="cs-CZ" sz="1600" i="1" smtClean="0"/>
              <a:t>ex offo </a:t>
            </a:r>
            <a:r>
              <a:rPr lang="cs-CZ" sz="1600" b="1" smtClean="0">
                <a:sym typeface="Symbol" pitchFamily="18" charset="2"/>
              </a:rPr>
              <a:t> penále v tomto případě nevniká</a:t>
            </a:r>
            <a:r>
              <a:rPr lang="cs-CZ" sz="1600" smtClean="0"/>
              <a:t>.</a:t>
            </a:r>
            <a:endParaRPr lang="cs-CZ" sz="900" smtClean="0"/>
          </a:p>
          <a:p>
            <a:pPr marL="609600" indent="-609600">
              <a:lnSpc>
                <a:spcPct val="95000"/>
              </a:lnSpc>
            </a:pPr>
            <a:r>
              <a:rPr lang="cs-CZ" sz="2400" smtClean="0"/>
              <a:t>Stanovení penále:</a:t>
            </a:r>
            <a:r>
              <a:rPr lang="cs-CZ" sz="2800" smtClean="0"/>
              <a:t> </a:t>
            </a:r>
            <a:r>
              <a:rPr lang="cs-CZ" sz="2000" b="1" smtClean="0"/>
              <a:t>dodatečným platebním výměrem</a:t>
            </a:r>
            <a:r>
              <a:rPr lang="cs-CZ" sz="2000" smtClean="0"/>
              <a:t> </a:t>
            </a:r>
            <a:r>
              <a:rPr lang="cs-CZ" sz="1800" smtClean="0">
                <a:sym typeface="Symbol" pitchFamily="18" charset="2"/>
              </a:rPr>
              <a:t> nejde o samostatné rozhodnutí, nýbrž součást rozhodnutí o doměření daně.</a:t>
            </a:r>
          </a:p>
          <a:p>
            <a:pPr marL="609600" indent="-609600">
              <a:lnSpc>
                <a:spcPct val="95000"/>
              </a:lnSpc>
            </a:pPr>
            <a:endParaRPr lang="cs-CZ" sz="800" smtClean="0"/>
          </a:p>
          <a:p>
            <a:pPr marL="609600" indent="-609600">
              <a:lnSpc>
                <a:spcPct val="95000"/>
              </a:lnSpc>
            </a:pPr>
            <a:r>
              <a:rPr lang="cs-CZ" sz="2400" b="1" smtClean="0"/>
              <a:t>Splatnost</a:t>
            </a:r>
            <a:r>
              <a:rPr lang="cs-CZ" sz="2400" smtClean="0"/>
              <a:t> penále:</a:t>
            </a:r>
            <a:r>
              <a:rPr lang="cs-CZ" sz="2800" smtClean="0"/>
              <a:t> </a:t>
            </a:r>
            <a:r>
              <a:rPr lang="cs-CZ" sz="2000" smtClean="0"/>
              <a:t>stejný den jako doměřená daň.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425" y="188913"/>
            <a:ext cx="8785225" cy="5762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cs-CZ" sz="2800" b="1" smtClean="0">
                <a:solidFill>
                  <a:schemeClr val="tx1"/>
                </a:solidFill>
              </a:rPr>
              <a:t> §</a:t>
            </a:r>
            <a:r>
              <a:rPr lang="cs-CZ" sz="2800" b="1" smtClean="0"/>
              <a:t> 252 až 253 </a:t>
            </a:r>
            <a:r>
              <a:rPr lang="cs-CZ" sz="2800" b="1" smtClean="0">
                <a:cs typeface="Times New Roman" pitchFamily="18" charset="0"/>
              </a:rPr>
              <a:t>–</a:t>
            </a:r>
            <a:r>
              <a:rPr lang="cs-CZ" sz="2800" b="1" smtClean="0"/>
              <a:t> Úrok z prodlení</a:t>
            </a:r>
            <a:r>
              <a:rPr lang="cs-CZ" sz="4000" b="1" smtClean="0"/>
              <a:t> 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5425" y="981075"/>
            <a:ext cx="9001125" cy="547211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400" smtClean="0"/>
              <a:t>DS je v </a:t>
            </a:r>
            <a:r>
              <a:rPr lang="cs-CZ" sz="2400" b="1" smtClean="0"/>
              <a:t>prodlení</a:t>
            </a:r>
            <a:r>
              <a:rPr lang="cs-CZ" sz="2400" smtClean="0"/>
              <a:t>, pokud neuhradí daň do dne její splatnosti.</a:t>
            </a:r>
            <a:endParaRPr lang="cs-CZ" sz="800" smtClean="0"/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2400" smtClean="0"/>
              <a:t>Úrok z prodlení </a:t>
            </a:r>
            <a:r>
              <a:rPr lang="cs-CZ" sz="2400" b="1" smtClean="0"/>
              <a:t>vzniká</a:t>
            </a:r>
            <a:r>
              <a:rPr lang="cs-CZ" sz="2400" smtClean="0"/>
              <a:t>: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800" smtClean="0"/>
              <a:t>ze zákona za každý den prodlení </a:t>
            </a:r>
            <a:r>
              <a:rPr lang="cs-CZ" sz="1800" b="1" smtClean="0"/>
              <a:t>počínaje 5-tým pracovním dnem</a:t>
            </a:r>
            <a:r>
              <a:rPr lang="cs-CZ" sz="1800" smtClean="0"/>
              <a:t> (nově!) do dne platby včetně </a:t>
            </a:r>
            <a:r>
              <a:rPr lang="cs-CZ" sz="1600" smtClean="0"/>
              <a:t>(pětidenní liberace souvisí s novou konstrukcí dne platby - § 166 DŘ) </a:t>
            </a:r>
          </a:p>
          <a:p>
            <a:pPr marL="990600" lvl="1" indent="-533400">
              <a:lnSpc>
                <a:spcPct val="95000"/>
              </a:lnSpc>
              <a:buFontTx/>
              <a:buNone/>
            </a:pPr>
            <a:endParaRPr lang="cs-CZ" sz="50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odvozován vždy od </a:t>
            </a:r>
            <a:r>
              <a:rPr lang="cs-CZ" sz="1800" b="1" smtClean="0"/>
              <a:t>původního dne splatnosti</a:t>
            </a:r>
            <a:r>
              <a:rPr lang="cs-CZ" sz="1800" smtClean="0"/>
              <a:t> daně, tj. i pokud je stanoven náhradní den splatnosti daně!</a:t>
            </a:r>
          </a:p>
          <a:p>
            <a:pPr marL="609600" indent="-609600">
              <a:lnSpc>
                <a:spcPct val="105000"/>
              </a:lnSpc>
            </a:pPr>
            <a:endParaRPr lang="cs-CZ" sz="800" smtClean="0"/>
          </a:p>
          <a:p>
            <a:pPr marL="609600" indent="-609600">
              <a:lnSpc>
                <a:spcPct val="105000"/>
              </a:lnSpc>
            </a:pPr>
            <a:r>
              <a:rPr lang="cs-CZ" sz="2400" b="1" smtClean="0"/>
              <a:t>Výše</a:t>
            </a:r>
            <a:r>
              <a:rPr lang="cs-CZ" sz="2400" smtClean="0"/>
              <a:t>:</a:t>
            </a:r>
            <a:r>
              <a:rPr lang="cs-CZ" sz="2000" smtClean="0"/>
              <a:t> = </a:t>
            </a:r>
            <a:r>
              <a:rPr lang="cs-CZ" sz="1800" smtClean="0"/>
              <a:t>repo sazba ČNB zvýšená o 14 procentních bodů platná pro první den   </a:t>
            </a:r>
          </a:p>
          <a:p>
            <a:pPr marL="609600" indent="-609600">
              <a:lnSpc>
                <a:spcPct val="70000"/>
              </a:lnSpc>
              <a:buFontTx/>
              <a:buNone/>
            </a:pPr>
            <a:r>
              <a:rPr lang="cs-CZ" sz="1800" smtClean="0"/>
              <a:t>                            příslušného kalendářního pololetí </a:t>
            </a:r>
          </a:p>
          <a:p>
            <a:pPr marL="609600" indent="-609600">
              <a:lnSpc>
                <a:spcPct val="110000"/>
              </a:lnSpc>
            </a:pPr>
            <a:endParaRPr lang="cs-CZ" sz="900" smtClean="0"/>
          </a:p>
          <a:p>
            <a:pPr marL="609600" indent="-609600">
              <a:lnSpc>
                <a:spcPct val="110000"/>
              </a:lnSpc>
            </a:pPr>
            <a:r>
              <a:rPr lang="cs-CZ" sz="2400" smtClean="0"/>
              <a:t>Úrok z prodlení přestává vznikat:</a:t>
            </a:r>
            <a:r>
              <a:rPr lang="cs-CZ" sz="2000" smtClean="0"/>
              <a:t> </a:t>
            </a:r>
            <a:r>
              <a:rPr lang="cs-CZ" sz="1800" smtClean="0"/>
              <a:t>- po </a:t>
            </a:r>
            <a:r>
              <a:rPr lang="cs-CZ" sz="1800" b="1" smtClean="0"/>
              <a:t>5 letech</a:t>
            </a:r>
            <a:r>
              <a:rPr lang="cs-CZ" sz="1800" smtClean="0"/>
              <a:t> prodlení</a:t>
            </a:r>
          </a:p>
          <a:p>
            <a:pPr marL="990600" lvl="1" indent="-533400">
              <a:lnSpc>
                <a:spcPct val="95000"/>
              </a:lnSpc>
            </a:pPr>
            <a:r>
              <a:rPr lang="cs-CZ" sz="1600" smtClean="0"/>
              <a:t>zvláštní režim: ZÁLOHA: úrok běží jen do splatnosti zálohované daně</a:t>
            </a:r>
          </a:p>
          <a:p>
            <a:pPr marL="609600" indent="-609600">
              <a:lnSpc>
                <a:spcPct val="110000"/>
              </a:lnSpc>
            </a:pPr>
            <a:endParaRPr lang="cs-CZ" sz="900" smtClean="0"/>
          </a:p>
          <a:p>
            <a:pPr marL="609600" indent="-609600">
              <a:lnSpc>
                <a:spcPct val="110000"/>
              </a:lnSpc>
            </a:pPr>
            <a:r>
              <a:rPr lang="cs-CZ" sz="2400" b="1" smtClean="0"/>
              <a:t>Předepisování</a:t>
            </a:r>
            <a:r>
              <a:rPr lang="cs-CZ" sz="2400" smtClean="0"/>
              <a:t> úroku na ODÚ: </a:t>
            </a:r>
            <a:endParaRPr lang="cs-CZ" sz="50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smtClean="0"/>
              <a:t>měsíčně – </a:t>
            </a:r>
            <a:r>
              <a:rPr lang="cs-CZ" sz="1600" smtClean="0"/>
              <a:t>nejpozději do 10. dne následujícího měsíce</a:t>
            </a:r>
          </a:p>
          <a:p>
            <a:pPr marL="990600" lvl="1" indent="-533400">
              <a:lnSpc>
                <a:spcPct val="85000"/>
              </a:lnSpc>
            </a:pPr>
            <a:r>
              <a:rPr lang="cs-CZ" sz="1800" smtClean="0"/>
              <a:t>dle potřeby </a:t>
            </a:r>
            <a:r>
              <a:rPr lang="cs-CZ" sz="1400" smtClean="0">
                <a:sym typeface="Symbol" pitchFamily="18" charset="2"/>
              </a:rPr>
              <a:t></a:t>
            </a:r>
            <a:r>
              <a:rPr lang="cs-CZ" sz="1800" smtClean="0"/>
              <a:t> </a:t>
            </a:r>
            <a:r>
              <a:rPr lang="cs-CZ" sz="1600" smtClean="0"/>
              <a:t>vymáhání, zjištění vratitelnosti přeplatku, aktuální stav ODÚ pro 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18390</TotalTime>
  <Words>1606</Words>
  <Application>Microsoft Office PowerPoint</Application>
  <PresentationFormat>Vlastní</PresentationFormat>
  <Paragraphs>170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Default Design</vt:lpstr>
      <vt:lpstr>Následky porušení povinností při správě daní</vt:lpstr>
      <vt:lpstr>Prezentace aplikace PowerPoint</vt:lpstr>
      <vt:lpstr> Následky porušení povinností při správě daní</vt:lpstr>
      <vt:lpstr>§ 246 – Porušení povinnosti mlčenlivosti </vt:lpstr>
      <vt:lpstr>§ 247 až 249 – Pořádková pokuta </vt:lpstr>
      <vt:lpstr>               Pokračování: § 247 až 249 – Pořádková pokuta </vt:lpstr>
      <vt:lpstr>§ 250 – Pokuta za opožděné tvrzení daně </vt:lpstr>
      <vt:lpstr>§ 251 – Penále </vt:lpstr>
      <vt:lpstr> § 252 až 253 – Úrok z prodlení </vt:lpstr>
      <vt:lpstr>Pokračování:   § 252 až 253 – Úrok z prodlení </vt:lpstr>
      <vt:lpstr>§ 254 – Úrok z neoprávněného jednání SD </vt:lpstr>
      <vt:lpstr> Pokračování:  § 254 – Úrok z neoprávněného jednání SD </vt:lpstr>
    </vt:vector>
  </TitlesOfParts>
  <Company>FINet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Lhůty v daňovém řízení</dc:title>
  <dc:creator>p602525</dc:creator>
  <cp:lastModifiedBy>Dana Šramková</cp:lastModifiedBy>
  <cp:revision>453</cp:revision>
  <cp:lastPrinted>2012-10-29T07:11:28Z</cp:lastPrinted>
  <dcterms:created xsi:type="dcterms:W3CDTF">2009-11-24T06:20:21Z</dcterms:created>
  <dcterms:modified xsi:type="dcterms:W3CDTF">2012-11-02T07:15:32Z</dcterms:modified>
</cp:coreProperties>
</file>