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2"/>
  </p:notesMasterIdLst>
  <p:sldIdLst>
    <p:sldId id="460" r:id="rId2"/>
    <p:sldId id="488" r:id="rId3"/>
    <p:sldId id="498" r:id="rId4"/>
    <p:sldId id="499" r:id="rId5"/>
    <p:sldId id="500" r:id="rId6"/>
    <p:sldId id="519" r:id="rId7"/>
    <p:sldId id="520" r:id="rId8"/>
    <p:sldId id="510" r:id="rId9"/>
    <p:sldId id="511" r:id="rId10"/>
    <p:sldId id="512" r:id="rId11"/>
    <p:sldId id="513" r:id="rId12"/>
    <p:sldId id="514" r:id="rId13"/>
    <p:sldId id="515" r:id="rId14"/>
    <p:sldId id="516" r:id="rId15"/>
    <p:sldId id="517" r:id="rId16"/>
    <p:sldId id="518" r:id="rId17"/>
    <p:sldId id="521" r:id="rId18"/>
    <p:sldId id="522" r:id="rId19"/>
    <p:sldId id="523" r:id="rId20"/>
    <p:sldId id="524" r:id="rId21"/>
    <p:sldId id="525" r:id="rId22"/>
    <p:sldId id="526" r:id="rId23"/>
    <p:sldId id="527" r:id="rId24"/>
    <p:sldId id="528" r:id="rId25"/>
    <p:sldId id="529" r:id="rId26"/>
    <p:sldId id="530" r:id="rId27"/>
    <p:sldId id="531" r:id="rId28"/>
    <p:sldId id="532" r:id="rId29"/>
    <p:sldId id="533" r:id="rId30"/>
    <p:sldId id="534" r:id="rId31"/>
    <p:sldId id="535" r:id="rId32"/>
    <p:sldId id="536" r:id="rId33"/>
    <p:sldId id="537" r:id="rId34"/>
    <p:sldId id="538" r:id="rId35"/>
    <p:sldId id="539" r:id="rId36"/>
    <p:sldId id="540" r:id="rId37"/>
    <p:sldId id="541" r:id="rId38"/>
    <p:sldId id="542" r:id="rId39"/>
    <p:sldId id="543" r:id="rId40"/>
    <p:sldId id="544" r:id="rId4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 varScale="1">
        <p:scale>
          <a:sx n="97" d="100"/>
          <a:sy n="97" d="100"/>
        </p:scale>
        <p:origin x="-1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0E92E7-9235-4754-BF61-E2FC6AA52D24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FBFFCD-1158-46AF-A76E-5D0AB6B03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958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B1192B2-6479-4B3A-BFC7-3FCC329270AB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8057443-C678-44D1-83C4-096B5797AF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C873-8962-4AFF-BD11-8918DC6DAF3D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3E59-FF50-47B3-8025-DC5BDF9B0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8C189-5B45-4702-A1FA-D5A7C4FE2D99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9B39F-880A-4B41-8107-27777CDEB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580F-B019-4099-9C92-D6F7D41FE2CF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99BD7-1066-4515-9D84-E5117B9E5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9EF6F8-7E9F-4AB2-A9EA-25DA35F48818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F95F9B-BEF4-4472-B1FE-B1F2C4F3ED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D218F0-F9F0-4533-9EC4-A4417E948052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AD59E5-7ED3-4BC8-B03F-8CC4EAAE7C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2E52A5-5261-4A79-AA5C-54173062870F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07968F-F5E9-49B4-9386-FE7ECAA36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AA18B2-88A3-4668-9822-AC6DAF98ADB6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1C075A-EA5F-4C9B-A5B2-D526E6BF35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09AB-4C40-4B8B-9D7C-8D002D60572A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938D7-80C9-4E95-84C8-0771B14F7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B2DE45-42AC-418B-A793-446FE3C7453B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068BF3-3B6C-4508-9F0E-4053386AD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D5046D-E184-43E9-8DEA-5DFFE37AD944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0D2D74D-9624-410A-B0C0-2ED5AFFD37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D683B73-FF6B-45F4-8084-EB481B8DF6D0}" type="datetimeFigureOut">
              <a:rPr lang="cs-CZ"/>
              <a:pPr>
                <a:defRPr/>
              </a:pPr>
              <a:t>20.9.2012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3C42BF7-9D45-46A8-9F14-D88A64079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90" r:id="rId4"/>
    <p:sldLayoutId id="2147483891" r:id="rId5"/>
    <p:sldLayoutId id="2147483892" r:id="rId6"/>
    <p:sldLayoutId id="2147483886" r:id="rId7"/>
    <p:sldLayoutId id="2147483893" r:id="rId8"/>
    <p:sldLayoutId id="2147483894" r:id="rId9"/>
    <p:sldLayoutId id="2147483885" r:id="rId10"/>
    <p:sldLayoutId id="21474838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dimbohac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5216" y="1066800"/>
            <a:ext cx="8046720" cy="2819400"/>
          </a:xfrm>
        </p:spPr>
        <p:txBody>
          <a:bodyPr/>
          <a:lstStyle/>
          <a:p>
            <a:pPr eaLnBrk="1" hangingPunct="1">
              <a:defRPr/>
            </a:pPr>
            <a: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Registrace </a:t>
            </a:r>
            <a:b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 nalézací řízení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437063"/>
            <a:ext cx="7169150" cy="990600"/>
          </a:xfrm>
        </p:spPr>
        <p:txBody>
          <a:bodyPr/>
          <a:lstStyle/>
          <a:p>
            <a:pPr marR="0"/>
            <a:r>
              <a:rPr lang="cs-CZ" sz="2000" smtClean="0">
                <a:latin typeface="Arial" charset="0"/>
              </a:rPr>
              <a:t> 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539750" y="5876925"/>
            <a:ext cx="7127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Viz </a:t>
            </a:r>
            <a:r>
              <a:rPr lang="cs-CZ" sz="3200">
                <a:solidFill>
                  <a:schemeClr val="bg1"/>
                </a:solidFill>
                <a:hlinkClick r:id="rId2"/>
              </a:rPr>
              <a:t>www.radimbohac.cz</a:t>
            </a:r>
            <a:r>
              <a:rPr lang="cs-CZ" sz="3200">
                <a:solidFill>
                  <a:schemeClr val="bg1"/>
                </a:solidFill>
              </a:rPr>
              <a:t> (upraveno)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sz="2100" b="1" smtClean="0"/>
              <a:t>Dodatečné daňové tvrzení:</a:t>
            </a:r>
          </a:p>
          <a:p>
            <a:pPr>
              <a:lnSpc>
                <a:spcPct val="80000"/>
              </a:lnSpc>
            </a:pPr>
            <a:endParaRPr lang="cs-CZ" sz="500" b="1" smtClean="0"/>
          </a:p>
          <a:p>
            <a:pPr>
              <a:lnSpc>
                <a:spcPct val="80000"/>
              </a:lnSpc>
            </a:pPr>
            <a:r>
              <a:rPr lang="cs-CZ" sz="1800" smtClean="0"/>
              <a:t>Pouze pro dodatečné daňové přiznání a dodatečné vyúčtování</a:t>
            </a:r>
          </a:p>
          <a:p>
            <a:pPr>
              <a:lnSpc>
                <a:spcPct val="80000"/>
              </a:lnSpc>
            </a:pPr>
            <a:endParaRPr lang="cs-CZ" sz="600" b="1" i="1" smtClean="0"/>
          </a:p>
          <a:p>
            <a:pPr>
              <a:lnSpc>
                <a:spcPct val="95000"/>
              </a:lnSpc>
            </a:pPr>
            <a:r>
              <a:rPr lang="cs-CZ" sz="1800" b="1" smtClean="0"/>
              <a:t>Povinnost </a:t>
            </a:r>
            <a:r>
              <a:rPr lang="cs-CZ" sz="1800" smtClean="0"/>
              <a:t>podat</a:t>
            </a:r>
            <a:r>
              <a:rPr lang="cs-CZ" sz="1600" smtClean="0"/>
              <a:t> : v případě zjištění, že </a:t>
            </a:r>
            <a:r>
              <a:rPr lang="cs-CZ" sz="1600" b="1" smtClean="0"/>
              <a:t>daň má být </a:t>
            </a:r>
            <a:r>
              <a:rPr lang="cs-CZ" sz="1600" b="1" u="sng" smtClean="0"/>
              <a:t>vyšší</a:t>
            </a:r>
            <a:r>
              <a:rPr lang="cs-CZ" sz="1600" smtClean="0"/>
              <a:t> </a:t>
            </a:r>
            <a:r>
              <a:rPr lang="cs-CZ" sz="1200" smtClean="0"/>
              <a:t>(tj. daňový odpočet nebo daňová ztráta </a:t>
            </a:r>
            <a:r>
              <a:rPr lang="cs-CZ" sz="1200" u="sng" smtClean="0"/>
              <a:t>nižší</a:t>
            </a:r>
            <a:r>
              <a:rPr lang="cs-CZ" sz="1200" smtClean="0"/>
              <a:t>)</a:t>
            </a:r>
            <a:r>
              <a:rPr lang="cs-CZ" sz="1600" smtClean="0"/>
              <a:t> než poslední známá daň</a:t>
            </a:r>
          </a:p>
          <a:p>
            <a:pPr lvl="1">
              <a:lnSpc>
                <a:spcPct val="95000"/>
              </a:lnSpc>
              <a:buFont typeface="Wingdings" pitchFamily="2" charset="2"/>
              <a:buNone/>
            </a:pPr>
            <a:endParaRPr lang="cs-CZ" sz="600" smtClean="0"/>
          </a:p>
          <a:p>
            <a:pPr>
              <a:lnSpc>
                <a:spcPct val="95000"/>
              </a:lnSpc>
            </a:pPr>
            <a:r>
              <a:rPr lang="cs-CZ" sz="1800" b="1" smtClean="0"/>
              <a:t>Právo</a:t>
            </a:r>
            <a:r>
              <a:rPr lang="cs-CZ" sz="1800" smtClean="0"/>
              <a:t> podat</a:t>
            </a:r>
            <a:r>
              <a:rPr lang="cs-CZ" sz="1600" smtClean="0"/>
              <a:t> : v případě zjištění, že </a:t>
            </a:r>
            <a:r>
              <a:rPr lang="cs-CZ" sz="1600" b="1" smtClean="0"/>
              <a:t>daň má být </a:t>
            </a:r>
            <a:r>
              <a:rPr lang="cs-CZ" sz="1600" b="1" u="sng" smtClean="0"/>
              <a:t>nižší</a:t>
            </a:r>
            <a:r>
              <a:rPr lang="cs-CZ" sz="1600" u="sng" smtClean="0"/>
              <a:t> </a:t>
            </a:r>
            <a:r>
              <a:rPr lang="cs-CZ" sz="1200" smtClean="0"/>
              <a:t>(tj. daňový odpočet nebo daňová ztráta </a:t>
            </a:r>
            <a:r>
              <a:rPr lang="cs-CZ" sz="1200" u="sng" smtClean="0"/>
              <a:t>vyšší</a:t>
            </a:r>
            <a:r>
              <a:rPr lang="cs-CZ" sz="1200" smtClean="0"/>
              <a:t>)</a:t>
            </a:r>
            <a:r>
              <a:rPr lang="cs-CZ" sz="1600" smtClean="0"/>
              <a:t> než poslední známá daň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smtClean="0"/>
              <a:t>omezující podmínky (pojem „</a:t>
            </a:r>
            <a:r>
              <a:rPr lang="cs-CZ" sz="1400" b="1" smtClean="0"/>
              <a:t>nové skutečnosti nebo důkazy</a:t>
            </a:r>
            <a:r>
              <a:rPr lang="cs-CZ" sz="1400" smtClean="0"/>
              <a:t>“)</a:t>
            </a:r>
          </a:p>
          <a:p>
            <a:pPr lvl="1">
              <a:lnSpc>
                <a:spcPct val="95000"/>
              </a:lnSpc>
              <a:buFontTx/>
              <a:buChar char="•"/>
            </a:pPr>
            <a:endParaRPr lang="cs-CZ" sz="600" smtClean="0"/>
          </a:p>
          <a:p>
            <a:pPr>
              <a:lnSpc>
                <a:spcPct val="95000"/>
              </a:lnSpc>
            </a:pPr>
            <a:r>
              <a:rPr lang="cs-CZ" sz="1800" b="1" smtClean="0"/>
              <a:t>Právo</a:t>
            </a:r>
            <a:r>
              <a:rPr lang="cs-CZ" sz="1800" smtClean="0"/>
              <a:t> podat</a:t>
            </a:r>
            <a:r>
              <a:rPr lang="cs-CZ" sz="1600" smtClean="0"/>
              <a:t> : v případě, že jsou </a:t>
            </a:r>
            <a:r>
              <a:rPr lang="cs-CZ" sz="1600" b="1" smtClean="0"/>
              <a:t>měněny tvrzené údaje </a:t>
            </a:r>
            <a:r>
              <a:rPr lang="cs-CZ" sz="1600" smtClean="0"/>
              <a:t>bez</a:t>
            </a:r>
            <a:r>
              <a:rPr lang="cs-CZ" sz="1600" b="1" smtClean="0"/>
              <a:t> </a:t>
            </a:r>
            <a:r>
              <a:rPr lang="cs-CZ" sz="1600" smtClean="0"/>
              <a:t>vlivu na daň</a:t>
            </a:r>
          </a:p>
          <a:p>
            <a:pPr>
              <a:lnSpc>
                <a:spcPct val="95000"/>
              </a:lnSpc>
            </a:pPr>
            <a:endParaRPr lang="cs-CZ" sz="800" smtClean="0"/>
          </a:p>
          <a:p>
            <a:pPr>
              <a:lnSpc>
                <a:spcPct val="80000"/>
              </a:lnSpc>
            </a:pPr>
            <a:r>
              <a:rPr lang="cs-CZ" sz="1800" b="1" smtClean="0"/>
              <a:t>Lhůta</a:t>
            </a:r>
            <a:r>
              <a:rPr lang="cs-CZ" sz="1800" smtClean="0"/>
              <a:t> pro podání:</a:t>
            </a:r>
          </a:p>
          <a:p>
            <a:pPr lvl="1">
              <a:spcBef>
                <a:spcPct val="25000"/>
              </a:spcBef>
            </a:pPr>
            <a:r>
              <a:rPr lang="cs-CZ" sz="1400" b="1" smtClean="0"/>
              <a:t>Subjektivní </a:t>
            </a:r>
            <a:r>
              <a:rPr lang="cs-CZ" sz="1400" smtClean="0"/>
              <a:t>– do konce </a:t>
            </a:r>
            <a:r>
              <a:rPr lang="cs-CZ" sz="1000" smtClean="0"/>
              <a:t>(kalendářního)</a:t>
            </a:r>
            <a:r>
              <a:rPr lang="cs-CZ" sz="1400" smtClean="0"/>
              <a:t> měsíce následující po </a:t>
            </a:r>
            <a:r>
              <a:rPr lang="cs-CZ" sz="1000" smtClean="0"/>
              <a:t>(kalendářním)</a:t>
            </a:r>
            <a:r>
              <a:rPr lang="cs-CZ" sz="1400" smtClean="0"/>
              <a:t> měsíci, ve kterém daňový subjekt zjistil, že daň nebyla stanovena ve správné výši.</a:t>
            </a:r>
          </a:p>
          <a:p>
            <a:pPr lvl="1">
              <a:lnSpc>
                <a:spcPct val="80000"/>
              </a:lnSpc>
              <a:spcBef>
                <a:spcPct val="25000"/>
              </a:spcBef>
            </a:pPr>
            <a:r>
              <a:rPr lang="cs-CZ" sz="1400" b="1" smtClean="0"/>
              <a:t>Objektivní </a:t>
            </a:r>
            <a:r>
              <a:rPr lang="cs-CZ" sz="1400" smtClean="0"/>
              <a:t>– do uplynutí lhůty pro stanovení daně</a:t>
            </a:r>
            <a:endParaRPr lang="cs-CZ" sz="1000" smtClean="0"/>
          </a:p>
          <a:p>
            <a:pPr>
              <a:lnSpc>
                <a:spcPct val="80000"/>
              </a:lnSpc>
            </a:pPr>
            <a:endParaRPr lang="cs-CZ" sz="900" smtClean="0"/>
          </a:p>
          <a:p>
            <a:pPr>
              <a:lnSpc>
                <a:spcPct val="80000"/>
              </a:lnSpc>
            </a:pPr>
            <a:r>
              <a:rPr lang="cs-CZ" sz="1800" smtClean="0"/>
              <a:t>Obsahové </a:t>
            </a:r>
            <a:r>
              <a:rPr lang="cs-CZ" sz="1800" b="1" smtClean="0"/>
              <a:t>náležitosti:</a:t>
            </a:r>
            <a:r>
              <a:rPr lang="cs-CZ" sz="180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pokud se mění výše daně – </a:t>
            </a:r>
            <a:r>
              <a:rPr lang="cs-CZ" sz="1400" b="1" smtClean="0"/>
              <a:t>rozdíl </a:t>
            </a:r>
            <a:r>
              <a:rPr lang="cs-CZ" sz="1400" smtClean="0"/>
              <a:t>oproti poslední známé dani a </a:t>
            </a:r>
            <a:r>
              <a:rPr lang="cs-CZ" sz="1400" b="1" smtClean="0"/>
              <a:t>den jeho zjištění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pokud jde o právo podat – </a:t>
            </a:r>
            <a:r>
              <a:rPr lang="cs-CZ" sz="1400" b="1" smtClean="0"/>
              <a:t>důvody </a:t>
            </a:r>
            <a:r>
              <a:rPr lang="cs-CZ" sz="1400" smtClean="0"/>
              <a:t> pro podání</a:t>
            </a:r>
          </a:p>
        </p:txBody>
      </p:sp>
      <p:sp>
        <p:nvSpPr>
          <p:cNvPr id="23554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3555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01518B2-11F2-41F1-BD00-8DB8C58D1F4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Tvrzení daně 3/4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b="1" smtClean="0"/>
              <a:t>Nepřípustnost </a:t>
            </a:r>
            <a:r>
              <a:rPr lang="cs-CZ" sz="1800" smtClean="0"/>
              <a:t>podání </a:t>
            </a:r>
            <a:r>
              <a:rPr lang="cs-CZ" sz="1400" smtClean="0"/>
              <a:t>(subjektivní lhůta pro podání se po tuto dobu přerušuje)</a:t>
            </a:r>
            <a:r>
              <a:rPr lang="cs-CZ" sz="1800" smtClean="0"/>
              <a:t>:</a:t>
            </a:r>
            <a:r>
              <a:rPr lang="cs-CZ" sz="160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probíhá daňová kontrola </a:t>
            </a:r>
            <a:r>
              <a:rPr lang="cs-CZ" sz="1000" smtClean="0"/>
              <a:t>(postačí, že byla vydána výzva k jejímu zahájení)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zahájeno řízení o mimořádném opravném prostředku či dozorčím prostředku</a:t>
            </a:r>
          </a:p>
          <a:p>
            <a:pPr lvl="1">
              <a:lnSpc>
                <a:spcPct val="80000"/>
              </a:lnSpc>
            </a:pPr>
            <a:r>
              <a:rPr lang="cs-CZ" sz="1400" smtClean="0"/>
              <a:t>zahájen soudní přezkum</a:t>
            </a:r>
            <a:endParaRPr lang="cs-CZ" sz="1600" smtClean="0"/>
          </a:p>
          <a:p>
            <a:pPr>
              <a:lnSpc>
                <a:spcPct val="80000"/>
              </a:lnSpc>
            </a:pPr>
            <a:endParaRPr lang="cs-CZ" sz="800" b="1" smtClean="0"/>
          </a:p>
          <a:p>
            <a:pPr>
              <a:lnSpc>
                <a:spcPct val="80000"/>
              </a:lnSpc>
            </a:pPr>
            <a:r>
              <a:rPr lang="cs-CZ" sz="1800" b="1" smtClean="0"/>
              <a:t>Předčasné </a:t>
            </a:r>
            <a:r>
              <a:rPr lang="cs-CZ" sz="1800" smtClean="0"/>
              <a:t>podání: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smtClean="0"/>
              <a:t>a) před vyměřením daně</a:t>
            </a:r>
          </a:p>
          <a:p>
            <a:pPr lvl="2">
              <a:lnSpc>
                <a:spcPct val="80000"/>
              </a:lnSpc>
              <a:buFontTx/>
              <a:buChar char="–"/>
            </a:pPr>
            <a:r>
              <a:rPr lang="cs-CZ" sz="1400" smtClean="0"/>
              <a:t>situace, kdy bylo podáno řádné daňové tvrzení a již uplynula lhůta pro jeho podání</a:t>
            </a:r>
            <a:r>
              <a:rPr lang="cs-CZ" sz="1200" smtClean="0"/>
              <a:t> (tzn. nelze jej již opravovat), </a:t>
            </a:r>
            <a:r>
              <a:rPr lang="cs-CZ" sz="1400" smtClean="0"/>
              <a:t>avšak ještě nebylo vyměřeno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smtClean="0"/>
              <a:t>b) před doměřením daně</a:t>
            </a:r>
          </a:p>
          <a:p>
            <a:pPr lvl="2">
              <a:lnSpc>
                <a:spcPct val="80000"/>
              </a:lnSpc>
              <a:buFontTx/>
              <a:buChar char="–"/>
            </a:pPr>
            <a:r>
              <a:rPr lang="cs-CZ" sz="1400" smtClean="0"/>
              <a:t>situace, kdy bylo podáno starší dodatečné daňové tvrzení a již uplynula subjektivní lhůta pro jeho podání</a:t>
            </a:r>
            <a:r>
              <a:rPr lang="cs-CZ" sz="1200" smtClean="0"/>
              <a:t> (tzn. nelze jej již opravovat), </a:t>
            </a:r>
            <a:r>
              <a:rPr lang="cs-CZ" sz="1400" smtClean="0"/>
              <a:t>avšak ještě nebylo doměřeno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cs-CZ" sz="1600" smtClean="0"/>
              <a:t>Následek</a:t>
            </a:r>
            <a:r>
              <a:rPr lang="cs-CZ" sz="1400" smtClean="0"/>
              <a:t> : </a:t>
            </a:r>
            <a:r>
              <a:rPr lang="cs-CZ" sz="1400" b="1" smtClean="0"/>
              <a:t>zastavení</a:t>
            </a:r>
            <a:r>
              <a:rPr lang="cs-CZ" sz="1400" smtClean="0"/>
              <a:t> (nového) doměřovacího řízení (ex lege)</a:t>
            </a:r>
            <a:endParaRPr lang="cs-CZ" sz="1400" b="1" smtClean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400" smtClean="0"/>
              <a:t>uvedené </a:t>
            </a:r>
            <a:r>
              <a:rPr lang="cs-CZ" sz="1400" b="1" smtClean="0"/>
              <a:t>údaje se využijí</a:t>
            </a:r>
            <a:r>
              <a:rPr lang="cs-CZ" sz="1400" smtClean="0"/>
              <a:t> v rámci probíhajícího vyměřovacího nebo doměřovacího řízení</a:t>
            </a:r>
          </a:p>
          <a:p>
            <a:pPr>
              <a:lnSpc>
                <a:spcPct val="80000"/>
              </a:lnSpc>
            </a:pPr>
            <a:endParaRPr lang="cs-CZ" sz="800" smtClean="0"/>
          </a:p>
          <a:p>
            <a:pPr>
              <a:lnSpc>
                <a:spcPct val="80000"/>
              </a:lnSpc>
            </a:pPr>
            <a:r>
              <a:rPr lang="cs-CZ" sz="1800" b="1" smtClean="0"/>
              <a:t>Opravné tvrzení</a:t>
            </a:r>
            <a:endParaRPr lang="cs-CZ" sz="1800" smtClean="0"/>
          </a:p>
          <a:p>
            <a:pPr lvl="1">
              <a:lnSpc>
                <a:spcPct val="80000"/>
              </a:lnSpc>
            </a:pPr>
            <a:r>
              <a:rPr lang="cs-CZ" sz="1600" smtClean="0"/>
              <a:t>před uplynutím zákonné lhůty pro podání tvrzení lze již podané tvrzení nahradit opravným </a:t>
            </a:r>
            <a:r>
              <a:rPr lang="cs-CZ" sz="1400" smtClean="0"/>
              <a:t>(k předchozímu podání se nepřihlíží)</a:t>
            </a:r>
          </a:p>
        </p:txBody>
      </p:sp>
      <p:sp>
        <p:nvSpPr>
          <p:cNvPr id="2457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457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AA1B204-97AA-4C95-A650-920B0B4ABC1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11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Tvrzení daně 4/4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Stanovení daně 1/3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cs-CZ" sz="2200" b="1" smtClean="0"/>
              <a:t>Stanovení daně</a:t>
            </a:r>
            <a:r>
              <a:rPr lang="cs-CZ" sz="2200" smtClean="0"/>
              <a:t> </a:t>
            </a:r>
            <a:r>
              <a:rPr lang="cs-CZ" sz="1800" smtClean="0"/>
              <a:t>= vyměření nebo doměření daně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1600" b="1" smtClean="0"/>
              <a:t>vyměření daně</a:t>
            </a:r>
            <a:r>
              <a:rPr lang="cs-CZ" sz="1600" smtClean="0"/>
              <a:t> = první stanovení daně v daném daňovém řízení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1600" b="1" smtClean="0"/>
              <a:t>doměření daně</a:t>
            </a:r>
            <a:r>
              <a:rPr lang="cs-CZ" sz="1600" smtClean="0"/>
              <a:t> = následné stanovení daně v daném daňovém řízení</a:t>
            </a:r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b="1" smtClean="0"/>
              <a:t>poslední známá daň </a:t>
            </a:r>
            <a:r>
              <a:rPr lang="cs-CZ" sz="1400" smtClean="0"/>
              <a:t>(daňová povinnost) může být snížena nebo zvýšena                (i opakovaně!)</a:t>
            </a:r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b="1" smtClean="0"/>
              <a:t>právní moc</a:t>
            </a:r>
            <a:r>
              <a:rPr lang="cs-CZ" sz="1400" smtClean="0"/>
              <a:t> dosavadních rozhodnutí o stanovení daně </a:t>
            </a:r>
            <a:r>
              <a:rPr lang="cs-CZ" sz="1400" b="1" smtClean="0"/>
              <a:t>není</a:t>
            </a:r>
            <a:r>
              <a:rPr lang="cs-CZ" sz="1400" smtClean="0"/>
              <a:t> jejímu doměření </a:t>
            </a:r>
            <a:r>
              <a:rPr lang="cs-CZ" sz="1400" b="1" smtClean="0"/>
              <a:t>na překážku</a:t>
            </a:r>
            <a:endParaRPr lang="cs-CZ" sz="1400" smtClean="0"/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smtClean="0"/>
              <a:t>doměřit z moci úřední lze pouze </a:t>
            </a:r>
            <a:r>
              <a:rPr lang="cs-CZ" sz="1400" b="1" smtClean="0"/>
              <a:t>po provedené daňové kontrole</a:t>
            </a:r>
            <a:endParaRPr lang="cs-CZ" sz="1400" smtClean="0"/>
          </a:p>
          <a:p>
            <a:pPr>
              <a:lnSpc>
                <a:spcPct val="95000"/>
              </a:lnSpc>
              <a:spcBef>
                <a:spcPct val="45000"/>
              </a:spcBef>
            </a:pPr>
            <a:endParaRPr lang="cs-CZ" sz="400" smtClean="0"/>
          </a:p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cs-CZ" sz="2200" smtClean="0"/>
              <a:t>Daň lze stanovit: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2100" b="1" smtClean="0"/>
              <a:t>na základě tvrzení daňového subjektu  </a:t>
            </a:r>
            <a:r>
              <a:rPr lang="cs-CZ" sz="2100" smtClean="0"/>
              <a:t>– </a:t>
            </a:r>
            <a:r>
              <a:rPr lang="cs-CZ" sz="2100" i="1" smtClean="0"/>
              <a:t>primárně</a:t>
            </a:r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cs-CZ" sz="1600" smtClean="0"/>
              <a:t>daňové přiznání nebo vyúčtování </a:t>
            </a:r>
            <a:r>
              <a:rPr lang="cs-CZ" sz="1600" smtClean="0">
                <a:sym typeface="Symbol" pitchFamily="18" charset="2"/>
              </a:rPr>
              <a:t> vyměření</a:t>
            </a:r>
            <a:endParaRPr lang="cs-CZ" sz="1600" smtClean="0"/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cs-CZ" sz="1600" smtClean="0"/>
              <a:t>dodatečné přiznání nebo dodatečné vyúčtování </a:t>
            </a:r>
            <a:r>
              <a:rPr lang="cs-CZ" sz="1600" smtClean="0">
                <a:sym typeface="Symbol" pitchFamily="18" charset="2"/>
              </a:rPr>
              <a:t> doměření</a:t>
            </a:r>
            <a:endParaRPr lang="cs-CZ" sz="1600" smtClean="0"/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2100" b="1" smtClean="0"/>
              <a:t>z moci úřední</a:t>
            </a:r>
            <a:r>
              <a:rPr lang="cs-CZ" sz="2100" smtClean="0"/>
              <a:t> – </a:t>
            </a:r>
            <a:r>
              <a:rPr lang="cs-CZ" sz="2100" i="1" smtClean="0"/>
              <a:t>sekundárně</a:t>
            </a:r>
            <a:r>
              <a:rPr lang="cs-CZ" sz="2100" smtClean="0"/>
              <a:t> </a:t>
            </a:r>
            <a:r>
              <a:rPr lang="cs-CZ" sz="1600" smtClean="0"/>
              <a:t>(při nesplnění povinnosti tvrzení)</a:t>
            </a:r>
          </a:p>
        </p:txBody>
      </p:sp>
      <p:sp>
        <p:nvSpPr>
          <p:cNvPr id="25603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5604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65B6D5E-45CE-499F-B3C6-11052E46E20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35000"/>
              </a:spcBef>
            </a:pPr>
            <a:r>
              <a:rPr lang="cs-CZ" sz="2200" smtClean="0"/>
              <a:t>Daň se v nalézacím řízení stanovuje:</a:t>
            </a:r>
            <a:r>
              <a:rPr lang="cs-CZ" sz="1800" smtClean="0"/>
              <a:t> pouze rozhodnutím, které může mít podobu: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b="1" smtClean="0"/>
              <a:t>platebního výměru 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b="1" smtClean="0"/>
              <a:t>dodatečného platebního výměru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hromadného předpisného seznamu</a:t>
            </a:r>
          </a:p>
          <a:p>
            <a:pPr lvl="1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600" smtClean="0"/>
              <a:t>Zákon explicitně nepředpokládá možnost stanovení daně bez vydání rozhodnutí (tj. </a:t>
            </a:r>
            <a:r>
              <a:rPr lang="cs-CZ" sz="1600" b="1" smtClean="0"/>
              <a:t>samovyměření</a:t>
            </a:r>
            <a:r>
              <a:rPr lang="cs-CZ" sz="1600" smtClean="0"/>
              <a:t>)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None/>
            </a:pPr>
            <a:endParaRPr lang="cs-CZ" sz="800" smtClean="0"/>
          </a:p>
          <a:p>
            <a:pPr>
              <a:lnSpc>
                <a:spcPct val="95000"/>
              </a:lnSpc>
              <a:spcBef>
                <a:spcPct val="35000"/>
              </a:spcBef>
            </a:pPr>
            <a:r>
              <a:rPr lang="cs-CZ" sz="2200" smtClean="0"/>
              <a:t>Tato rozhodnutí se </a:t>
            </a:r>
            <a:r>
              <a:rPr lang="cs-CZ" sz="2200" b="1" smtClean="0"/>
              <a:t>neodůvodňují</a:t>
            </a:r>
            <a:r>
              <a:rPr lang="cs-CZ" sz="1800" b="1" smtClean="0"/>
              <a:t> </a:t>
            </a:r>
            <a:r>
              <a:rPr lang="cs-CZ" sz="1800" smtClean="0"/>
              <a:t>– s výjimkou: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stanovená daň se </a:t>
            </a:r>
            <a:r>
              <a:rPr lang="cs-CZ" sz="1600" b="1" smtClean="0"/>
              <a:t>odchyluje</a:t>
            </a:r>
            <a:r>
              <a:rPr lang="cs-CZ" sz="1600" smtClean="0"/>
              <a:t> od daně tvrzené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300" smtClean="0"/>
              <a:t>odůvodňuje se pouze rozdíl stanovený nad rámec tvrzení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daň je stanovena </a:t>
            </a:r>
            <a:r>
              <a:rPr lang="cs-CZ" sz="1600" b="1" smtClean="0"/>
              <a:t>z moci úřední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daň je stanovena na základě výsledku </a:t>
            </a:r>
            <a:r>
              <a:rPr lang="cs-CZ" sz="1600" b="1" smtClean="0"/>
              <a:t>daňové kontroly</a:t>
            </a:r>
            <a:r>
              <a:rPr lang="cs-CZ" sz="1600" smtClean="0"/>
              <a:t> 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200" smtClean="0"/>
              <a:t>za </a:t>
            </a:r>
            <a:r>
              <a:rPr lang="cs-CZ" sz="1300" smtClean="0"/>
              <a:t>odůvodnění</a:t>
            </a:r>
            <a:r>
              <a:rPr lang="cs-CZ" sz="1200" smtClean="0"/>
              <a:t> se považuje zpráva o daňové kontrole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smtClean="0"/>
              <a:t>daň je stanovena na základě výsledku </a:t>
            </a:r>
            <a:r>
              <a:rPr lang="cs-CZ" sz="1600" b="1" smtClean="0"/>
              <a:t>postupu k odstranění pochybností</a:t>
            </a:r>
            <a:r>
              <a:rPr lang="cs-CZ" sz="1600" smtClean="0"/>
              <a:t> 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200" smtClean="0"/>
              <a:t>za odůvodnění </a:t>
            </a:r>
            <a:r>
              <a:rPr lang="cs-CZ" sz="1300" smtClean="0"/>
              <a:t>se</a:t>
            </a:r>
            <a:r>
              <a:rPr lang="cs-CZ" sz="1200" smtClean="0"/>
              <a:t> považuje protokol o projednání výsledku postupu</a:t>
            </a:r>
            <a:endParaRPr lang="cs-CZ" sz="1300" smtClean="0"/>
          </a:p>
        </p:txBody>
      </p:sp>
      <p:sp>
        <p:nvSpPr>
          <p:cNvPr id="2662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662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0F9B9E3-1901-4107-BF37-97E6744F4C7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Stanovení daně 2/3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smtClean="0"/>
              <a:t>Daň může být stanovena i plátci daně </a:t>
            </a:r>
            <a:r>
              <a:rPr lang="cs-CZ" sz="2200" b="1" smtClean="0"/>
              <a:t>k přímé úhradě</a:t>
            </a:r>
            <a:r>
              <a:rPr lang="cs-CZ" sz="2200" smtClean="0"/>
              <a:t> 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smtClean="0"/>
              <a:t>při nesplnění jeho povinnosti srazit a odvést daň ve správné výši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cs-CZ" sz="800" smtClean="0"/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smtClean="0"/>
              <a:t>Stanovená daň může být: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cs-CZ" sz="1600" b="1" smtClean="0"/>
              <a:t>shodná s tvrzením </a:t>
            </a:r>
            <a:r>
              <a:rPr lang="cs-CZ" sz="1600" smtClean="0">
                <a:sym typeface="Symbol" pitchFamily="18" charset="2"/>
              </a:rPr>
              <a:t> nemusí se doručovat (právní fikce doručení)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smtClean="0"/>
              <a:t>nelze se odvolat – výjimka u závazného posouzení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cs-CZ" sz="1600" b="1" smtClean="0"/>
              <a:t>rozdílná </a:t>
            </a:r>
            <a:r>
              <a:rPr lang="cs-CZ" sz="1600" smtClean="0"/>
              <a:t>(zcela nebo z části) </a:t>
            </a:r>
            <a:r>
              <a:rPr lang="cs-CZ" sz="1600" smtClean="0">
                <a:sym typeface="Symbol" pitchFamily="18" charset="2"/>
              </a:rPr>
              <a:t> doručuje se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smtClean="0"/>
              <a:t>lze se odvolat </a:t>
            </a:r>
            <a:r>
              <a:rPr lang="cs-CZ" sz="1400" smtClean="0">
                <a:sym typeface="Symbol" pitchFamily="18" charset="2"/>
              </a:rPr>
              <a:t> posunutí náhradního dne splatnosti až za právní moc rozhodnutí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smtClean="0"/>
              <a:t>nemá vliv na běh úroku z prodlení (ten se počítá vždy od původního dne splatnosti)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cs-CZ" sz="900" smtClean="0"/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smtClean="0"/>
              <a:t>Zákon </a:t>
            </a:r>
            <a:r>
              <a:rPr lang="cs-CZ" sz="2200" b="1" smtClean="0"/>
              <a:t>nestanoví konkrétní lhůtu</a:t>
            </a:r>
            <a:r>
              <a:rPr lang="cs-CZ" sz="2200" smtClean="0"/>
              <a:t>, do kdy má být rozhodnutí</a:t>
            </a:r>
            <a:br>
              <a:rPr lang="cs-CZ" sz="2200" smtClean="0"/>
            </a:br>
            <a:r>
              <a:rPr lang="cs-CZ" sz="2200" smtClean="0"/>
              <a:t>o stanovení daně vydáno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smtClean="0"/>
              <a:t>obecné mantinely představuje pouze lhůta pro stanovení daně</a:t>
            </a:r>
          </a:p>
        </p:txBody>
      </p:sp>
      <p:sp>
        <p:nvSpPr>
          <p:cNvPr id="2765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765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C8E7164-A8C0-40F8-A1AE-1108E26B1BB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Stanovení daně 3/3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Lhůta pro stanovení daně 1/2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900" b="1" smtClean="0"/>
          </a:p>
          <a:p>
            <a:pPr>
              <a:lnSpc>
                <a:spcPct val="90000"/>
              </a:lnSpc>
            </a:pPr>
            <a:r>
              <a:rPr lang="cs-CZ" sz="2500" b="1" smtClean="0"/>
              <a:t>Prekluzivní</a:t>
            </a:r>
            <a:r>
              <a:rPr lang="cs-CZ" sz="2500" smtClean="0"/>
              <a:t> (propadná) lhůta 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uplynutím této lhůty již nelze měnit poslední známou daň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navazují na ní další ustanovení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sz="600" smtClean="0"/>
          </a:p>
          <a:p>
            <a:pPr>
              <a:lnSpc>
                <a:spcPct val="90000"/>
              </a:lnSpc>
            </a:pPr>
            <a:r>
              <a:rPr lang="cs-CZ" sz="2500" b="1" smtClean="0"/>
              <a:t>Délka </a:t>
            </a:r>
            <a:r>
              <a:rPr lang="cs-CZ" sz="2500" smtClean="0"/>
              <a:t>lhůty:  	</a:t>
            </a:r>
            <a:r>
              <a:rPr lang="cs-CZ" sz="2000" smtClean="0"/>
              <a:t>základní </a:t>
            </a:r>
            <a:r>
              <a:rPr lang="cs-CZ" sz="2000" b="1" smtClean="0"/>
              <a:t>3 roky</a:t>
            </a:r>
            <a:r>
              <a:rPr lang="cs-CZ" sz="180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smtClean="0"/>
              <a:t>			    	</a:t>
            </a:r>
            <a:r>
              <a:rPr lang="cs-CZ" sz="2000" smtClean="0"/>
              <a:t>maximální (absolutní) </a:t>
            </a:r>
            <a:r>
              <a:rPr lang="cs-CZ" sz="2000" b="1" smtClean="0"/>
              <a:t>10 let</a:t>
            </a:r>
          </a:p>
          <a:p>
            <a:pPr>
              <a:lnSpc>
                <a:spcPct val="90000"/>
              </a:lnSpc>
            </a:pPr>
            <a:endParaRPr lang="cs-CZ" sz="1600" b="1" smtClean="0"/>
          </a:p>
          <a:p>
            <a:pPr>
              <a:lnSpc>
                <a:spcPct val="90000"/>
              </a:lnSpc>
            </a:pPr>
            <a:r>
              <a:rPr lang="cs-CZ" sz="2500" b="1" smtClean="0"/>
              <a:t>Počátek</a:t>
            </a:r>
            <a:r>
              <a:rPr lang="cs-CZ" sz="2500" smtClean="0"/>
              <a:t> běhu lhůty: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dnem v němž uplynula lhůta pro podání řádného daňového tvrzení, </a:t>
            </a:r>
            <a:r>
              <a:rPr lang="cs-CZ" sz="1600" smtClean="0"/>
              <a:t>nebo</a:t>
            </a:r>
          </a:p>
          <a:p>
            <a:pPr lvl="1">
              <a:lnSpc>
                <a:spcPct val="90000"/>
              </a:lnSpc>
              <a:spcBef>
                <a:spcPts val="700"/>
              </a:spcBef>
            </a:pPr>
            <a:r>
              <a:rPr lang="cs-CZ" sz="1800" smtClean="0"/>
              <a:t>dnem v němž se stala daň splatnou, aniž by zde byla současně povinnost podat řádné daňové tvrzení</a:t>
            </a:r>
          </a:p>
          <a:p>
            <a:pPr lvl="3">
              <a:lnSpc>
                <a:spcPct val="95000"/>
              </a:lnSpc>
              <a:spcBef>
                <a:spcPts val="500"/>
              </a:spcBef>
              <a:buFont typeface="Wingdings" pitchFamily="2" charset="2"/>
              <a:buChar char="Ø"/>
            </a:pPr>
            <a:r>
              <a:rPr lang="cs-CZ" sz="1600" smtClean="0">
                <a:sym typeface="Symbol" pitchFamily="18" charset="2"/>
              </a:rPr>
              <a:t>x § 47 ZSDP (teorie 3+0 a 3+1) - </a:t>
            </a:r>
            <a:r>
              <a:rPr lang="cs-CZ" sz="1600" smtClean="0"/>
              <a:t>I. ÚS 1611/07</a:t>
            </a:r>
            <a:r>
              <a:rPr lang="cs-CZ" sz="1800" smtClean="0"/>
              <a:t> </a:t>
            </a:r>
            <a:endParaRPr lang="cs-CZ" sz="1500" smtClean="0"/>
          </a:p>
        </p:txBody>
      </p:sp>
      <p:sp>
        <p:nvSpPr>
          <p:cNvPr id="28675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8676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8FC9A550-6FDB-4EF8-9686-C8E74CF44FE8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900" smtClean="0"/>
              <a:t>Úkony</a:t>
            </a:r>
            <a:r>
              <a:rPr lang="cs-CZ" sz="2900" b="1" smtClean="0"/>
              <a:t> přerušující </a:t>
            </a:r>
            <a:r>
              <a:rPr lang="cs-CZ" sz="2900" smtClean="0"/>
              <a:t>lhůtu 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2000" smtClean="0"/>
              <a:t>tříletá lhůta běží znovu od daného okamžiku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900" smtClean="0"/>
              <a:t>Úkony </a:t>
            </a:r>
            <a:r>
              <a:rPr lang="cs-CZ" sz="2900" b="1" smtClean="0"/>
              <a:t>prodlužující </a:t>
            </a:r>
            <a:r>
              <a:rPr lang="cs-CZ" sz="2900" smtClean="0"/>
              <a:t>lhůtu o 1 rok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2000" smtClean="0"/>
              <a:t>pokud k nim došlo v posledních 12ti měsících před uplynutím dosavadní lhůty</a:t>
            </a:r>
            <a:endParaRPr lang="cs-CZ" sz="340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900" b="1" smtClean="0"/>
              <a:t>Stavění </a:t>
            </a:r>
            <a:r>
              <a:rPr lang="cs-CZ" sz="2900" smtClean="0"/>
              <a:t>lhůty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2000" smtClean="0"/>
              <a:t>lhůta po určitou dobu neběží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900" smtClean="0"/>
              <a:t>Možnost </a:t>
            </a:r>
            <a:r>
              <a:rPr lang="cs-CZ" sz="2900" b="1" smtClean="0"/>
              <a:t>stanovení daně i po uplynutí lhůty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2000" smtClean="0"/>
              <a:t>účinná lítost, daňový trestný čin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smtClean="0"/>
          </a:p>
          <a:p>
            <a:pPr>
              <a:lnSpc>
                <a:spcPct val="90000"/>
              </a:lnSpc>
              <a:spcBef>
                <a:spcPct val="40000"/>
              </a:spcBef>
              <a:buFont typeface="Wingdings 3" pitchFamily="18" charset="2"/>
              <a:buNone/>
            </a:pPr>
            <a:endParaRPr lang="cs-CZ" sz="2400" smtClean="0"/>
          </a:p>
        </p:txBody>
      </p:sp>
      <p:sp>
        <p:nvSpPr>
          <p:cNvPr id="2969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969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2C0B484F-3A56-4D08-A3E6-F316BA5D6F95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Lhůta pro stanovení daně 2/2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85216" y="1066800"/>
            <a:ext cx="8046720" cy="2819400"/>
          </a:xfrm>
        </p:spPr>
        <p:txBody>
          <a:bodyPr anchor="b"/>
          <a:lstStyle/>
          <a:p>
            <a:pPr algn="r" eaLnBrk="1" hangingPunct="1">
              <a:defRPr/>
            </a:pPr>
            <a: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Placení daní I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00113" y="4437063"/>
            <a:ext cx="7169150" cy="99060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r>
              <a:rPr lang="cs-CZ" sz="2000" smtClean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539750" y="5876925"/>
            <a:ext cx="4608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Osnova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Evidence daní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Nedoplatek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Přeplatek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Lhůta pro placení daně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400" smtClean="0"/>
              <a:t>Vybírání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endParaRPr lang="cs-CZ" sz="2400" smtClean="0"/>
          </a:p>
          <a:p>
            <a:pPr marL="609600" indent="-609600"/>
            <a:endParaRPr lang="cs-CZ" smtClean="0"/>
          </a:p>
        </p:txBody>
      </p:sp>
      <p:sp>
        <p:nvSpPr>
          <p:cNvPr id="3174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174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0786BA9-C197-4D1E-B4D3-294176851AD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1040" y="620713"/>
            <a:ext cx="7772400" cy="1008062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1. Evidence daní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773238"/>
            <a:ext cx="7772400" cy="4330700"/>
          </a:xfrm>
        </p:spPr>
        <p:txBody>
          <a:bodyPr/>
          <a:lstStyle/>
          <a:p>
            <a:pPr marL="609600" indent="-609600"/>
            <a:r>
              <a:rPr lang="cs-CZ" sz="2400" smtClean="0">
                <a:solidFill>
                  <a:srgbClr val="000000"/>
                </a:solidFill>
                <a:cs typeface="Times New Roman" pitchFamily="18" charset="0"/>
              </a:rPr>
              <a:t>Předmět evidence daní</a:t>
            </a:r>
          </a:p>
          <a:p>
            <a:pPr marL="609600" indent="-609600"/>
            <a:endParaRPr lang="cs-CZ" sz="1400" smtClean="0">
              <a:solidFill>
                <a:srgbClr val="000000"/>
              </a:solidFill>
            </a:endParaRPr>
          </a:p>
          <a:p>
            <a:pPr marL="609600" indent="-609600"/>
            <a:r>
              <a:rPr lang="cs-CZ" sz="2400" smtClean="0">
                <a:solidFill>
                  <a:srgbClr val="000000"/>
                </a:solidFill>
              </a:rPr>
              <a:t>Osobní daňový účet (ODÚ)</a:t>
            </a:r>
          </a:p>
          <a:p>
            <a:pPr marL="990600" lvl="1" indent="-533400"/>
            <a:r>
              <a:rPr lang="cs-CZ" sz="2000" b="1" smtClean="0"/>
              <a:t>debetní strana</a:t>
            </a:r>
            <a:r>
              <a:rPr lang="cs-CZ" sz="2000" smtClean="0"/>
              <a:t> ODÚ – předpisy, odpisy a jejich opravy</a:t>
            </a:r>
          </a:p>
          <a:p>
            <a:pPr marL="990600" lvl="1" indent="-533400"/>
            <a:r>
              <a:rPr lang="cs-CZ" sz="2000" b="1" smtClean="0"/>
              <a:t>kreditní strana</a:t>
            </a:r>
            <a:r>
              <a:rPr lang="cs-CZ" sz="2000" smtClean="0"/>
              <a:t> ODÚ – platby a vratky</a:t>
            </a:r>
          </a:p>
          <a:p>
            <a:pPr marL="609600" indent="-609600"/>
            <a:endParaRPr lang="cs-CZ" sz="900" smtClean="0"/>
          </a:p>
          <a:p>
            <a:pPr marL="609600" indent="-609600"/>
            <a:endParaRPr lang="cs-CZ" sz="900" smtClean="0"/>
          </a:p>
          <a:p>
            <a:pPr marL="609600" indent="-609600"/>
            <a:r>
              <a:rPr lang="cs-CZ" sz="2400" smtClean="0"/>
              <a:t>Poskytování informací z ODÚ</a:t>
            </a:r>
          </a:p>
          <a:p>
            <a:pPr marL="990600" lvl="1" indent="-533400"/>
            <a:r>
              <a:rPr lang="cs-CZ" sz="1800" smtClean="0"/>
              <a:t>potvrzení o stavu ODÚ</a:t>
            </a:r>
          </a:p>
          <a:p>
            <a:pPr marL="990600" lvl="1" indent="-533400"/>
            <a:r>
              <a:rPr lang="cs-CZ" sz="1800" smtClean="0"/>
              <a:t>potvrzení o skutečnostech z ODÚ (např. bezdlužnost)</a:t>
            </a:r>
          </a:p>
          <a:p>
            <a:pPr marL="609600" indent="-609600"/>
            <a:endParaRPr lang="cs-CZ" sz="1000" smtClean="0"/>
          </a:p>
          <a:p>
            <a:pPr marL="609600" indent="-609600"/>
            <a:r>
              <a:rPr lang="cs-CZ" sz="2400" smtClean="0"/>
              <a:t>Odpis nedoplatku pro nedobytnost</a:t>
            </a:r>
          </a:p>
        </p:txBody>
      </p:sp>
      <p:sp>
        <p:nvSpPr>
          <p:cNvPr id="32771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2772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289D042-01AC-4C84-8DB7-CA0BEC92FAA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Osnova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Registrační 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Obecně k nalézacímu 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Tvrzení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Stanovení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Lhůta pro stanovení daně</a:t>
            </a:r>
            <a:endParaRPr lang="cs-CZ" smtClean="0"/>
          </a:p>
        </p:txBody>
      </p:sp>
      <p:sp>
        <p:nvSpPr>
          <p:cNvPr id="15363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C8E4043-1336-4E6D-AE87-4F9ED43C165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2. Nedoplatek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000" smtClean="0"/>
              <a:t>daňový řád definuje pojem nedoplatek jako: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částku daně, která není uhrazena a uplynul již den splatnosti této daně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neuhrazené příslušenství daně, u kterého již uplynul den splatnosti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neuhrazená částka zajištěné daně</a:t>
            </a:r>
          </a:p>
          <a:p>
            <a:pPr marL="609600" indent="-609600">
              <a:lnSpc>
                <a:spcPct val="95000"/>
              </a:lnSpc>
            </a:pPr>
            <a:endParaRPr lang="cs-CZ" sz="7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>
              <a:lnSpc>
                <a:spcPct val="95000"/>
              </a:lnSpc>
            </a:pPr>
            <a:r>
              <a:rPr lang="cs-CZ" sz="2000" smtClean="0">
                <a:solidFill>
                  <a:srgbClr val="000000"/>
                </a:solidFill>
                <a:cs typeface="Times New Roman" pitchFamily="18" charset="0"/>
              </a:rPr>
              <a:t>vztah k pojmům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daňový dluh </a:t>
            </a:r>
            <a:r>
              <a:rPr lang="cs-CZ" sz="1400" smtClean="0">
                <a:solidFill>
                  <a:srgbClr val="000000"/>
                </a:solidFill>
                <a:cs typeface="Times New Roman" pitchFamily="18" charset="0"/>
              </a:rPr>
              <a:t>(splatný/nesplatný)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daňová pohledávka </a:t>
            </a:r>
            <a:r>
              <a:rPr lang="cs-CZ" sz="1400" smtClean="0">
                <a:solidFill>
                  <a:srgbClr val="000000"/>
                </a:solidFill>
                <a:cs typeface="Times New Roman" pitchFamily="18" charset="0"/>
              </a:rPr>
              <a:t>(splatná/nesplatná)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>
                <a:solidFill>
                  <a:srgbClr val="000000"/>
                </a:solidFill>
                <a:cs typeface="Times New Roman" pitchFamily="18" charset="0"/>
              </a:rPr>
              <a:t>splatná daň</a:t>
            </a:r>
          </a:p>
          <a:p>
            <a:pPr marL="990600" lvl="1" indent="-533400">
              <a:lnSpc>
                <a:spcPct val="95000"/>
              </a:lnSpc>
            </a:pPr>
            <a:endParaRPr lang="cs-CZ" sz="7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zánik nedoplatku</a:t>
            </a:r>
          </a:p>
          <a:p>
            <a:pPr marL="609600" indent="-609600">
              <a:lnSpc>
                <a:spcPct val="95000"/>
              </a:lnSpc>
            </a:pPr>
            <a:endParaRPr lang="cs-CZ" sz="900" smtClean="0"/>
          </a:p>
          <a:p>
            <a:pPr marL="609600" indent="-609600">
              <a:lnSpc>
                <a:spcPct val="95000"/>
              </a:lnSpc>
            </a:pPr>
            <a:r>
              <a:rPr lang="cs-CZ" sz="2000" smtClean="0"/>
              <a:t>vyrozumění o nedoplatku</a:t>
            </a:r>
            <a:r>
              <a:rPr lang="cs-CZ" sz="1800" smtClean="0"/>
              <a:t> </a:t>
            </a:r>
            <a:r>
              <a:rPr lang="cs-CZ" sz="1600" smtClean="0"/>
              <a:t>- neformální</a:t>
            </a:r>
          </a:p>
        </p:txBody>
      </p:sp>
      <p:sp>
        <p:nvSpPr>
          <p:cNvPr id="33795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6C7A858-E7F7-4CCE-B755-B4A7C899F93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8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cs-CZ" sz="1400" dirty="0">
                <a:latin typeface="+mn-lt"/>
              </a:rPr>
              <a:t>Placení daní I</a:t>
            </a:r>
          </a:p>
          <a:p>
            <a:pPr algn="r">
              <a:defRPr/>
            </a:pPr>
            <a:r>
              <a:rPr lang="cs-CZ" sz="1400" dirty="0">
                <a:latin typeface="+mn-lt"/>
              </a:rPr>
              <a:t>Mgr. Karel Šimek</a:t>
            </a:r>
          </a:p>
        </p:txBody>
      </p:sp>
      <p:sp>
        <p:nvSpPr>
          <p:cNvPr id="897029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CD8B7E09-6A5E-468C-969B-2AFFBA56039D}" type="slidenum">
              <a:rPr lang="cs-CZ" sz="2000" b="1">
                <a:solidFill>
                  <a:schemeClr val="bg1"/>
                </a:solidFill>
                <a:latin typeface="+mn-lt"/>
              </a:rPr>
              <a:pPr>
                <a:defRPr/>
              </a:pPr>
              <a:t>21</a:t>
            </a:fld>
            <a:endParaRPr lang="cs-CZ" sz="2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7082" name="Rectangle 58"/>
          <p:cNvSpPr>
            <a:spLocks noChangeArrowheads="1"/>
          </p:cNvSpPr>
          <p:nvPr/>
        </p:nvSpPr>
        <p:spPr bwMode="auto">
          <a:xfrm>
            <a:off x="6575425" y="1341438"/>
            <a:ext cx="1901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Je předepsána</a:t>
            </a:r>
            <a:r>
              <a:rPr lang="cs-CZ" sz="1400">
                <a:latin typeface="+mn-lt"/>
              </a:rPr>
              <a:t> do evidence daní</a:t>
            </a:r>
          </a:p>
        </p:txBody>
      </p:sp>
      <p:sp>
        <p:nvSpPr>
          <p:cNvPr id="897083" name="Rectangle 59"/>
          <p:cNvSpPr>
            <a:spLocks noChangeArrowheads="1"/>
          </p:cNvSpPr>
          <p:nvPr/>
        </p:nvSpPr>
        <p:spPr bwMode="auto">
          <a:xfrm>
            <a:off x="3051175" y="333375"/>
            <a:ext cx="2487613" cy="1079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Daň</a:t>
            </a:r>
          </a:p>
          <a:p>
            <a:pPr algn="ctr">
              <a:defRPr/>
            </a:pPr>
            <a:r>
              <a:rPr lang="cs-CZ" sz="1600" dirty="0"/>
              <a:t>(Daňová pohledávka)</a:t>
            </a:r>
          </a:p>
        </p:txBody>
      </p:sp>
      <p:sp>
        <p:nvSpPr>
          <p:cNvPr id="897084" name="Rectangle 60"/>
          <p:cNvSpPr>
            <a:spLocks noChangeArrowheads="1"/>
          </p:cNvSpPr>
          <p:nvPr/>
        </p:nvSpPr>
        <p:spPr bwMode="auto">
          <a:xfrm>
            <a:off x="1901825" y="1752600"/>
            <a:ext cx="1755775" cy="812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Nesplatná</a:t>
            </a:r>
          </a:p>
        </p:txBody>
      </p:sp>
      <p:sp>
        <p:nvSpPr>
          <p:cNvPr id="897085" name="Rectangle 61"/>
          <p:cNvSpPr>
            <a:spLocks noChangeArrowheads="1"/>
          </p:cNvSpPr>
          <p:nvPr/>
        </p:nvSpPr>
        <p:spPr bwMode="auto">
          <a:xfrm>
            <a:off x="4900613" y="1752600"/>
            <a:ext cx="1755775" cy="812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Splatná</a:t>
            </a:r>
          </a:p>
        </p:txBody>
      </p:sp>
      <p:sp>
        <p:nvSpPr>
          <p:cNvPr id="897086" name="Rectangle 62"/>
          <p:cNvSpPr>
            <a:spLocks noChangeArrowheads="1"/>
          </p:cNvSpPr>
          <p:nvPr/>
        </p:nvSpPr>
        <p:spPr bwMode="auto">
          <a:xfrm>
            <a:off x="1462088" y="4221163"/>
            <a:ext cx="2339975" cy="86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 dirty="0"/>
              <a:t>Vymahatelný</a:t>
            </a:r>
          </a:p>
        </p:txBody>
      </p:sp>
      <p:sp>
        <p:nvSpPr>
          <p:cNvPr id="897087" name="Rectangle 63"/>
          <p:cNvSpPr>
            <a:spLocks noChangeArrowheads="1"/>
          </p:cNvSpPr>
          <p:nvPr/>
        </p:nvSpPr>
        <p:spPr bwMode="auto">
          <a:xfrm>
            <a:off x="3465513" y="3213100"/>
            <a:ext cx="2047875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/>
              <a:t>Nedoplatek</a:t>
            </a:r>
          </a:p>
        </p:txBody>
      </p:sp>
      <p:sp>
        <p:nvSpPr>
          <p:cNvPr id="897088" name="Rectangle 64"/>
          <p:cNvSpPr>
            <a:spLocks noChangeArrowheads="1"/>
          </p:cNvSpPr>
          <p:nvPr/>
        </p:nvSpPr>
        <p:spPr bwMode="auto">
          <a:xfrm>
            <a:off x="5194300" y="4221163"/>
            <a:ext cx="2559050" cy="86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000" b="1"/>
              <a:t>Nevymahatelný</a:t>
            </a:r>
          </a:p>
        </p:txBody>
      </p:sp>
      <p:sp>
        <p:nvSpPr>
          <p:cNvPr id="897089" name="Rectangle 65"/>
          <p:cNvSpPr>
            <a:spLocks noChangeArrowheads="1"/>
          </p:cNvSpPr>
          <p:nvPr/>
        </p:nvSpPr>
        <p:spPr bwMode="auto">
          <a:xfrm>
            <a:off x="4503738" y="5229225"/>
            <a:ext cx="4462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cs-CZ" sz="1400">
                <a:latin typeface="+mn-lt"/>
              </a:rPr>
              <a:t> při </a:t>
            </a:r>
            <a:r>
              <a:rPr lang="cs-CZ" sz="1400" b="1">
                <a:latin typeface="+mn-lt"/>
              </a:rPr>
              <a:t>posečkání</a:t>
            </a:r>
            <a:r>
              <a:rPr lang="cs-CZ" sz="1400">
                <a:latin typeface="+mn-lt"/>
              </a:rPr>
              <a:t> či </a:t>
            </a:r>
            <a:r>
              <a:rPr lang="cs-CZ" sz="1400" b="1">
                <a:latin typeface="+mn-lt"/>
              </a:rPr>
              <a:t>rozložení úhrady na splátky</a:t>
            </a:r>
          </a:p>
          <a:p>
            <a:pPr>
              <a:buFontTx/>
              <a:buChar char="-"/>
              <a:defRPr/>
            </a:pPr>
            <a:r>
              <a:rPr lang="cs-CZ" sz="1400">
                <a:latin typeface="+mn-lt"/>
              </a:rPr>
              <a:t> pokud neuplynul </a:t>
            </a:r>
            <a:r>
              <a:rPr lang="cs-CZ" sz="1400" b="1">
                <a:latin typeface="+mn-lt"/>
              </a:rPr>
              <a:t>náhradní den splatnosti</a:t>
            </a:r>
            <a:endParaRPr lang="cs-CZ" sz="1400">
              <a:latin typeface="+mn-lt"/>
            </a:endParaRPr>
          </a:p>
        </p:txBody>
      </p:sp>
      <p:sp>
        <p:nvSpPr>
          <p:cNvPr id="897090" name="Rectangle 66"/>
          <p:cNvSpPr>
            <a:spLocks noChangeArrowheads="1"/>
          </p:cNvSpPr>
          <p:nvPr/>
        </p:nvSpPr>
        <p:spPr bwMode="auto">
          <a:xfrm>
            <a:off x="4295775" y="2708275"/>
            <a:ext cx="1317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200">
                <a:latin typeface="+mn-lt"/>
              </a:rPr>
              <a:t>Neuhrazena</a:t>
            </a:r>
          </a:p>
        </p:txBody>
      </p:sp>
      <p:sp>
        <p:nvSpPr>
          <p:cNvPr id="897091" name="Rectangle 67"/>
          <p:cNvSpPr>
            <a:spLocks noChangeArrowheads="1"/>
          </p:cNvSpPr>
          <p:nvPr/>
        </p:nvSpPr>
        <p:spPr bwMode="auto">
          <a:xfrm>
            <a:off x="6715125" y="2708275"/>
            <a:ext cx="11699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200">
                <a:latin typeface="+mn-lt"/>
              </a:rPr>
              <a:t>Uhrazena</a:t>
            </a:r>
          </a:p>
        </p:txBody>
      </p:sp>
      <p:sp>
        <p:nvSpPr>
          <p:cNvPr id="897092" name="Rectangle 68"/>
          <p:cNvSpPr>
            <a:spLocks noChangeArrowheads="1"/>
          </p:cNvSpPr>
          <p:nvPr/>
        </p:nvSpPr>
        <p:spPr bwMode="auto">
          <a:xfrm>
            <a:off x="6646863" y="3068638"/>
            <a:ext cx="22669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Splněna platební povinnost </a:t>
            </a:r>
            <a:r>
              <a:rPr lang="cs-CZ" sz="1400" b="1">
                <a:latin typeface="+mn-lt"/>
                <a:sym typeface="Symbol" pitchFamily="18" charset="2"/>
              </a:rPr>
              <a:t> daňová pohledávka zaniká splněním</a:t>
            </a:r>
          </a:p>
        </p:txBody>
      </p:sp>
      <p:sp>
        <p:nvSpPr>
          <p:cNvPr id="897093" name="Rectangle 69"/>
          <p:cNvSpPr>
            <a:spLocks noChangeArrowheads="1"/>
          </p:cNvSpPr>
          <p:nvPr/>
        </p:nvSpPr>
        <p:spPr bwMode="auto">
          <a:xfrm>
            <a:off x="215900" y="2708275"/>
            <a:ext cx="2779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>
                <a:latin typeface="+mn-lt"/>
              </a:rPr>
              <a:t>Dřívější úhrada </a:t>
            </a:r>
            <a:r>
              <a:rPr lang="cs-CZ" sz="1400">
                <a:latin typeface="+mn-lt"/>
                <a:sym typeface="Symbol" pitchFamily="18" charset="2"/>
              </a:rPr>
              <a:t>=</a:t>
            </a:r>
            <a:r>
              <a:rPr lang="cs-CZ" sz="1400">
                <a:latin typeface="+mn-lt"/>
              </a:rPr>
              <a:t> </a:t>
            </a:r>
            <a:r>
              <a:rPr lang="cs-CZ" sz="1400" b="1">
                <a:latin typeface="+mn-lt"/>
              </a:rPr>
              <a:t>přeplatek</a:t>
            </a:r>
          </a:p>
        </p:txBody>
      </p:sp>
      <p:sp>
        <p:nvSpPr>
          <p:cNvPr id="897094" name="Rectangle 70"/>
          <p:cNvSpPr>
            <a:spLocks noChangeArrowheads="1"/>
          </p:cNvSpPr>
          <p:nvPr/>
        </p:nvSpPr>
        <p:spPr bwMode="auto">
          <a:xfrm>
            <a:off x="285750" y="1484313"/>
            <a:ext cx="16827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>
                <a:latin typeface="+mn-lt"/>
              </a:rPr>
              <a:t>Dosud </a:t>
            </a:r>
            <a:r>
              <a:rPr lang="cs-CZ" sz="1400" b="1">
                <a:latin typeface="+mn-lt"/>
              </a:rPr>
              <a:t>není předepsána</a:t>
            </a:r>
            <a:r>
              <a:rPr lang="cs-CZ" sz="1400">
                <a:latin typeface="+mn-lt"/>
              </a:rPr>
              <a:t> do evidence daní</a:t>
            </a:r>
          </a:p>
        </p:txBody>
      </p:sp>
      <p:sp>
        <p:nvSpPr>
          <p:cNvPr id="897095" name="Rectangle 71"/>
          <p:cNvSpPr>
            <a:spLocks noChangeArrowheads="1"/>
          </p:cNvSpPr>
          <p:nvPr/>
        </p:nvSpPr>
        <p:spPr bwMode="auto">
          <a:xfrm>
            <a:off x="493713" y="5229225"/>
            <a:ext cx="3365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400" b="1">
                <a:latin typeface="+mn-lt"/>
              </a:rPr>
              <a:t>Výkaz</a:t>
            </a:r>
            <a:r>
              <a:rPr lang="cs-CZ" sz="1400">
                <a:latin typeface="+mn-lt"/>
              </a:rPr>
              <a:t> (vymahatelných) nedoplatků je </a:t>
            </a:r>
            <a:r>
              <a:rPr lang="cs-CZ" sz="1400" b="1">
                <a:latin typeface="+mn-lt"/>
              </a:rPr>
              <a:t>exekučním titulem</a:t>
            </a:r>
          </a:p>
        </p:txBody>
      </p:sp>
      <p:sp>
        <p:nvSpPr>
          <p:cNvPr id="897096" name="Line 72"/>
          <p:cNvSpPr>
            <a:spLocks noChangeShapeType="1"/>
          </p:cNvSpPr>
          <p:nvPr/>
        </p:nvSpPr>
        <p:spPr bwMode="auto">
          <a:xfrm>
            <a:off x="5559425" y="91440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7" name="Line 73"/>
          <p:cNvSpPr>
            <a:spLocks noChangeShapeType="1"/>
          </p:cNvSpPr>
          <p:nvPr/>
        </p:nvSpPr>
        <p:spPr bwMode="auto">
          <a:xfrm>
            <a:off x="5851525" y="914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8" name="Line 74"/>
          <p:cNvSpPr>
            <a:spLocks noChangeShapeType="1"/>
          </p:cNvSpPr>
          <p:nvPr/>
        </p:nvSpPr>
        <p:spPr bwMode="auto">
          <a:xfrm flipH="1">
            <a:off x="2779713" y="91440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099" name="Line 75"/>
          <p:cNvSpPr>
            <a:spLocks noChangeShapeType="1"/>
          </p:cNvSpPr>
          <p:nvPr/>
        </p:nvSpPr>
        <p:spPr bwMode="auto">
          <a:xfrm>
            <a:off x="2779713" y="914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0" name="Line 76"/>
          <p:cNvSpPr>
            <a:spLocks noChangeShapeType="1"/>
          </p:cNvSpPr>
          <p:nvPr/>
        </p:nvSpPr>
        <p:spPr bwMode="auto">
          <a:xfrm>
            <a:off x="4364038" y="22764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1" name="Line 77"/>
          <p:cNvSpPr>
            <a:spLocks noChangeShapeType="1"/>
          </p:cNvSpPr>
          <p:nvPr/>
        </p:nvSpPr>
        <p:spPr bwMode="auto">
          <a:xfrm flipH="1">
            <a:off x="4389438" y="2286000"/>
            <a:ext cx="51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2" name="Line 78"/>
          <p:cNvSpPr>
            <a:spLocks noChangeShapeType="1"/>
          </p:cNvSpPr>
          <p:nvPr/>
        </p:nvSpPr>
        <p:spPr bwMode="auto">
          <a:xfrm>
            <a:off x="7821613" y="22764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3" name="Line 79"/>
          <p:cNvSpPr>
            <a:spLocks noChangeShapeType="1"/>
          </p:cNvSpPr>
          <p:nvPr/>
        </p:nvSpPr>
        <p:spPr bwMode="auto">
          <a:xfrm flipH="1">
            <a:off x="2497138" y="3644900"/>
            <a:ext cx="950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4" name="Line 80"/>
          <p:cNvSpPr>
            <a:spLocks noChangeShapeType="1"/>
          </p:cNvSpPr>
          <p:nvPr/>
        </p:nvSpPr>
        <p:spPr bwMode="auto">
          <a:xfrm>
            <a:off x="2497138" y="36449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5" name="Line 81"/>
          <p:cNvSpPr>
            <a:spLocks noChangeShapeType="1"/>
          </p:cNvSpPr>
          <p:nvPr/>
        </p:nvSpPr>
        <p:spPr bwMode="auto">
          <a:xfrm>
            <a:off x="5540375" y="3644900"/>
            <a:ext cx="950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6" name="Line 82"/>
          <p:cNvSpPr>
            <a:spLocks noChangeShapeType="1"/>
          </p:cNvSpPr>
          <p:nvPr/>
        </p:nvSpPr>
        <p:spPr bwMode="auto">
          <a:xfrm>
            <a:off x="6507163" y="36449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  <p:sp>
        <p:nvSpPr>
          <p:cNvPr id="897107" name="Line 83"/>
          <p:cNvSpPr>
            <a:spLocks noChangeShapeType="1"/>
          </p:cNvSpPr>
          <p:nvPr/>
        </p:nvSpPr>
        <p:spPr bwMode="auto">
          <a:xfrm flipH="1">
            <a:off x="6656388" y="2286000"/>
            <a:ext cx="1171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3. Přeplatek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defRPr/>
            </a:pPr>
            <a:r>
              <a:rPr lang="cs-CZ" sz="2000" b="1" dirty="0" smtClean="0"/>
              <a:t>přeplatek </a:t>
            </a:r>
            <a:r>
              <a:rPr lang="cs-CZ" sz="1800" b="1" dirty="0" smtClean="0"/>
              <a:t>-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částka, o kterou úhrn plateb a vratek na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kreditní straně </a:t>
            </a:r>
            <a:r>
              <a:rPr lang="cs-CZ" sz="1600" dirty="0" smtClean="0">
                <a:solidFill>
                  <a:srgbClr val="000000"/>
                </a:solidFill>
              </a:rPr>
              <a:t>ODÚ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 převyšuje úhrn předpisů a odpisů na debetní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cs typeface="Times New Roman" pitchFamily="18" charset="0"/>
              </a:rPr>
              <a:t>straně </a:t>
            </a:r>
            <a:r>
              <a:rPr lang="cs-CZ" sz="1600" dirty="0" smtClean="0">
                <a:solidFill>
                  <a:srgbClr val="000000"/>
                </a:solidFill>
              </a:rPr>
              <a:t>ODÚ</a:t>
            </a:r>
          </a:p>
          <a:p>
            <a:pPr marL="609600" indent="-609600">
              <a:lnSpc>
                <a:spcPct val="95000"/>
              </a:lnSpc>
              <a:defRPr/>
            </a:pPr>
            <a:endParaRPr lang="cs-CZ" sz="900" dirty="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b="1" dirty="0" smtClean="0"/>
              <a:t>vratitelný přeplatek</a:t>
            </a:r>
            <a:r>
              <a:rPr lang="cs-CZ" sz="1800" dirty="0" smtClean="0"/>
              <a:t> </a:t>
            </a:r>
            <a:r>
              <a:rPr lang="cs-CZ" sz="1600" dirty="0" smtClean="0"/>
              <a:t>= </a:t>
            </a:r>
            <a:r>
              <a:rPr lang="cs-CZ" sz="1600" dirty="0" err="1" smtClean="0"/>
              <a:t>přeplatek</a:t>
            </a:r>
            <a:r>
              <a:rPr lang="cs-CZ" sz="1600" dirty="0" smtClean="0"/>
              <a:t>, který prošel tzv. testem </a:t>
            </a:r>
            <a:r>
              <a:rPr lang="cs-CZ" sz="1600" dirty="0" err="1" smtClean="0"/>
              <a:t>vratitelnosti</a:t>
            </a:r>
            <a:endParaRPr lang="cs-CZ" sz="1600" dirty="0" smtClean="0"/>
          </a:p>
          <a:p>
            <a:pPr marL="990600" lvl="1" indent="-533400">
              <a:lnSpc>
                <a:spcPct val="95000"/>
              </a:lnSpc>
              <a:defRPr/>
            </a:pPr>
            <a:r>
              <a:rPr lang="cs-CZ" sz="1800" dirty="0" smtClean="0"/>
              <a:t>test </a:t>
            </a:r>
            <a:r>
              <a:rPr lang="cs-CZ" sz="1800" dirty="0" err="1" smtClean="0"/>
              <a:t>vratitelnosti</a:t>
            </a:r>
            <a:r>
              <a:rPr lang="cs-CZ" sz="1600" dirty="0" smtClean="0"/>
              <a:t> - </a:t>
            </a:r>
            <a:r>
              <a:rPr lang="cs-CZ" sz="1400" dirty="0" smtClean="0"/>
              <a:t>přeplatek se započte nejprve na: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</a:t>
            </a:r>
            <a:r>
              <a:rPr lang="cs-CZ" sz="1600" dirty="0" smtClean="0"/>
              <a:t> </a:t>
            </a:r>
            <a:r>
              <a:rPr lang="cs-CZ" sz="1600" b="1" dirty="0" smtClean="0"/>
              <a:t>na ODÚ</a:t>
            </a:r>
            <a:r>
              <a:rPr lang="cs-CZ" sz="1600" dirty="0" smtClean="0"/>
              <a:t>, kde je přeplatek evidován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 na jiných ODÚ </a:t>
            </a:r>
            <a:r>
              <a:rPr lang="cs-CZ" sz="1600" dirty="0" smtClean="0"/>
              <a:t>u téhož správce daně</a:t>
            </a:r>
          </a:p>
          <a:p>
            <a:pPr marL="1133475" lvl="1" indent="-457200">
              <a:lnSpc>
                <a:spcPct val="95000"/>
              </a:lnSpc>
              <a:buFontTx/>
              <a:buAutoNum type="arabicPeriod"/>
              <a:defRPr/>
            </a:pPr>
            <a:r>
              <a:rPr lang="cs-CZ" sz="1600" b="1" dirty="0" smtClean="0"/>
              <a:t>nedoplatky u jiného správce daně</a:t>
            </a:r>
            <a:r>
              <a:rPr lang="cs-CZ" sz="1600" dirty="0" smtClean="0"/>
              <a:t>, jenž o něj požádal před</a:t>
            </a:r>
            <a:r>
              <a:rPr lang="cs-CZ" sz="1600" b="1" dirty="0" smtClean="0"/>
              <a:t> </a:t>
            </a:r>
            <a:r>
              <a:rPr lang="cs-CZ" sz="1600" dirty="0" smtClean="0"/>
              <a:t>vystavením příkazu k vrácení daňovému subjektu</a:t>
            </a:r>
          </a:p>
          <a:p>
            <a:pPr marL="1371600" lvl="2" indent="-457200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cs-CZ" sz="1200" b="1" dirty="0" smtClean="0">
                <a:sym typeface="Wingdings 3" pitchFamily="18" charset="2"/>
              </a:rPr>
              <a:t>			</a:t>
            </a:r>
            <a:endParaRPr lang="cs-CZ" sz="800" dirty="0" smtClean="0"/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dirty="0" smtClean="0"/>
              <a:t>vratitelný přeplatek je v dispozici daňového subjektu</a:t>
            </a:r>
            <a:r>
              <a:rPr lang="cs-CZ" sz="1800" dirty="0" smtClean="0"/>
              <a:t> </a:t>
            </a:r>
          </a:p>
          <a:p>
            <a:pPr marL="990600" lvl="1" indent="-533400">
              <a:lnSpc>
                <a:spcPct val="95000"/>
              </a:lnSpc>
              <a:defRPr/>
            </a:pPr>
            <a:r>
              <a:rPr lang="cs-CZ" sz="1600" dirty="0" smtClean="0"/>
              <a:t>možnost požádat o jeho vrácení či převedení</a:t>
            </a:r>
          </a:p>
          <a:p>
            <a:pPr marL="609600" indent="-609600">
              <a:lnSpc>
                <a:spcPct val="95000"/>
              </a:lnSpc>
              <a:defRPr/>
            </a:pPr>
            <a:endParaRPr lang="cs-CZ" sz="900" dirty="0" smtClean="0"/>
          </a:p>
          <a:p>
            <a:pPr marL="609600" indent="-609600">
              <a:lnSpc>
                <a:spcPct val="95000"/>
              </a:lnSpc>
              <a:defRPr/>
            </a:pPr>
            <a:r>
              <a:rPr lang="cs-CZ" sz="2000" dirty="0" smtClean="0"/>
              <a:t>úrok z vratitelného přeplatku </a:t>
            </a:r>
            <a:r>
              <a:rPr lang="cs-CZ" sz="1600" dirty="0" smtClean="0"/>
              <a:t>(sankce pro správce daně)</a:t>
            </a:r>
          </a:p>
        </p:txBody>
      </p:sp>
      <p:sp>
        <p:nvSpPr>
          <p:cNvPr id="35843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3021F1B-E2F3-4814-A81B-828810B8505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4. Lhůta pro placení daně 1/2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/>
            <a:r>
              <a:rPr lang="cs-CZ" sz="2000" smtClean="0"/>
              <a:t>časový úsek, ve kterém je možné realizovat dobrovolnou i nedobrovolnou úhradu daně</a:t>
            </a:r>
            <a:endParaRPr lang="cs-CZ" sz="1600" smtClean="0"/>
          </a:p>
          <a:p>
            <a:pPr marL="609600" indent="-609600"/>
            <a:endParaRPr lang="cs-CZ" sz="900" smtClean="0"/>
          </a:p>
          <a:p>
            <a:pPr marL="609600" indent="-609600"/>
            <a:r>
              <a:rPr lang="cs-CZ" sz="2000" smtClean="0"/>
              <a:t>prekluzivní (propadný) charakter lhůty</a:t>
            </a:r>
          </a:p>
          <a:p>
            <a:pPr marL="990600" lvl="1" indent="-533400">
              <a:buFontTx/>
              <a:buChar char="•"/>
            </a:pPr>
            <a:r>
              <a:rPr lang="cs-CZ" sz="1600" smtClean="0"/>
              <a:t>rozdíl oproti předchozí právní úpravě, kde byla promlčecí i prekluzivní lhůta</a:t>
            </a:r>
          </a:p>
          <a:p>
            <a:pPr marL="609600" indent="-609600">
              <a:buFontTx/>
              <a:buNone/>
            </a:pPr>
            <a:endParaRPr lang="cs-CZ" sz="800" smtClean="0"/>
          </a:p>
          <a:p>
            <a:pPr marL="609600" indent="-609600"/>
            <a:r>
              <a:rPr lang="cs-CZ" sz="2000" smtClean="0"/>
              <a:t>délka</a:t>
            </a:r>
            <a:r>
              <a:rPr lang="cs-CZ" sz="2000" b="1" smtClean="0"/>
              <a:t> </a:t>
            </a:r>
            <a:r>
              <a:rPr lang="cs-CZ" sz="2000" smtClean="0"/>
              <a:t>lhůty</a:t>
            </a:r>
          </a:p>
          <a:p>
            <a:pPr marL="990600" lvl="1" indent="-533400"/>
            <a:r>
              <a:rPr lang="cs-CZ" sz="1600" smtClean="0"/>
              <a:t>základní </a:t>
            </a:r>
            <a:r>
              <a:rPr lang="cs-CZ" sz="1600" b="1" smtClean="0"/>
              <a:t>6 let</a:t>
            </a:r>
            <a:r>
              <a:rPr lang="cs-CZ" sz="1600" smtClean="0"/>
              <a:t> </a:t>
            </a:r>
          </a:p>
          <a:p>
            <a:pPr marL="990600" lvl="1" indent="-533400"/>
            <a:r>
              <a:rPr lang="cs-CZ" sz="1600" smtClean="0"/>
              <a:t>maximální </a:t>
            </a:r>
            <a:r>
              <a:rPr lang="cs-CZ" sz="1600" b="1" smtClean="0"/>
              <a:t>20 let</a:t>
            </a:r>
          </a:p>
          <a:p>
            <a:pPr marL="1371600" lvl="2" indent="-457200"/>
            <a:r>
              <a:rPr lang="cs-CZ" sz="1600" smtClean="0"/>
              <a:t>u nedoplatku zajištěného zástavním právem zapisovaného do veřejného registru: </a:t>
            </a:r>
            <a:r>
              <a:rPr lang="cs-CZ" sz="1600" b="1" smtClean="0"/>
              <a:t>30 let</a:t>
            </a:r>
            <a:r>
              <a:rPr lang="cs-CZ" sz="1600" smtClean="0"/>
              <a:t> od zápisu</a:t>
            </a:r>
            <a:endParaRPr lang="cs-CZ" sz="1600" b="1" smtClean="0"/>
          </a:p>
          <a:p>
            <a:pPr marL="609600" indent="-609600">
              <a:lnSpc>
                <a:spcPct val="95000"/>
              </a:lnSpc>
            </a:pPr>
            <a:endParaRPr lang="cs-CZ" sz="1600" smtClean="0"/>
          </a:p>
        </p:txBody>
      </p:sp>
      <p:sp>
        <p:nvSpPr>
          <p:cNvPr id="3686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686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E9A7514-A6F6-46D9-8EB7-FF309A8970F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4. Lhůta pro placení daně 2/2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000" b="1" smtClean="0"/>
              <a:t>počátek</a:t>
            </a:r>
            <a:r>
              <a:rPr lang="cs-CZ" sz="2000" smtClean="0"/>
              <a:t> běhu lhůty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u daní vyměřovaných </a:t>
            </a:r>
            <a:r>
              <a:rPr lang="cs-CZ" sz="1600" smtClean="0"/>
              <a:t>= okamžik splatnosti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u daní doměřovaných </a:t>
            </a:r>
            <a:r>
              <a:rPr lang="cs-CZ" sz="1600" smtClean="0"/>
              <a:t>= okamžik náhradní splatnosti</a:t>
            </a:r>
          </a:p>
          <a:p>
            <a:pPr marL="990600" lvl="1" indent="-5334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cs-CZ" sz="600" smtClean="0"/>
          </a:p>
          <a:p>
            <a:pPr marL="609600" indent="-609600">
              <a:lnSpc>
                <a:spcPct val="90000"/>
              </a:lnSpc>
            </a:pPr>
            <a:r>
              <a:rPr lang="cs-CZ" sz="2000" smtClean="0"/>
              <a:t>úkony</a:t>
            </a:r>
            <a:r>
              <a:rPr lang="cs-CZ" sz="2000" b="1" smtClean="0"/>
              <a:t> přerušující </a:t>
            </a:r>
            <a:r>
              <a:rPr lang="cs-CZ" sz="2000" smtClean="0"/>
              <a:t>lhůtu</a:t>
            </a:r>
            <a:endParaRPr lang="cs-CZ" sz="1600" smtClean="0"/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zahájení exekučního řízení</a:t>
            </a:r>
            <a:r>
              <a:rPr lang="cs-CZ" sz="2000" smtClean="0"/>
              <a:t> </a:t>
            </a:r>
          </a:p>
          <a:p>
            <a:pPr marL="1371600" lvl="2" indent="-457200">
              <a:lnSpc>
                <a:spcPct val="90000"/>
              </a:lnSpc>
            </a:pPr>
            <a:r>
              <a:rPr lang="cs-CZ" sz="1400" smtClean="0"/>
              <a:t>nejen dle daňového řádu, ale i podle exekučního řádu či OSŘ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zřízení zástavního práva</a:t>
            </a:r>
            <a:endParaRPr lang="cs-CZ" sz="1400" smtClean="0"/>
          </a:p>
          <a:p>
            <a:pPr marL="990600" lvl="1" indent="-533400">
              <a:lnSpc>
                <a:spcPct val="90000"/>
              </a:lnSpc>
            </a:pPr>
            <a:r>
              <a:rPr lang="cs-CZ" sz="1800" smtClean="0"/>
              <a:t>oznámení rozhodnutí o posečkání</a:t>
            </a:r>
            <a:endParaRPr lang="cs-CZ" sz="1400" smtClean="0"/>
          </a:p>
          <a:p>
            <a:pPr marL="990600" lvl="1" indent="-533400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cs-CZ" sz="600" smtClean="0"/>
          </a:p>
          <a:p>
            <a:pPr marL="609600" indent="-609600">
              <a:lnSpc>
                <a:spcPct val="90000"/>
              </a:lnSpc>
            </a:pPr>
            <a:r>
              <a:rPr lang="cs-CZ" sz="2000" smtClean="0"/>
              <a:t>lhůta se </a:t>
            </a:r>
            <a:r>
              <a:rPr lang="cs-CZ" sz="2000" b="1" smtClean="0"/>
              <a:t>staví </a:t>
            </a:r>
            <a:r>
              <a:rPr lang="cs-CZ" sz="2000" smtClean="0"/>
              <a:t>po dobu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vymáhání daně soudem nebo soudním exekutorem</a:t>
            </a:r>
            <a:endParaRPr lang="cs-CZ" sz="1200" smtClean="0"/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přihlášení daňové pohledávky do insolvenčního řízení nebo do veřejné dražby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daňové exekuce srážkami ze mzdy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600" smtClean="0"/>
              <a:t>dožádání mezinárodní pomoci při vymáhání</a:t>
            </a:r>
            <a:endParaRPr lang="cs-CZ" sz="1400" smtClean="0"/>
          </a:p>
        </p:txBody>
      </p:sp>
      <p:sp>
        <p:nvSpPr>
          <p:cNvPr id="37891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7892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99D6F44-A6A1-443A-BC6D-7E40321422FF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5. Vybírání daní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100" b="1" smtClean="0">
                <a:solidFill>
                  <a:schemeClr val="tx2"/>
                </a:solidFill>
              </a:rPr>
              <a:t>Pořadí úhrady daně</a:t>
            </a:r>
            <a:endParaRPr lang="cs-CZ" sz="160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rozdíl mezi daní a příslušenstvím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rozdíl mezi běžnou platbou a vymáháním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specifické případy – ručení, insolvence</a:t>
            </a:r>
          </a:p>
          <a:p>
            <a:pPr marL="990600" lvl="1" indent="-533400">
              <a:lnSpc>
                <a:spcPct val="80000"/>
              </a:lnSpc>
            </a:pPr>
            <a:endParaRPr lang="cs-CZ" sz="80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100" b="1" smtClean="0">
                <a:solidFill>
                  <a:schemeClr val="tx2"/>
                </a:solidFill>
              </a:rPr>
              <a:t>Způsob placení daně</a:t>
            </a:r>
            <a:endParaRPr lang="cs-CZ" sz="210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primárně v české měně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forma placení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400" smtClean="0">
                <a:solidFill>
                  <a:schemeClr val="tx2"/>
                </a:solidFill>
              </a:rPr>
              <a:t>bezhotovostně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400" smtClean="0">
                <a:solidFill>
                  <a:schemeClr val="tx2"/>
                </a:solidFill>
              </a:rPr>
              <a:t>v hotovosti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400" smtClean="0">
                <a:solidFill>
                  <a:schemeClr val="tx2"/>
                </a:solidFill>
              </a:rPr>
              <a:t>kolkovými známkami</a:t>
            </a:r>
            <a:endParaRPr lang="cs-CZ" sz="1400" smtClean="0">
              <a:solidFill>
                <a:schemeClr val="tx2"/>
              </a:solidFill>
              <a:latin typeface="Arial" charset="0"/>
            </a:endParaRPr>
          </a:p>
          <a:p>
            <a:pPr marL="1600200" lvl="3">
              <a:lnSpc>
                <a:spcPct val="80000"/>
              </a:lnSpc>
              <a:buFont typeface="Wingdings 2" pitchFamily="18" charset="2"/>
              <a:buNone/>
            </a:pPr>
            <a:r>
              <a:rPr lang="cs-CZ" sz="1200" smtClean="0">
                <a:solidFill>
                  <a:schemeClr val="tx2"/>
                </a:solidFill>
              </a:rPr>
              <a:t>(</a:t>
            </a:r>
            <a:r>
              <a:rPr lang="cs-CZ" sz="1200" smtClean="0">
                <a:solidFill>
                  <a:schemeClr val="tx2"/>
                </a:solidFill>
                <a:latin typeface="Arial" charset="0"/>
              </a:rPr>
              <a:t>kde tak stanoví zvl. zákon: tedy </a:t>
            </a:r>
            <a:r>
              <a:rPr lang="cs-CZ" sz="1200" smtClean="0">
                <a:solidFill>
                  <a:schemeClr val="tx2"/>
                </a:solidFill>
              </a:rPr>
              <a:t>pouze soudní a správní poplatky</a:t>
            </a:r>
            <a:r>
              <a:rPr lang="cs-CZ" sz="1200" smtClean="0">
                <a:solidFill>
                  <a:schemeClr val="tx2"/>
                </a:solidFill>
                <a:latin typeface="Arial" charset="0"/>
              </a:rPr>
              <a:t>, do 5 tis. Kč</a:t>
            </a:r>
            <a:r>
              <a:rPr lang="cs-CZ" sz="1200" smtClean="0">
                <a:solidFill>
                  <a:schemeClr val="tx2"/>
                </a:solidFill>
              </a:rPr>
              <a:t>)</a:t>
            </a:r>
          </a:p>
          <a:p>
            <a:pPr marL="1371600" lvl="2" indent="-457200">
              <a:lnSpc>
                <a:spcPct val="80000"/>
              </a:lnSpc>
            </a:pPr>
            <a:r>
              <a:rPr lang="cs-CZ" sz="1400" smtClean="0">
                <a:solidFill>
                  <a:schemeClr val="tx2"/>
                </a:solidFill>
              </a:rPr>
              <a:t>přeplatkem na jiné dani</a:t>
            </a:r>
          </a:p>
          <a:p>
            <a:pPr marL="990600" lvl="1" indent="-533400">
              <a:lnSpc>
                <a:spcPct val="80000"/>
              </a:lnSpc>
            </a:pPr>
            <a:endParaRPr lang="cs-CZ" sz="80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100" b="1" smtClean="0">
                <a:solidFill>
                  <a:schemeClr val="tx2"/>
                </a:solidFill>
              </a:rPr>
              <a:t>Den platby</a:t>
            </a:r>
            <a:endParaRPr lang="cs-CZ" sz="1600" smtClean="0">
              <a:solidFill>
                <a:schemeClr val="tx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převzetím hotovosti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>
                <a:solidFill>
                  <a:schemeClr val="tx2"/>
                </a:solidFill>
              </a:rPr>
              <a:t>připsáním na účet správce daně</a:t>
            </a:r>
            <a:endParaRPr lang="cs-CZ" sz="1400" smtClean="0"/>
          </a:p>
        </p:txBody>
      </p:sp>
      <p:sp>
        <p:nvSpPr>
          <p:cNvPr id="38915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8916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50BC286-1DFB-4069-8171-79FE59A1988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66166" y="1058863"/>
            <a:ext cx="8046720" cy="2819399"/>
          </a:xfrm>
        </p:spPr>
        <p:txBody>
          <a:bodyPr anchor="b"/>
          <a:lstStyle/>
          <a:p>
            <a:pPr algn="r" eaLnBrk="1" hangingPunct="1">
              <a:defRPr/>
            </a:pPr>
            <a: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Placení daní II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00113" y="4437063"/>
            <a:ext cx="7169150" cy="99060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r>
              <a:rPr lang="cs-CZ" sz="2000" smtClean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539750" y="5876925"/>
            <a:ext cx="3887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1"/>
            <a:ext cx="7772400" cy="1019175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Osnova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Zajištění daní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2800" smtClean="0"/>
              <a:t>Vymáhání daní</a:t>
            </a:r>
          </a:p>
        </p:txBody>
      </p:sp>
      <p:sp>
        <p:nvSpPr>
          <p:cNvPr id="40963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CDBF0DB-11E3-44CC-AD10-8A0FA8CCC92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sah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Zajištění úhrady na nesplatnou nebo dosud nestanovenou daň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Zástavní právo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Ručení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Dobrovolné ručení, bankovní záruka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Zálohy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1. Zajištění daní</a:t>
            </a:r>
            <a:endParaRPr lang="cs-CZ" dirty="0"/>
          </a:p>
        </p:txBody>
      </p:sp>
      <p:sp>
        <p:nvSpPr>
          <p:cNvPr id="41987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1988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2451B39-ADE2-4237-B85E-255DCDE26FD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557338"/>
            <a:ext cx="7772400" cy="4546600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1800" smtClean="0"/>
              <a:t>zajišťovací příkaz </a:t>
            </a:r>
            <a:r>
              <a:rPr lang="cs-CZ" sz="1400" smtClean="0"/>
              <a:t>= rozhodnutí, kterým je daňovému subjektu uložena úhrada zajištěné částky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důvod pro vydání: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odůvodněná obava, že daň, která ještě není splatná nebo stanovená, bude v době své vymahatelnosti nedobytná nebo jen se značnými obtížemi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zároveň musí být naplněna jedna z těchto podmínek:</a:t>
            </a:r>
            <a:endParaRPr lang="cs-CZ" sz="1000" b="1" smtClean="0"/>
          </a:p>
          <a:p>
            <a:pPr marL="1371600" lvl="2" indent="-457200">
              <a:lnSpc>
                <a:spcPct val="95000"/>
              </a:lnSpc>
              <a:buFontTx/>
              <a:buNone/>
            </a:pPr>
            <a:r>
              <a:rPr lang="cs-CZ" sz="1400" b="1" smtClean="0"/>
              <a:t>	a) daň nebyla dosud stanovena</a:t>
            </a:r>
            <a:r>
              <a:rPr lang="cs-CZ" sz="1200" b="1" smtClean="0"/>
              <a:t> </a:t>
            </a:r>
            <a:r>
              <a:rPr lang="cs-CZ" sz="1200" smtClean="0"/>
              <a:t>(</a:t>
            </a:r>
            <a:r>
              <a:rPr lang="cs-CZ" sz="1000" smtClean="0">
                <a:sym typeface="Symbol" pitchFamily="18" charset="2"/>
              </a:rPr>
              <a:t> nutno předběžně určit její výši)</a:t>
            </a:r>
            <a:endParaRPr lang="cs-CZ" sz="1200" smtClean="0"/>
          </a:p>
          <a:p>
            <a:pPr marL="1371600" lvl="2" indent="-457200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cs-CZ" sz="1400" b="1" smtClean="0"/>
              <a:t>	b) daň není dosud splatná</a:t>
            </a:r>
            <a:r>
              <a:rPr lang="cs-CZ" sz="1200" b="1" smtClean="0"/>
              <a:t> </a:t>
            </a:r>
            <a:r>
              <a:rPr lang="cs-CZ" sz="1200" smtClean="0"/>
              <a:t>(</a:t>
            </a:r>
            <a:r>
              <a:rPr lang="cs-CZ" sz="1000" smtClean="0">
                <a:sym typeface="Symbol" pitchFamily="18" charset="2"/>
              </a:rPr>
              <a:t> výše zajištěné daně je již dána)</a:t>
            </a:r>
          </a:p>
          <a:p>
            <a:pPr marL="609600" indent="-609600">
              <a:lnSpc>
                <a:spcPct val="95000"/>
              </a:lnSpc>
              <a:spcBef>
                <a:spcPct val="45000"/>
              </a:spcBef>
            </a:pPr>
            <a:endParaRPr lang="cs-CZ" sz="800" smtClean="0">
              <a:sym typeface="Symbol" pitchFamily="18" charset="2"/>
            </a:endParaRPr>
          </a:p>
          <a:p>
            <a:pPr marL="609600" indent="-609600">
              <a:lnSpc>
                <a:spcPct val="95000"/>
              </a:lnSpc>
              <a:spcBef>
                <a:spcPct val="45000"/>
              </a:spcBef>
            </a:pPr>
            <a:r>
              <a:rPr lang="cs-CZ" sz="1800" smtClean="0">
                <a:sym typeface="Symbol" pitchFamily="18" charset="2"/>
              </a:rPr>
              <a:t>vykonatelnost zajišťovacího příkazu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exekuční titul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možný přechod se „zajišťovací“ exekuce do „uhrazovací“ exekuce</a:t>
            </a:r>
          </a:p>
          <a:p>
            <a:pPr marL="990600" lvl="1" indent="-533400">
              <a:lnSpc>
                <a:spcPct val="95000"/>
              </a:lnSpc>
              <a:spcBef>
                <a:spcPct val="45000"/>
              </a:spcBef>
              <a:buFontTx/>
              <a:buChar char="•"/>
            </a:pPr>
            <a:r>
              <a:rPr lang="cs-CZ" sz="1400" smtClean="0">
                <a:sym typeface="Symbol" pitchFamily="18" charset="2"/>
              </a:rPr>
              <a:t>možnost zřídit zástavní právo</a:t>
            </a:r>
          </a:p>
        </p:txBody>
      </p:sp>
      <p:sp>
        <p:nvSpPr>
          <p:cNvPr id="4301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301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54944B3-9904-4A89-A420-7B78B90ADD06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smtClean="0"/>
              <a:t>A. Zajištění úhrady na nesplatnou nebo dosud nestanovenou daň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1/3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cs-CZ" sz="2100" smtClean="0"/>
              <a:t>Okruh </a:t>
            </a:r>
            <a:r>
              <a:rPr lang="cs-CZ" sz="2100" b="1" smtClean="0"/>
              <a:t>osob povinných k registraci:</a:t>
            </a:r>
            <a:endParaRPr lang="cs-CZ" sz="2100" smtClean="0"/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700" smtClean="0"/>
              <a:t>daňový subjekt, který obdrží povolení nebo získá oprávnění vykonávat činnost, která je zdrojem příjmů, které jsou předmětem daně, nebo jejíž výsledky jsou předmětem daně</a:t>
            </a:r>
            <a:endParaRPr lang="cs-CZ" sz="500" smtClean="0"/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700" smtClean="0"/>
              <a:t>daňový subjekt vykonávající činnost, jejíž výsledky jsou předmětem daně, nebo jejíž výsledky jsou předmětem daně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700" smtClean="0"/>
              <a:t>plátce daně</a:t>
            </a:r>
            <a:r>
              <a:rPr lang="cs-CZ" sz="1600" smtClean="0"/>
              <a:t> (platí i pro plátcovu pokladnu)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700" smtClean="0"/>
              <a:t>speciální úprava u DPH, spotřebních daní, silniční daně</a:t>
            </a:r>
          </a:p>
          <a:p>
            <a:pPr lvl="1">
              <a:lnSpc>
                <a:spcPct val="105000"/>
              </a:lnSpc>
              <a:buFontTx/>
              <a:buChar char="-"/>
            </a:pPr>
            <a:endParaRPr lang="cs-CZ" sz="1000" smtClean="0"/>
          </a:p>
          <a:p>
            <a:pPr>
              <a:lnSpc>
                <a:spcPct val="105000"/>
              </a:lnSpc>
            </a:pPr>
            <a:r>
              <a:rPr lang="cs-CZ" sz="2100" smtClean="0"/>
              <a:t>Registrační povinnost </a:t>
            </a:r>
            <a:r>
              <a:rPr lang="cs-CZ" sz="2100" b="1" smtClean="0"/>
              <a:t>nevzniká</a:t>
            </a:r>
            <a:r>
              <a:rPr lang="cs-CZ" sz="2100" smtClean="0"/>
              <a:t>:</a:t>
            </a:r>
          </a:p>
          <a:p>
            <a:pPr lvl="1">
              <a:lnSpc>
                <a:spcPct val="105000"/>
              </a:lnSpc>
            </a:pPr>
            <a:r>
              <a:rPr lang="cs-CZ" sz="1600" b="1" smtClean="0"/>
              <a:t>při nahodilé či jednorázové povinnosti</a:t>
            </a:r>
          </a:p>
          <a:p>
            <a:pPr lvl="1">
              <a:lnSpc>
                <a:spcPct val="105000"/>
              </a:lnSpc>
            </a:pPr>
            <a:r>
              <a:rPr lang="cs-CZ" sz="1600" b="1" smtClean="0"/>
              <a:t>předmětem daně je pouze nemovitost</a:t>
            </a:r>
          </a:p>
          <a:p>
            <a:pPr lvl="1">
              <a:lnSpc>
                <a:spcPct val="105000"/>
              </a:lnSpc>
            </a:pPr>
            <a:r>
              <a:rPr lang="cs-CZ" sz="1600" b="1" smtClean="0"/>
              <a:t>poplatníkovi platícímu daně výlučně prostřednictvím plátce daně</a:t>
            </a:r>
            <a:endParaRPr lang="cs-CZ" sz="1800" smtClean="0"/>
          </a:p>
        </p:txBody>
      </p:sp>
      <p:sp>
        <p:nvSpPr>
          <p:cNvPr id="16387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6388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B2BBC02-99D5-40E5-8E3F-79C53F4822F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268413"/>
            <a:ext cx="7772400" cy="48355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zřizuje správce daně rozhodnutím</a:t>
            </a:r>
          </a:p>
          <a:p>
            <a:pPr marL="609600" indent="-609600">
              <a:lnSpc>
                <a:spcPct val="90000"/>
              </a:lnSpc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subsidiární použití občanského zákoníku </a:t>
            </a:r>
            <a:r>
              <a:rPr lang="cs-CZ" sz="1200" smtClean="0"/>
              <a:t>(§ 152 an. ObčZ)</a:t>
            </a:r>
            <a:endParaRPr lang="cs-CZ" sz="1600" smtClean="0"/>
          </a:p>
          <a:p>
            <a:pPr marL="609600" indent="-609600">
              <a:lnSpc>
                <a:spcPct val="90000"/>
              </a:lnSpc>
            </a:pPr>
            <a:endParaRPr lang="cs-CZ" sz="400" b="1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vznik zástavního práva: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b="1" smtClean="0"/>
              <a:t>k ostatnímu majetku</a:t>
            </a:r>
            <a:r>
              <a:rPr lang="cs-CZ" sz="1200" smtClean="0"/>
              <a:t> = vzniká doručením daňovému subjektu či majiteli zástavy</a:t>
            </a:r>
          </a:p>
          <a:p>
            <a:pPr marL="1371600" lvl="2" indent="-457200">
              <a:lnSpc>
                <a:spcPct val="90000"/>
              </a:lnSpc>
            </a:pPr>
            <a:endParaRPr lang="cs-CZ" sz="300" b="1" smtClean="0"/>
          </a:p>
          <a:p>
            <a:pPr marL="990600" lvl="1" indent="-533400">
              <a:lnSpc>
                <a:spcPct val="90000"/>
              </a:lnSpc>
            </a:pPr>
            <a:r>
              <a:rPr lang="cs-CZ" sz="1200" b="1" smtClean="0"/>
              <a:t>k majetku evidovanému ve veřejném registru</a:t>
            </a:r>
            <a:r>
              <a:rPr lang="cs-CZ" sz="1200" smtClean="0"/>
              <a:t> = vzniká dnem doručení tomuto registru</a:t>
            </a:r>
          </a:p>
          <a:p>
            <a:pPr marL="990600" lvl="1" indent="-533400">
              <a:lnSpc>
                <a:spcPct val="90000"/>
              </a:lnSpc>
            </a:pPr>
            <a:endParaRPr lang="cs-CZ" sz="5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zajišťuje neuhrazenou daň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smtClean="0"/>
              <a:t>vtahuje se i na příslušenství daně</a:t>
            </a:r>
            <a:endParaRPr lang="cs-CZ" sz="900" smtClean="0"/>
          </a:p>
          <a:p>
            <a:pPr marL="609600" indent="-609600">
              <a:lnSpc>
                <a:spcPct val="90000"/>
              </a:lnSpc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možnost zajištění neuhrazené daně zástavním právem k majetku vlastníka odlišného od daňového subjektu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200" smtClean="0"/>
              <a:t>Podmínka: </a:t>
            </a:r>
            <a:r>
              <a:rPr lang="cs-CZ" sz="1100" smtClean="0"/>
              <a:t>předchozí úředně ověřený souhlas vlastníka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400" smtClean="0"/>
          </a:p>
          <a:p>
            <a:pPr marL="609600" indent="-609600">
              <a:lnSpc>
                <a:spcPct val="90000"/>
              </a:lnSpc>
            </a:pPr>
            <a:r>
              <a:rPr lang="cs-CZ" sz="1600" smtClean="0"/>
              <a:t>zánik zástavního práva: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400" smtClean="0"/>
              <a:t>zrušením: právní mocí rozhodnutí správce daně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1400" smtClean="0"/>
              <a:t>ze zákona </a:t>
            </a:r>
            <a:r>
              <a:rPr lang="cs-CZ" sz="1200" smtClean="0"/>
              <a:t>(§ 170 ObčZ) </a:t>
            </a:r>
          </a:p>
          <a:p>
            <a:pPr marL="1371600" lvl="2" indent="-457200">
              <a:lnSpc>
                <a:spcPct val="90000"/>
              </a:lnSpc>
            </a:pPr>
            <a:r>
              <a:rPr lang="cs-CZ" sz="1200" smtClean="0"/>
              <a:t>povinnost vyrozumět daňový subjekt a vlastníka zástavy </a:t>
            </a:r>
            <a:endParaRPr lang="cs-CZ" sz="1000" smtClean="0"/>
          </a:p>
        </p:txBody>
      </p:sp>
      <p:sp>
        <p:nvSpPr>
          <p:cNvPr id="44034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4035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C9B71EC-6171-4A57-AF61-C890CA69559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B. Zástavní právo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268413"/>
            <a:ext cx="7772400" cy="48355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buFontTx/>
              <a:buNone/>
            </a:pPr>
            <a:endParaRPr lang="cs-CZ" sz="400" b="1" smtClean="0"/>
          </a:p>
          <a:p>
            <a:pPr marL="609600" indent="-609600">
              <a:lnSpc>
                <a:spcPct val="80000"/>
              </a:lnSpc>
            </a:pPr>
            <a:r>
              <a:rPr lang="cs-CZ" sz="1800" smtClean="0"/>
              <a:t>vznik ručitelského vztahu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povinnost založená jiným zákonem (zákonné ručení)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přijetí dobrovolného ručení</a:t>
            </a:r>
          </a:p>
          <a:p>
            <a:pPr marL="609600" indent="-609600">
              <a:lnSpc>
                <a:spcPct val="80000"/>
              </a:lnSpc>
            </a:pPr>
            <a:endParaRPr lang="cs-CZ" sz="800" smtClean="0"/>
          </a:p>
          <a:p>
            <a:pPr marL="609600" indent="-609600">
              <a:lnSpc>
                <a:spcPct val="80000"/>
              </a:lnSpc>
            </a:pPr>
            <a:r>
              <a:rPr lang="cs-CZ" sz="1800" smtClean="0"/>
              <a:t>postavení ručitele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ručitel je v pozici </a:t>
            </a:r>
            <a:r>
              <a:rPr lang="cs-CZ" sz="1600" i="1" smtClean="0"/>
              <a:t>sekundárního</a:t>
            </a:r>
            <a:r>
              <a:rPr lang="cs-CZ" sz="1600" smtClean="0"/>
              <a:t> dlužníka </a:t>
            </a:r>
            <a:r>
              <a:rPr lang="cs-CZ" sz="1400" smtClean="0"/>
              <a:t>(</a:t>
            </a:r>
            <a:r>
              <a:rPr lang="cs-CZ" sz="1400" i="1" smtClean="0"/>
              <a:t>primárním </a:t>
            </a:r>
            <a:r>
              <a:rPr lang="cs-CZ" sz="1400" smtClean="0"/>
              <a:t>dlužníkem je daňový subjekt)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akcesorický vztah </a:t>
            </a:r>
            <a:r>
              <a:rPr lang="cs-CZ" sz="1400" smtClean="0">
                <a:sym typeface="Symbol" pitchFamily="18" charset="2"/>
              </a:rPr>
              <a:t></a:t>
            </a:r>
            <a:r>
              <a:rPr lang="cs-CZ" sz="1400" smtClean="0"/>
              <a:t> výjimka: zanikne-li daňový subjekt bez právního nástupce, povinnost ručitele uhradit nedoplatek tím není dotčena</a:t>
            </a:r>
            <a:endParaRPr lang="cs-CZ" sz="800" smtClean="0"/>
          </a:p>
          <a:p>
            <a:pPr marL="609600" indent="-609600">
              <a:lnSpc>
                <a:spcPct val="105000"/>
              </a:lnSpc>
            </a:pPr>
            <a:endParaRPr lang="cs-CZ" sz="800" smtClean="0"/>
          </a:p>
          <a:p>
            <a:pPr marL="609600" indent="-609600">
              <a:lnSpc>
                <a:spcPct val="105000"/>
              </a:lnSpc>
            </a:pPr>
            <a:r>
              <a:rPr lang="cs-CZ" sz="1800" smtClean="0"/>
              <a:t>vznik povinnosti ručitele uhradit nedoplatek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oznámena výzva k úhradě nedoplatku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600" smtClean="0"/>
              <a:t>vykonatelnost - </a:t>
            </a:r>
            <a:r>
              <a:rPr lang="cs-CZ" sz="1400" smtClean="0"/>
              <a:t>po marném uplynutí lhůty stanovené k dobrovolné úhradě nedoplatku</a:t>
            </a:r>
          </a:p>
          <a:p>
            <a:pPr marL="990600" lvl="1" indent="-533400">
              <a:lnSpc>
                <a:spcPct val="80000"/>
              </a:lnSpc>
            </a:pPr>
            <a:endParaRPr lang="cs-CZ" sz="700" smtClean="0"/>
          </a:p>
          <a:p>
            <a:pPr marL="609600" indent="-609600">
              <a:lnSpc>
                <a:spcPct val="105000"/>
              </a:lnSpc>
            </a:pPr>
            <a:r>
              <a:rPr lang="cs-CZ" sz="1800" smtClean="0"/>
              <a:t>podmínky pro vydání výzvy ručiteli</a:t>
            </a:r>
            <a:endParaRPr lang="cs-CZ" sz="1600" smtClean="0"/>
          </a:p>
          <a:p>
            <a:pPr marL="990600" lvl="1" indent="-533400">
              <a:lnSpc>
                <a:spcPct val="105000"/>
              </a:lnSpc>
            </a:pPr>
            <a:r>
              <a:rPr lang="cs-CZ" sz="1600" smtClean="0"/>
              <a:t>bezvýsledné  upomenutí a bezvýsledná (či prokazatelně nemožná) exekuce primárního dlužníka, </a:t>
            </a:r>
            <a:r>
              <a:rPr lang="cs-CZ" sz="1400" smtClean="0"/>
              <a:t>nebo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1600" smtClean="0"/>
              <a:t>zahájení insolvenčního řízení vůči daňovému subjektu</a:t>
            </a:r>
            <a:endParaRPr lang="cs-CZ" sz="1400" smtClean="0"/>
          </a:p>
        </p:txBody>
      </p:sp>
      <p:sp>
        <p:nvSpPr>
          <p:cNvPr id="45058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5059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6AE2567-23C3-4EE2-AF79-BD37B38169C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31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Ručení					1/2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další účinky doručení výzvy: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ručitel získává procesní postavení jako daňový subjekt</a:t>
            </a:r>
            <a:endParaRPr lang="cs-CZ" sz="1400" smtClean="0"/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v rovině platební, při nahlížení do spisu, při zproštění mlčenlivosti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založeno právo ručitele brojit proti výzvě odvoláním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odkladný účinek + možnost zpochybňovat jakoukoli skutečnost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nutno rozlišovat, zda již uplynula lhůta pro stanovení daně či nikoli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marným uplynutím lhůty k dobrovolné úhradě začíná běžet ručitelova lhůta pro placení daně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ručiteli nevzniká úrok z prodlení </a:t>
            </a:r>
            <a:r>
              <a:rPr lang="cs-CZ" sz="1400" smtClean="0"/>
              <a:t>(ani úrok z posečkané částky)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placení nedoplatku ručitelem</a:t>
            </a:r>
            <a:r>
              <a:rPr lang="cs-CZ" sz="1400" smtClean="0"/>
              <a:t>                     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správce daně vydá ručiteli potvrzení o úhradě nedoplatku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600" smtClean="0"/>
              <a:t>účelová vázanost platby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platbu ručitele lze použít pouze na úhradu nedoplatku, za který ručí</a:t>
            </a:r>
          </a:p>
          <a:p>
            <a:pPr marL="1371600" lvl="2" indent="-457200">
              <a:lnSpc>
                <a:spcPct val="95000"/>
              </a:lnSpc>
              <a:spcBef>
                <a:spcPct val="30000"/>
              </a:spcBef>
            </a:pPr>
            <a:r>
              <a:rPr lang="cs-CZ" sz="1200" smtClean="0"/>
              <a:t>pokud je nedoplatek uhrazen nebo zanikla daňová povinnost, stává se ručitelem uhrazená částka na účet daňového subjektu přeplatkem ručitele</a:t>
            </a:r>
            <a:endParaRPr lang="cs-CZ" sz="1000" smtClean="0"/>
          </a:p>
        </p:txBody>
      </p:sp>
      <p:sp>
        <p:nvSpPr>
          <p:cNvPr id="46082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6083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912CE07-26FB-4A56-9740-8DE045B50A6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Ručení					2/2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endParaRPr lang="cs-CZ" sz="400" b="1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způsoby dobrovolného zajištění neuhrazené daně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endParaRPr lang="cs-CZ" sz="7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zajištění vzniká</a:t>
            </a:r>
            <a:r>
              <a:rPr lang="cs-CZ" sz="1600" smtClean="0"/>
              <a:t> </a:t>
            </a:r>
            <a:r>
              <a:rPr lang="cs-CZ" sz="1800" smtClean="0"/>
              <a:t>rozhodnutím správce daně za podmínky předchozího: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/>
              <a:t>písemného prohlášení ručitele s úředně ověřeným podpisem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/>
              <a:t>záruční listiny banky, kde se zavazuje daň na výzvu správce daně uhradit</a:t>
            </a:r>
            <a:r>
              <a:rPr lang="cs-CZ" sz="1600" smtClean="0"/>
              <a:t> </a:t>
            </a:r>
            <a:endParaRPr lang="cs-CZ" sz="1200" smtClean="0"/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  <a:buFontTx/>
              <a:buNone/>
            </a:pPr>
            <a:endParaRPr lang="cs-CZ" sz="6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subsidiárně</a:t>
            </a:r>
            <a:r>
              <a:rPr lang="cs-CZ" sz="1800" b="1" smtClean="0"/>
              <a:t> </a:t>
            </a:r>
            <a:r>
              <a:rPr lang="cs-CZ" sz="1800" smtClean="0"/>
              <a:t>se použije obecná úprava občanského                 (resp. obchodního) zákoníku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/>
              <a:t>§ 546 an. ObčZ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/>
              <a:t>§ 313 an. ObchZ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endParaRPr lang="cs-CZ" sz="6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při úhradě se postupuje obdobně jako u ručení zákonného</a:t>
            </a:r>
            <a:endParaRPr lang="cs-CZ" sz="1400" smtClean="0"/>
          </a:p>
        </p:txBody>
      </p:sp>
      <p:sp>
        <p:nvSpPr>
          <p:cNvPr id="47106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7107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18AFBAA-00F6-4127-9933-91670126FB5C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smtClean="0"/>
              <a:t>D. Dobrovolné ručení, bankovní záruka 				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12875"/>
            <a:ext cx="7772400" cy="4691063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40000"/>
              </a:spcBef>
              <a:buFontTx/>
              <a:buNone/>
            </a:pPr>
            <a:endParaRPr lang="cs-CZ" sz="400" b="1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záloha</a:t>
            </a:r>
            <a:r>
              <a:rPr lang="cs-CZ" sz="1800" b="1" smtClean="0"/>
              <a:t> </a:t>
            </a:r>
            <a:r>
              <a:rPr lang="cs-CZ" sz="1200" smtClean="0"/>
              <a:t>= částečná nebo úplná platba daně, která dosud není stanovena ani splatná </a:t>
            </a:r>
            <a:r>
              <a:rPr lang="cs-CZ" sz="1200" smtClean="0">
                <a:sym typeface="Symbol" pitchFamily="18" charset="2"/>
              </a:rPr>
              <a:t> po splatnosti daně se uhrazené zálohy započítávají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záloha se z hlediska aplikace obecných procesních pravidel chová stejně jako daň, není-li stanoveno jinak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nezaplacená záloha = nedoplatek</a:t>
            </a:r>
          </a:p>
          <a:p>
            <a:pPr marL="990600" lvl="1" indent="-5334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povinnost pro placení záloh stanoví zvláštní úprava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400" smtClean="0"/>
              <a:t>lhůty pro placení záloh stanoví zákon nebo rozhodnutí</a:t>
            </a:r>
          </a:p>
          <a:p>
            <a:pPr marL="609600" indent="-6096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v rámci diskreční pravomoci může správce daně zálohy:</a:t>
            </a:r>
            <a:r>
              <a:rPr lang="cs-CZ" sz="1600" smtClean="0"/>
              <a:t> 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snížit</a:t>
            </a:r>
            <a:endParaRPr lang="cs-CZ" sz="1200" smtClean="0"/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zrušit</a:t>
            </a:r>
            <a:r>
              <a:rPr lang="cs-CZ" sz="1200" smtClean="0"/>
              <a:t> (tj. povolí výjimku z povinnosti daň zálohovat)</a:t>
            </a:r>
          </a:p>
          <a:p>
            <a:pPr marL="1371600" lvl="2" indent="-457200">
              <a:lnSpc>
                <a:spcPct val="95000"/>
              </a:lnSpc>
            </a:pPr>
            <a:r>
              <a:rPr lang="cs-CZ" sz="1400" smtClean="0"/>
              <a:t>nově stanovit</a:t>
            </a:r>
            <a:r>
              <a:rPr lang="cs-CZ" sz="1000" smtClean="0"/>
              <a:t> </a:t>
            </a:r>
            <a:r>
              <a:rPr lang="cs-CZ" sz="1200" smtClean="0"/>
              <a:t>(při očekávané daňové povinnosti </a:t>
            </a:r>
            <a:r>
              <a:rPr lang="cs-CZ" sz="1200" smtClean="0">
                <a:sym typeface="Symbol" pitchFamily="18" charset="2"/>
              </a:rPr>
              <a:t> povinnost daňového subjektu uvést při registraci)</a:t>
            </a:r>
            <a:endParaRPr lang="cs-CZ" sz="1200" smtClean="0"/>
          </a:p>
          <a:p>
            <a:pPr marL="609600" indent="-609600">
              <a:lnSpc>
                <a:spcPct val="95000"/>
              </a:lnSpc>
            </a:pPr>
            <a:endParaRPr lang="cs-CZ" sz="400" smtClean="0"/>
          </a:p>
          <a:p>
            <a:pPr marL="609600" indent="-609600">
              <a:lnSpc>
                <a:spcPct val="95000"/>
              </a:lnSpc>
            </a:pPr>
            <a:r>
              <a:rPr lang="cs-CZ" sz="1800" smtClean="0"/>
              <a:t>výše zálohy:</a:t>
            </a:r>
            <a:r>
              <a:rPr lang="cs-CZ" sz="1600" smtClean="0"/>
              <a:t> </a:t>
            </a:r>
            <a:r>
              <a:rPr lang="cs-CZ" sz="1400" smtClean="0"/>
              <a:t>se může odvíjet od poslední známé daně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200" smtClean="0"/>
              <a:t>účinnost změny nastává následující (kalendářní) měsíc po právní moci</a:t>
            </a:r>
          </a:p>
        </p:txBody>
      </p:sp>
      <p:sp>
        <p:nvSpPr>
          <p:cNvPr id="4813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813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14EB468-27E5-44FF-BF9F-B75CA44FFC3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E. Zálohy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1838" y="1557338"/>
            <a:ext cx="7656512" cy="4679950"/>
          </a:xfrm>
        </p:spPr>
        <p:txBody>
          <a:bodyPr/>
          <a:lstStyle/>
          <a:p>
            <a:pPr>
              <a:lnSpc>
                <a:spcPct val="130000"/>
              </a:lnSpc>
            </a:pPr>
            <a:endParaRPr lang="cs-CZ" sz="1800" b="1" smtClean="0"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586/1992 Sb., o daních z příjmů </a:t>
            </a:r>
            <a:r>
              <a:rPr lang="cs-CZ" sz="1800" smtClean="0">
                <a:cs typeface="Times New Roman" pitchFamily="18" charset="0"/>
              </a:rPr>
              <a:t>(§ 38a</a:t>
            </a:r>
            <a:r>
              <a:rPr lang="cs-CZ" sz="1800" smtClean="0"/>
              <a:t> aj.</a:t>
            </a:r>
            <a:r>
              <a:rPr lang="cs-CZ" sz="1800" smtClean="0">
                <a:cs typeface="Times New Roman" pitchFamily="18" charset="0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16/1993 Sb., o dani silniční </a:t>
            </a:r>
            <a:r>
              <a:rPr lang="cs-CZ" sz="1800" smtClean="0">
                <a:cs typeface="Times New Roman" pitchFamily="18" charset="0"/>
              </a:rPr>
              <a:t>(§ 10)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235/2004 Sb., o dani z přidané hodnoty</a:t>
            </a:r>
            <a:r>
              <a:rPr lang="cs-CZ" sz="1600" b="1" smtClean="0">
                <a:cs typeface="Times New Roman" pitchFamily="18" charset="0"/>
              </a:rPr>
              <a:t> </a:t>
            </a:r>
            <a:r>
              <a:rPr lang="cs-CZ" sz="1800" smtClean="0">
                <a:cs typeface="Times New Roman" pitchFamily="18" charset="0"/>
              </a:rPr>
              <a:t>(§ 19 odst. 7)</a:t>
            </a:r>
          </a:p>
          <a:p>
            <a:pPr>
              <a:lnSpc>
                <a:spcPct val="130000"/>
              </a:lnSpc>
            </a:pPr>
            <a:r>
              <a:rPr lang="cs-CZ" sz="1800" b="1" smtClean="0">
                <a:cs typeface="Times New Roman" pitchFamily="18" charset="0"/>
              </a:rPr>
              <a:t>č. 86/2002 Sb., o ochraně ovzduší </a:t>
            </a:r>
            <a:r>
              <a:rPr lang="cs-CZ" sz="1800" smtClean="0">
                <a:cs typeface="Times New Roman" pitchFamily="18" charset="0"/>
              </a:rPr>
              <a:t>(§ 19)</a:t>
            </a:r>
          </a:p>
          <a:p>
            <a:pPr>
              <a:lnSpc>
                <a:spcPct val="130000"/>
              </a:lnSpc>
            </a:pPr>
            <a:r>
              <a:rPr lang="cs-CZ" sz="1800" b="1" smtClean="0"/>
              <a:t>č. 254/2001 Sb., vodní zákon </a:t>
            </a:r>
            <a:r>
              <a:rPr lang="cs-CZ" sz="1800" smtClean="0"/>
              <a:t>(§ 88, 93)</a:t>
            </a:r>
          </a:p>
          <a:p>
            <a:pPr>
              <a:lnSpc>
                <a:spcPct val="130000"/>
              </a:lnSpc>
            </a:pPr>
            <a:r>
              <a:rPr lang="cs-CZ" sz="1800" b="1" smtClean="0"/>
              <a:t>č. 202/1990 Sb., o loteriích a jiných podobných hrách</a:t>
            </a:r>
            <a:r>
              <a:rPr lang="cs-CZ" sz="1800" smtClean="0"/>
              <a:t> (§41g)</a:t>
            </a:r>
          </a:p>
          <a:p>
            <a:pPr>
              <a:lnSpc>
                <a:spcPct val="130000"/>
              </a:lnSpc>
            </a:pPr>
            <a:endParaRPr lang="cs-CZ" sz="1800" smtClean="0">
              <a:cs typeface="Times New Roman" pitchFamily="18" charset="0"/>
            </a:endParaRPr>
          </a:p>
        </p:txBody>
      </p:sp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215900" y="1268413"/>
            <a:ext cx="87122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1600">
              <a:cs typeface="Times New Roman" pitchFamily="18" charset="0"/>
            </a:endParaRPr>
          </a:p>
        </p:txBody>
      </p:sp>
      <p:sp>
        <p:nvSpPr>
          <p:cNvPr id="49155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9156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5B64E2D-327B-41F1-96BE-D15BEEB2857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 idx="4294967295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cs-CZ" sz="3600" dirty="0" smtClean="0">
                <a:solidFill>
                  <a:schemeClr val="tx1"/>
                </a:solidFill>
                <a:effectLst/>
              </a:rPr>
              <a:t>Přehled daňových zákonů upravujících zálohy</a:t>
            </a:r>
            <a:endParaRPr lang="cs-CZ" sz="36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sah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Způsoby vymáhání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Daňová exekuce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r>
              <a:rPr lang="cs-CZ" smtClean="0"/>
              <a:t>Klíčové pojmy a instrumenty</a:t>
            </a:r>
          </a:p>
          <a:p>
            <a:pPr marL="622300" indent="-514350">
              <a:buFont typeface="Lucida Sans Unicode" pitchFamily="34" charset="0"/>
              <a:buAutoNum type="alphaUcPeriod"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2. Vymáhání daní</a:t>
            </a:r>
            <a:endParaRPr lang="cs-CZ" dirty="0"/>
          </a:p>
        </p:txBody>
      </p:sp>
      <p:sp>
        <p:nvSpPr>
          <p:cNvPr id="50179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0180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E653187-D551-410F-B9ED-B5715AA17D42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vymáhání daní zahrnuje</a:t>
            </a:r>
            <a:r>
              <a:rPr lang="cs-CZ" sz="1600" smtClean="0"/>
              <a:t> </a:t>
            </a:r>
            <a:r>
              <a:rPr lang="cs-CZ" sz="1400" smtClean="0"/>
              <a:t>(=způsoby vymáhání):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daňovou exekuci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vymáhání nedoplatku prostřednictvím soudu nebo soudního exekutora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uplatnění pohledávky v insolvenčním řízení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AutoNum type="arabicPeriod"/>
            </a:pPr>
            <a:r>
              <a:rPr lang="cs-CZ" sz="1400" smtClean="0"/>
              <a:t>přihlášení nedoplatku do veřejné dražby</a:t>
            </a:r>
            <a:endParaRPr lang="cs-CZ" sz="1200" smtClean="0"/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  <a:buFontTx/>
              <a:buNone/>
            </a:pPr>
            <a:endParaRPr lang="cs-CZ" sz="8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volba způsobu vymáhání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správce daně by měl volit takový způsob vymáhání, při kterém náklady související s vymáháním nebudou ve zjevném nepoměru k výši nedoplatku</a:t>
            </a:r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endParaRPr lang="cs-CZ" sz="900" smtClean="0"/>
          </a:p>
          <a:p>
            <a:pPr marL="609600" indent="-609600">
              <a:lnSpc>
                <a:spcPct val="95000"/>
              </a:lnSpc>
              <a:spcBef>
                <a:spcPct val="30000"/>
              </a:spcBef>
            </a:pPr>
            <a:r>
              <a:rPr lang="cs-CZ" sz="1800" smtClean="0"/>
              <a:t>exekuční titul: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výkaz nedoplatků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vykonatelné rozhodnutí </a:t>
            </a:r>
          </a:p>
          <a:p>
            <a:pPr marL="990600" lvl="1" indent="-533400">
              <a:lnSpc>
                <a:spcPct val="95000"/>
              </a:lnSpc>
              <a:spcBef>
                <a:spcPct val="30000"/>
              </a:spcBef>
            </a:pPr>
            <a:r>
              <a:rPr lang="cs-CZ" sz="1400" smtClean="0"/>
              <a:t>vykonatelný zajišťovací příkaz</a:t>
            </a:r>
            <a:r>
              <a:rPr lang="cs-CZ" sz="1600" smtClean="0"/>
              <a:t> </a:t>
            </a:r>
          </a:p>
        </p:txBody>
      </p:sp>
      <p:sp>
        <p:nvSpPr>
          <p:cNvPr id="51202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1203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1635275-ABD1-46A2-B00A-EE69E5499D4F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A. Způsoby vymáhání		1/2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cs-CZ" sz="1400" dirty="0">
                <a:latin typeface="+mn-lt"/>
              </a:rPr>
              <a:t>Placení daní II</a:t>
            </a:r>
          </a:p>
          <a:p>
            <a:pPr algn="r">
              <a:defRPr/>
            </a:pPr>
            <a:r>
              <a:rPr lang="cs-CZ" sz="1400" dirty="0">
                <a:latin typeface="+mn-lt"/>
              </a:rPr>
              <a:t>Mgr. Karel Šimek</a:t>
            </a:r>
          </a:p>
        </p:txBody>
      </p:sp>
      <p:sp>
        <p:nvSpPr>
          <p:cNvPr id="1229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E8D1BD5D-A48A-470F-A86B-812DA0BF1E43}" type="slidenum">
              <a:rPr lang="cs-CZ" sz="2000" b="1">
                <a:solidFill>
                  <a:schemeClr val="bg1"/>
                </a:solidFill>
                <a:latin typeface="+mn-lt"/>
              </a:rPr>
              <a:pPr>
                <a:defRPr/>
              </a:pPr>
              <a:t>38</a:t>
            </a:fld>
            <a:endParaRPr lang="cs-CZ" sz="28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04200" name="Rectangle 8"/>
          <p:cNvSpPr>
            <a:spLocks noChangeArrowheads="1"/>
          </p:cNvSpPr>
          <p:nvPr/>
        </p:nvSpPr>
        <p:spPr bwMode="auto">
          <a:xfrm>
            <a:off x="561975" y="836613"/>
            <a:ext cx="7880350" cy="2592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684213" y="981075"/>
            <a:ext cx="4535487" cy="2232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559425" y="1066800"/>
            <a:ext cx="2420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000" b="1" dirty="0">
                <a:latin typeface="+mn-lt"/>
              </a:rPr>
              <a:t>daňovou exekucí</a:t>
            </a:r>
          </a:p>
        </p:txBody>
      </p:sp>
      <p:sp>
        <p:nvSpPr>
          <p:cNvPr id="12305" name="Rectangle 21"/>
          <p:cNvSpPr>
            <a:spLocks noChangeArrowheads="1"/>
          </p:cNvSpPr>
          <p:nvPr/>
        </p:nvSpPr>
        <p:spPr bwMode="auto">
          <a:xfrm>
            <a:off x="5543550" y="1514475"/>
            <a:ext cx="2341563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600" b="1"/>
              <a:t>prodejem nemovitostí</a:t>
            </a:r>
          </a:p>
        </p:txBody>
      </p:sp>
      <p:sp>
        <p:nvSpPr>
          <p:cNvPr id="12306" name="Rectangle 22"/>
          <p:cNvSpPr>
            <a:spLocks noChangeArrowheads="1"/>
          </p:cNvSpPr>
          <p:nvPr/>
        </p:nvSpPr>
        <p:spPr bwMode="auto">
          <a:xfrm>
            <a:off x="827088" y="1052513"/>
            <a:ext cx="4105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1600" b="1" dirty="0">
                <a:latin typeface="+mn-lt"/>
              </a:rPr>
              <a:t>postižením majetkových</a:t>
            </a:r>
            <a:r>
              <a:rPr lang="cs-CZ" b="1" dirty="0">
                <a:latin typeface="+mn-lt"/>
              </a:rPr>
              <a:t> </a:t>
            </a:r>
            <a:r>
              <a:rPr lang="cs-CZ" sz="1600" b="1" dirty="0">
                <a:latin typeface="+mn-lt"/>
              </a:rPr>
              <a:t>práv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638175" y="3644900"/>
            <a:ext cx="1589088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/>
              <a:t>soudem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641600" y="3644900"/>
            <a:ext cx="1658938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/>
              <a:t>soudním </a:t>
            </a:r>
          </a:p>
          <a:p>
            <a:pPr algn="ctr">
              <a:defRPr/>
            </a:pPr>
            <a:r>
              <a:rPr lang="cs-CZ" b="1"/>
              <a:t>exekutorem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4716463" y="3644900"/>
            <a:ext cx="1658937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uplatněním </a:t>
            </a:r>
          </a:p>
          <a:p>
            <a:pPr algn="ctr">
              <a:defRPr/>
            </a:pPr>
            <a:r>
              <a:rPr lang="cs-CZ" b="1" dirty="0"/>
              <a:t>v </a:t>
            </a:r>
          </a:p>
          <a:p>
            <a:pPr algn="ctr">
              <a:defRPr/>
            </a:pPr>
            <a:r>
              <a:rPr lang="cs-CZ" b="1" dirty="0"/>
              <a:t>insolvenčním </a:t>
            </a:r>
          </a:p>
          <a:p>
            <a:pPr algn="ctr">
              <a:defRPr/>
            </a:pPr>
            <a:r>
              <a:rPr lang="cs-CZ" b="1" dirty="0"/>
              <a:t>řízení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6789738" y="3644900"/>
            <a:ext cx="1658937" cy="2232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b="1" dirty="0"/>
              <a:t>přihlášením </a:t>
            </a:r>
          </a:p>
          <a:p>
            <a:pPr algn="ctr">
              <a:defRPr/>
            </a:pPr>
            <a:r>
              <a:rPr lang="cs-CZ" b="1" dirty="0"/>
              <a:t>do </a:t>
            </a:r>
          </a:p>
          <a:p>
            <a:pPr algn="ctr">
              <a:defRPr/>
            </a:pPr>
            <a:r>
              <a:rPr lang="cs-CZ" b="1" dirty="0"/>
              <a:t>veřejné </a:t>
            </a:r>
            <a:br>
              <a:rPr lang="cs-CZ" b="1" dirty="0"/>
            </a:br>
            <a:r>
              <a:rPr lang="cs-CZ" b="1" dirty="0"/>
              <a:t>dražby</a:t>
            </a: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827088" y="1484313"/>
            <a:ext cx="1811337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srážkami ze mzdy </a:t>
            </a:r>
          </a:p>
          <a:p>
            <a:pPr algn="ctr">
              <a:defRPr/>
            </a:pPr>
            <a:r>
              <a:rPr lang="cs-CZ" sz="1400" b="1" i="1" dirty="0"/>
              <a:t>(a jiných příjmů)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2949575" y="1484313"/>
            <a:ext cx="1971675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přikázáním pohledávky </a:t>
            </a:r>
          </a:p>
          <a:p>
            <a:pPr algn="ctr">
              <a:defRPr/>
            </a:pPr>
            <a:r>
              <a:rPr lang="cs-CZ" sz="1400" b="1" dirty="0"/>
              <a:t>z účtu u PPS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949575" y="2322513"/>
            <a:ext cx="197485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/>
              <a:t>přikázáním jiné</a:t>
            </a:r>
          </a:p>
          <a:p>
            <a:pPr algn="ctr">
              <a:defRPr/>
            </a:pPr>
            <a:r>
              <a:rPr lang="cs-CZ" sz="1400" b="1"/>
              <a:t> peněžité pohledávky </a:t>
            </a:r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827088" y="2322513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/>
              <a:t>přikázáním jiných </a:t>
            </a:r>
          </a:p>
          <a:p>
            <a:pPr algn="ctr">
              <a:defRPr/>
            </a:pPr>
            <a:r>
              <a:rPr lang="cs-CZ" sz="1400" b="1" dirty="0"/>
              <a:t>majetkových práv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5543550" y="2322513"/>
            <a:ext cx="2341563" cy="819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600" b="1" dirty="0"/>
              <a:t>prodejem </a:t>
            </a:r>
            <a:br>
              <a:rPr lang="cs-CZ" sz="1600" b="1" dirty="0"/>
            </a:br>
            <a:r>
              <a:rPr lang="cs-CZ" sz="1600" b="1" dirty="0"/>
              <a:t>movitých věcí</a:t>
            </a:r>
          </a:p>
        </p:txBody>
      </p:sp>
      <p:sp>
        <p:nvSpPr>
          <p:cNvPr id="28" name="Nadpis 5"/>
          <p:cNvSpPr>
            <a:spLocks noGrp="1"/>
          </p:cNvSpPr>
          <p:nvPr>
            <p:ph type="title" idx="4294967295"/>
          </p:nvPr>
        </p:nvSpPr>
        <p:spPr>
          <a:xfrm>
            <a:off x="457200" y="-27384"/>
            <a:ext cx="8229600" cy="1143000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A. Způsoby vymáhání		2/2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484313"/>
            <a:ext cx="7772400" cy="46196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r>
              <a:rPr lang="cs-CZ" sz="1800" smtClean="0"/>
              <a:t>koncepce: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subsidiární použití občanského soudního řádu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pravomoci správce daně, jakožto exekučního orgánu, upravuje výlučně daňový řád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tam, kde vystupuje správce daně coby „oprávněný“ z exekučního titulu, použijí se obdobně ustanovení občanského soudního řádu upravující postavení oprávněného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úprava práv a povinností dlužníka (povinného) a poddlužníků je ponechána z větší části obecné úpravě občanského soudního řádu</a:t>
            </a:r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endParaRPr lang="cs-CZ" sz="700" smtClean="0"/>
          </a:p>
          <a:p>
            <a:pPr marL="609600" indent="-609600">
              <a:lnSpc>
                <a:spcPct val="90000"/>
              </a:lnSpc>
              <a:spcBef>
                <a:spcPct val="25000"/>
              </a:spcBef>
            </a:pPr>
            <a:r>
              <a:rPr lang="cs-CZ" sz="1800" smtClean="0"/>
              <a:t>nařízení daňové exekuce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exekuční řízení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exekuční příkaz</a:t>
            </a:r>
          </a:p>
          <a:p>
            <a:pPr marL="990600" lvl="1" indent="-533400">
              <a:lnSpc>
                <a:spcPct val="90000"/>
              </a:lnSpc>
              <a:spcBef>
                <a:spcPct val="25000"/>
              </a:spcBef>
            </a:pPr>
            <a:r>
              <a:rPr lang="cs-CZ" sz="1600" smtClean="0"/>
              <a:t>způsoby daňové exekuce</a:t>
            </a:r>
          </a:p>
        </p:txBody>
      </p:sp>
      <p:sp>
        <p:nvSpPr>
          <p:cNvPr id="53250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EB3FCE8-BD4B-4752-82E2-43F86E19CE5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B. Daňová exekuce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2/3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r>
              <a:rPr lang="cs-CZ" sz="2000" smtClean="0"/>
              <a:t>Povinnost podat </a:t>
            </a:r>
            <a:r>
              <a:rPr lang="cs-CZ" sz="2000" b="1" smtClean="0"/>
              <a:t>přihlášku k registraci</a:t>
            </a:r>
            <a:r>
              <a:rPr lang="cs-CZ" sz="2000" smtClean="0"/>
              <a:t> do 30 dnů</a:t>
            </a:r>
            <a:r>
              <a:rPr lang="cs-CZ" sz="1800" smtClean="0"/>
              <a:t> </a:t>
            </a:r>
            <a:r>
              <a:rPr lang="cs-CZ" sz="1600" smtClean="0"/>
              <a:t>(v případě plátce daně do 15 dnů).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smtClean="0"/>
              <a:t>tzv. formulářové podání</a:t>
            </a:r>
            <a:endParaRPr lang="cs-CZ" sz="1400" smtClean="0">
              <a:sym typeface="Wingdings 3" pitchFamily="18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cs-CZ" sz="1600" smtClean="0"/>
              <a:t>registrovat se lze i u přísl. živnostenského úřadu prostřednictvím formuláře MPO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smtClean="0"/>
              <a:t>obsahové náležitosti vyjmenovává zákon (identifikační údaje, čísla účtů atd.)</a:t>
            </a:r>
          </a:p>
          <a:p>
            <a:pPr lvl="1">
              <a:buFont typeface="Wingdings" pitchFamily="2" charset="2"/>
              <a:buNone/>
            </a:pPr>
            <a:endParaRPr lang="cs-CZ" sz="1000" smtClean="0"/>
          </a:p>
          <a:p>
            <a:r>
              <a:rPr lang="cs-CZ" sz="2000" b="1" smtClean="0"/>
              <a:t>Oznamovací povinnost</a:t>
            </a:r>
            <a:r>
              <a:rPr lang="cs-CZ" sz="2000" smtClean="0"/>
              <a:t> do 15 dnů</a:t>
            </a:r>
            <a:r>
              <a:rPr lang="cs-CZ" sz="1800" smtClean="0"/>
              <a:t> </a:t>
            </a:r>
          </a:p>
          <a:p>
            <a:pPr lvl="1"/>
            <a:r>
              <a:rPr lang="cs-CZ" sz="1600" smtClean="0"/>
              <a:t>změny v registrovaných údajích</a:t>
            </a:r>
          </a:p>
          <a:p>
            <a:pPr lvl="1"/>
            <a:r>
              <a:rPr lang="cs-CZ" sz="1600" smtClean="0"/>
              <a:t>důvody pro zánik registrace</a:t>
            </a:r>
          </a:p>
          <a:p>
            <a:pPr lvl="1"/>
            <a:r>
              <a:rPr lang="cs-CZ" sz="1600" smtClean="0"/>
              <a:t>povinnost předkládat vybrané listiny </a:t>
            </a:r>
            <a:r>
              <a:rPr lang="cs-CZ" sz="1400" smtClean="0"/>
              <a:t>(zrušení, zánik, prodej podniku)</a:t>
            </a:r>
          </a:p>
          <a:p>
            <a:endParaRPr lang="cs-CZ" sz="1000" smtClean="0"/>
          </a:p>
          <a:p>
            <a:r>
              <a:rPr lang="cs-CZ" sz="2000" smtClean="0"/>
              <a:t>Lze vynucovat pořádkovou </a:t>
            </a:r>
            <a:r>
              <a:rPr lang="cs-CZ" sz="2000" b="1" smtClean="0"/>
              <a:t>pokutou</a:t>
            </a:r>
          </a:p>
        </p:txBody>
      </p:sp>
      <p:sp>
        <p:nvSpPr>
          <p:cNvPr id="17411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7412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68B73D3-07A6-4A2A-8B79-A6AF32679032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1675" y="1341438"/>
            <a:ext cx="7772400" cy="47625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cs-CZ" sz="500" b="1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dlužník</a:t>
            </a:r>
            <a:r>
              <a:rPr lang="cs-CZ" sz="1600" smtClean="0"/>
              <a:t>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poddlužník</a:t>
            </a:r>
            <a:endParaRPr lang="cs-CZ" sz="5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daňový exekutor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prohlášení o majetku </a:t>
            </a:r>
            <a:r>
              <a:rPr lang="cs-CZ" sz="1200" smtClean="0"/>
              <a:t>(srov. § 260a an. OSŘ)</a:t>
            </a:r>
            <a:r>
              <a:rPr lang="cs-CZ" sz="1600" smtClean="0"/>
              <a:t>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exekuční náklady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soupis věcí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dražba </a:t>
            </a:r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>
                <a:sym typeface="Symbol" pitchFamily="18" charset="2"/>
              </a:rPr>
              <a:t>osoba zúčastněná na dražbě</a:t>
            </a:r>
            <a:endParaRPr lang="cs-CZ" sz="1600" smtClean="0">
              <a:sym typeface="Symbol" pitchFamily="18" charset="2"/>
            </a:endParaRP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>
                <a:sym typeface="Symbol" pitchFamily="18" charset="2"/>
              </a:rPr>
              <a:t>dražitel</a:t>
            </a:r>
          </a:p>
          <a:p>
            <a:pPr marL="990600" lvl="1" indent="-533400">
              <a:lnSpc>
                <a:spcPct val="95000"/>
              </a:lnSpc>
              <a:spcBef>
                <a:spcPct val="40000"/>
              </a:spcBef>
            </a:pPr>
            <a:r>
              <a:rPr lang="cs-CZ" sz="1400" smtClean="0">
                <a:sym typeface="Symbol" pitchFamily="18" charset="2"/>
              </a:rPr>
              <a:t>vydražitel</a:t>
            </a:r>
            <a:endParaRPr lang="cs-CZ" sz="600" smtClean="0"/>
          </a:p>
          <a:p>
            <a:pPr marL="609600" indent="-609600">
              <a:lnSpc>
                <a:spcPct val="95000"/>
              </a:lnSpc>
              <a:spcBef>
                <a:spcPct val="40000"/>
              </a:spcBef>
            </a:pPr>
            <a:r>
              <a:rPr lang="cs-CZ" sz="1800" smtClean="0"/>
              <a:t>rozvrhové řízení</a:t>
            </a:r>
            <a:endParaRPr lang="cs-CZ" sz="1600" smtClean="0"/>
          </a:p>
        </p:txBody>
      </p:sp>
      <p:sp>
        <p:nvSpPr>
          <p:cNvPr id="54274" name="TextovéPole 3"/>
          <p:cNvSpPr txBox="1">
            <a:spLocks noChangeArrowheads="1"/>
          </p:cNvSpPr>
          <p:nvPr/>
        </p:nvSpPr>
        <p:spPr bwMode="auto">
          <a:xfrm>
            <a:off x="4321175" y="6215063"/>
            <a:ext cx="4251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Placení daní II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4275" name="TextovéPole 4"/>
          <p:cNvSpPr txBox="1">
            <a:spLocks noChangeArrowheads="1"/>
          </p:cNvSpPr>
          <p:nvPr/>
        </p:nvSpPr>
        <p:spPr bwMode="auto">
          <a:xfrm>
            <a:off x="311150" y="6308725"/>
            <a:ext cx="130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4B395115-0BCE-462B-806C-7A09962530C4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40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>
              <a:defRPr/>
            </a:pPr>
            <a:r>
              <a:rPr lang="cs-CZ" dirty="0" smtClean="0"/>
              <a:t>C. Klíčové pojmy a instrumenty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3/3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K registraci dochází </a:t>
            </a:r>
            <a:r>
              <a:rPr lang="cs-CZ" sz="2000" b="1" smtClean="0"/>
              <a:t>rozhodnutím</a:t>
            </a:r>
            <a:endParaRPr lang="cs-CZ" sz="1800" smtClean="0"/>
          </a:p>
          <a:p>
            <a:pPr lvl="1">
              <a:lnSpc>
                <a:spcPct val="80000"/>
              </a:lnSpc>
            </a:pPr>
            <a:r>
              <a:rPr lang="cs-CZ" sz="1600" smtClean="0"/>
              <a:t>primárně – na základě přihlášky</a:t>
            </a:r>
          </a:p>
          <a:p>
            <a:pPr lvl="1">
              <a:lnSpc>
                <a:spcPct val="80000"/>
              </a:lnSpc>
            </a:pPr>
            <a:r>
              <a:rPr lang="cs-CZ" sz="1600" smtClean="0"/>
              <a:t>sekundárně – z moci úřední</a:t>
            </a:r>
          </a:p>
          <a:p>
            <a:pPr lvl="1">
              <a:lnSpc>
                <a:spcPct val="80000"/>
              </a:lnSpc>
            </a:pPr>
            <a:endParaRPr lang="cs-CZ" sz="90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endParaRPr lang="cs-CZ" sz="9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000" b="1" smtClean="0"/>
              <a:t>Lhůta pro vydání</a:t>
            </a:r>
            <a:r>
              <a:rPr lang="cs-CZ" sz="2000" smtClean="0"/>
              <a:t> rozhodnutí o registraci 30 dnů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900" smtClean="0"/>
          </a:p>
          <a:p>
            <a:pPr>
              <a:lnSpc>
                <a:spcPct val="80000"/>
              </a:lnSpc>
            </a:pPr>
            <a:r>
              <a:rPr lang="cs-CZ" sz="2000" smtClean="0"/>
              <a:t>Rozhodnutí o registraci se </a:t>
            </a:r>
            <a:r>
              <a:rPr lang="cs-CZ" sz="2000" b="1" smtClean="0"/>
              <a:t>neodůvodňuje</a:t>
            </a:r>
            <a:r>
              <a:rPr lang="cs-CZ" sz="1800" smtClean="0"/>
              <a:t>, výjimky: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smtClean="0"/>
              <a:t>     - rozhodnutí o zamítnutí registrace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smtClean="0"/>
              <a:t>     -</a:t>
            </a:r>
            <a:r>
              <a:rPr lang="cs-CZ" sz="1600" smtClean="0">
                <a:solidFill>
                  <a:schemeClr val="accent2"/>
                </a:solidFill>
              </a:rPr>
              <a:t> </a:t>
            </a:r>
            <a:r>
              <a:rPr lang="cs-CZ" sz="1600" smtClean="0"/>
              <a:t>rozhodnutí o registraci ex offo</a:t>
            </a:r>
          </a:p>
          <a:p>
            <a:pPr>
              <a:lnSpc>
                <a:spcPct val="80000"/>
              </a:lnSpc>
            </a:pPr>
            <a:endParaRPr lang="cs-CZ" sz="900" smtClean="0"/>
          </a:p>
          <a:p>
            <a:pPr>
              <a:lnSpc>
                <a:spcPct val="80000"/>
              </a:lnSpc>
            </a:pPr>
            <a:r>
              <a:rPr lang="cs-CZ" sz="2000" smtClean="0"/>
              <a:t>Správce daně přidělí </a:t>
            </a:r>
            <a:r>
              <a:rPr lang="cs-CZ" sz="2000" b="1" smtClean="0"/>
              <a:t>DIČ </a:t>
            </a:r>
            <a:r>
              <a:rPr lang="cs-CZ" sz="1800" smtClean="0"/>
              <a:t>– tvoří jej kód „CZ“ a obecný identifikátor</a:t>
            </a:r>
          </a:p>
          <a:p>
            <a:pPr>
              <a:lnSpc>
                <a:spcPct val="80000"/>
              </a:lnSpc>
            </a:pPr>
            <a:endParaRPr lang="cs-CZ" sz="1000" smtClean="0"/>
          </a:p>
          <a:p>
            <a:pPr>
              <a:lnSpc>
                <a:spcPct val="80000"/>
              </a:lnSpc>
            </a:pPr>
            <a:r>
              <a:rPr lang="cs-CZ" sz="2000" b="1" smtClean="0"/>
              <a:t>Změna </a:t>
            </a:r>
            <a:r>
              <a:rPr lang="cs-CZ" sz="2000" smtClean="0"/>
              <a:t>či </a:t>
            </a:r>
            <a:r>
              <a:rPr lang="cs-CZ" sz="2000" b="1" smtClean="0"/>
              <a:t>zrušení</a:t>
            </a:r>
            <a:r>
              <a:rPr lang="cs-CZ" sz="2000" smtClean="0"/>
              <a:t> rozhodnutí</a:t>
            </a:r>
          </a:p>
          <a:p>
            <a:pPr>
              <a:lnSpc>
                <a:spcPct val="80000"/>
              </a:lnSpc>
            </a:pPr>
            <a:endParaRPr lang="cs-CZ" sz="900" smtClean="0"/>
          </a:p>
          <a:p>
            <a:pPr>
              <a:lnSpc>
                <a:spcPct val="80000"/>
              </a:lnSpc>
            </a:pPr>
            <a:r>
              <a:rPr lang="cs-CZ" sz="2000" b="1" smtClean="0"/>
              <a:t>Přeregistrace</a:t>
            </a:r>
            <a:r>
              <a:rPr lang="cs-CZ" sz="2000" smtClean="0"/>
              <a:t> </a:t>
            </a:r>
            <a:r>
              <a:rPr lang="cs-CZ" sz="1800" smtClean="0"/>
              <a:t>– při změně podmínek pro určení místní příslušnosti</a:t>
            </a:r>
          </a:p>
          <a:p>
            <a:pPr lvl="1">
              <a:lnSpc>
                <a:spcPct val="80000"/>
              </a:lnSpc>
            </a:pPr>
            <a:r>
              <a:rPr lang="cs-CZ" sz="1600" smtClean="0"/>
              <a:t>konstitutivní</a:t>
            </a:r>
          </a:p>
          <a:p>
            <a:pPr lvl="1">
              <a:lnSpc>
                <a:spcPct val="80000"/>
              </a:lnSpc>
            </a:pPr>
            <a:r>
              <a:rPr lang="cs-CZ" sz="1600" smtClean="0"/>
              <a:t>speciální úprava změny místní příslušnosti</a:t>
            </a:r>
            <a:endParaRPr lang="cs-CZ" sz="1800" smtClean="0"/>
          </a:p>
          <a:p>
            <a:pPr>
              <a:lnSpc>
                <a:spcPct val="80000"/>
              </a:lnSpc>
              <a:buFontTx/>
              <a:buNone/>
            </a:pPr>
            <a:endParaRPr lang="cs-CZ" sz="600" smtClean="0"/>
          </a:p>
        </p:txBody>
      </p:sp>
      <p:sp>
        <p:nvSpPr>
          <p:cNvPr id="18435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8436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9A2C722-8E2A-46F7-A144-DA3541FC62C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68313" y="981075"/>
            <a:ext cx="2951162" cy="4895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cs-CZ" sz="800" dirty="0"/>
          </a:p>
          <a:p>
            <a:pPr algn="ctr">
              <a:defRPr/>
            </a:pPr>
            <a:r>
              <a:rPr lang="cs-CZ" dirty="0"/>
              <a:t>Nalézací rovina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041775" y="1463675"/>
            <a:ext cx="2089150" cy="5969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1400">
              <a:latin typeface="+mn-lt"/>
              <a:cs typeface="+mn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708400" y="981075"/>
            <a:ext cx="5184775" cy="4895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cs-CZ" sz="600" dirty="0"/>
          </a:p>
          <a:p>
            <a:pPr algn="ctr">
              <a:defRPr/>
            </a:pPr>
            <a:r>
              <a:rPr lang="cs-CZ" dirty="0"/>
              <a:t>Platební rovina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874713" y="3213100"/>
            <a:ext cx="2112962" cy="15113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Doměřovací řízení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874713" y="1630363"/>
            <a:ext cx="2112962" cy="13668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Vyměřovací řízení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041775" y="1558925"/>
            <a:ext cx="2043113" cy="574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Vybírání</a:t>
            </a: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4041775" y="2276475"/>
            <a:ext cx="2043113" cy="5048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Evidence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4067175" y="2924175"/>
            <a:ext cx="2041525" cy="21605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cs-CZ" sz="1400" dirty="0"/>
              <a:t>Zajištění</a:t>
            </a: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186238" y="3213100"/>
            <a:ext cx="1800225" cy="419100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Ručení a bankovní záruka</a:t>
            </a: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4186238" y="3789363"/>
            <a:ext cx="1800225" cy="417512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Zajišťovací příkaz </a:t>
            </a:r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4186238" y="4378325"/>
            <a:ext cx="1800225" cy="419100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Zástavní právo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6516688" y="1557338"/>
            <a:ext cx="2159000" cy="3527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cs-CZ" sz="1400" dirty="0"/>
              <a:t>Vymáhání</a:t>
            </a: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6707188" y="2074863"/>
            <a:ext cx="1800225" cy="417512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>
                <a:solidFill>
                  <a:schemeClr val="lt1"/>
                </a:solidFill>
                <a:latin typeface="+mn-lt"/>
                <a:cs typeface="+mn-cs"/>
              </a:rPr>
              <a:t>Soudem</a:t>
            </a: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6707188" y="2636838"/>
            <a:ext cx="1800225" cy="419100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Soudním exekutorem</a:t>
            </a: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6707188" y="3225800"/>
            <a:ext cx="1800225" cy="419100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>
                <a:solidFill>
                  <a:schemeClr val="lt1"/>
                </a:solidFill>
                <a:latin typeface="+mn-lt"/>
                <a:cs typeface="+mn-cs"/>
              </a:rPr>
              <a:t>Daňovou exekucí</a:t>
            </a:r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6707188" y="3789363"/>
            <a:ext cx="1800225" cy="417512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Přihlášením do veřejné </a:t>
            </a:r>
          </a:p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dražby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6707188" y="4365625"/>
            <a:ext cx="1800225" cy="417513"/>
          </a:xfrm>
          <a:prstGeom prst="rect">
            <a:avLst/>
          </a:prstGeom>
          <a:solidFill>
            <a:srgbClr val="808080"/>
          </a:solidFill>
          <a:ln w="55000" cmpd="thickThin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Uplatněním </a:t>
            </a:r>
          </a:p>
          <a:p>
            <a:pPr algn="ctr"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v </a:t>
            </a:r>
            <a:r>
              <a:rPr lang="cs-CZ" sz="1050" dirty="0" err="1">
                <a:solidFill>
                  <a:schemeClr val="lt1"/>
                </a:solidFill>
                <a:latin typeface="+mn-lt"/>
                <a:cs typeface="+mn-cs"/>
              </a:rPr>
              <a:t>insolvenčním</a:t>
            </a: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 řízení</a:t>
            </a:r>
          </a:p>
        </p:txBody>
      </p:sp>
      <p:sp>
        <p:nvSpPr>
          <p:cNvPr id="19474" name="Rectangle 58"/>
          <p:cNvSpPr>
            <a:spLocks noChangeArrowheads="1"/>
          </p:cNvSpPr>
          <p:nvPr/>
        </p:nvSpPr>
        <p:spPr bwMode="auto">
          <a:xfrm>
            <a:off x="658813" y="4868863"/>
            <a:ext cx="2617787" cy="766762"/>
          </a:xfrm>
          <a:prstGeom prst="rect">
            <a:avLst/>
          </a:prstGeom>
          <a:solidFill>
            <a:srgbClr val="B9B095"/>
          </a:solidFill>
          <a:ln w="55000" cmpd="thickThin" algn="ctr">
            <a:solidFill>
              <a:srgbClr val="B3773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200">
                <a:solidFill>
                  <a:srgbClr val="FFFFFF"/>
                </a:solidFill>
              </a:rPr>
              <a:t>Nalézací řízení je ukončeno </a:t>
            </a:r>
          </a:p>
          <a:p>
            <a:pPr algn="ctr"/>
            <a:r>
              <a:rPr lang="cs-CZ" sz="1200">
                <a:solidFill>
                  <a:srgbClr val="FFFFFF"/>
                </a:solidFill>
              </a:rPr>
              <a:t>uplynutím </a:t>
            </a:r>
          </a:p>
          <a:p>
            <a:pPr algn="ctr"/>
            <a:r>
              <a:rPr lang="cs-CZ" sz="1200">
                <a:solidFill>
                  <a:srgbClr val="FFFFFF"/>
                </a:solidFill>
              </a:rPr>
              <a:t>lhůty pro stanovení daně</a:t>
            </a:r>
          </a:p>
        </p:txBody>
      </p:sp>
      <p:sp>
        <p:nvSpPr>
          <p:cNvPr id="19475" name="Rectangle 59"/>
          <p:cNvSpPr>
            <a:spLocks noChangeArrowheads="1"/>
          </p:cNvSpPr>
          <p:nvPr/>
        </p:nvSpPr>
        <p:spPr bwMode="auto">
          <a:xfrm>
            <a:off x="3924300" y="5303838"/>
            <a:ext cx="4824413" cy="357187"/>
          </a:xfrm>
          <a:prstGeom prst="rect">
            <a:avLst/>
          </a:prstGeom>
          <a:solidFill>
            <a:srgbClr val="B9B095"/>
          </a:solidFill>
          <a:ln w="55000" cmpd="thickThin" algn="ctr">
            <a:solidFill>
              <a:srgbClr val="B3773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200">
                <a:solidFill>
                  <a:srgbClr val="FFFFFF"/>
                </a:solidFill>
              </a:rPr>
              <a:t>Možnost placení je ukončena uplynutím lhůty pro placení daně</a:t>
            </a:r>
            <a:endParaRPr lang="cs-CZ" sz="1000">
              <a:solidFill>
                <a:srgbClr val="FFFFFF"/>
              </a:solidFill>
            </a:endParaRPr>
          </a:p>
        </p:txBody>
      </p:sp>
      <p:sp>
        <p:nvSpPr>
          <p:cNvPr id="1947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947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50ACC9D-84E4-4FED-9BCB-4CCE7B312AD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2" name="Rectangle 2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/>
          <a:lstStyle/>
          <a:p>
            <a:pPr eaLnBrk="0" hangingPunct="0">
              <a:defRPr/>
            </a:pPr>
            <a:r>
              <a:rPr lang="cs-CZ" sz="33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Obecně k nalézacímu řízení 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5000"/>
              </a:lnSpc>
              <a:defRPr/>
            </a:pPr>
            <a:r>
              <a:rPr lang="cs-CZ" sz="2500" b="1" dirty="0" smtClean="0"/>
              <a:t>nalézací řízení </a:t>
            </a:r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společné označení pro vyměřovací a doměřovací řízení</a:t>
            </a:r>
          </a:p>
          <a:p>
            <a:pPr lvl="1">
              <a:lnSpc>
                <a:spcPct val="105000"/>
              </a:lnSpc>
              <a:defRPr/>
            </a:pPr>
            <a:endParaRPr lang="cs-CZ" sz="2200" dirty="0" smtClean="0"/>
          </a:p>
          <a:p>
            <a:pPr>
              <a:lnSpc>
                <a:spcPct val="105000"/>
              </a:lnSpc>
              <a:defRPr/>
            </a:pPr>
            <a:r>
              <a:rPr lang="cs-CZ" sz="2500" b="1" dirty="0" smtClean="0"/>
              <a:t>cíl nalézacího řízení </a:t>
            </a:r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správné zjištění a stanovení daně, tj. „nalezení správné výše daně“</a:t>
            </a:r>
          </a:p>
          <a:p>
            <a:pPr lvl="1">
              <a:lnSpc>
                <a:spcPct val="95000"/>
              </a:lnSpc>
              <a:buFontTx/>
              <a:buChar char="•"/>
              <a:defRPr/>
            </a:pPr>
            <a:endParaRPr lang="cs-CZ" sz="800" dirty="0" smtClean="0"/>
          </a:p>
          <a:p>
            <a:pPr>
              <a:lnSpc>
                <a:spcPct val="80000"/>
              </a:lnSpc>
              <a:defRPr/>
            </a:pPr>
            <a:endParaRPr lang="cs-CZ" sz="1800" dirty="0" smtClean="0"/>
          </a:p>
          <a:p>
            <a:pPr>
              <a:lnSpc>
                <a:spcPct val="105000"/>
              </a:lnSpc>
              <a:defRPr/>
            </a:pPr>
            <a:r>
              <a:rPr lang="cs-CZ" sz="2500" b="1" dirty="0" smtClean="0"/>
              <a:t>začátek a konec nalézacího řízení</a:t>
            </a:r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začátek</a:t>
            </a:r>
            <a:r>
              <a:rPr lang="cs-CZ" sz="2000" dirty="0" smtClean="0"/>
              <a:t> - § 91 odst.1daňového řádu</a:t>
            </a:r>
            <a:endParaRPr lang="cs-CZ" sz="2200" dirty="0" smtClean="0"/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formálně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  <a:defRPr/>
            </a:pPr>
            <a:r>
              <a:rPr lang="cs-CZ" sz="1600" dirty="0" smtClean="0"/>
              <a:t>(formální)</a:t>
            </a:r>
            <a:r>
              <a:rPr lang="cs-CZ" sz="1800" dirty="0" smtClean="0"/>
              <a:t> právní mocí rozhodnutí o stanovení daně či zastavením vyměřovacího nebo doměřovacího řízení</a:t>
            </a:r>
          </a:p>
          <a:p>
            <a:pPr lvl="1">
              <a:lnSpc>
                <a:spcPct val="105000"/>
              </a:lnSpc>
              <a:defRPr/>
            </a:pPr>
            <a:r>
              <a:rPr lang="cs-CZ" sz="2200" dirty="0" smtClean="0"/>
              <a:t>materiálně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  <a:defRPr/>
            </a:pPr>
            <a:r>
              <a:rPr lang="cs-CZ" sz="1800" dirty="0" smtClean="0"/>
              <a:t>uplynutím prekluzívní lhůty pro stanovení daně </a:t>
            </a:r>
            <a:r>
              <a:rPr lang="cs-CZ" sz="1600" dirty="0" smtClean="0"/>
              <a:t>(tj. okamžikem, kdy se poslední známá daň stává nezměnitelnou)</a:t>
            </a:r>
          </a:p>
          <a:p>
            <a:pPr>
              <a:lnSpc>
                <a:spcPct val="80000"/>
              </a:lnSpc>
              <a:defRPr/>
            </a:pPr>
            <a:endParaRPr lang="cs-CZ" sz="1800" dirty="0" smtClean="0"/>
          </a:p>
        </p:txBody>
      </p:sp>
      <p:sp>
        <p:nvSpPr>
          <p:cNvPr id="20482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0483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64A8E04-D3EA-49C7-872B-28B60F2D501C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/>
          <a:lstStyle/>
          <a:p>
            <a:pPr eaLnBrk="0" hangingPunct="0">
              <a:defRPr/>
            </a:pPr>
            <a:r>
              <a:rPr lang="cs-CZ" sz="33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Obecně k nalézacímu řízení 2/2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Tvrzení daně 1/4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 lvl="1">
              <a:lnSpc>
                <a:spcPct val="95000"/>
              </a:lnSpc>
              <a:buFontTx/>
              <a:buChar char="•"/>
            </a:pPr>
            <a:endParaRPr lang="cs-CZ" sz="800" smtClean="0"/>
          </a:p>
          <a:p>
            <a:pPr>
              <a:lnSpc>
                <a:spcPct val="95000"/>
              </a:lnSpc>
              <a:buFontTx/>
              <a:buChar char="•"/>
            </a:pPr>
            <a:r>
              <a:rPr lang="cs-CZ" sz="2400" b="1" smtClean="0"/>
              <a:t>Základem</a:t>
            </a:r>
            <a:r>
              <a:rPr lang="cs-CZ" sz="2400" smtClean="0"/>
              <a:t> pro správné zjištění a stanovení daně je: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−"/>
            </a:pPr>
            <a:r>
              <a:rPr lang="cs-CZ" sz="1800" smtClean="0"/>
              <a:t>řádné daňové tvrzení a dodatečné daňové tvrzení</a:t>
            </a:r>
          </a:p>
          <a:p>
            <a:pPr lvl="2">
              <a:lnSpc>
                <a:spcPct val="95000"/>
              </a:lnSpc>
              <a:buFont typeface="Times New Roman" pitchFamily="18" charset="0"/>
              <a:buNone/>
            </a:pPr>
            <a:endParaRPr lang="cs-CZ" sz="800" smtClean="0"/>
          </a:p>
          <a:p>
            <a:pPr lvl="1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smtClean="0"/>
              <a:t>Tomu odpovídá:</a:t>
            </a:r>
          </a:p>
          <a:p>
            <a:pPr lvl="2">
              <a:lnSpc>
                <a:spcPct val="95000"/>
              </a:lnSpc>
              <a:buFont typeface="Wingdings" pitchFamily="2" charset="2"/>
              <a:buChar char="§"/>
            </a:pPr>
            <a:r>
              <a:rPr lang="cs-CZ" sz="1800" b="1" smtClean="0"/>
              <a:t>povinnost tvrzení</a:t>
            </a:r>
            <a:r>
              <a:rPr lang="cs-CZ" sz="1800" smtClean="0"/>
              <a:t> (tj. povinnost uvést skutečnosti důležité pro rozhodnutí)</a:t>
            </a:r>
          </a:p>
          <a:p>
            <a:pPr lvl="2">
              <a:lnSpc>
                <a:spcPct val="95000"/>
              </a:lnSpc>
              <a:buFont typeface="Wingdings" pitchFamily="2" charset="2"/>
              <a:buChar char="§"/>
            </a:pPr>
            <a:r>
              <a:rPr lang="cs-CZ" sz="1800" b="1" smtClean="0"/>
              <a:t>břemeno</a:t>
            </a:r>
            <a:r>
              <a:rPr lang="cs-CZ" sz="1800" smtClean="0"/>
              <a:t> </a:t>
            </a:r>
            <a:r>
              <a:rPr lang="cs-CZ" sz="1800" b="1" smtClean="0"/>
              <a:t>tvrzení</a:t>
            </a:r>
            <a:r>
              <a:rPr lang="cs-CZ" sz="1800" smtClean="0"/>
              <a:t> (tj. procesní odpovědnost za to, že se správce daně tvrzenou skutečnost dozví)</a:t>
            </a:r>
          </a:p>
          <a:p>
            <a:pPr lvl="1">
              <a:lnSpc>
                <a:spcPct val="95000"/>
              </a:lnSpc>
              <a:buFontTx/>
              <a:buChar char="•"/>
            </a:pPr>
            <a:endParaRPr lang="cs-CZ" sz="1000" smtClean="0"/>
          </a:p>
          <a:p>
            <a:pPr>
              <a:lnSpc>
                <a:spcPct val="95000"/>
              </a:lnSpc>
              <a:buFontTx/>
              <a:buChar char="•"/>
            </a:pPr>
            <a:r>
              <a:rPr lang="cs-CZ" sz="2400" b="1" smtClean="0"/>
              <a:t>Výzva</a:t>
            </a:r>
            <a:r>
              <a:rPr lang="cs-CZ" sz="2400" smtClean="0"/>
              <a:t> k podání daňového tvrzení</a:t>
            </a:r>
          </a:p>
          <a:p>
            <a:pPr lvl="2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2000" smtClean="0"/>
              <a:t>správce daně pokud možno nejprve vyzývá k dobrovolnému splnění povinnosti tvrzení, než přistoupí ke stanovení daně z moci úřední</a:t>
            </a:r>
          </a:p>
          <a:p>
            <a:pPr>
              <a:lnSpc>
                <a:spcPct val="80000"/>
              </a:lnSpc>
            </a:pPr>
            <a:endParaRPr lang="cs-CZ" sz="1800" smtClean="0"/>
          </a:p>
        </p:txBody>
      </p:sp>
      <p:sp>
        <p:nvSpPr>
          <p:cNvPr id="21507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804804E-98D5-480E-926F-82799E9AA8A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cs-CZ" sz="2100" b="1" dirty="0" smtClean="0"/>
              <a:t>Řádné daňové tvrzení:</a:t>
            </a:r>
          </a:p>
          <a:p>
            <a:pPr>
              <a:lnSpc>
                <a:spcPct val="90000"/>
              </a:lnSpc>
            </a:pPr>
            <a:endParaRPr lang="cs-CZ" sz="400" b="1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Povinnost</a:t>
            </a:r>
            <a:r>
              <a:rPr lang="cs-CZ" sz="1900" dirty="0" smtClean="0"/>
              <a:t> k podání:</a:t>
            </a:r>
            <a:r>
              <a:rPr lang="cs-CZ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1400" b="1" dirty="0" smtClean="0"/>
              <a:t>ze zákona </a:t>
            </a:r>
          </a:p>
          <a:p>
            <a:pPr lvl="1">
              <a:lnSpc>
                <a:spcPct val="90000"/>
              </a:lnSpc>
            </a:pPr>
            <a:r>
              <a:rPr lang="cs-CZ" sz="1400" b="1" dirty="0" smtClean="0"/>
              <a:t>na základě výzvy</a:t>
            </a:r>
          </a:p>
          <a:p>
            <a:pPr lvl="1">
              <a:lnSpc>
                <a:spcPct val="90000"/>
              </a:lnSpc>
            </a:pPr>
            <a:endParaRPr lang="cs-CZ" sz="300" b="1" dirty="0" smtClean="0"/>
          </a:p>
          <a:p>
            <a:pPr>
              <a:lnSpc>
                <a:spcPct val="90000"/>
              </a:lnSpc>
            </a:pPr>
            <a:r>
              <a:rPr lang="cs-CZ" sz="2100" dirty="0" smtClean="0"/>
              <a:t>Musí </a:t>
            </a:r>
            <a:r>
              <a:rPr lang="cs-CZ" sz="1900" b="1" dirty="0" smtClean="0"/>
              <a:t>obsahovat</a:t>
            </a:r>
            <a:r>
              <a:rPr lang="cs-CZ" sz="1900" dirty="0" smtClean="0"/>
              <a:t>:</a:t>
            </a:r>
            <a:r>
              <a:rPr lang="cs-CZ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vyčíslenou daň </a:t>
            </a:r>
            <a:r>
              <a:rPr lang="cs-CZ" sz="1200" dirty="0" smtClean="0"/>
              <a:t>(ne vždy)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předepsané údaje </a:t>
            </a:r>
            <a:r>
              <a:rPr lang="cs-CZ" sz="1200" dirty="0" smtClean="0"/>
              <a:t>(vyplývající z formuláře)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další okolnosti rozhodné pro vyměření daně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údaje, které vyžaduje zvláštní zákon </a:t>
            </a:r>
          </a:p>
          <a:p>
            <a:pPr lvl="1">
              <a:lnSpc>
                <a:spcPct val="90000"/>
              </a:lnSpc>
            </a:pPr>
            <a:endParaRPr lang="cs-CZ" sz="300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Splatnost daně</a:t>
            </a:r>
            <a:r>
              <a:rPr lang="cs-CZ" sz="1600" dirty="0" smtClean="0"/>
              <a:t> - v poslední den lhůty stanovené pro podání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cs-CZ" sz="300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Lhůty pro podání</a:t>
            </a:r>
            <a:endParaRPr lang="cs-CZ" sz="19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obecně v daňovém řádu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>
                <a:solidFill>
                  <a:srgbClr val="FF0000"/>
                </a:solidFill>
              </a:rPr>
              <a:t>speciální úprava v jednotlivých daňových </a:t>
            </a:r>
            <a:r>
              <a:rPr lang="cs-CZ" sz="1400" dirty="0" smtClean="0">
                <a:solidFill>
                  <a:srgbClr val="FF0000"/>
                </a:solidFill>
              </a:rPr>
              <a:t>zákonech!!!</a:t>
            </a:r>
            <a:endParaRPr lang="cs-CZ" sz="14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speciální úprava u insolvence a při přechodu daňové povinnosti</a:t>
            </a:r>
            <a:endParaRPr lang="cs-CZ" sz="1600" dirty="0" smtClean="0"/>
          </a:p>
        </p:txBody>
      </p:sp>
      <p:sp>
        <p:nvSpPr>
          <p:cNvPr id="2253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Registrace</a:t>
            </a:r>
            <a:r>
              <a:rPr lang="cs-CZ" sz="1400"/>
              <a:t> a nalézací řízení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253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31FAAFF-CDA8-46C9-9DC8-F85D4A198CB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Tvrzení daně 2/4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1010</TotalTime>
  <Words>2848</Words>
  <Application>Microsoft Office PowerPoint</Application>
  <PresentationFormat>Předvádění na obrazovce (4:3)</PresentationFormat>
  <Paragraphs>622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Shluk</vt:lpstr>
      <vt:lpstr>Registrace  a nalézací řízení</vt:lpstr>
      <vt:lpstr>Osnova</vt:lpstr>
      <vt:lpstr>Registrační řízení 1/3</vt:lpstr>
      <vt:lpstr>Registrační řízení 2/3</vt:lpstr>
      <vt:lpstr>Registrační řízení 3/3</vt:lpstr>
      <vt:lpstr>Prezentace aplikace PowerPoint</vt:lpstr>
      <vt:lpstr>Prezentace aplikace PowerPoint</vt:lpstr>
      <vt:lpstr>Tvrzení daně 1/4</vt:lpstr>
      <vt:lpstr>Tvrzení daně 2/4</vt:lpstr>
      <vt:lpstr>Tvrzení daně 3/4</vt:lpstr>
      <vt:lpstr>Tvrzení daně 4/4</vt:lpstr>
      <vt:lpstr>Stanovení daně 1/3</vt:lpstr>
      <vt:lpstr>Stanovení daně 2/3</vt:lpstr>
      <vt:lpstr>Stanovení daně 3/3</vt:lpstr>
      <vt:lpstr>Lhůta pro stanovení daně 1/2</vt:lpstr>
      <vt:lpstr>Lhůta pro stanovení daně 2/2</vt:lpstr>
      <vt:lpstr>Placení daní I</vt:lpstr>
      <vt:lpstr>Osnova</vt:lpstr>
      <vt:lpstr>1. Evidence daní</vt:lpstr>
      <vt:lpstr>2. Nedoplatek</vt:lpstr>
      <vt:lpstr>Prezentace aplikace PowerPoint</vt:lpstr>
      <vt:lpstr>3. Přeplatek</vt:lpstr>
      <vt:lpstr>4. Lhůta pro placení daně 1/2</vt:lpstr>
      <vt:lpstr>4. Lhůta pro placení daně 2/2</vt:lpstr>
      <vt:lpstr>5. Vybírání daní</vt:lpstr>
      <vt:lpstr>Placení daní II</vt:lpstr>
      <vt:lpstr>Osnova</vt:lpstr>
      <vt:lpstr>1. Zajištění daní</vt:lpstr>
      <vt:lpstr>A. Zajištění úhrady na nesplatnou nebo dosud nestanovenou daň</vt:lpstr>
      <vt:lpstr>B. Zástavní právo</vt:lpstr>
      <vt:lpstr>C. Ručení     1/2</vt:lpstr>
      <vt:lpstr>C. Ručení     2/2</vt:lpstr>
      <vt:lpstr>D. Dobrovolné ručení, bankovní záruka       </vt:lpstr>
      <vt:lpstr>E. Zálohy</vt:lpstr>
      <vt:lpstr>Přehled daňových zákonů upravujících zálohy</vt:lpstr>
      <vt:lpstr>2. Vymáhání daní</vt:lpstr>
      <vt:lpstr>A. Způsoby vymáhání  1/2</vt:lpstr>
      <vt:lpstr>A. Způsoby vymáhání  2/2</vt:lpstr>
      <vt:lpstr>B. Daňová exekuce</vt:lpstr>
      <vt:lpstr>C. Klíčové pojmy a instrumenty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Registrace a nalézací řízení</dc:title>
  <dc:creator>Mgr. Karel Šimek</dc:creator>
  <cp:lastModifiedBy>Dana Šramková</cp:lastModifiedBy>
  <cp:revision>145</cp:revision>
  <dcterms:created xsi:type="dcterms:W3CDTF">2010-01-10T10:53:02Z</dcterms:created>
  <dcterms:modified xsi:type="dcterms:W3CDTF">2012-09-20T13:44:46Z</dcterms:modified>
</cp:coreProperties>
</file>