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58" r:id="rId5"/>
    <p:sldId id="283" r:id="rId6"/>
    <p:sldId id="261" r:id="rId7"/>
    <p:sldId id="284" r:id="rId8"/>
    <p:sldId id="281" r:id="rId9"/>
    <p:sldId id="268" r:id="rId10"/>
    <p:sldId id="259" r:id="rId11"/>
    <p:sldId id="282" r:id="rId12"/>
    <p:sldId id="279" r:id="rId13"/>
    <p:sldId id="278" r:id="rId14"/>
    <p:sldId id="273" r:id="rId15"/>
    <p:sldId id="266" r:id="rId16"/>
    <p:sldId id="267" r:id="rId17"/>
    <p:sldId id="280" r:id="rId18"/>
    <p:sldId id="276" r:id="rId19"/>
    <p:sldId id="277" r:id="rId20"/>
    <p:sldId id="285" r:id="rId21"/>
    <p:sldId id="262" r:id="rId22"/>
    <p:sldId id="269" r:id="rId23"/>
    <p:sldId id="270" r:id="rId24"/>
    <p:sldId id="271" r:id="rId25"/>
    <p:sldId id="274" r:id="rId26"/>
    <p:sldId id="275" r:id="rId27"/>
    <p:sldId id="272" r:id="rId28"/>
    <p:sldId id="263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3C85-B159-45E7-8213-FF7B51CDDD10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F30B-5661-450E-91D5-C7E67241F1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3C85-B159-45E7-8213-FF7B51CDDD10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F30B-5661-450E-91D5-C7E67241F1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3C85-B159-45E7-8213-FF7B51CDDD10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F30B-5661-450E-91D5-C7E67241F1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3C85-B159-45E7-8213-FF7B51CDDD10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F30B-5661-450E-91D5-C7E67241F1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3C85-B159-45E7-8213-FF7B51CDDD10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F30B-5661-450E-91D5-C7E67241F1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3C85-B159-45E7-8213-FF7B51CDDD10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F30B-5661-450E-91D5-C7E67241F1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3C85-B159-45E7-8213-FF7B51CDDD10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F30B-5661-450E-91D5-C7E67241F1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3C85-B159-45E7-8213-FF7B51CDDD10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F30B-5661-450E-91D5-C7E67241F1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3C85-B159-45E7-8213-FF7B51CDDD10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F30B-5661-450E-91D5-C7E67241F1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3C85-B159-45E7-8213-FF7B51CDDD10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F30B-5661-450E-91D5-C7E67241F1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3C85-B159-45E7-8213-FF7B51CDDD10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8B7F30B-5661-450E-91D5-C7E67241F1F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103C85-B159-45E7-8213-FF7B51CDDD10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B7F30B-5661-450E-91D5-C7E67241F1FE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Cenné papíry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Jaromír </a:t>
            </a:r>
            <a:r>
              <a:rPr lang="cs-CZ" dirty="0" err="1" smtClean="0"/>
              <a:t>Kožiak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Akcie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Akcie - § 155 a </a:t>
            </a:r>
            <a:r>
              <a:rPr lang="cs-CZ" dirty="0" err="1" smtClean="0"/>
              <a:t>násl</a:t>
            </a:r>
            <a:r>
              <a:rPr lang="cs-CZ" dirty="0" smtClean="0"/>
              <a:t>. </a:t>
            </a:r>
            <a:r>
              <a:rPr lang="cs-CZ" dirty="0" err="1" smtClean="0"/>
              <a:t>ObchZ</a:t>
            </a:r>
            <a:endParaRPr lang="cs-CZ" dirty="0" smtClean="0"/>
          </a:p>
          <a:p>
            <a:r>
              <a:rPr lang="cs-CZ" dirty="0" smtClean="0"/>
              <a:t>Ztělesňují obchodní podíly na akciové společnosti</a:t>
            </a:r>
          </a:p>
          <a:p>
            <a:pPr marL="0" indent="0">
              <a:buNone/>
            </a:pPr>
            <a:r>
              <a:rPr lang="cs-CZ" dirty="0" smtClean="0"/>
              <a:t>Forma</a:t>
            </a:r>
          </a:p>
          <a:p>
            <a:r>
              <a:rPr lang="cs-CZ" dirty="0" smtClean="0"/>
              <a:t>akcie na majitele (CP na doručitele)</a:t>
            </a:r>
          </a:p>
          <a:p>
            <a:pPr lvl="1"/>
            <a:r>
              <a:rPr lang="cs-CZ" dirty="0" smtClean="0"/>
              <a:t>Legitimace předložením akcie	</a:t>
            </a:r>
          </a:p>
          <a:p>
            <a:pPr lvl="1"/>
            <a:r>
              <a:rPr lang="cs-CZ" dirty="0" smtClean="0"/>
              <a:t>Převod předání – tradicí </a:t>
            </a:r>
          </a:p>
          <a:p>
            <a:r>
              <a:rPr lang="cs-CZ" dirty="0" smtClean="0"/>
              <a:t>akcie </a:t>
            </a:r>
            <a:r>
              <a:rPr lang="cs-CZ" dirty="0"/>
              <a:t>na jméno (CP na řad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Legitimace záznamem v seznamu akcionářů</a:t>
            </a:r>
          </a:p>
          <a:p>
            <a:pPr lvl="1"/>
            <a:r>
              <a:rPr lang="cs-CZ" dirty="0" smtClean="0"/>
              <a:t>Převod rubopisem (indosamentem) </a:t>
            </a:r>
          </a:p>
          <a:p>
            <a:pPr lvl="1"/>
            <a:r>
              <a:rPr lang="cs-CZ" dirty="0" smtClean="0"/>
              <a:t>Omezitelná převoditelnost – např. souhlasem VH</a:t>
            </a:r>
          </a:p>
          <a:p>
            <a:r>
              <a:rPr lang="cs-CZ" dirty="0" smtClean="0"/>
              <a:t>Druhy akcií – kmenové x prioritní</a:t>
            </a:r>
          </a:p>
          <a:p>
            <a:pPr lvl="1"/>
            <a:r>
              <a:rPr lang="cs-CZ" dirty="0" smtClean="0"/>
              <a:t>Již nejsou – zaměstnanecké, zlaté akcie</a:t>
            </a:r>
          </a:p>
          <a:p>
            <a:r>
              <a:rPr lang="cs-CZ" dirty="0" smtClean="0"/>
              <a:t>Akcie přijaté k obchodování na regulovaných trzích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8864" y="125760"/>
            <a:ext cx="8229600" cy="1143000"/>
          </a:xfrm>
        </p:spPr>
        <p:txBody>
          <a:bodyPr/>
          <a:lstStyle/>
          <a:p>
            <a:r>
              <a:rPr lang="cs-CZ" dirty="0" smtClean="0"/>
              <a:t>Obsahové náležitosti akcie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firmu a sídlo </a:t>
            </a:r>
            <a:r>
              <a:rPr lang="cs-CZ" dirty="0" smtClean="0"/>
              <a:t>společnosti, </a:t>
            </a:r>
          </a:p>
          <a:p>
            <a:r>
              <a:rPr lang="cs-CZ" dirty="0" smtClean="0"/>
              <a:t>jmenovitou hodnotu </a:t>
            </a:r>
          </a:p>
          <a:p>
            <a:r>
              <a:rPr lang="cs-CZ" dirty="0" smtClean="0"/>
              <a:t>označení </a:t>
            </a:r>
            <a:r>
              <a:rPr lang="cs-CZ" dirty="0"/>
              <a:t>formy akcie, </a:t>
            </a:r>
            <a:endParaRPr lang="cs-CZ" dirty="0" smtClean="0"/>
          </a:p>
          <a:p>
            <a:r>
              <a:rPr lang="cs-CZ" dirty="0" smtClean="0"/>
              <a:t>výši </a:t>
            </a:r>
            <a:r>
              <a:rPr lang="cs-CZ" dirty="0"/>
              <a:t>základního kapitálu a počet akcií k datu emise </a:t>
            </a:r>
            <a:r>
              <a:rPr lang="cs-CZ" dirty="0" smtClean="0"/>
              <a:t>akcie,</a:t>
            </a:r>
          </a:p>
          <a:p>
            <a:r>
              <a:rPr lang="cs-CZ" dirty="0" smtClean="0"/>
              <a:t>datum emise</a:t>
            </a:r>
          </a:p>
          <a:p>
            <a:r>
              <a:rPr lang="cs-CZ" dirty="0"/>
              <a:t>u akcie na jméno firmu, název nebo jméno </a:t>
            </a:r>
            <a:r>
              <a:rPr lang="cs-CZ" dirty="0" smtClean="0"/>
              <a:t>akcionáře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Listinná akcie - </a:t>
            </a:r>
            <a:r>
              <a:rPr lang="cs-CZ" dirty="0"/>
              <a:t>číselné označení a podpis </a:t>
            </a:r>
            <a:r>
              <a:rPr lang="cs-CZ" dirty="0" smtClean="0"/>
              <a:t>členů představenstva</a:t>
            </a:r>
          </a:p>
          <a:p>
            <a:r>
              <a:rPr lang="cs-CZ" dirty="0" smtClean="0"/>
              <a:t>Zaknihovaná akcie - </a:t>
            </a:r>
            <a:r>
              <a:rPr lang="cs-CZ" dirty="0"/>
              <a:t>obsahovat číselné označení v případech, kdy to stanoví </a:t>
            </a:r>
            <a:r>
              <a:rPr lang="cs-CZ" dirty="0" smtClean="0"/>
              <a:t>zákon</a:t>
            </a:r>
          </a:p>
          <a:p>
            <a:r>
              <a:rPr lang="cs-CZ" dirty="0" smtClean="0"/>
              <a:t>Je-li </a:t>
            </a:r>
            <a:r>
              <a:rPr lang="cs-CZ" dirty="0"/>
              <a:t>vydáno více druhů </a:t>
            </a:r>
            <a:r>
              <a:rPr lang="cs-CZ" dirty="0" smtClean="0"/>
              <a:t>akcií - označení </a:t>
            </a:r>
            <a:r>
              <a:rPr lang="cs-CZ" dirty="0"/>
              <a:t>druhu </a:t>
            </a:r>
          </a:p>
        </p:txBody>
      </p:sp>
      <p:sp>
        <p:nvSpPr>
          <p:cNvPr id="4" name="Obdélník 3"/>
          <p:cNvSpPr/>
          <p:nvPr/>
        </p:nvSpPr>
        <p:spPr>
          <a:xfrm>
            <a:off x="3779912" y="2319263"/>
            <a:ext cx="4896544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Výjimka – kusové akcie dle ZOK</a:t>
            </a:r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4139952" y="1772816"/>
            <a:ext cx="4536504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Dle ZOK jedinečnou identifikaci</a:t>
            </a:r>
            <a:endParaRPr lang="cs-CZ" sz="2400" dirty="0"/>
          </a:p>
        </p:txBody>
      </p:sp>
      <p:sp>
        <p:nvSpPr>
          <p:cNvPr id="7" name="Obdélník 6"/>
          <p:cNvSpPr/>
          <p:nvPr/>
        </p:nvSpPr>
        <p:spPr>
          <a:xfrm>
            <a:off x="4139952" y="4119463"/>
            <a:ext cx="4536504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Dle ZOK jedinečnou identifikaci</a:t>
            </a:r>
            <a:endParaRPr lang="cs-CZ" sz="2400" dirty="0"/>
          </a:p>
        </p:txBody>
      </p:sp>
      <p:sp>
        <p:nvSpPr>
          <p:cNvPr id="8" name="Obdélník 7"/>
          <p:cNvSpPr/>
          <p:nvPr/>
        </p:nvSpPr>
        <p:spPr>
          <a:xfrm>
            <a:off x="611560" y="6237312"/>
            <a:ext cx="8352928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Dle ZOK uvedení druhu vždy, pokud nejde o kmenovou akcii</a:t>
            </a:r>
            <a:endParaRPr lang="cs-CZ" sz="2400" dirty="0"/>
          </a:p>
        </p:txBody>
      </p:sp>
      <p:sp>
        <p:nvSpPr>
          <p:cNvPr id="9" name="Obdélník 8"/>
          <p:cNvSpPr/>
          <p:nvPr/>
        </p:nvSpPr>
        <p:spPr>
          <a:xfrm>
            <a:off x="611560" y="1268760"/>
            <a:ext cx="4536504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Označení, že jde o akcii</a:t>
            </a:r>
            <a:endParaRPr lang="cs-CZ" sz="2400" dirty="0"/>
          </a:p>
        </p:txBody>
      </p:sp>
      <p:sp>
        <p:nvSpPr>
          <p:cNvPr id="10" name="Obdélník 9"/>
          <p:cNvSpPr/>
          <p:nvPr/>
        </p:nvSpPr>
        <p:spPr>
          <a:xfrm>
            <a:off x="2915816" y="3356992"/>
            <a:ext cx="6192688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Dle ZOK se ZK a datum emise nemusí uvádět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61128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Akcie v ZOK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6224"/>
            <a:ext cx="8229600" cy="438912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 smtClean="0"/>
              <a:t>Akcie na majitele </a:t>
            </a:r>
          </a:p>
          <a:p>
            <a:pPr lvl="1"/>
            <a:r>
              <a:rPr lang="cs-CZ" dirty="0" smtClean="0"/>
              <a:t>Lze pouze v zaknihované nebo imobilizované podobě (imobilizace viz 2413 NOZ)</a:t>
            </a:r>
          </a:p>
          <a:p>
            <a:pPr lvl="1"/>
            <a:r>
              <a:rPr lang="cs-CZ" dirty="0" smtClean="0"/>
              <a:t>§ 263 a 274 ZOK – pro jistotu dvakrát</a:t>
            </a:r>
          </a:p>
          <a:p>
            <a:r>
              <a:rPr lang="cs-CZ" dirty="0" smtClean="0"/>
              <a:t>Uvolnění úpravy druhů akcií </a:t>
            </a:r>
          </a:p>
          <a:p>
            <a:pPr lvl="1"/>
            <a:r>
              <a:rPr lang="cs-CZ" dirty="0" smtClean="0"/>
              <a:t>Akcie se stejnými právy tvoří jeden druh, lze si vymyslet „vlastní druh“ akcie</a:t>
            </a:r>
          </a:p>
          <a:p>
            <a:pPr lvl="1"/>
            <a:r>
              <a:rPr lang="cs-CZ" dirty="0" smtClean="0"/>
              <a:t>Akcie bez speciálních práv – kmenové</a:t>
            </a:r>
          </a:p>
          <a:p>
            <a:pPr lvl="1"/>
            <a:r>
              <a:rPr lang="cs-CZ" dirty="0" smtClean="0"/>
              <a:t>Prioritní akcie – přednostní právo k peněžitému plnění</a:t>
            </a:r>
          </a:p>
          <a:p>
            <a:pPr lvl="1"/>
            <a:r>
              <a:rPr lang="cs-CZ" dirty="0" smtClean="0"/>
              <a:t>Výslovný zákaz úrokových akcií</a:t>
            </a:r>
          </a:p>
          <a:p>
            <a:pPr lvl="1"/>
            <a:r>
              <a:rPr lang="cs-CZ" dirty="0" smtClean="0"/>
              <a:t>Akcie bez hlasovacích práv – max. do 90% zákl. kapitálu</a:t>
            </a:r>
          </a:p>
        </p:txBody>
      </p:sp>
    </p:spTree>
    <p:extLst>
      <p:ext uri="{BB962C8B-B14F-4D97-AF65-F5344CB8AC3E}">
        <p14:creationId xmlns:p14="http://schemas.microsoft.com/office/powerpoint/2010/main" val="3047930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Kusové akcie v ZOK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8912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§257 ZOK – </a:t>
            </a:r>
            <a:r>
              <a:rPr lang="cs-CZ" dirty="0" err="1" smtClean="0"/>
              <a:t>ObchZ</a:t>
            </a:r>
            <a:r>
              <a:rPr lang="cs-CZ" dirty="0" smtClean="0"/>
              <a:t> nic podobného nezná</a:t>
            </a:r>
          </a:p>
          <a:p>
            <a:r>
              <a:rPr lang="cs-CZ" dirty="0" smtClean="0"/>
              <a:t>Akcie bez nominální hodnoty </a:t>
            </a:r>
          </a:p>
          <a:p>
            <a:r>
              <a:rPr lang="cs-CZ" dirty="0" err="1" smtClean="0"/>
              <a:t>Accountable</a:t>
            </a:r>
            <a:r>
              <a:rPr lang="cs-CZ" dirty="0" smtClean="0"/>
              <a:t> par </a:t>
            </a:r>
            <a:r>
              <a:rPr lang="cs-CZ" dirty="0" err="1" smtClean="0"/>
              <a:t>shares</a:t>
            </a:r>
            <a:r>
              <a:rPr lang="cs-CZ" dirty="0" smtClean="0"/>
              <a:t> (nikoli skutečné no par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shares</a:t>
            </a:r>
            <a:r>
              <a:rPr lang="cs-CZ" dirty="0" smtClean="0"/>
              <a:t>) – dopočitatelná nominální hodnota </a:t>
            </a:r>
          </a:p>
          <a:p>
            <a:r>
              <a:rPr lang="cs-CZ" dirty="0" smtClean="0"/>
              <a:t>Podíl spojený s akcií se určí podle počtu akcií</a:t>
            </a:r>
          </a:p>
          <a:p>
            <a:r>
              <a:rPr lang="cs-CZ" dirty="0" smtClean="0"/>
              <a:t>S každou akcií 1 hlas, pokud stanovy neurčí jinak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2361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Druhy cenných papírů – akciové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01552"/>
            <a:ext cx="8229600" cy="483981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Zatímní list - § 176 </a:t>
            </a:r>
            <a:r>
              <a:rPr lang="cs-CZ" dirty="0" err="1"/>
              <a:t>ObchZ</a:t>
            </a:r>
            <a:endParaRPr lang="cs-CZ" dirty="0"/>
          </a:p>
          <a:p>
            <a:pPr lvl="1"/>
            <a:r>
              <a:rPr lang="cs-CZ" dirty="0"/>
              <a:t>Nahrazuje akcie společnosti které byly řádně upsány ale nebyl splacen celý emisní </a:t>
            </a:r>
            <a:r>
              <a:rPr lang="cs-CZ" dirty="0" smtClean="0"/>
              <a:t>kurs </a:t>
            </a:r>
            <a:endParaRPr lang="cs-CZ" dirty="0"/>
          </a:p>
          <a:p>
            <a:pPr lvl="1"/>
            <a:r>
              <a:rPr lang="cs-CZ" dirty="0"/>
              <a:t>Po splacení EK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výměna </a:t>
            </a:r>
            <a:r>
              <a:rPr lang="cs-CZ" dirty="0"/>
              <a:t>za akcie</a:t>
            </a:r>
          </a:p>
          <a:p>
            <a:pPr lvl="1"/>
            <a:r>
              <a:rPr lang="cs-CZ" dirty="0"/>
              <a:t>Vydává se po zápisu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společnosti </a:t>
            </a:r>
            <a:r>
              <a:rPr lang="cs-CZ" dirty="0"/>
              <a:t>do OR</a:t>
            </a:r>
          </a:p>
          <a:p>
            <a:pPr lvl="1"/>
            <a:r>
              <a:rPr lang="cs-CZ" dirty="0"/>
              <a:t>CP na řad </a:t>
            </a:r>
          </a:p>
          <a:p>
            <a:pPr lvl="1"/>
            <a:r>
              <a:rPr lang="cs-CZ" dirty="0"/>
              <a:t>Náležitosti - označení "zatímní list",  označení společnosti a výše základního kapitálu, označení majitele ZL, nominální hodnota ZL, identifikace nahrazených akcií, splacenou a nesplacenou část EK, lhůtu pro splacení, datum emise, podpis</a:t>
            </a:r>
          </a:p>
        </p:txBody>
      </p:sp>
      <p:sp>
        <p:nvSpPr>
          <p:cNvPr id="4" name="Obdélník 3"/>
          <p:cNvSpPr/>
          <p:nvPr/>
        </p:nvSpPr>
        <p:spPr>
          <a:xfrm>
            <a:off x="4860032" y="1887215"/>
            <a:ext cx="2664296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§ 285 ZOK</a:t>
            </a:r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3923928" y="3155484"/>
            <a:ext cx="4968552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/>
              <a:t>Z</a:t>
            </a:r>
            <a:r>
              <a:rPr lang="cs-CZ" sz="2400" dirty="0" smtClean="0"/>
              <a:t>OK  upravuje podrobně práva spojená s nesplacenou akcií, zatímní list klesá na významu, odkazuje se na úpravu nesplacených akcií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74271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Druhy cenných papírů – akciové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Poukázka na akcie - § 204b </a:t>
            </a:r>
            <a:r>
              <a:rPr lang="cs-CZ" dirty="0" err="1" smtClean="0"/>
              <a:t>ObchZ</a:t>
            </a:r>
            <a:r>
              <a:rPr lang="cs-CZ" dirty="0" smtClean="0"/>
              <a:t>   </a:t>
            </a:r>
          </a:p>
          <a:p>
            <a:pPr lvl="1"/>
            <a:r>
              <a:rPr lang="cs-CZ" dirty="0" smtClean="0"/>
              <a:t>Nahrazuje akcie</a:t>
            </a:r>
          </a:p>
          <a:p>
            <a:pPr lvl="1"/>
            <a:r>
              <a:rPr lang="cs-CZ" dirty="0" smtClean="0"/>
              <a:t>Vydává se pokud byl při zvýšení ZK zcela splacen EK akcií</a:t>
            </a:r>
          </a:p>
          <a:p>
            <a:pPr lvl="1"/>
            <a:r>
              <a:rPr lang="cs-CZ" dirty="0" smtClean="0"/>
              <a:t>CP na doručitele </a:t>
            </a:r>
          </a:p>
          <a:p>
            <a:pPr lvl="1"/>
            <a:r>
              <a:rPr lang="cs-CZ" dirty="0" smtClean="0"/>
              <a:t>Po zápisu zvýšení ZK do OR dojde k výměně za akcie</a:t>
            </a:r>
          </a:p>
          <a:p>
            <a:pPr lvl="1"/>
            <a:r>
              <a:rPr lang="cs-CZ" dirty="0" smtClean="0"/>
              <a:t>Náležitosti – označení poukázka na akcie, identifikace společnosti, identifikace nahrazených akcií, částka splaceného emisního kursu a datum splacení, datum emise a podpis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150522" y="1327738"/>
            <a:ext cx="4536504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ZOK již neobsahuje!</a:t>
            </a:r>
            <a:endParaRPr lang="cs-CZ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Druhy cenných papírů – akciové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Opční list - § 217a </a:t>
            </a:r>
            <a:r>
              <a:rPr lang="cs-CZ" dirty="0" err="1" smtClean="0"/>
              <a:t>ObchZ</a:t>
            </a:r>
            <a:endParaRPr lang="cs-CZ" dirty="0" smtClean="0"/>
          </a:p>
          <a:p>
            <a:pPr lvl="1"/>
            <a:r>
              <a:rPr lang="cs-CZ" dirty="0" smtClean="0"/>
              <a:t>Právo na přednostní upsání cenných papírů společnosti (typicky akcií)</a:t>
            </a:r>
          </a:p>
          <a:p>
            <a:pPr lvl="1"/>
            <a:r>
              <a:rPr lang="cs-CZ" dirty="0" smtClean="0"/>
              <a:t>Majitel není povinen upsat</a:t>
            </a:r>
          </a:p>
          <a:p>
            <a:pPr lvl="1"/>
            <a:r>
              <a:rPr lang="cs-CZ" dirty="0" smtClean="0"/>
              <a:t>CP na doručitele</a:t>
            </a:r>
          </a:p>
          <a:p>
            <a:pPr lvl="1"/>
            <a:r>
              <a:rPr lang="cs-CZ" dirty="0" smtClean="0"/>
              <a:t>Náležitosti - firma a sídlo společnosti, jaké akcie nebo dluhopisy společnosti lze získat, doba a místo pro uplatnění přednostního práva, emisní kurs akcií nebo dluhopisů, údaj o tom, že zní na doručitele, datum emise, podpis členů představenstva oprávněných jednat a číselné označení akcie nebo dluhopisu, k nimž byl vydán. </a:t>
            </a:r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275991" y="1124744"/>
            <a:ext cx="5472608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§ 295 ZOK – cenný papír k uplatnění přednostních práv = opční list</a:t>
            </a:r>
            <a:endParaRPr lang="cs-CZ" sz="2400" dirty="0"/>
          </a:p>
        </p:txBody>
      </p:sp>
      <p:sp>
        <p:nvSpPr>
          <p:cNvPr id="7" name="Obdélník 6"/>
          <p:cNvSpPr/>
          <p:nvPr/>
        </p:nvSpPr>
        <p:spPr>
          <a:xfrm>
            <a:off x="2987824" y="5997524"/>
            <a:ext cx="5472608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Podle NOZ není nutno uvádět, že jde o CP na doručitele</a:t>
            </a:r>
            <a:endParaRPr lang="cs-CZ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Vyměnitelné a prioritní dluhopisy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160 </a:t>
            </a:r>
            <a:r>
              <a:rPr lang="cs-CZ" dirty="0" err="1" smtClean="0"/>
              <a:t>ObchZ</a:t>
            </a:r>
            <a:endParaRPr lang="cs-CZ" dirty="0" smtClean="0"/>
          </a:p>
          <a:p>
            <a:r>
              <a:rPr lang="cs-CZ" dirty="0" smtClean="0"/>
              <a:t>Podmínka vydání – umožňují stanovy a VH rozhodla o jejich vydání a podmíněném zvýšení základního kapitálu</a:t>
            </a:r>
          </a:p>
          <a:p>
            <a:r>
              <a:rPr lang="cs-CZ" dirty="0" smtClean="0"/>
              <a:t>Vyměnitelné – právo vyměnit za akcie</a:t>
            </a:r>
          </a:p>
          <a:p>
            <a:r>
              <a:rPr lang="cs-CZ" dirty="0" smtClean="0"/>
              <a:t>Prioritní – přednostní právo na úpis akcií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827584" y="4869160"/>
            <a:ext cx="4536504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/>
              <a:t>§ 286 a </a:t>
            </a:r>
            <a:r>
              <a:rPr lang="cs-CZ" sz="2400" dirty="0" smtClean="0"/>
              <a:t>násl. </a:t>
            </a:r>
            <a:r>
              <a:rPr lang="cs-CZ" sz="2400" dirty="0"/>
              <a:t>ZOK – lze i výměna za již vydané </a:t>
            </a:r>
            <a:r>
              <a:rPr lang="cs-CZ" sz="2400" dirty="0" smtClean="0"/>
              <a:t>akcie, nejen podmíněné zvýšení kapitálu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99434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Kmenové listy dle ZOK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§ 137 a násl. Zákona o korporacích</a:t>
            </a:r>
          </a:p>
          <a:p>
            <a:r>
              <a:rPr lang="cs-CZ" dirty="0" smtClean="0"/>
              <a:t>Aktuální právní úprava nic podobného neobsahuje</a:t>
            </a:r>
          </a:p>
          <a:p>
            <a:r>
              <a:rPr lang="cs-CZ" dirty="0" smtClean="0"/>
              <a:t>Účastnický cenný papír pro společnost s ručením omezeným</a:t>
            </a:r>
          </a:p>
          <a:p>
            <a:r>
              <a:rPr lang="cs-CZ" dirty="0" smtClean="0"/>
              <a:t>Fakultativnost</a:t>
            </a:r>
          </a:p>
          <a:p>
            <a:r>
              <a:rPr lang="cs-CZ" dirty="0" smtClean="0"/>
              <a:t>Cenný papír na řad</a:t>
            </a:r>
          </a:p>
          <a:p>
            <a:r>
              <a:rPr lang="cs-CZ" dirty="0" smtClean="0"/>
              <a:t>Nelze vydat jako zaknihovaný</a:t>
            </a:r>
          </a:p>
          <a:p>
            <a:r>
              <a:rPr lang="cs-CZ" dirty="0" smtClean="0"/>
              <a:t>Nelze obchodovat na regulovaných trzích</a:t>
            </a:r>
          </a:p>
          <a:p>
            <a:r>
              <a:rPr lang="cs-CZ" dirty="0" smtClean="0"/>
              <a:t>Lze vydat hromadnou listinu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400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Kmenové listy dle ZOK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Obsahové náležitosti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pt-BR" dirty="0" smtClean="0"/>
              <a:t>a</a:t>
            </a:r>
            <a:r>
              <a:rPr lang="pt-BR" dirty="0"/>
              <a:t>) označení, že se jedná o kmenový list,</a:t>
            </a:r>
          </a:p>
          <a:p>
            <a:pPr marL="0" indent="0">
              <a:buNone/>
            </a:pPr>
            <a:r>
              <a:rPr lang="cs-CZ" dirty="0" smtClean="0"/>
              <a:t>	b</a:t>
            </a:r>
            <a:r>
              <a:rPr lang="cs-CZ" dirty="0"/>
              <a:t>) jednoznačnou identifikaci společnosti,</a:t>
            </a:r>
          </a:p>
          <a:p>
            <a:pPr marL="0" indent="0">
              <a:buNone/>
            </a:pPr>
            <a:r>
              <a:rPr lang="cs-CZ" dirty="0" smtClean="0"/>
              <a:t>	c</a:t>
            </a:r>
            <a:r>
              <a:rPr lang="cs-CZ" dirty="0"/>
              <a:t>) výši vkladu připadající na podíl,</a:t>
            </a:r>
          </a:p>
          <a:p>
            <a:pPr marL="0" indent="0">
              <a:buNone/>
            </a:pPr>
            <a:r>
              <a:rPr lang="cs-CZ" dirty="0" smtClean="0"/>
              <a:t>	d</a:t>
            </a:r>
            <a:r>
              <a:rPr lang="cs-CZ" dirty="0"/>
              <a:t>) jednoznačnou identifikaci společníka,</a:t>
            </a:r>
          </a:p>
          <a:p>
            <a:pPr marL="0" indent="0">
              <a:buNone/>
            </a:pPr>
            <a:r>
              <a:rPr lang="cs-CZ" dirty="0" smtClean="0"/>
              <a:t>	e</a:t>
            </a:r>
            <a:r>
              <a:rPr lang="cs-CZ" dirty="0"/>
              <a:t>) označení podílu, k němuž je </a:t>
            </a:r>
            <a:r>
              <a:rPr lang="cs-CZ" dirty="0" smtClean="0"/>
              <a:t>vydán</a:t>
            </a:r>
            <a:r>
              <a:rPr lang="cs-CZ" dirty="0"/>
              <a:t>, a</a:t>
            </a:r>
          </a:p>
          <a:p>
            <a:pPr marL="0" indent="0">
              <a:buNone/>
            </a:pPr>
            <a:r>
              <a:rPr lang="cs-CZ" dirty="0" smtClean="0"/>
              <a:t>	f</a:t>
            </a:r>
            <a:r>
              <a:rPr lang="cs-CZ" dirty="0"/>
              <a:t>) označení kmenového listu, jeho číslo a </a:t>
            </a:r>
            <a:r>
              <a:rPr lang="cs-CZ" dirty="0" smtClean="0"/>
              <a:t>podpis 	jednatelů nebo jeho otisk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077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Cenné papíry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Listiny do kterých je vtěleno právo</a:t>
            </a:r>
          </a:p>
          <a:p>
            <a:pPr lvl="1"/>
            <a:r>
              <a:rPr lang="cs-CZ" dirty="0" smtClean="0"/>
              <a:t>Právo sdílí osud listiny – předání, zničení…</a:t>
            </a:r>
          </a:p>
          <a:p>
            <a:pPr lvl="1"/>
            <a:endParaRPr lang="cs-CZ" dirty="0" smtClean="0"/>
          </a:p>
          <a:p>
            <a:pPr marL="393192" lvl="1" indent="0">
              <a:buNone/>
            </a:pPr>
            <a:endParaRPr lang="cs-CZ" dirty="0" smtClean="0"/>
          </a:p>
          <a:p>
            <a:r>
              <a:rPr lang="cs-CZ" dirty="0" smtClean="0"/>
              <a:t>Tradiční podoba x moderní varianty cenných papírů</a:t>
            </a:r>
          </a:p>
          <a:p>
            <a:r>
              <a:rPr lang="cs-CZ" dirty="0" smtClean="0"/>
              <a:t>Rozlišovat od legitimačních listin a deklaračních listin</a:t>
            </a:r>
          </a:p>
          <a:p>
            <a:r>
              <a:rPr lang="cs-CZ" dirty="0" smtClean="0"/>
              <a:t>Právo na ně vztahuje regulaci platnou pro věci movité - § 1 odst. 2 </a:t>
            </a:r>
            <a:r>
              <a:rPr lang="cs-CZ" dirty="0" err="1" smtClean="0"/>
              <a:t>ZCeP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Zastupitelné x nezastupitelné cenné papíry</a:t>
            </a:r>
          </a:p>
        </p:txBody>
      </p:sp>
      <p:sp>
        <p:nvSpPr>
          <p:cNvPr id="4" name="Obdélník 3"/>
          <p:cNvSpPr/>
          <p:nvPr/>
        </p:nvSpPr>
        <p:spPr>
          <a:xfrm>
            <a:off x="539552" y="5229200"/>
            <a:ext cx="5472608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Podle NOZ jsou cenné papíry věci</a:t>
            </a:r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539552" y="2708920"/>
            <a:ext cx="8064896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Definice CP v NOZ – </a:t>
            </a:r>
            <a:r>
              <a:rPr lang="cs-CZ" sz="2400" dirty="0" smtClean="0"/>
              <a:t>listina, </a:t>
            </a:r>
            <a:r>
              <a:rPr lang="cs-CZ" sz="2400" dirty="0" smtClean="0"/>
              <a:t>se kterou je právo spojeno tak, že je nelze po vydání bez této listiny uplatnit, ani převést</a:t>
            </a:r>
            <a:endParaRPr lang="cs-CZ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Cenné papíry investičního charakteru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Podílový list - § 8 zákona o kolektivním investování</a:t>
            </a:r>
          </a:p>
          <a:p>
            <a:pPr lvl="1"/>
            <a:r>
              <a:rPr lang="cs-CZ" dirty="0" smtClean="0"/>
              <a:t>Investiční nástroj – podíl na podílovém fondu, který obchoduje na kapitálovém trhu a tím </a:t>
            </a:r>
            <a:r>
              <a:rPr lang="cs-CZ" smtClean="0"/>
              <a:t>se zhodnocuje</a:t>
            </a:r>
            <a:endParaRPr lang="cs-CZ" dirty="0" smtClean="0"/>
          </a:p>
          <a:p>
            <a:r>
              <a:rPr lang="cs-CZ" dirty="0" smtClean="0"/>
              <a:t>Dluhopis - Zákon č. 190/2004 Sb., o dluhopisech</a:t>
            </a:r>
          </a:p>
          <a:p>
            <a:pPr lvl="1"/>
            <a:r>
              <a:rPr lang="cs-CZ" dirty="0" smtClean="0"/>
              <a:t>Vtělená smlouva o půjčce – právo požadovat zaplacení určité částky a úrok </a:t>
            </a:r>
          </a:p>
          <a:p>
            <a:r>
              <a:rPr lang="cs-CZ" dirty="0" smtClean="0"/>
              <a:t>Investiční kupón - Zákon č. 92/1991 Sb., o podmínkách převodu majetku státu na jiné osoby</a:t>
            </a:r>
          </a:p>
          <a:p>
            <a:pPr lvl="1"/>
            <a:r>
              <a:rPr lang="cs-CZ" dirty="0" smtClean="0"/>
              <a:t>Kuponová privatizace</a:t>
            </a:r>
          </a:p>
          <a:p>
            <a:pPr lvl="1"/>
            <a:r>
              <a:rPr lang="cs-CZ" dirty="0" smtClean="0"/>
              <a:t>Opravňoval ke koupi akcií za kupony</a:t>
            </a:r>
          </a:p>
        </p:txBody>
      </p:sp>
    </p:spTree>
    <p:extLst>
      <p:ext uri="{BB962C8B-B14F-4D97-AF65-F5344CB8AC3E}">
        <p14:creationId xmlns:p14="http://schemas.microsoft.com/office/powerpoint/2010/main" val="797211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cenných papírů - kupony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Kupón - § 12 </a:t>
            </a:r>
            <a:r>
              <a:rPr lang="cs-CZ" dirty="0" err="1" smtClean="0"/>
              <a:t>ZCeP</a:t>
            </a:r>
            <a:endParaRPr lang="cs-CZ" dirty="0" smtClean="0"/>
          </a:p>
          <a:p>
            <a:pPr lvl="1"/>
            <a:r>
              <a:rPr lang="cs-CZ" dirty="0" smtClean="0"/>
              <a:t>Právo na výnos z cenného papíru</a:t>
            </a:r>
          </a:p>
          <a:p>
            <a:pPr lvl="1"/>
            <a:r>
              <a:rPr lang="cs-CZ" dirty="0" smtClean="0"/>
              <a:t>Náležitosti - druh, emitent a číslo cenného papíru, k němuž byl vydán, výše výnosu nebo způsob jeho určení, datum a místo uplatnění práva na výnos</a:t>
            </a:r>
          </a:p>
          <a:p>
            <a:pPr lvl="1"/>
            <a:r>
              <a:rPr lang="cs-CZ" dirty="0" smtClean="0"/>
              <a:t>CP na doručitele</a:t>
            </a:r>
          </a:p>
          <a:p>
            <a:pPr lvl="1"/>
            <a:r>
              <a:rPr lang="cs-CZ" dirty="0" smtClean="0"/>
              <a:t>Kuponový arch, talon (není CP)</a:t>
            </a:r>
          </a:p>
          <a:p>
            <a:pPr lvl="1"/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707904" y="1916832"/>
            <a:ext cx="1656184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§ 523 NOZ</a:t>
            </a:r>
            <a:endParaRPr lang="cs-CZ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Směnky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Směnka - Čl. I zákona směnečného a šekového</a:t>
            </a:r>
          </a:p>
          <a:p>
            <a:pPr lvl="1"/>
            <a:r>
              <a:rPr lang="cs-CZ" dirty="0" smtClean="0"/>
              <a:t>Směnka vlastní ( výstavce – věřitel ) x směnka cizí (výstavce – věřitel – směnečník)</a:t>
            </a:r>
          </a:p>
          <a:p>
            <a:pPr lvl="1"/>
            <a:r>
              <a:rPr lang="cs-CZ" dirty="0"/>
              <a:t>Zajišťovací směnky x platební směnky</a:t>
            </a:r>
          </a:p>
          <a:p>
            <a:pPr lvl="1"/>
            <a:r>
              <a:rPr lang="cs-CZ" dirty="0" err="1" smtClean="0"/>
              <a:t>Ordresměnka</a:t>
            </a:r>
            <a:r>
              <a:rPr lang="cs-CZ" dirty="0" smtClean="0"/>
              <a:t> x rektasměnka, směnku na majitele nelze vystavit</a:t>
            </a:r>
          </a:p>
          <a:p>
            <a:pPr lvl="1"/>
            <a:r>
              <a:rPr lang="cs-CZ" dirty="0" smtClean="0"/>
              <a:t>Splatnost – </a:t>
            </a:r>
            <a:r>
              <a:rPr lang="cs-CZ" dirty="0" err="1" smtClean="0"/>
              <a:t>datosměnky</a:t>
            </a:r>
            <a:r>
              <a:rPr lang="cs-CZ" dirty="0" smtClean="0"/>
              <a:t>, lhůtní směnky, vistasměnky, lhůtní vistasměnky</a:t>
            </a:r>
          </a:p>
          <a:p>
            <a:pPr lvl="1"/>
            <a:r>
              <a:rPr lang="cs-CZ" dirty="0" smtClean="0"/>
              <a:t>Přímý x nepřímý dlužník, aval</a:t>
            </a:r>
          </a:p>
          <a:p>
            <a:pPr lvl="1"/>
            <a:r>
              <a:rPr lang="cs-CZ" dirty="0" smtClean="0"/>
              <a:t>Formálnost, směnečná přísnost, jednojazyčnost směnky</a:t>
            </a:r>
          </a:p>
          <a:p>
            <a:pPr lvl="2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Směnka vlastní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Náležitosti směnky vlastní </a:t>
            </a:r>
          </a:p>
          <a:p>
            <a:pPr lvl="1"/>
            <a:r>
              <a:rPr lang="cs-CZ" dirty="0" smtClean="0"/>
              <a:t>1. označení, že jde o směnku, pojaté do vlastního textu listiny a vyjádřené v jazyku, ve kterém je tato listina sepsána; </a:t>
            </a:r>
          </a:p>
          <a:p>
            <a:pPr lvl="1"/>
            <a:r>
              <a:rPr lang="cs-CZ" dirty="0" smtClean="0"/>
              <a:t>2. bezpodmínečný slib zaplatit určitou peněžitou sumu; </a:t>
            </a:r>
          </a:p>
          <a:p>
            <a:pPr lvl="1"/>
            <a:r>
              <a:rPr lang="cs-CZ" i="1" dirty="0" smtClean="0"/>
              <a:t>3. údaj splatnosti</a:t>
            </a:r>
            <a:r>
              <a:rPr lang="cs-CZ" dirty="0" smtClean="0"/>
              <a:t>; lze určit podpůrně – splatná na viděnou</a:t>
            </a:r>
          </a:p>
          <a:p>
            <a:pPr lvl="1"/>
            <a:r>
              <a:rPr lang="cs-CZ" i="1" dirty="0" smtClean="0"/>
              <a:t>4. údaj místa, kde má být placeno</a:t>
            </a:r>
            <a:r>
              <a:rPr lang="cs-CZ" dirty="0" smtClean="0"/>
              <a:t>; lze určit podpůrně – místo u výstavce</a:t>
            </a:r>
          </a:p>
          <a:p>
            <a:pPr lvl="1"/>
            <a:r>
              <a:rPr lang="cs-CZ" dirty="0" smtClean="0"/>
              <a:t>5. jméno toho, komu nebo na jehož řad má být placeno; </a:t>
            </a:r>
          </a:p>
          <a:p>
            <a:pPr lvl="1"/>
            <a:r>
              <a:rPr lang="cs-CZ" dirty="0" smtClean="0"/>
              <a:t>6. datum a místo vystavení směnky; </a:t>
            </a:r>
          </a:p>
          <a:p>
            <a:pPr lvl="1"/>
            <a:r>
              <a:rPr lang="cs-CZ" dirty="0" smtClean="0"/>
              <a:t>7. podpis výstavce.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Směnka cizí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Náležitosti směnky cizí </a:t>
            </a:r>
          </a:p>
          <a:p>
            <a:pPr lvl="2"/>
            <a:r>
              <a:rPr lang="cs-CZ" dirty="0" smtClean="0"/>
              <a:t>1. označení, že jde o směnku, pojaté do vlastního textu listiny a vyjádřené v jazyku, v kterém je tato listina sepsána; </a:t>
            </a:r>
          </a:p>
          <a:p>
            <a:pPr lvl="2"/>
            <a:r>
              <a:rPr lang="cs-CZ" dirty="0" smtClean="0"/>
              <a:t>2. bezpodmínečný příkaz zaplatit určitou peněžitou sumu; </a:t>
            </a:r>
          </a:p>
          <a:p>
            <a:pPr lvl="2"/>
            <a:r>
              <a:rPr lang="cs-CZ" dirty="0" smtClean="0"/>
              <a:t>3. jméno toho, kdo má platit (</a:t>
            </a:r>
            <a:r>
              <a:rPr lang="cs-CZ" dirty="0" err="1" smtClean="0"/>
              <a:t>směnečníka</a:t>
            </a:r>
            <a:r>
              <a:rPr lang="cs-CZ" dirty="0" smtClean="0"/>
              <a:t>); </a:t>
            </a:r>
          </a:p>
          <a:p>
            <a:pPr lvl="2"/>
            <a:r>
              <a:rPr lang="cs-CZ" i="1" dirty="0" smtClean="0"/>
              <a:t>4. údaj splatnosti</a:t>
            </a:r>
            <a:r>
              <a:rPr lang="cs-CZ" dirty="0" smtClean="0"/>
              <a:t>; </a:t>
            </a:r>
            <a:r>
              <a:rPr lang="cs-CZ" dirty="0"/>
              <a:t>lze určit podpůrně – splatná na viděnou</a:t>
            </a:r>
            <a:endParaRPr lang="cs-CZ" dirty="0" smtClean="0"/>
          </a:p>
          <a:p>
            <a:pPr lvl="2"/>
            <a:r>
              <a:rPr lang="cs-CZ" i="1" dirty="0" smtClean="0"/>
              <a:t>5. údaj místa, kde má být placeno</a:t>
            </a:r>
            <a:r>
              <a:rPr lang="cs-CZ" dirty="0" smtClean="0"/>
              <a:t> – </a:t>
            </a:r>
            <a:r>
              <a:rPr lang="cs-CZ" dirty="0"/>
              <a:t>l</a:t>
            </a:r>
            <a:r>
              <a:rPr lang="cs-CZ" dirty="0" smtClean="0"/>
              <a:t>ze určit podpůrně – místo u směnečníka</a:t>
            </a:r>
          </a:p>
          <a:p>
            <a:pPr lvl="2"/>
            <a:r>
              <a:rPr lang="cs-CZ" dirty="0" smtClean="0"/>
              <a:t>6. jméno toho, komu nebo na jehož řad má být placeno; </a:t>
            </a:r>
          </a:p>
          <a:p>
            <a:pPr lvl="2"/>
            <a:r>
              <a:rPr lang="cs-CZ" dirty="0" smtClean="0"/>
              <a:t>7. datum a místo vystavení směnky; </a:t>
            </a:r>
          </a:p>
          <a:p>
            <a:pPr lvl="2"/>
            <a:r>
              <a:rPr lang="cs-CZ" dirty="0" smtClean="0"/>
              <a:t>8. podpis výstavce.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cs-CZ" dirty="0" smtClean="0"/>
              <a:t>Směnky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Redukce směnečných účastníků: </a:t>
            </a:r>
          </a:p>
          <a:p>
            <a:pPr lvl="1"/>
            <a:r>
              <a:rPr lang="cs-CZ" dirty="0" smtClean="0"/>
              <a:t>Směnka cizí na vlastní řad (výstavce = věřitel)</a:t>
            </a:r>
          </a:p>
          <a:p>
            <a:pPr lvl="1"/>
            <a:r>
              <a:rPr lang="cs-CZ" dirty="0" smtClean="0"/>
              <a:t>Zastřená směnka vlastní (výstavce = směnečník)</a:t>
            </a:r>
          </a:p>
          <a:p>
            <a:r>
              <a:rPr lang="cs-CZ" dirty="0" smtClean="0"/>
              <a:t>Protestace směnky x význam doložky „bez protestu“</a:t>
            </a:r>
          </a:p>
          <a:p>
            <a:r>
              <a:rPr lang="cs-CZ" dirty="0" smtClean="0"/>
              <a:t>Význam doložky „sine obligo“</a:t>
            </a:r>
          </a:p>
          <a:p>
            <a:r>
              <a:rPr lang="cs-CZ" dirty="0" smtClean="0"/>
              <a:t>Význam doložky „nikoliv na řad“</a:t>
            </a:r>
          </a:p>
          <a:p>
            <a:r>
              <a:rPr lang="cs-CZ" dirty="0" smtClean="0"/>
              <a:t>Blanko/</a:t>
            </a:r>
            <a:r>
              <a:rPr lang="cs-CZ" dirty="0" err="1" smtClean="0"/>
              <a:t>Biancosměnky</a:t>
            </a:r>
            <a:r>
              <a:rPr lang="cs-CZ" dirty="0" smtClean="0"/>
              <a:t> – částečně nevyplněné, neúplné</a:t>
            </a:r>
          </a:p>
          <a:p>
            <a:pPr lvl="1"/>
            <a:r>
              <a:rPr lang="cs-CZ" dirty="0" smtClean="0"/>
              <a:t>Směnečné vyplňovací prohlášení</a:t>
            </a:r>
          </a:p>
          <a:p>
            <a:pPr lvl="1"/>
            <a:r>
              <a:rPr lang="cs-CZ" dirty="0" smtClean="0"/>
              <a:t>Protiprávní vyplnění?</a:t>
            </a:r>
          </a:p>
          <a:p>
            <a:r>
              <a:rPr lang="cs-CZ" dirty="0" smtClean="0"/>
              <a:t>Směnečné opisy a stejnopisy</a:t>
            </a:r>
          </a:p>
          <a:p>
            <a:r>
              <a:rPr lang="cs-CZ" dirty="0" smtClean="0"/>
              <a:t>Směnečné rukojemství</a:t>
            </a:r>
          </a:p>
        </p:txBody>
      </p:sp>
    </p:spTree>
    <p:extLst>
      <p:ext uri="{BB962C8B-B14F-4D97-AF65-F5344CB8AC3E}">
        <p14:creationId xmlns:p14="http://schemas.microsoft.com/office/powerpoint/2010/main" val="23550014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Směnečné platby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Směnečný postih</a:t>
            </a:r>
            <a:endParaRPr lang="cs-CZ" dirty="0"/>
          </a:p>
          <a:p>
            <a:pPr lvl="1"/>
            <a:r>
              <a:rPr lang="cs-CZ" dirty="0"/>
              <a:t>Směnečná </a:t>
            </a:r>
            <a:r>
              <a:rPr lang="cs-CZ" dirty="0" smtClean="0"/>
              <a:t>peníz + případně sjednaný úrok</a:t>
            </a:r>
            <a:endParaRPr lang="cs-CZ" dirty="0"/>
          </a:p>
          <a:p>
            <a:pPr lvl="1"/>
            <a:r>
              <a:rPr lang="cs-CZ" dirty="0"/>
              <a:t>Směnečný </a:t>
            </a:r>
            <a:r>
              <a:rPr lang="cs-CZ" dirty="0" smtClean="0"/>
              <a:t>úrok (6% ode dne splatnosti)</a:t>
            </a:r>
          </a:p>
          <a:p>
            <a:pPr lvl="1"/>
            <a:r>
              <a:rPr lang="cs-CZ" dirty="0" smtClean="0"/>
              <a:t>Útraty (především protestu)</a:t>
            </a:r>
          </a:p>
          <a:p>
            <a:pPr lvl="1"/>
            <a:r>
              <a:rPr lang="cs-CZ" dirty="0" smtClean="0"/>
              <a:t>Směnečná odměna 1/3 směnečného peníze nebo nižší dohodnutá</a:t>
            </a:r>
          </a:p>
          <a:p>
            <a:r>
              <a:rPr lang="cs-CZ" dirty="0" smtClean="0"/>
              <a:t>Vymáhání po předchozích směnečných dlužnících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18916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Šekové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Šek - Čl. II zákona směnečného a šekového</a:t>
            </a:r>
          </a:p>
          <a:p>
            <a:pPr lvl="1"/>
            <a:r>
              <a:rPr lang="cs-CZ" dirty="0" smtClean="0"/>
              <a:t>Platební nástroj – příkaz vlastní bance, aby držiteli šeku něco zaplatila </a:t>
            </a:r>
          </a:p>
          <a:p>
            <a:pPr lvl="1"/>
            <a:r>
              <a:rPr lang="cs-CZ" dirty="0" smtClean="0"/>
              <a:t>Formuláře – šekové knížky</a:t>
            </a:r>
          </a:p>
          <a:p>
            <a:pPr lvl="1"/>
            <a:r>
              <a:rPr lang="cs-CZ" dirty="0" smtClean="0"/>
              <a:t>CP na majitele na jméno (nutná rektadoložka) i na řad </a:t>
            </a:r>
          </a:p>
          <a:p>
            <a:pPr lvl="1"/>
            <a:r>
              <a:rPr lang="cs-CZ" dirty="0" smtClean="0"/>
              <a:t>Splatnost 8/20/70 dní</a:t>
            </a:r>
          </a:p>
          <a:p>
            <a:r>
              <a:rPr lang="cs-CZ" dirty="0" smtClean="0"/>
              <a:t>Cestovní šek - § 720 a </a:t>
            </a:r>
            <a:r>
              <a:rPr lang="cs-CZ" dirty="0" err="1" smtClean="0"/>
              <a:t>násl</a:t>
            </a:r>
            <a:r>
              <a:rPr lang="cs-CZ" dirty="0" smtClean="0"/>
              <a:t>. </a:t>
            </a:r>
            <a:r>
              <a:rPr lang="cs-CZ" dirty="0" err="1" smtClean="0"/>
              <a:t>ObchZ</a:t>
            </a:r>
            <a:endParaRPr lang="cs-CZ" dirty="0" smtClean="0"/>
          </a:p>
          <a:p>
            <a:pPr lvl="1"/>
            <a:r>
              <a:rPr lang="cs-CZ" dirty="0" smtClean="0"/>
              <a:t>Právo vyzvednout si na určeném místě určitou peněžitou částku</a:t>
            </a:r>
          </a:p>
          <a:p>
            <a:pPr lvl="1"/>
            <a:r>
              <a:rPr lang="cs-CZ" dirty="0" smtClean="0"/>
              <a:t>Používal se při cestování – zahraniční banka ho proměnila za peníze </a:t>
            </a:r>
          </a:p>
          <a:p>
            <a:pPr lvl="1"/>
            <a:r>
              <a:rPr lang="cs-CZ" dirty="0" smtClean="0"/>
              <a:t>Náležitosti - označení, že jde o cestovní šek, příkaz nebo slib vyplatit určitou částku oprávněné osobě, identifikace a podpis výstavce, označení osoby, která zaplatí.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Cenné papíry s právy ke zboží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Náložný list - § 612 a </a:t>
            </a:r>
            <a:r>
              <a:rPr lang="cs-CZ" dirty="0" err="1" smtClean="0"/>
              <a:t>násl</a:t>
            </a:r>
            <a:r>
              <a:rPr lang="cs-CZ" dirty="0" smtClean="0"/>
              <a:t>. </a:t>
            </a:r>
            <a:r>
              <a:rPr lang="cs-CZ" dirty="0" err="1" smtClean="0"/>
              <a:t>ObchZ</a:t>
            </a:r>
            <a:endParaRPr lang="cs-CZ" dirty="0" smtClean="0"/>
          </a:p>
          <a:p>
            <a:pPr lvl="1"/>
            <a:r>
              <a:rPr lang="cs-CZ" dirty="0" smtClean="0"/>
              <a:t>Právo na vydání zboží dopravcem</a:t>
            </a:r>
          </a:p>
          <a:p>
            <a:pPr lvl="1"/>
            <a:r>
              <a:rPr lang="cs-CZ" dirty="0" smtClean="0"/>
              <a:t>CP na jméno, doručitele nebo řad</a:t>
            </a:r>
          </a:p>
          <a:p>
            <a:pPr lvl="1"/>
            <a:r>
              <a:rPr lang="cs-CZ" dirty="0" smtClean="0"/>
              <a:t>Náležitosti -Identifikace dopravce, identifikace odesílatele, označení přepravované věci, označení formy CP, místo určení, místo a den vydání listu, podpis dopravce. </a:t>
            </a:r>
          </a:p>
          <a:p>
            <a:r>
              <a:rPr lang="cs-CZ" dirty="0" smtClean="0"/>
              <a:t>Skladištní list - § 528 </a:t>
            </a:r>
            <a:r>
              <a:rPr lang="cs-CZ" dirty="0" err="1" smtClean="0"/>
              <a:t>ObchZ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Právo na vydání uskladněného zboží </a:t>
            </a:r>
          </a:p>
          <a:p>
            <a:pPr lvl="1"/>
            <a:r>
              <a:rPr lang="cs-CZ" dirty="0" smtClean="0"/>
              <a:t>CP na doručitele nebo na jméno (ale převod rubopisem – tedy na řad)</a:t>
            </a:r>
          </a:p>
          <a:p>
            <a:pPr lvl="1"/>
            <a:r>
              <a:rPr lang="cs-CZ" dirty="0" smtClean="0"/>
              <a:t>Náležitosti – identifikace </a:t>
            </a:r>
            <a:r>
              <a:rPr lang="cs-CZ" dirty="0" err="1" smtClean="0"/>
              <a:t>skladovatele</a:t>
            </a:r>
            <a:r>
              <a:rPr lang="cs-CZ" dirty="0" smtClean="0"/>
              <a:t>, ukladatele, označení věci, označení formy CP, místo a doba uskladnění, místo a den vydání listu, podpis </a:t>
            </a:r>
            <a:r>
              <a:rPr lang="cs-CZ" dirty="0" err="1" smtClean="0"/>
              <a:t>skladovatele</a:t>
            </a:r>
            <a:endParaRPr lang="cs-CZ" dirty="0" smtClean="0"/>
          </a:p>
          <a:p>
            <a:r>
              <a:rPr lang="cs-CZ" dirty="0" smtClean="0"/>
              <a:t>Zemědělský skladní list - § 2 zákona o zemědělských skladních listech      </a:t>
            </a:r>
          </a:p>
        </p:txBody>
      </p:sp>
      <p:sp>
        <p:nvSpPr>
          <p:cNvPr id="5" name="Obdélník 4"/>
          <p:cNvSpPr/>
          <p:nvPr/>
        </p:nvSpPr>
        <p:spPr>
          <a:xfrm>
            <a:off x="5364088" y="1844824"/>
            <a:ext cx="2736304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§ 2572 a násl. NOZ</a:t>
            </a:r>
            <a:endParaRPr lang="cs-CZ" sz="2400" dirty="0"/>
          </a:p>
        </p:txBody>
      </p:sp>
      <p:sp>
        <p:nvSpPr>
          <p:cNvPr id="6" name="Obdélník 5"/>
          <p:cNvSpPr/>
          <p:nvPr/>
        </p:nvSpPr>
        <p:spPr>
          <a:xfrm>
            <a:off x="5364088" y="3573016"/>
            <a:ext cx="2736304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§ 2415 a násl.  NOZ</a:t>
            </a:r>
            <a:endParaRPr lang="cs-CZ" sz="2400" dirty="0"/>
          </a:p>
        </p:txBody>
      </p:sp>
      <p:sp>
        <p:nvSpPr>
          <p:cNvPr id="7" name="Obdélník 6"/>
          <p:cNvSpPr/>
          <p:nvPr/>
        </p:nvSpPr>
        <p:spPr>
          <a:xfrm>
            <a:off x="1907704" y="6021288"/>
            <a:ext cx="4104456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Zůstává stávající úprava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Podoba cenných papírů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Listinná </a:t>
            </a:r>
          </a:p>
          <a:p>
            <a:pPr lvl="1"/>
            <a:r>
              <a:rPr lang="cs-CZ" dirty="0" smtClean="0"/>
              <a:t>Cenný papír má hmotný substrát (nejčastěji papír)</a:t>
            </a:r>
          </a:p>
          <a:p>
            <a:pPr lvl="1"/>
            <a:r>
              <a:rPr lang="cs-CZ" dirty="0" smtClean="0"/>
              <a:t>Formuláře, pravidla pro kotované CP</a:t>
            </a:r>
          </a:p>
          <a:p>
            <a:r>
              <a:rPr lang="cs-CZ" dirty="0" smtClean="0"/>
              <a:t>Zaknihovaná</a:t>
            </a:r>
          </a:p>
          <a:p>
            <a:pPr lvl="1"/>
            <a:r>
              <a:rPr lang="cs-CZ" dirty="0" smtClean="0"/>
              <a:t>Cenný papír tvoří jen zápis v evidenci</a:t>
            </a:r>
          </a:p>
          <a:p>
            <a:pPr lvl="1"/>
            <a:r>
              <a:rPr lang="cs-CZ" dirty="0" smtClean="0"/>
              <a:t>Akcie, Poukázka na akcie, dluhopis, podílový list, kupon, opční list </a:t>
            </a:r>
          </a:p>
          <a:p>
            <a:pPr lvl="1"/>
            <a:r>
              <a:rPr lang="cs-CZ" dirty="0" smtClean="0"/>
              <a:t>Centrální depozitář cenných papírů (CDCP), dříve SCP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cenných papírů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doručitele (au </a:t>
            </a:r>
            <a:r>
              <a:rPr lang="cs-CZ" dirty="0" err="1" smtClean="0"/>
              <a:t>porteur</a:t>
            </a:r>
            <a:r>
              <a:rPr lang="cs-CZ" dirty="0" smtClean="0"/>
              <a:t>)</a:t>
            </a:r>
          </a:p>
          <a:p>
            <a:r>
              <a:rPr lang="cs-CZ" dirty="0" smtClean="0"/>
              <a:t>Na řad (</a:t>
            </a:r>
            <a:r>
              <a:rPr lang="cs-CZ" dirty="0" err="1" smtClean="0"/>
              <a:t>ordrepapíry</a:t>
            </a:r>
            <a:r>
              <a:rPr lang="cs-CZ" dirty="0" smtClean="0"/>
              <a:t>)</a:t>
            </a:r>
          </a:p>
          <a:p>
            <a:r>
              <a:rPr lang="cs-CZ" dirty="0" smtClean="0"/>
              <a:t>Na jméno (</a:t>
            </a:r>
            <a:r>
              <a:rPr lang="cs-CZ" dirty="0" err="1" smtClean="0"/>
              <a:t>rektapapíry</a:t>
            </a:r>
            <a:r>
              <a:rPr lang="cs-CZ" dirty="0" smtClean="0"/>
              <a:t>, au </a:t>
            </a:r>
            <a:r>
              <a:rPr lang="cs-CZ" dirty="0" err="1" smtClean="0"/>
              <a:t>nom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Pozor na akcie (na jméno x na majitele)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220072" y="4437112"/>
            <a:ext cx="2537477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Přetrvalo i v ZOK</a:t>
            </a: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Převoditelnost cenných papírů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38912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Dle platné úpravy § 17 a násl.  </a:t>
            </a:r>
            <a:r>
              <a:rPr lang="cs-CZ" dirty="0" err="1" smtClean="0"/>
              <a:t>ZCeP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Na </a:t>
            </a:r>
            <a:r>
              <a:rPr lang="cs-CZ" dirty="0" smtClean="0"/>
              <a:t>doručitele – </a:t>
            </a:r>
            <a:r>
              <a:rPr lang="cs-CZ" dirty="0" smtClean="0"/>
              <a:t>tradice (ve skutečnosti + bezformální smlouva)</a:t>
            </a:r>
          </a:p>
          <a:p>
            <a:pPr>
              <a:buFontTx/>
              <a:buChar char="-"/>
            </a:pPr>
            <a:r>
              <a:rPr lang="cs-CZ" dirty="0" smtClean="0"/>
              <a:t>Na řad – rubopis </a:t>
            </a:r>
            <a:r>
              <a:rPr lang="cs-CZ" dirty="0"/>
              <a:t>+ tradice (lze vyloučit)</a:t>
            </a:r>
          </a:p>
          <a:p>
            <a:pPr>
              <a:buFontTx/>
              <a:buChar char="-"/>
            </a:pPr>
            <a:r>
              <a:rPr lang="cs-CZ" dirty="0" smtClean="0"/>
              <a:t>Na jméno – písemná smlouva + tradice (lze vyloučit)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39552" y="4361036"/>
            <a:ext cx="8280920" cy="23083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§ 1103 NOZ</a:t>
            </a:r>
          </a:p>
          <a:p>
            <a:r>
              <a:rPr lang="cs-CZ" sz="2400" dirty="0" smtClean="0"/>
              <a:t>- Na </a:t>
            </a:r>
            <a:r>
              <a:rPr lang="cs-CZ" sz="2400" dirty="0" smtClean="0"/>
              <a:t>doručitele – </a:t>
            </a:r>
            <a:r>
              <a:rPr lang="cs-CZ" sz="2400" dirty="0" smtClean="0"/>
              <a:t>smlouvou k okamžiku předání </a:t>
            </a:r>
          </a:p>
          <a:p>
            <a:r>
              <a:rPr lang="cs-CZ" sz="2400" dirty="0" smtClean="0"/>
              <a:t>- Na řad– rubopisem a smlouvou k okamžiku předání</a:t>
            </a:r>
          </a:p>
          <a:p>
            <a:r>
              <a:rPr lang="cs-CZ" sz="2400" dirty="0" smtClean="0"/>
              <a:t>- Na jméno – smlouvou k okamžiku její účinnosti</a:t>
            </a:r>
          </a:p>
          <a:p>
            <a:r>
              <a:rPr lang="cs-CZ" sz="2400" dirty="0" smtClean="0"/>
              <a:t>§ 1104 NOZ</a:t>
            </a:r>
          </a:p>
          <a:p>
            <a:r>
              <a:rPr lang="cs-CZ" sz="2400" dirty="0" smtClean="0"/>
              <a:t>- Zaknihovaný CP – zápisem na účet vlastníka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50977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cenných papírů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Platební – směnka, šek </a:t>
            </a:r>
          </a:p>
          <a:p>
            <a:r>
              <a:rPr lang="cs-CZ" dirty="0" smtClean="0"/>
              <a:t>Investiční – dluhopisy</a:t>
            </a:r>
          </a:p>
          <a:p>
            <a:r>
              <a:rPr lang="cs-CZ" dirty="0" smtClean="0"/>
              <a:t>Práva ke zboží – náložní list, skladištní list</a:t>
            </a:r>
          </a:p>
          <a:p>
            <a:r>
              <a:rPr lang="cs-CZ" dirty="0" smtClean="0"/>
              <a:t>Účastnické – akcie, zatímní list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Vydání cenných papírů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5 </a:t>
            </a:r>
            <a:r>
              <a:rPr lang="cs-CZ" dirty="0" err="1" smtClean="0"/>
              <a:t>ZCeP</a:t>
            </a:r>
            <a:r>
              <a:rPr lang="cs-CZ" dirty="0" smtClean="0"/>
              <a:t>    </a:t>
            </a:r>
          </a:p>
          <a:p>
            <a:r>
              <a:rPr lang="cs-CZ" dirty="0" smtClean="0"/>
              <a:t>= emise CP, vydává emitent</a:t>
            </a:r>
          </a:p>
          <a:p>
            <a:r>
              <a:rPr lang="cs-CZ" dirty="0" smtClean="0"/>
              <a:t>Vydán dnem kdy splňuje náležitosti a stane se majetkem prvního nabyvatele</a:t>
            </a:r>
          </a:p>
          <a:p>
            <a:r>
              <a:rPr lang="cs-CZ" dirty="0" smtClean="0"/>
              <a:t>Porušení náležitostí při vydání cenného papíru - Ochrana prvního nabyvatele v dobré víře, odpovědnost emitenta</a:t>
            </a:r>
          </a:p>
          <a:p>
            <a:r>
              <a:rPr lang="cs-CZ" dirty="0" smtClean="0"/>
              <a:t>Emisní kurs – částka ze kterou se CP vydává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411760" y="1962178"/>
            <a:ext cx="4536504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§ 520 a </a:t>
            </a:r>
            <a:r>
              <a:rPr lang="cs-CZ" sz="2400" dirty="0" err="1" smtClean="0"/>
              <a:t>násl</a:t>
            </a:r>
            <a:r>
              <a:rPr lang="cs-CZ" sz="2400" dirty="0" smtClean="0"/>
              <a:t> NOZ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71496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Hromadné listiny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39457"/>
            <a:ext cx="8229600" cy="4389120"/>
          </a:xfrm>
        </p:spPr>
        <p:txBody>
          <a:bodyPr/>
          <a:lstStyle/>
          <a:p>
            <a:r>
              <a:rPr lang="cs-CZ" sz="2800" dirty="0" smtClean="0"/>
              <a:t>§ 5 odst. 3 </a:t>
            </a:r>
            <a:r>
              <a:rPr lang="cs-CZ" sz="2800" dirty="0" err="1" smtClean="0"/>
              <a:t>ZCeP</a:t>
            </a:r>
            <a:endParaRPr lang="cs-CZ" sz="2800" dirty="0" smtClean="0"/>
          </a:p>
          <a:p>
            <a:r>
              <a:rPr lang="cs-CZ" sz="2800" dirty="0" smtClean="0"/>
              <a:t>Akcie, poukázky na akcie, podílové listy, dluhopisy</a:t>
            </a:r>
          </a:p>
          <a:p>
            <a:r>
              <a:rPr lang="cs-CZ" sz="2800" dirty="0" smtClean="0"/>
              <a:t>Nahrazují určitý  počet zastoupených CP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3486380" y="1959223"/>
            <a:ext cx="5262084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§ 524 NOZ – všechny zastupitelné CP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92566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cenných papírů - 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Akcie - § 155 a </a:t>
            </a:r>
            <a:r>
              <a:rPr lang="cs-CZ" dirty="0" err="1" smtClean="0"/>
              <a:t>násl</a:t>
            </a:r>
            <a:r>
              <a:rPr lang="cs-CZ" dirty="0" smtClean="0"/>
              <a:t>. </a:t>
            </a:r>
            <a:r>
              <a:rPr lang="cs-CZ" dirty="0" err="1" smtClean="0"/>
              <a:t>ObchZ</a:t>
            </a:r>
            <a:endParaRPr lang="cs-CZ" dirty="0" smtClean="0"/>
          </a:p>
          <a:p>
            <a:r>
              <a:rPr lang="cs-CZ" dirty="0" smtClean="0"/>
              <a:t>Zatímní list - § 176 </a:t>
            </a:r>
            <a:r>
              <a:rPr lang="cs-CZ" dirty="0" err="1" smtClean="0"/>
              <a:t>ObchZ</a:t>
            </a:r>
            <a:endParaRPr lang="cs-CZ" dirty="0" smtClean="0"/>
          </a:p>
          <a:p>
            <a:r>
              <a:rPr lang="cs-CZ" dirty="0" smtClean="0"/>
              <a:t>Poukázka na akcie - § 204b </a:t>
            </a:r>
            <a:r>
              <a:rPr lang="cs-CZ" dirty="0" err="1" smtClean="0"/>
              <a:t>ObchZ</a:t>
            </a:r>
            <a:endParaRPr lang="cs-CZ" dirty="0" smtClean="0"/>
          </a:p>
          <a:p>
            <a:r>
              <a:rPr lang="cs-CZ" dirty="0" smtClean="0"/>
              <a:t>Podílový list - § 8 zákona o kolektivním investování</a:t>
            </a:r>
          </a:p>
          <a:p>
            <a:r>
              <a:rPr lang="cs-CZ" dirty="0" smtClean="0"/>
              <a:t>Dluhopis - Zákon č. 190/2004 Sb., o dluhopisech</a:t>
            </a:r>
          </a:p>
          <a:p>
            <a:r>
              <a:rPr lang="cs-CZ" dirty="0" smtClean="0"/>
              <a:t>Investiční kupón - Zákon č. 92/1991 Sb., o podmínkách převodu majetku státu na jiné osoby</a:t>
            </a:r>
          </a:p>
          <a:p>
            <a:r>
              <a:rPr lang="cs-CZ" dirty="0" smtClean="0"/>
              <a:t>Kupón - § 12 </a:t>
            </a:r>
            <a:r>
              <a:rPr lang="cs-CZ" dirty="0" err="1" smtClean="0"/>
              <a:t>ZCep</a:t>
            </a:r>
            <a:endParaRPr lang="cs-CZ" dirty="0" smtClean="0"/>
          </a:p>
          <a:p>
            <a:r>
              <a:rPr lang="cs-CZ" dirty="0" smtClean="0"/>
              <a:t>Opční list - § 217a </a:t>
            </a:r>
            <a:r>
              <a:rPr lang="cs-CZ" dirty="0" err="1" smtClean="0"/>
              <a:t>ObchZ</a:t>
            </a:r>
            <a:endParaRPr lang="cs-CZ" dirty="0" smtClean="0"/>
          </a:p>
          <a:p>
            <a:r>
              <a:rPr lang="cs-CZ" dirty="0" smtClean="0"/>
              <a:t>Směnka  - Čl. I zákona směnečného a šekového</a:t>
            </a:r>
          </a:p>
          <a:p>
            <a:r>
              <a:rPr lang="cs-CZ" dirty="0" smtClean="0"/>
              <a:t>Šek - Čl. II a III zákona směnečného a šekového</a:t>
            </a:r>
          </a:p>
          <a:p>
            <a:r>
              <a:rPr lang="cs-CZ" dirty="0" smtClean="0"/>
              <a:t>Cestovní šek - § 720 a </a:t>
            </a:r>
            <a:r>
              <a:rPr lang="cs-CZ" dirty="0" err="1" smtClean="0"/>
              <a:t>násl</a:t>
            </a:r>
            <a:r>
              <a:rPr lang="cs-CZ" dirty="0" smtClean="0"/>
              <a:t>. </a:t>
            </a:r>
            <a:r>
              <a:rPr lang="cs-CZ" dirty="0" err="1" smtClean="0"/>
              <a:t>ObchZ</a:t>
            </a:r>
            <a:endParaRPr lang="cs-CZ" dirty="0" smtClean="0"/>
          </a:p>
          <a:p>
            <a:r>
              <a:rPr lang="cs-CZ" dirty="0" smtClean="0"/>
              <a:t>Náložný list - § 612 a </a:t>
            </a:r>
            <a:r>
              <a:rPr lang="cs-CZ" dirty="0" err="1" smtClean="0"/>
              <a:t>násl</a:t>
            </a:r>
            <a:r>
              <a:rPr lang="cs-CZ" dirty="0" smtClean="0"/>
              <a:t>. </a:t>
            </a:r>
            <a:r>
              <a:rPr lang="cs-CZ" dirty="0" err="1" smtClean="0"/>
              <a:t>ObchZ</a:t>
            </a:r>
            <a:endParaRPr lang="cs-CZ" dirty="0" smtClean="0"/>
          </a:p>
          <a:p>
            <a:r>
              <a:rPr lang="cs-CZ" dirty="0" smtClean="0"/>
              <a:t>Skladištní list - § 528 </a:t>
            </a:r>
            <a:r>
              <a:rPr lang="cs-CZ" dirty="0" err="1" smtClean="0"/>
              <a:t>ObchZ</a:t>
            </a:r>
            <a:endParaRPr lang="cs-CZ" dirty="0" smtClean="0"/>
          </a:p>
          <a:p>
            <a:r>
              <a:rPr lang="cs-CZ" dirty="0" smtClean="0"/>
              <a:t>Zemědělský skladní list - § 2 zákona o zemědělských skladních listech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1376</TotalTime>
  <Words>1529</Words>
  <Application>Microsoft Office PowerPoint</Application>
  <PresentationFormat>Předvádění na obrazovce (4:3)</PresentationFormat>
  <Paragraphs>252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Tok</vt:lpstr>
      <vt:lpstr>Cenné papíry</vt:lpstr>
      <vt:lpstr>Cenné papíry obecně</vt:lpstr>
      <vt:lpstr>Podoba cenných papírů</vt:lpstr>
      <vt:lpstr>Forma cenných papírů</vt:lpstr>
      <vt:lpstr>Převoditelnost cenných papírů</vt:lpstr>
      <vt:lpstr>Funkce cenných papírů</vt:lpstr>
      <vt:lpstr>Vydání cenných papírů</vt:lpstr>
      <vt:lpstr>Hromadné listiny</vt:lpstr>
      <vt:lpstr>Druhy cenných papírů - přehled</vt:lpstr>
      <vt:lpstr>Akcie</vt:lpstr>
      <vt:lpstr>Obsahové náležitosti akcie</vt:lpstr>
      <vt:lpstr>Akcie v ZOK</vt:lpstr>
      <vt:lpstr>Kusové akcie v ZOK</vt:lpstr>
      <vt:lpstr>Druhy cenných papírů – akciové právo</vt:lpstr>
      <vt:lpstr>Druhy cenných papírů – akciové právo</vt:lpstr>
      <vt:lpstr>Druhy cenných papírů – akciové právo</vt:lpstr>
      <vt:lpstr>Vyměnitelné a prioritní dluhopisy</vt:lpstr>
      <vt:lpstr>Kmenové listy dle ZOK 1</vt:lpstr>
      <vt:lpstr>Kmenové listy dle ZOK 2</vt:lpstr>
      <vt:lpstr>Cenné papíry investičního charakteru</vt:lpstr>
      <vt:lpstr>Druhy cenných papírů - kupony</vt:lpstr>
      <vt:lpstr>Směnky</vt:lpstr>
      <vt:lpstr>Směnka vlastní</vt:lpstr>
      <vt:lpstr>Směnka cizí</vt:lpstr>
      <vt:lpstr>Směnky</vt:lpstr>
      <vt:lpstr>Směnečné platby</vt:lpstr>
      <vt:lpstr>Šekové právo</vt:lpstr>
      <vt:lpstr>Cenné papíry s právy ke zboží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Cenné papíry</dc:title>
  <dc:creator>Jaromír Kožiak</dc:creator>
  <cp:lastModifiedBy>Jaromír Kožiak</cp:lastModifiedBy>
  <cp:revision>116</cp:revision>
  <dcterms:created xsi:type="dcterms:W3CDTF">2011-10-18T12:10:24Z</dcterms:created>
  <dcterms:modified xsi:type="dcterms:W3CDTF">2012-10-05T10:54:42Z</dcterms:modified>
</cp:coreProperties>
</file>