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258" r:id="rId3"/>
    <p:sldId id="257" r:id="rId4"/>
    <p:sldId id="260" r:id="rId5"/>
    <p:sldId id="259" r:id="rId6"/>
    <p:sldId id="261" r:id="rId7"/>
    <p:sldId id="262" r:id="rId8"/>
    <p:sldId id="263" r:id="rId9"/>
    <p:sldId id="265" r:id="rId10"/>
    <p:sldId id="266" r:id="rId11"/>
    <p:sldId id="264" r:id="rId12"/>
    <p:sldId id="267" r:id="rId13"/>
    <p:sldId id="268" r:id="rId14"/>
    <p:sldId id="270" r:id="rId15"/>
    <p:sldId id="269"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5" d="100"/>
          <a:sy n="55" d="100"/>
        </p:scale>
        <p:origin x="-1806" y="-3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7938EB-44BD-429C-AF20-0687EB70E31F}" type="datetimeFigureOut">
              <a:rPr lang="cs-CZ" smtClean="0"/>
              <a:t>11.12.2012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148512-E868-4CBF-8F94-BB75D6720BFC}" type="slidenum">
              <a:rPr lang="cs-CZ" smtClean="0"/>
              <a:t>‹#›</a:t>
            </a:fld>
            <a:endParaRPr lang="cs-CZ"/>
          </a:p>
        </p:txBody>
      </p:sp>
    </p:spTree>
    <p:extLst>
      <p:ext uri="{BB962C8B-B14F-4D97-AF65-F5344CB8AC3E}">
        <p14:creationId xmlns:p14="http://schemas.microsoft.com/office/powerpoint/2010/main" val="3226338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3148512-E868-4CBF-8F94-BB75D6720BFC}" type="slidenum">
              <a:rPr lang="cs-CZ" smtClean="0"/>
              <a:t>13</a:t>
            </a:fld>
            <a:endParaRPr lang="cs-CZ"/>
          </a:p>
        </p:txBody>
      </p:sp>
    </p:spTree>
    <p:extLst>
      <p:ext uri="{BB962C8B-B14F-4D97-AF65-F5344CB8AC3E}">
        <p14:creationId xmlns:p14="http://schemas.microsoft.com/office/powerpoint/2010/main" val="1357431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cs-CZ" smtClean="0"/>
          </a:p>
        </p:txBody>
      </p:sp>
      <p:sp>
        <p:nvSpPr>
          <p:cNvPr id="6554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406BF874-2EBB-4932-B78E-4CA16D1A79FD}" type="slidenum">
              <a:rPr lang="cs-CZ"/>
              <a:pPr eaLnBrk="1" hangingPunct="1"/>
              <a:t>35</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682AE6FC-D101-4DAD-9C81-9EA61BBF771C}" type="datetimeFigureOut">
              <a:rPr lang="cs-CZ" smtClean="0"/>
              <a:t>11.12.2012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C584B83-14A2-4945-AFD0-2F19AAE67D83}" type="slidenum">
              <a:rPr lang="cs-CZ" smtClean="0"/>
              <a:t>‹#›</a:t>
            </a:fld>
            <a:endParaRPr lang="cs-CZ"/>
          </a:p>
        </p:txBody>
      </p:sp>
    </p:spTree>
    <p:extLst>
      <p:ext uri="{BB962C8B-B14F-4D97-AF65-F5344CB8AC3E}">
        <p14:creationId xmlns:p14="http://schemas.microsoft.com/office/powerpoint/2010/main" val="201301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82AE6FC-D101-4DAD-9C81-9EA61BBF771C}" type="datetimeFigureOut">
              <a:rPr lang="cs-CZ" smtClean="0"/>
              <a:t>11.12.2012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C584B83-14A2-4945-AFD0-2F19AAE67D83}" type="slidenum">
              <a:rPr lang="cs-CZ" smtClean="0"/>
              <a:t>‹#›</a:t>
            </a:fld>
            <a:endParaRPr lang="cs-CZ"/>
          </a:p>
        </p:txBody>
      </p:sp>
    </p:spTree>
    <p:extLst>
      <p:ext uri="{BB962C8B-B14F-4D97-AF65-F5344CB8AC3E}">
        <p14:creationId xmlns:p14="http://schemas.microsoft.com/office/powerpoint/2010/main" val="3587753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82AE6FC-D101-4DAD-9C81-9EA61BBF771C}" type="datetimeFigureOut">
              <a:rPr lang="cs-CZ" smtClean="0"/>
              <a:t>11.12.2012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C584B83-14A2-4945-AFD0-2F19AAE67D83}" type="slidenum">
              <a:rPr lang="cs-CZ" smtClean="0"/>
              <a:t>‹#›</a:t>
            </a:fld>
            <a:endParaRPr lang="cs-CZ"/>
          </a:p>
        </p:txBody>
      </p:sp>
    </p:spTree>
    <p:extLst>
      <p:ext uri="{BB962C8B-B14F-4D97-AF65-F5344CB8AC3E}">
        <p14:creationId xmlns:p14="http://schemas.microsoft.com/office/powerpoint/2010/main" val="3092304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Nadpis, obsah a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143000"/>
          </a:xfr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828800"/>
            <a:ext cx="4038600" cy="430212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648200" y="1828800"/>
            <a:ext cx="4038600" cy="430212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6E523C71-4F9D-4890-890A-3749E13AEBDF}" type="slidenum">
              <a:rPr lang="cs-CZ"/>
              <a:pPr>
                <a:defRPr/>
              </a:pPr>
              <a:t>‹#›</a:t>
            </a:fld>
            <a:endParaRPr lang="cs-CZ"/>
          </a:p>
        </p:txBody>
      </p:sp>
    </p:spTree>
    <p:extLst>
      <p:ext uri="{BB962C8B-B14F-4D97-AF65-F5344CB8AC3E}">
        <p14:creationId xmlns:p14="http://schemas.microsoft.com/office/powerpoint/2010/main" val="1913639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82AE6FC-D101-4DAD-9C81-9EA61BBF771C}" type="datetimeFigureOut">
              <a:rPr lang="cs-CZ" smtClean="0"/>
              <a:t>11.12.2012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C584B83-14A2-4945-AFD0-2F19AAE67D83}" type="slidenum">
              <a:rPr lang="cs-CZ" smtClean="0"/>
              <a:t>‹#›</a:t>
            </a:fld>
            <a:endParaRPr lang="cs-CZ"/>
          </a:p>
        </p:txBody>
      </p:sp>
    </p:spTree>
    <p:extLst>
      <p:ext uri="{BB962C8B-B14F-4D97-AF65-F5344CB8AC3E}">
        <p14:creationId xmlns:p14="http://schemas.microsoft.com/office/powerpoint/2010/main" val="3353445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682AE6FC-D101-4DAD-9C81-9EA61BBF771C}" type="datetimeFigureOut">
              <a:rPr lang="cs-CZ" smtClean="0"/>
              <a:t>11.12.2012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C584B83-14A2-4945-AFD0-2F19AAE67D83}" type="slidenum">
              <a:rPr lang="cs-CZ" smtClean="0"/>
              <a:t>‹#›</a:t>
            </a:fld>
            <a:endParaRPr lang="cs-CZ"/>
          </a:p>
        </p:txBody>
      </p:sp>
    </p:spTree>
    <p:extLst>
      <p:ext uri="{BB962C8B-B14F-4D97-AF65-F5344CB8AC3E}">
        <p14:creationId xmlns:p14="http://schemas.microsoft.com/office/powerpoint/2010/main" val="552540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82AE6FC-D101-4DAD-9C81-9EA61BBF771C}" type="datetimeFigureOut">
              <a:rPr lang="cs-CZ" smtClean="0"/>
              <a:t>11.12.2012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C584B83-14A2-4945-AFD0-2F19AAE67D83}" type="slidenum">
              <a:rPr lang="cs-CZ" smtClean="0"/>
              <a:t>‹#›</a:t>
            </a:fld>
            <a:endParaRPr lang="cs-CZ"/>
          </a:p>
        </p:txBody>
      </p:sp>
    </p:spTree>
    <p:extLst>
      <p:ext uri="{BB962C8B-B14F-4D97-AF65-F5344CB8AC3E}">
        <p14:creationId xmlns:p14="http://schemas.microsoft.com/office/powerpoint/2010/main" val="3926917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82AE6FC-D101-4DAD-9C81-9EA61BBF771C}" type="datetimeFigureOut">
              <a:rPr lang="cs-CZ" smtClean="0"/>
              <a:t>11.12.2012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C584B83-14A2-4945-AFD0-2F19AAE67D83}" type="slidenum">
              <a:rPr lang="cs-CZ" smtClean="0"/>
              <a:t>‹#›</a:t>
            </a:fld>
            <a:endParaRPr lang="cs-CZ"/>
          </a:p>
        </p:txBody>
      </p:sp>
    </p:spTree>
    <p:extLst>
      <p:ext uri="{BB962C8B-B14F-4D97-AF65-F5344CB8AC3E}">
        <p14:creationId xmlns:p14="http://schemas.microsoft.com/office/powerpoint/2010/main" val="1710043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682AE6FC-D101-4DAD-9C81-9EA61BBF771C}" type="datetimeFigureOut">
              <a:rPr lang="cs-CZ" smtClean="0"/>
              <a:t>11.12.2012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C584B83-14A2-4945-AFD0-2F19AAE67D83}" type="slidenum">
              <a:rPr lang="cs-CZ" smtClean="0"/>
              <a:t>‹#›</a:t>
            </a:fld>
            <a:endParaRPr lang="cs-CZ"/>
          </a:p>
        </p:txBody>
      </p:sp>
    </p:spTree>
    <p:extLst>
      <p:ext uri="{BB962C8B-B14F-4D97-AF65-F5344CB8AC3E}">
        <p14:creationId xmlns:p14="http://schemas.microsoft.com/office/powerpoint/2010/main" val="3880860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82AE6FC-D101-4DAD-9C81-9EA61BBF771C}" type="datetimeFigureOut">
              <a:rPr lang="cs-CZ" smtClean="0"/>
              <a:t>11.12.2012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C584B83-14A2-4945-AFD0-2F19AAE67D83}" type="slidenum">
              <a:rPr lang="cs-CZ" smtClean="0"/>
              <a:t>‹#›</a:t>
            </a:fld>
            <a:endParaRPr lang="cs-CZ"/>
          </a:p>
        </p:txBody>
      </p:sp>
    </p:spTree>
    <p:extLst>
      <p:ext uri="{BB962C8B-B14F-4D97-AF65-F5344CB8AC3E}">
        <p14:creationId xmlns:p14="http://schemas.microsoft.com/office/powerpoint/2010/main" val="2612224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82AE6FC-D101-4DAD-9C81-9EA61BBF771C}" type="datetimeFigureOut">
              <a:rPr lang="cs-CZ" smtClean="0"/>
              <a:t>11.12.2012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C584B83-14A2-4945-AFD0-2F19AAE67D83}" type="slidenum">
              <a:rPr lang="cs-CZ" smtClean="0"/>
              <a:t>‹#›</a:t>
            </a:fld>
            <a:endParaRPr lang="cs-CZ"/>
          </a:p>
        </p:txBody>
      </p:sp>
    </p:spTree>
    <p:extLst>
      <p:ext uri="{BB962C8B-B14F-4D97-AF65-F5344CB8AC3E}">
        <p14:creationId xmlns:p14="http://schemas.microsoft.com/office/powerpoint/2010/main" val="59781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82AE6FC-D101-4DAD-9C81-9EA61BBF771C}" type="datetimeFigureOut">
              <a:rPr lang="cs-CZ" smtClean="0"/>
              <a:t>11.12.2012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C584B83-14A2-4945-AFD0-2F19AAE67D83}" type="slidenum">
              <a:rPr lang="cs-CZ" smtClean="0"/>
              <a:t>‹#›</a:t>
            </a:fld>
            <a:endParaRPr lang="cs-CZ"/>
          </a:p>
        </p:txBody>
      </p:sp>
    </p:spTree>
    <p:extLst>
      <p:ext uri="{BB962C8B-B14F-4D97-AF65-F5344CB8AC3E}">
        <p14:creationId xmlns:p14="http://schemas.microsoft.com/office/powerpoint/2010/main" val="1065002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AE6FC-D101-4DAD-9C81-9EA61BBF771C}" type="datetimeFigureOut">
              <a:rPr lang="cs-CZ" smtClean="0"/>
              <a:t>11.12.2012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584B83-14A2-4945-AFD0-2F19AAE67D83}" type="slidenum">
              <a:rPr lang="cs-CZ" smtClean="0"/>
              <a:t>‹#›</a:t>
            </a:fld>
            <a:endParaRPr lang="cs-CZ"/>
          </a:p>
        </p:txBody>
      </p:sp>
    </p:spTree>
    <p:extLst>
      <p:ext uri="{BB962C8B-B14F-4D97-AF65-F5344CB8AC3E}">
        <p14:creationId xmlns:p14="http://schemas.microsoft.com/office/powerpoint/2010/main" val="2887709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cs-CZ" sz="5400" b="1" dirty="0" smtClean="0"/>
              <a:t>PENĚŽNÍ ZŘÍZENÍ</a:t>
            </a:r>
            <a:endParaRPr lang="cs-CZ" sz="5400" b="1" dirty="0"/>
          </a:p>
        </p:txBody>
      </p:sp>
      <p:sp>
        <p:nvSpPr>
          <p:cNvPr id="3" name="Podnadpis 2"/>
          <p:cNvSpPr>
            <a:spLocks noGrp="1"/>
          </p:cNvSpPr>
          <p:nvPr>
            <p:ph type="subTitle" idx="1"/>
          </p:nvPr>
        </p:nvSpPr>
        <p:spPr/>
        <p:txBody>
          <a:bodyPr/>
          <a:lstStyle/>
          <a:p>
            <a:endParaRPr lang="cs-CZ" dirty="0" smtClean="0"/>
          </a:p>
          <a:p>
            <a:r>
              <a:rPr lang="cs-CZ" dirty="0" smtClean="0">
                <a:solidFill>
                  <a:schemeClr val="tx1"/>
                </a:solidFill>
              </a:rPr>
              <a:t>Petr </a:t>
            </a:r>
            <a:r>
              <a:rPr lang="cs-CZ" dirty="0" err="1" smtClean="0">
                <a:solidFill>
                  <a:schemeClr val="tx1"/>
                </a:solidFill>
              </a:rPr>
              <a:t>Mrkývka</a:t>
            </a:r>
            <a:r>
              <a:rPr lang="cs-CZ" dirty="0" smtClean="0">
                <a:solidFill>
                  <a:schemeClr val="tx1"/>
                </a:solidFill>
              </a:rPr>
              <a:t> © 2012</a:t>
            </a:r>
            <a:endParaRPr lang="cs-CZ" dirty="0">
              <a:solidFill>
                <a:schemeClr val="tx1"/>
              </a:solidFill>
            </a:endParaRPr>
          </a:p>
        </p:txBody>
      </p:sp>
    </p:spTree>
    <p:extLst>
      <p:ext uri="{BB962C8B-B14F-4D97-AF65-F5344CB8AC3E}">
        <p14:creationId xmlns:p14="http://schemas.microsoft.com/office/powerpoint/2010/main" val="4220376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Ústava ČR</a:t>
            </a:r>
            <a:endParaRPr lang="cs-CZ" dirty="0"/>
          </a:p>
        </p:txBody>
      </p:sp>
      <p:sp>
        <p:nvSpPr>
          <p:cNvPr id="5" name="Zástupný symbol pro obsah 4"/>
          <p:cNvSpPr>
            <a:spLocks noGrp="1"/>
          </p:cNvSpPr>
          <p:nvPr>
            <p:ph sz="half" idx="1"/>
          </p:nvPr>
        </p:nvSpPr>
        <p:spPr/>
        <p:txBody>
          <a:bodyPr>
            <a:normAutofit fontScale="62500" lnSpcReduction="20000"/>
          </a:bodyPr>
          <a:lstStyle/>
          <a:p>
            <a:pPr marL="0" indent="0">
              <a:buNone/>
            </a:pPr>
            <a:r>
              <a:rPr lang="cs-CZ" dirty="0" smtClean="0"/>
              <a:t>1993 – 2001</a:t>
            </a:r>
          </a:p>
          <a:p>
            <a:pPr marL="0" indent="0">
              <a:buNone/>
            </a:pPr>
            <a:r>
              <a:rPr lang="cs-CZ" dirty="0" smtClean="0"/>
              <a:t>HLAVA ŠESTÁ</a:t>
            </a:r>
          </a:p>
          <a:p>
            <a:pPr marL="0" indent="0">
              <a:buNone/>
            </a:pPr>
            <a:endParaRPr lang="cs-CZ" dirty="0" smtClean="0"/>
          </a:p>
          <a:p>
            <a:pPr marL="0" indent="0">
              <a:buNone/>
            </a:pPr>
            <a:r>
              <a:rPr lang="cs-CZ" dirty="0" smtClean="0"/>
              <a:t>Česká národní banka</a:t>
            </a:r>
          </a:p>
          <a:p>
            <a:pPr marL="0" indent="0">
              <a:buNone/>
            </a:pPr>
            <a:endParaRPr lang="cs-CZ" dirty="0" smtClean="0"/>
          </a:p>
          <a:p>
            <a:pPr marL="0" indent="0">
              <a:buNone/>
            </a:pPr>
            <a:r>
              <a:rPr lang="cs-CZ" dirty="0" smtClean="0"/>
              <a:t>Čl.98 </a:t>
            </a:r>
          </a:p>
          <a:p>
            <a:pPr marL="0" indent="0">
              <a:buNone/>
            </a:pPr>
            <a:r>
              <a:rPr lang="cs-CZ" dirty="0" smtClean="0"/>
              <a:t> </a:t>
            </a:r>
          </a:p>
          <a:p>
            <a:pPr marL="0" indent="0">
              <a:buNone/>
            </a:pPr>
            <a:r>
              <a:rPr lang="cs-CZ" dirty="0" smtClean="0"/>
              <a:t>(1) Česká národní banka je ústřední bankou státu. Hlavním cílem její činnosti je </a:t>
            </a:r>
            <a:r>
              <a:rPr lang="cs-CZ" b="1" dirty="0" smtClean="0"/>
              <a:t>péče o stabilitu měny</a:t>
            </a:r>
            <a:r>
              <a:rPr lang="cs-CZ" dirty="0" smtClean="0"/>
              <a:t>; do její činnosti lze zasahovat pouze na základě zákona.</a:t>
            </a:r>
          </a:p>
          <a:p>
            <a:pPr marL="0" indent="0">
              <a:buNone/>
            </a:pPr>
            <a:r>
              <a:rPr lang="cs-CZ" dirty="0" smtClean="0"/>
              <a:t> </a:t>
            </a:r>
          </a:p>
          <a:p>
            <a:pPr marL="0" indent="0">
              <a:buNone/>
            </a:pPr>
            <a:r>
              <a:rPr lang="cs-CZ" dirty="0" smtClean="0"/>
              <a:t>(2) Postavení, působnost a další podrobnosti stanoví zákon.</a:t>
            </a:r>
            <a:endParaRPr lang="cs-CZ" dirty="0"/>
          </a:p>
        </p:txBody>
      </p:sp>
      <p:sp>
        <p:nvSpPr>
          <p:cNvPr id="6" name="Zástupný symbol pro obsah 5"/>
          <p:cNvSpPr>
            <a:spLocks noGrp="1"/>
          </p:cNvSpPr>
          <p:nvPr>
            <p:ph sz="half" idx="2"/>
          </p:nvPr>
        </p:nvSpPr>
        <p:spPr/>
        <p:txBody>
          <a:bodyPr>
            <a:normAutofit fontScale="62500" lnSpcReduction="20000"/>
          </a:bodyPr>
          <a:lstStyle/>
          <a:p>
            <a:pPr marL="0" indent="0">
              <a:buNone/>
            </a:pPr>
            <a:r>
              <a:rPr lang="cs-CZ" dirty="0" smtClean="0"/>
              <a:t>Od 2002</a:t>
            </a:r>
          </a:p>
          <a:p>
            <a:pPr marL="0" indent="0">
              <a:buNone/>
            </a:pPr>
            <a:r>
              <a:rPr lang="cs-CZ" dirty="0" smtClean="0"/>
              <a:t>HLAVA ŠESTÁ</a:t>
            </a:r>
          </a:p>
          <a:p>
            <a:pPr marL="0" indent="0">
              <a:buNone/>
            </a:pPr>
            <a:endParaRPr lang="cs-CZ" dirty="0" smtClean="0"/>
          </a:p>
          <a:p>
            <a:pPr marL="0" indent="0">
              <a:buNone/>
            </a:pPr>
            <a:r>
              <a:rPr lang="cs-CZ" dirty="0" smtClean="0"/>
              <a:t>Česká národní banka</a:t>
            </a:r>
          </a:p>
          <a:p>
            <a:pPr marL="0" indent="0">
              <a:buNone/>
            </a:pPr>
            <a:endParaRPr lang="cs-CZ" dirty="0" smtClean="0"/>
          </a:p>
          <a:p>
            <a:pPr marL="0" indent="0">
              <a:buNone/>
            </a:pPr>
            <a:r>
              <a:rPr lang="cs-CZ" dirty="0" smtClean="0"/>
              <a:t>Čl.98 </a:t>
            </a:r>
          </a:p>
          <a:p>
            <a:pPr marL="0" indent="0">
              <a:buNone/>
            </a:pPr>
            <a:r>
              <a:rPr lang="cs-CZ" dirty="0" smtClean="0"/>
              <a:t> </a:t>
            </a:r>
          </a:p>
          <a:p>
            <a:pPr marL="0" indent="0">
              <a:buNone/>
            </a:pPr>
            <a:r>
              <a:rPr lang="cs-CZ" dirty="0" smtClean="0"/>
              <a:t>(1) Česká národní banka je ústřední bankou státu. Hlavním cílem její činnosti je </a:t>
            </a:r>
            <a:r>
              <a:rPr lang="cs-CZ" b="1" dirty="0" smtClean="0"/>
              <a:t>péče o cenovou stabilitu</a:t>
            </a:r>
            <a:r>
              <a:rPr lang="cs-CZ" dirty="0" smtClean="0"/>
              <a:t>; do její činnosti lze zasahovat pouze na základě zákona.</a:t>
            </a:r>
          </a:p>
          <a:p>
            <a:pPr marL="0" indent="0">
              <a:buNone/>
            </a:pPr>
            <a:r>
              <a:rPr lang="cs-CZ" dirty="0" smtClean="0"/>
              <a:t> </a:t>
            </a:r>
          </a:p>
          <a:p>
            <a:pPr marL="0" indent="0">
              <a:buNone/>
            </a:pPr>
            <a:r>
              <a:rPr lang="cs-CZ" dirty="0" smtClean="0"/>
              <a:t>(2) Postavení, působnost a další podrobnosti stanoví zákon.</a:t>
            </a:r>
            <a:endParaRPr lang="cs-CZ" dirty="0"/>
          </a:p>
        </p:txBody>
      </p:sp>
    </p:spTree>
    <p:extLst>
      <p:ext uri="{BB962C8B-B14F-4D97-AF65-F5344CB8AC3E}">
        <p14:creationId xmlns:p14="http://schemas.microsoft.com/office/powerpoint/2010/main" val="1023080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Ústavní zákon </a:t>
            </a:r>
            <a:br>
              <a:rPr lang="cs-CZ" b="1" dirty="0" smtClean="0"/>
            </a:br>
            <a:r>
              <a:rPr lang="cs-CZ" b="1" dirty="0" smtClean="0"/>
              <a:t>o československé federaci</a:t>
            </a:r>
            <a:endParaRPr lang="cs-CZ" b="1" dirty="0"/>
          </a:p>
        </p:txBody>
      </p:sp>
      <p:sp>
        <p:nvSpPr>
          <p:cNvPr id="4" name="Zástupný symbol pro text 3"/>
          <p:cNvSpPr>
            <a:spLocks noGrp="1"/>
          </p:cNvSpPr>
          <p:nvPr>
            <p:ph type="body" idx="1"/>
          </p:nvPr>
        </p:nvSpPr>
        <p:spPr/>
        <p:txBody>
          <a:bodyPr/>
          <a:lstStyle/>
          <a:p>
            <a:endParaRPr lang="cs-CZ"/>
          </a:p>
        </p:txBody>
      </p:sp>
      <p:sp>
        <p:nvSpPr>
          <p:cNvPr id="3" name="Zástupný symbol pro obsah 2"/>
          <p:cNvSpPr>
            <a:spLocks noGrp="1"/>
          </p:cNvSpPr>
          <p:nvPr>
            <p:ph sz="half" idx="2"/>
          </p:nvPr>
        </p:nvSpPr>
        <p:spPr/>
        <p:txBody>
          <a:bodyPr>
            <a:normAutofit/>
          </a:bodyPr>
          <a:lstStyle/>
          <a:p>
            <a:pPr marL="0" indent="0">
              <a:buNone/>
            </a:pPr>
            <a:r>
              <a:rPr lang="cs-CZ" dirty="0" smtClean="0"/>
              <a:t> do 21.12.1970</a:t>
            </a:r>
          </a:p>
          <a:p>
            <a:pPr marL="0" indent="0">
              <a:buNone/>
            </a:pPr>
            <a:r>
              <a:rPr lang="cs-CZ" b="1" dirty="0" smtClean="0"/>
              <a:t>Čl.8 </a:t>
            </a:r>
          </a:p>
          <a:p>
            <a:pPr marL="0" indent="0">
              <a:buNone/>
            </a:pPr>
            <a:endParaRPr lang="cs-CZ" dirty="0"/>
          </a:p>
          <a:p>
            <a:pPr marL="0" indent="0">
              <a:buNone/>
            </a:pPr>
            <a:r>
              <a:rPr lang="cs-CZ" dirty="0" smtClean="0"/>
              <a:t>(1) Do společné působnosti Československé socialistické republiky a obou republik patří:</a:t>
            </a:r>
          </a:p>
          <a:p>
            <a:pPr marL="0" indent="0">
              <a:buNone/>
            </a:pPr>
            <a:r>
              <a:rPr lang="cs-CZ" dirty="0" smtClean="0"/>
              <a:t>c) </a:t>
            </a:r>
            <a:r>
              <a:rPr lang="cs-CZ" b="1" dirty="0" smtClean="0"/>
              <a:t>emisní činnost</a:t>
            </a:r>
            <a:r>
              <a:rPr lang="cs-CZ" dirty="0" smtClean="0"/>
              <a:t>,</a:t>
            </a:r>
          </a:p>
          <a:p>
            <a:pPr marL="0" indent="0">
              <a:buNone/>
            </a:pPr>
            <a:r>
              <a:rPr lang="cs-CZ" dirty="0" smtClean="0"/>
              <a:t> </a:t>
            </a:r>
          </a:p>
          <a:p>
            <a:pPr marL="0" indent="0">
              <a:buNone/>
            </a:pPr>
            <a:endParaRPr lang="cs-CZ" dirty="0" smtClean="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pPr marL="0" indent="0">
              <a:buNone/>
            </a:pPr>
            <a:r>
              <a:rPr lang="cs-CZ" dirty="0" smtClean="0"/>
              <a:t>1970-1992</a:t>
            </a:r>
          </a:p>
          <a:p>
            <a:pPr marL="0" indent="0">
              <a:buNone/>
            </a:pPr>
            <a:r>
              <a:rPr lang="cs-CZ" b="1" dirty="0" smtClean="0"/>
              <a:t>Čl.7</a:t>
            </a:r>
            <a:r>
              <a:rPr lang="cs-CZ" dirty="0" smtClean="0"/>
              <a:t> </a:t>
            </a:r>
          </a:p>
          <a:p>
            <a:pPr marL="0" indent="0">
              <a:buNone/>
            </a:pPr>
            <a:r>
              <a:rPr lang="cs-CZ" dirty="0" smtClean="0"/>
              <a:t> </a:t>
            </a:r>
          </a:p>
          <a:p>
            <a:pPr marL="0" indent="0">
              <a:buNone/>
            </a:pPr>
            <a:r>
              <a:rPr lang="cs-CZ" dirty="0" smtClean="0"/>
              <a:t>(1) Do působnosti (federace) patří:</a:t>
            </a:r>
          </a:p>
          <a:p>
            <a:pPr marL="0" indent="0">
              <a:buNone/>
            </a:pPr>
            <a:endParaRPr lang="cs-CZ" dirty="0" smtClean="0"/>
          </a:p>
          <a:p>
            <a:pPr marL="0" indent="0">
              <a:buNone/>
            </a:pPr>
            <a:r>
              <a:rPr lang="cs-CZ" dirty="0" smtClean="0"/>
              <a:t>c</a:t>
            </a:r>
            <a:r>
              <a:rPr lang="cs-CZ" b="1" dirty="0" smtClean="0"/>
              <a:t>) měna,</a:t>
            </a:r>
          </a:p>
          <a:p>
            <a:endParaRPr lang="cs-CZ" dirty="0"/>
          </a:p>
        </p:txBody>
      </p:sp>
    </p:spTree>
    <p:extLst>
      <p:ext uri="{BB962C8B-B14F-4D97-AF65-F5344CB8AC3E}">
        <p14:creationId xmlns:p14="http://schemas.microsoft.com/office/powerpoint/2010/main" val="23881382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normAutofit fontScale="90000"/>
          </a:bodyPr>
          <a:lstStyle/>
          <a:p>
            <a:r>
              <a:rPr lang="cs-CZ" dirty="0" err="1" smtClean="0"/>
              <a:t>Konstitucionalizace</a:t>
            </a:r>
            <a:r>
              <a:rPr lang="cs-CZ" dirty="0" smtClean="0"/>
              <a:t> v Polsku</a:t>
            </a:r>
            <a:br>
              <a:rPr lang="cs-CZ" dirty="0" smtClean="0"/>
            </a:br>
            <a:r>
              <a:rPr lang="nn-NO" dirty="0" smtClean="0"/>
              <a:t>Dz.U. 1997 nr 78 poz. 483</a:t>
            </a:r>
            <a:endParaRPr lang="cs-CZ" dirty="0"/>
          </a:p>
        </p:txBody>
      </p:sp>
      <p:sp>
        <p:nvSpPr>
          <p:cNvPr id="8" name="Zástupný symbol pro obsah 7"/>
          <p:cNvSpPr>
            <a:spLocks noGrp="1"/>
          </p:cNvSpPr>
          <p:nvPr>
            <p:ph idx="1"/>
          </p:nvPr>
        </p:nvSpPr>
        <p:spPr/>
        <p:txBody>
          <a:bodyPr>
            <a:normAutofit fontScale="70000" lnSpcReduction="20000"/>
          </a:bodyPr>
          <a:lstStyle/>
          <a:p>
            <a:pPr marL="0" indent="0">
              <a:buNone/>
            </a:pPr>
            <a:r>
              <a:rPr lang="cs-CZ" b="1" dirty="0"/>
              <a:t>Art. 227.</a:t>
            </a:r>
          </a:p>
          <a:p>
            <a:pPr marL="0" indent="0">
              <a:buNone/>
            </a:pPr>
            <a:r>
              <a:rPr lang="pl-PL" dirty="0"/>
              <a:t>1. Centralnym bankiem państwa jest Narodowy Bank Polski. Przysługuje mu </a:t>
            </a:r>
            <a:r>
              <a:rPr lang="pl-PL" b="1" dirty="0" smtClean="0"/>
              <a:t>wyłączne prawo </a:t>
            </a:r>
            <a:r>
              <a:rPr lang="pl-PL" b="1" dirty="0"/>
              <a:t>emisji pieniądza </a:t>
            </a:r>
            <a:r>
              <a:rPr lang="pl-PL" dirty="0"/>
              <a:t>oraz ustalania i realizowania polityki pieniężnej</a:t>
            </a:r>
            <a:r>
              <a:rPr lang="pl-PL" dirty="0" smtClean="0"/>
              <a:t>. Narodowy </a:t>
            </a:r>
            <a:r>
              <a:rPr lang="pl-PL" dirty="0"/>
              <a:t>Bank Polski </a:t>
            </a:r>
            <a:r>
              <a:rPr lang="pl-PL" b="1" dirty="0"/>
              <a:t>odpowiada za wartość polskiego pieniądza</a:t>
            </a:r>
            <a:r>
              <a:rPr lang="pl-PL" dirty="0"/>
              <a:t>.</a:t>
            </a:r>
          </a:p>
          <a:p>
            <a:pPr marL="0" indent="0">
              <a:buNone/>
            </a:pPr>
            <a:r>
              <a:rPr lang="pl-PL" dirty="0"/>
              <a:t>2. Organami Narodowego Banku Polskiego są: Prezes Narodowego Banku Polskiego</a:t>
            </a:r>
            <a:r>
              <a:rPr lang="pl-PL" dirty="0" smtClean="0"/>
              <a:t>, Rada </a:t>
            </a:r>
            <a:r>
              <a:rPr lang="pl-PL" dirty="0"/>
              <a:t>Polityki Pieniężnej oraz Zarząd Narodowego Banku Polskiego.</a:t>
            </a:r>
          </a:p>
          <a:p>
            <a:pPr marL="0" indent="0">
              <a:buNone/>
            </a:pPr>
            <a:r>
              <a:rPr lang="pl-PL" dirty="0"/>
              <a:t>3. Prezes Narodowego Banku Polskiego jest powoływany przez Sejm na </a:t>
            </a:r>
            <a:r>
              <a:rPr lang="pl-PL" dirty="0" smtClean="0"/>
              <a:t>wniosek Prezydenta </a:t>
            </a:r>
            <a:r>
              <a:rPr lang="pl-PL" dirty="0"/>
              <a:t>Rzeczypospolitej na 6 lat.</a:t>
            </a:r>
          </a:p>
          <a:p>
            <a:pPr marL="0" indent="0">
              <a:buNone/>
            </a:pPr>
            <a:r>
              <a:rPr lang="pl-PL" dirty="0"/>
              <a:t>4. Prezes Narodowego Banku Polskiego nie może należeć do partii politycznej</a:t>
            </a:r>
            <a:r>
              <a:rPr lang="pl-PL" dirty="0" smtClean="0"/>
              <a:t>, związku </a:t>
            </a:r>
            <a:r>
              <a:rPr lang="pl-PL" dirty="0"/>
              <a:t>zawodowego ani prowadzić działalności publicznej nie dającej się </a:t>
            </a:r>
            <a:r>
              <a:rPr lang="pl-PL" dirty="0" smtClean="0"/>
              <a:t>pogodzić </a:t>
            </a:r>
            <a:r>
              <a:rPr lang="cs-CZ" dirty="0" smtClean="0"/>
              <a:t>z </a:t>
            </a:r>
            <a:r>
              <a:rPr lang="cs-CZ" dirty="0" err="1"/>
              <a:t>godnością</a:t>
            </a:r>
            <a:r>
              <a:rPr lang="cs-CZ" dirty="0"/>
              <a:t> </a:t>
            </a:r>
            <a:r>
              <a:rPr lang="cs-CZ" dirty="0" err="1"/>
              <a:t>jego</a:t>
            </a:r>
            <a:r>
              <a:rPr lang="cs-CZ" dirty="0"/>
              <a:t> </a:t>
            </a:r>
            <a:r>
              <a:rPr lang="cs-CZ" dirty="0" err="1"/>
              <a:t>urzędu</a:t>
            </a:r>
            <a:r>
              <a:rPr lang="cs-CZ" dirty="0"/>
              <a:t>.</a:t>
            </a:r>
          </a:p>
        </p:txBody>
      </p:sp>
    </p:spTree>
    <p:extLst>
      <p:ext uri="{BB962C8B-B14F-4D97-AF65-F5344CB8AC3E}">
        <p14:creationId xmlns:p14="http://schemas.microsoft.com/office/powerpoint/2010/main" val="1976149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Slovensko 462/1992 </a:t>
            </a:r>
            <a:r>
              <a:rPr lang="cs-CZ" dirty="0" err="1" smtClean="0"/>
              <a:t>Zb</a:t>
            </a:r>
            <a:r>
              <a:rPr lang="cs-CZ" dirty="0" smtClean="0"/>
              <a:t>.</a:t>
            </a:r>
            <a:endParaRPr lang="cs-CZ" dirty="0"/>
          </a:p>
        </p:txBody>
      </p:sp>
      <p:sp>
        <p:nvSpPr>
          <p:cNvPr id="3" name="Zástupný symbol pro obsah 2"/>
          <p:cNvSpPr>
            <a:spLocks noGrp="1"/>
          </p:cNvSpPr>
          <p:nvPr>
            <p:ph sz="half" idx="1"/>
          </p:nvPr>
        </p:nvSpPr>
        <p:spPr/>
        <p:txBody>
          <a:bodyPr>
            <a:normAutofit fontScale="70000" lnSpcReduction="20000"/>
          </a:bodyPr>
          <a:lstStyle/>
          <a:p>
            <a:pPr marL="0" indent="0">
              <a:buNone/>
            </a:pPr>
            <a:r>
              <a:rPr lang="cs-CZ" dirty="0" smtClean="0"/>
              <a:t>Do 30.6.2001</a:t>
            </a:r>
          </a:p>
          <a:p>
            <a:pPr marL="0" indent="0">
              <a:buNone/>
            </a:pPr>
            <a:endParaRPr lang="cs-CZ" dirty="0" smtClean="0"/>
          </a:p>
          <a:p>
            <a:pPr marL="0" indent="0">
              <a:buNone/>
            </a:pPr>
            <a:r>
              <a:rPr lang="cs-CZ" dirty="0" smtClean="0"/>
              <a:t>Čl.56 </a:t>
            </a:r>
          </a:p>
          <a:p>
            <a:pPr marL="0" indent="0">
              <a:buNone/>
            </a:pPr>
            <a:r>
              <a:rPr lang="cs-CZ" dirty="0" smtClean="0"/>
              <a:t> </a:t>
            </a:r>
          </a:p>
          <a:p>
            <a:pPr marL="0" indent="0">
              <a:buNone/>
            </a:pPr>
            <a:r>
              <a:rPr lang="cs-CZ" dirty="0" smtClean="0"/>
              <a:t>	Slovenská republika </a:t>
            </a:r>
            <a:r>
              <a:rPr lang="cs-CZ" dirty="0" err="1" smtClean="0"/>
              <a:t>zriaďuje</a:t>
            </a:r>
            <a:r>
              <a:rPr lang="cs-CZ" dirty="0" smtClean="0"/>
              <a:t> </a:t>
            </a:r>
            <a:r>
              <a:rPr lang="cs-CZ" dirty="0" err="1" smtClean="0"/>
              <a:t>emisnú</a:t>
            </a:r>
            <a:r>
              <a:rPr lang="cs-CZ" dirty="0" smtClean="0"/>
              <a:t> banku. Podrobnosti ustanoví zákon.</a:t>
            </a:r>
            <a:endParaRPr lang="cs-CZ" dirty="0"/>
          </a:p>
        </p:txBody>
      </p:sp>
      <p:sp>
        <p:nvSpPr>
          <p:cNvPr id="4" name="Zástupný symbol pro obsah 3"/>
          <p:cNvSpPr>
            <a:spLocks noGrp="1"/>
          </p:cNvSpPr>
          <p:nvPr>
            <p:ph sz="half" idx="2"/>
          </p:nvPr>
        </p:nvSpPr>
        <p:spPr/>
        <p:txBody>
          <a:bodyPr>
            <a:normAutofit fontScale="70000" lnSpcReduction="20000"/>
          </a:bodyPr>
          <a:lstStyle/>
          <a:p>
            <a:pPr marL="0" indent="0">
              <a:buNone/>
            </a:pPr>
            <a:r>
              <a:rPr lang="cs-CZ" dirty="0" smtClean="0"/>
              <a:t>Čl.56 </a:t>
            </a:r>
          </a:p>
          <a:p>
            <a:pPr marL="0" indent="0">
              <a:buNone/>
            </a:pPr>
            <a:r>
              <a:rPr lang="cs-CZ" dirty="0" smtClean="0"/>
              <a:t> </a:t>
            </a:r>
          </a:p>
          <a:p>
            <a:pPr marL="0" indent="0">
              <a:buNone/>
            </a:pPr>
            <a:r>
              <a:rPr lang="cs-CZ" dirty="0" smtClean="0"/>
              <a:t>	(1) </a:t>
            </a:r>
            <a:r>
              <a:rPr lang="cs-CZ" dirty="0" err="1" smtClean="0"/>
              <a:t>Národná</a:t>
            </a:r>
            <a:r>
              <a:rPr lang="cs-CZ" dirty="0" smtClean="0"/>
              <a:t> banka Slovenska je nezávislá </a:t>
            </a:r>
            <a:r>
              <a:rPr lang="cs-CZ" dirty="0" err="1" smtClean="0"/>
              <a:t>centrálna</a:t>
            </a:r>
            <a:r>
              <a:rPr lang="cs-CZ" dirty="0" smtClean="0"/>
              <a:t> banka </a:t>
            </a:r>
            <a:r>
              <a:rPr lang="cs-CZ" dirty="0" err="1" smtClean="0"/>
              <a:t>Slovenskej</a:t>
            </a:r>
            <a:r>
              <a:rPr lang="cs-CZ" dirty="0" smtClean="0"/>
              <a:t> republiky. </a:t>
            </a:r>
            <a:r>
              <a:rPr lang="cs-CZ" dirty="0" err="1" smtClean="0"/>
              <a:t>Národná</a:t>
            </a:r>
            <a:r>
              <a:rPr lang="cs-CZ" dirty="0" smtClean="0"/>
              <a:t> banka Slovenska </a:t>
            </a:r>
            <a:r>
              <a:rPr lang="cs-CZ" dirty="0" err="1" smtClean="0"/>
              <a:t>môže</a:t>
            </a:r>
            <a:r>
              <a:rPr lang="cs-CZ" dirty="0" smtClean="0"/>
              <a:t> v rámci </a:t>
            </a:r>
            <a:r>
              <a:rPr lang="cs-CZ" dirty="0" err="1" smtClean="0"/>
              <a:t>svojej</a:t>
            </a:r>
            <a:r>
              <a:rPr lang="cs-CZ" dirty="0" smtClean="0"/>
              <a:t> </a:t>
            </a:r>
            <a:r>
              <a:rPr lang="cs-CZ" dirty="0" err="1" smtClean="0"/>
              <a:t>pôsobnosti</a:t>
            </a:r>
            <a:r>
              <a:rPr lang="cs-CZ" dirty="0" smtClean="0"/>
              <a:t> </a:t>
            </a:r>
            <a:r>
              <a:rPr lang="cs-CZ" dirty="0" err="1" smtClean="0"/>
              <a:t>vydávať</a:t>
            </a:r>
            <a:r>
              <a:rPr lang="cs-CZ" dirty="0" smtClean="0"/>
              <a:t> </a:t>
            </a:r>
            <a:r>
              <a:rPr lang="cs-CZ" dirty="0" err="1" smtClean="0"/>
              <a:t>všeobecne</a:t>
            </a:r>
            <a:r>
              <a:rPr lang="cs-CZ" dirty="0" smtClean="0"/>
              <a:t> </a:t>
            </a:r>
            <a:r>
              <a:rPr lang="cs-CZ" dirty="0" err="1" smtClean="0"/>
              <a:t>záväzné</a:t>
            </a:r>
            <a:r>
              <a:rPr lang="cs-CZ" dirty="0" smtClean="0"/>
              <a:t> </a:t>
            </a:r>
            <a:r>
              <a:rPr lang="cs-CZ" dirty="0" err="1" smtClean="0"/>
              <a:t>právne</a:t>
            </a:r>
            <a:r>
              <a:rPr lang="cs-CZ" dirty="0" smtClean="0"/>
              <a:t> </a:t>
            </a:r>
            <a:r>
              <a:rPr lang="cs-CZ" dirty="0" err="1" smtClean="0"/>
              <a:t>predpisy</a:t>
            </a:r>
            <a:r>
              <a:rPr lang="cs-CZ" dirty="0" smtClean="0"/>
              <a:t>, </a:t>
            </a:r>
            <a:r>
              <a:rPr lang="cs-CZ" dirty="0" err="1" smtClean="0"/>
              <a:t>ak</a:t>
            </a:r>
            <a:r>
              <a:rPr lang="cs-CZ" dirty="0" smtClean="0"/>
              <a:t> je na to </a:t>
            </a:r>
            <a:r>
              <a:rPr lang="cs-CZ" dirty="0" err="1" smtClean="0"/>
              <a:t>splnomocnená</a:t>
            </a:r>
            <a:r>
              <a:rPr lang="cs-CZ" dirty="0" smtClean="0"/>
              <a:t> </a:t>
            </a:r>
            <a:r>
              <a:rPr lang="cs-CZ" dirty="0" err="1" smtClean="0"/>
              <a:t>zákonom</a:t>
            </a:r>
            <a:r>
              <a:rPr lang="cs-CZ" dirty="0" smtClean="0"/>
              <a:t>.</a:t>
            </a:r>
          </a:p>
          <a:p>
            <a:pPr marL="0" indent="0">
              <a:buNone/>
            </a:pPr>
            <a:r>
              <a:rPr lang="cs-CZ" dirty="0" smtClean="0"/>
              <a:t> </a:t>
            </a:r>
          </a:p>
          <a:p>
            <a:pPr marL="0" indent="0">
              <a:buNone/>
            </a:pPr>
            <a:r>
              <a:rPr lang="cs-CZ" dirty="0" smtClean="0"/>
              <a:t>	(2) </a:t>
            </a:r>
            <a:r>
              <a:rPr lang="cs-CZ" dirty="0" err="1" smtClean="0"/>
              <a:t>Najvyšším</a:t>
            </a:r>
            <a:r>
              <a:rPr lang="cs-CZ" dirty="0" smtClean="0"/>
              <a:t> </a:t>
            </a:r>
            <a:r>
              <a:rPr lang="cs-CZ" dirty="0" err="1" smtClean="0"/>
              <a:t>riadiacim</a:t>
            </a:r>
            <a:r>
              <a:rPr lang="cs-CZ" dirty="0" smtClean="0"/>
              <a:t> </a:t>
            </a:r>
            <a:r>
              <a:rPr lang="cs-CZ" dirty="0" err="1" smtClean="0"/>
              <a:t>orgánom</a:t>
            </a:r>
            <a:r>
              <a:rPr lang="cs-CZ" dirty="0" smtClean="0"/>
              <a:t> </a:t>
            </a:r>
            <a:r>
              <a:rPr lang="cs-CZ" dirty="0" err="1" smtClean="0"/>
              <a:t>Národnej</a:t>
            </a:r>
            <a:r>
              <a:rPr lang="cs-CZ" dirty="0" smtClean="0"/>
              <a:t> banky Slovenska je Banková rada </a:t>
            </a:r>
            <a:r>
              <a:rPr lang="cs-CZ" dirty="0" err="1" smtClean="0"/>
              <a:t>Národnej</a:t>
            </a:r>
            <a:r>
              <a:rPr lang="cs-CZ" dirty="0" smtClean="0"/>
              <a:t> banky Slovenska.</a:t>
            </a:r>
          </a:p>
          <a:p>
            <a:endParaRPr lang="cs-CZ" dirty="0"/>
          </a:p>
        </p:txBody>
      </p:sp>
    </p:spTree>
    <p:extLst>
      <p:ext uri="{BB962C8B-B14F-4D97-AF65-F5344CB8AC3E}">
        <p14:creationId xmlns:p14="http://schemas.microsoft.com/office/powerpoint/2010/main" val="2593570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cs-CZ" b="1" dirty="0" smtClean="0"/>
              <a:t>Peněžní zřízení ČR</a:t>
            </a:r>
          </a:p>
        </p:txBody>
      </p:sp>
      <p:sp>
        <p:nvSpPr>
          <p:cNvPr id="30723" name="Rectangle 3"/>
          <p:cNvSpPr>
            <a:spLocks noGrp="1" noChangeArrowheads="1"/>
          </p:cNvSpPr>
          <p:nvPr>
            <p:ph type="body" idx="1"/>
          </p:nvPr>
        </p:nvSpPr>
        <p:spPr/>
        <p:txBody>
          <a:bodyPr/>
          <a:lstStyle/>
          <a:p>
            <a:pPr eaLnBrk="1" hangingPunct="1"/>
            <a:r>
              <a:rPr lang="cs-CZ" dirty="0" smtClean="0"/>
              <a:t>ZČNB (6/1993 Sb.)</a:t>
            </a:r>
          </a:p>
          <a:p>
            <a:pPr eaLnBrk="1" hangingPunct="1"/>
            <a:r>
              <a:rPr lang="cs-CZ" dirty="0" smtClean="0"/>
              <a:t>Peněžní jednotka: koruna česká „Kč“</a:t>
            </a:r>
          </a:p>
          <a:p>
            <a:pPr eaLnBrk="1" hangingPunct="1"/>
            <a:r>
              <a:rPr lang="cs-CZ" dirty="0" smtClean="0"/>
              <a:t>Dílčí jednotka: haléř (1:100)</a:t>
            </a:r>
          </a:p>
          <a:p>
            <a:pPr eaLnBrk="1" hangingPunct="1"/>
            <a:r>
              <a:rPr lang="cs-CZ" dirty="0" smtClean="0"/>
              <a:t>ISO 4212: CZK (ISO 3166+měna)</a:t>
            </a:r>
          </a:p>
          <a:p>
            <a:pPr eaLnBrk="1" hangingPunct="1"/>
            <a:r>
              <a:rPr lang="cs-CZ" dirty="0" smtClean="0"/>
              <a:t>Emisní instituce: ČNB</a:t>
            </a:r>
          </a:p>
          <a:p>
            <a:pPr eaLnBrk="1" hangingPunct="1"/>
            <a:r>
              <a:rPr lang="cs-CZ" dirty="0" smtClean="0"/>
              <a:t>Parita: </a:t>
            </a:r>
            <a:r>
              <a:rPr lang="en-US" dirty="0" smtClean="0">
                <a:latin typeface="Arial" charset="0"/>
              </a:rPr>
              <a:t>Ø</a:t>
            </a:r>
            <a:endParaRPr lang="cs-CZ" dirty="0" smtClean="0"/>
          </a:p>
          <a:p>
            <a:pPr eaLnBrk="1" hangingPunct="1"/>
            <a:r>
              <a:rPr lang="cs-CZ" dirty="0" smtClean="0"/>
              <a:t>Znaky peněz: mince, bankovky</a:t>
            </a:r>
            <a:endParaRPr lang="en-US" dirty="0" smtClean="0"/>
          </a:p>
        </p:txBody>
      </p:sp>
    </p:spTree>
    <p:extLst>
      <p:ext uri="{BB962C8B-B14F-4D97-AF65-F5344CB8AC3E}">
        <p14:creationId xmlns:p14="http://schemas.microsoft.com/office/powerpoint/2010/main" val="23561215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b="1" dirty="0" smtClean="0"/>
              <a:t>ZČNB</a:t>
            </a:r>
            <a:endParaRPr lang="cs-CZ" b="1" dirty="0"/>
          </a:p>
        </p:txBody>
      </p:sp>
      <p:sp>
        <p:nvSpPr>
          <p:cNvPr id="7" name="Zástupný symbol pro obsah 6"/>
          <p:cNvSpPr>
            <a:spLocks noGrp="1"/>
          </p:cNvSpPr>
          <p:nvPr>
            <p:ph idx="1"/>
          </p:nvPr>
        </p:nvSpPr>
        <p:spPr/>
        <p:txBody>
          <a:bodyPr>
            <a:noAutofit/>
          </a:bodyPr>
          <a:lstStyle/>
          <a:p>
            <a:pPr marL="0" indent="0">
              <a:buNone/>
            </a:pPr>
            <a:r>
              <a:rPr lang="cs-CZ" sz="1600" dirty="0" smtClean="0"/>
              <a:t>§ 12 </a:t>
            </a:r>
            <a:r>
              <a:rPr lang="cs-CZ" sz="1600" b="1" dirty="0" smtClean="0"/>
              <a:t>Měnový monopol</a:t>
            </a:r>
            <a:endParaRPr lang="cs-CZ" sz="1600" dirty="0" smtClean="0"/>
          </a:p>
          <a:p>
            <a:pPr marL="0" indent="0">
              <a:buNone/>
            </a:pPr>
            <a:r>
              <a:rPr lang="cs-CZ" sz="1600" dirty="0" smtClean="0"/>
              <a:t>Česká národní banka má výhradní právo vydávat bankovky a mince, jakož i mince pamětní (dále jen "bankovky a mince").</a:t>
            </a:r>
          </a:p>
          <a:p>
            <a:pPr marL="0" indent="0">
              <a:buNone/>
            </a:pPr>
            <a:r>
              <a:rPr lang="cs-CZ" sz="1600" dirty="0" smtClean="0"/>
              <a:t>§ 13 </a:t>
            </a:r>
          </a:p>
          <a:p>
            <a:pPr marL="0" indent="0">
              <a:buNone/>
            </a:pPr>
            <a:r>
              <a:rPr lang="cs-CZ" sz="1600" dirty="0" smtClean="0"/>
              <a:t>Peněžní jednotkou v České republice je koruna česká, zkratka názvu je "Kč". Koruna česká se dělí na sto haléřů.</a:t>
            </a:r>
          </a:p>
          <a:p>
            <a:pPr marL="0" indent="0">
              <a:buNone/>
            </a:pPr>
            <a:r>
              <a:rPr lang="cs-CZ" sz="1600" dirty="0" smtClean="0"/>
              <a:t>§ 14</a:t>
            </a:r>
          </a:p>
          <a:p>
            <a:pPr marL="0" indent="0">
              <a:buNone/>
            </a:pPr>
            <a:r>
              <a:rPr lang="cs-CZ" sz="1600" dirty="0" smtClean="0"/>
              <a:t>Česká národní banka spravuje zásoby bankovek a mincí a organizuje dodávky bankovek a mincí od výrobců v souladu s požadavky peněžního oběhu.</a:t>
            </a:r>
          </a:p>
          <a:p>
            <a:pPr marL="0" indent="0">
              <a:buNone/>
            </a:pPr>
            <a:r>
              <a:rPr lang="cs-CZ" sz="1600" dirty="0" smtClean="0"/>
              <a:t>§ 15</a:t>
            </a:r>
          </a:p>
          <a:p>
            <a:pPr marL="0" indent="0">
              <a:buNone/>
            </a:pPr>
            <a:r>
              <a:rPr lang="cs-CZ" sz="1600" dirty="0" smtClean="0"/>
              <a:t>Česká národní banka </a:t>
            </a:r>
            <a:r>
              <a:rPr lang="cs-CZ" sz="1600" b="1" dirty="0" smtClean="0"/>
              <a:t>sjednává </a:t>
            </a:r>
            <a:r>
              <a:rPr lang="cs-CZ" sz="1600" dirty="0" smtClean="0"/>
              <a:t>tisk bankovek a ražbu mincí a dozírá na ochranu a bezpečnost do oběhu nevydaných bankovek a mincí a na úschovu a ničení tiskových desek, razidel a neplatných a vyřazených bankovek a mincí.</a:t>
            </a:r>
          </a:p>
          <a:p>
            <a:pPr marL="0" indent="0">
              <a:buNone/>
            </a:pPr>
            <a:r>
              <a:rPr lang="cs-CZ" sz="1600" dirty="0" smtClean="0"/>
              <a:t>§ 16</a:t>
            </a:r>
          </a:p>
          <a:p>
            <a:pPr marL="0" indent="0">
              <a:buNone/>
            </a:pPr>
            <a:r>
              <a:rPr lang="cs-CZ" sz="1600" dirty="0" smtClean="0"/>
              <a:t>(1) Platné bankovky a mince vydané Českou národní bankou jsou zákonnými penězi ve své nominální hodnotě při všech platbách na území České republiky.</a:t>
            </a:r>
          </a:p>
          <a:p>
            <a:pPr marL="0" indent="0">
              <a:buNone/>
            </a:pPr>
            <a:r>
              <a:rPr lang="cs-CZ" sz="1600" dirty="0" smtClean="0"/>
              <a:t>(2) Mince z drahých kovů, pamětní mince a mince ve zvláštním provedení určené ke sběratelským účelům mohou být prodávány za ceny odlišné od jejich nominální hodnoty.</a:t>
            </a:r>
          </a:p>
        </p:txBody>
      </p:sp>
    </p:spTree>
    <p:extLst>
      <p:ext uri="{BB962C8B-B14F-4D97-AF65-F5344CB8AC3E}">
        <p14:creationId xmlns:p14="http://schemas.microsoft.com/office/powerpoint/2010/main" val="38739175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cs-CZ" dirty="0" smtClean="0"/>
              <a:t>EMISE</a:t>
            </a:r>
            <a:endParaRPr lang="cs-CZ" dirty="0"/>
          </a:p>
        </p:txBody>
      </p:sp>
      <p:sp>
        <p:nvSpPr>
          <p:cNvPr id="5" name="Zástupný symbol pro text 4"/>
          <p:cNvSpPr>
            <a:spLocks noGrp="1"/>
          </p:cNvSpPr>
          <p:nvPr>
            <p:ph type="body" idx="1"/>
          </p:nvPr>
        </p:nvSpPr>
        <p:spPr/>
        <p:txBody>
          <a:bodyPr/>
          <a:lstStyle/>
          <a:p>
            <a:endParaRPr lang="cs-CZ"/>
          </a:p>
        </p:txBody>
      </p:sp>
    </p:spTree>
    <p:extLst>
      <p:ext uri="{BB962C8B-B14F-4D97-AF65-F5344CB8AC3E}">
        <p14:creationId xmlns:p14="http://schemas.microsoft.com/office/powerpoint/2010/main" val="1816615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Emise</a:t>
            </a:r>
            <a:endParaRPr lang="cs-CZ" dirty="0"/>
          </a:p>
        </p:txBody>
      </p:sp>
      <p:sp>
        <p:nvSpPr>
          <p:cNvPr id="5" name="Zástupný symbol pro obsah 4"/>
          <p:cNvSpPr>
            <a:spLocks noGrp="1"/>
          </p:cNvSpPr>
          <p:nvPr>
            <p:ph idx="1"/>
          </p:nvPr>
        </p:nvSpPr>
        <p:spPr/>
        <p:txBody>
          <a:bodyPr/>
          <a:lstStyle/>
          <a:p>
            <a:r>
              <a:rPr lang="cs-CZ" dirty="0" smtClean="0"/>
              <a:t>Emise znaků peněz – emise platidel</a:t>
            </a:r>
          </a:p>
          <a:p>
            <a:r>
              <a:rPr lang="cs-CZ" dirty="0" smtClean="0"/>
              <a:t>Emise peněz – úvěr / obligatorní rezervy u ČNB aj.</a:t>
            </a:r>
            <a:endParaRPr lang="cs-CZ" dirty="0"/>
          </a:p>
        </p:txBody>
      </p:sp>
    </p:spTree>
    <p:extLst>
      <p:ext uri="{BB962C8B-B14F-4D97-AF65-F5344CB8AC3E}">
        <p14:creationId xmlns:p14="http://schemas.microsoft.com/office/powerpoint/2010/main" val="41692298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Nástroje měnové regulace</a:t>
            </a:r>
            <a:endParaRPr lang="cs-CZ" dirty="0"/>
          </a:p>
        </p:txBody>
      </p:sp>
      <p:sp>
        <p:nvSpPr>
          <p:cNvPr id="3" name="Zástupný symbol pro obsah 2"/>
          <p:cNvSpPr>
            <a:spLocks noGrp="1"/>
          </p:cNvSpPr>
          <p:nvPr>
            <p:ph idx="1"/>
          </p:nvPr>
        </p:nvSpPr>
        <p:spPr/>
        <p:txBody>
          <a:bodyPr>
            <a:noAutofit/>
          </a:bodyPr>
          <a:lstStyle/>
          <a:p>
            <a:pPr marL="0" indent="0" algn="just">
              <a:buNone/>
            </a:pPr>
            <a:r>
              <a:rPr lang="cs-CZ" sz="1400" dirty="0" smtClean="0"/>
              <a:t>§ 23</a:t>
            </a:r>
          </a:p>
          <a:p>
            <a:pPr marL="0" indent="0" algn="just">
              <a:buNone/>
            </a:pPr>
            <a:r>
              <a:rPr lang="cs-CZ" sz="1400" dirty="0" smtClean="0"/>
              <a:t>Česká národní banka stanoví úrokové sazby, rámce, splatnosti a další podmínky obchodů, které provádí podle tohoto zákona a zvláštních zákonů.1)</a:t>
            </a:r>
          </a:p>
          <a:p>
            <a:pPr marL="0" indent="0" algn="just">
              <a:buNone/>
            </a:pPr>
            <a:r>
              <a:rPr lang="cs-CZ" sz="1400" dirty="0" smtClean="0"/>
              <a:t>§ 25</a:t>
            </a:r>
          </a:p>
          <a:p>
            <a:pPr marL="0" indent="0" algn="just">
              <a:buNone/>
            </a:pPr>
            <a:r>
              <a:rPr lang="cs-CZ" sz="1400" dirty="0" smtClean="0"/>
              <a:t> (1) Česká národní banka může požadovat, aby banky, pobočky zahraničních bank a spořitelní a úvěrní družstva měly na </a:t>
            </a:r>
            <a:r>
              <a:rPr lang="cs-CZ" sz="1400" dirty="0" err="1" smtClean="0"/>
              <a:t>účtě</a:t>
            </a:r>
            <a:r>
              <a:rPr lang="cs-CZ" sz="1400" dirty="0" smtClean="0"/>
              <a:t> u České národní banky uloženu stanovenou část svých zdrojů (dále jen "povinné minimální rezervy").</a:t>
            </a:r>
          </a:p>
          <a:p>
            <a:pPr marL="0" indent="0" algn="just">
              <a:buNone/>
            </a:pPr>
            <a:r>
              <a:rPr lang="cs-CZ" sz="1400" dirty="0" smtClean="0"/>
              <a:t> (2) Povinné minimální rezervy mohou činit nejvýše 30 % celkových závazků instituce, která má povinnost podle odstavce 1, snížených o závazky této instituce vůči jiným institucím, které mají povinnost podle odstavce 1.</a:t>
            </a:r>
          </a:p>
          <a:p>
            <a:pPr marL="0" indent="0" algn="just">
              <a:buNone/>
            </a:pPr>
            <a:r>
              <a:rPr lang="cs-CZ" sz="1400" dirty="0" smtClean="0"/>
              <a:t> § 26</a:t>
            </a:r>
          </a:p>
          <a:p>
            <a:pPr marL="0" indent="0" algn="just">
              <a:buNone/>
            </a:pPr>
            <a:r>
              <a:rPr lang="cs-CZ" sz="1400" dirty="0" smtClean="0"/>
              <a:t> (1) Pokud banka, pobočka zahraniční banky nebo spořitelní a úvěrní družstvo neudržuje stanovenou povinnou minimální rezervu, je Česká národní banka oprávněna účtovat jí z částky, o kterou není stanovená povinná minimální rezerva naplněna, úrok ve výši odpovídající dvojnásobku platné lombardní sazby.</a:t>
            </a:r>
          </a:p>
          <a:p>
            <a:pPr marL="0" indent="0" algn="just">
              <a:buNone/>
            </a:pPr>
            <a:r>
              <a:rPr lang="cs-CZ" sz="1400" dirty="0" smtClean="0"/>
              <a:t> (2) Při zvýšení úrovně povinných minimálních rezerv určí Česká národní banka lhůtu, ve které se instituce, podléhající povinnosti podle § 25 musí se zvýšením vyrovnat.</a:t>
            </a:r>
          </a:p>
          <a:p>
            <a:pPr marL="0" indent="0" algn="just">
              <a:buNone/>
            </a:pPr>
            <a:r>
              <a:rPr lang="cs-CZ" sz="1400" dirty="0" smtClean="0"/>
              <a:t> § 26a</a:t>
            </a:r>
          </a:p>
          <a:p>
            <a:pPr marL="0" indent="0" algn="just">
              <a:buNone/>
            </a:pPr>
            <a:r>
              <a:rPr lang="cs-CZ" sz="1400" dirty="0" smtClean="0"/>
              <a:t> Pravidla pro plnění povinností stanovených v § 25 a 26 stanoví Česká národní banka opatřením vyhlášeným ve Věstníku České národní banky.</a:t>
            </a:r>
          </a:p>
          <a:p>
            <a:pPr marL="0" indent="0" algn="just">
              <a:buNone/>
            </a:pPr>
            <a:r>
              <a:rPr lang="cs-CZ" sz="1050" dirty="0" smtClean="0"/>
              <a:t> </a:t>
            </a:r>
            <a:endParaRPr lang="cs-CZ" sz="1050" dirty="0"/>
          </a:p>
        </p:txBody>
      </p:sp>
    </p:spTree>
    <p:extLst>
      <p:ext uri="{BB962C8B-B14F-4D97-AF65-F5344CB8AC3E}">
        <p14:creationId xmlns:p14="http://schemas.microsoft.com/office/powerpoint/2010/main" val="38773813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Emise znaků peněz</a:t>
            </a:r>
            <a:endParaRPr lang="cs-CZ" dirty="0"/>
          </a:p>
        </p:txBody>
      </p:sp>
      <p:sp>
        <p:nvSpPr>
          <p:cNvPr id="5" name="Zástupný symbol pro obsah 4"/>
          <p:cNvSpPr>
            <a:spLocks noGrp="1"/>
          </p:cNvSpPr>
          <p:nvPr>
            <p:ph idx="1"/>
          </p:nvPr>
        </p:nvSpPr>
        <p:spPr/>
        <p:txBody>
          <a:bodyPr/>
          <a:lstStyle/>
          <a:p>
            <a:r>
              <a:rPr lang="cs-CZ" dirty="0" smtClean="0"/>
              <a:t>Monopol emise platidel  - 1 emisní instituce</a:t>
            </a:r>
          </a:p>
          <a:p>
            <a:r>
              <a:rPr lang="cs-CZ" dirty="0" smtClean="0"/>
              <a:t>Dělený monopol: USA, GB</a:t>
            </a:r>
          </a:p>
          <a:p>
            <a:pPr marL="0" indent="0">
              <a:buNone/>
            </a:pPr>
            <a:r>
              <a:rPr lang="cs-CZ" dirty="0" smtClean="0"/>
              <a:t>Bankovky – centrální banka(y) </a:t>
            </a:r>
          </a:p>
          <a:p>
            <a:pPr marL="0" indent="0">
              <a:buNone/>
            </a:pPr>
            <a:r>
              <a:rPr lang="cs-CZ" dirty="0" smtClean="0"/>
              <a:t>Mince - stát </a:t>
            </a:r>
          </a:p>
          <a:p>
            <a:pPr marL="0" indent="0">
              <a:buNone/>
            </a:pPr>
            <a:endParaRPr lang="cs-CZ" dirty="0" smtClean="0"/>
          </a:p>
          <a:p>
            <a:pPr marL="0" indent="0">
              <a:buNone/>
            </a:pPr>
            <a:endParaRPr lang="cs-CZ" dirty="0" smtClean="0"/>
          </a:p>
        </p:txBody>
      </p:sp>
    </p:spTree>
    <p:extLst>
      <p:ext uri="{BB962C8B-B14F-4D97-AF65-F5344CB8AC3E}">
        <p14:creationId xmlns:p14="http://schemas.microsoft.com/office/powerpoint/2010/main" val="51699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cs-CZ" sz="4000" b="1" dirty="0" smtClean="0"/>
              <a:t>Právo peněžního systému </a:t>
            </a:r>
            <a:r>
              <a:rPr lang="cs-CZ" sz="4000" dirty="0" smtClean="0">
                <a:solidFill>
                  <a:schemeClr val="folHlink"/>
                </a:solidFill>
              </a:rPr>
              <a:t>=</a:t>
            </a:r>
            <a:endParaRPr lang="cs-CZ" sz="4000" dirty="0" smtClean="0"/>
          </a:p>
        </p:txBody>
      </p:sp>
      <p:sp>
        <p:nvSpPr>
          <p:cNvPr id="13315" name="Rectangle 3"/>
          <p:cNvSpPr>
            <a:spLocks noGrp="1" noChangeArrowheads="1"/>
          </p:cNvSpPr>
          <p:nvPr>
            <p:ph type="body" idx="1"/>
          </p:nvPr>
        </p:nvSpPr>
        <p:spPr/>
        <p:txBody>
          <a:bodyPr>
            <a:normAutofit/>
          </a:bodyPr>
          <a:lstStyle/>
          <a:p>
            <a:pPr eaLnBrk="1" hangingPunct="1">
              <a:defRPr/>
            </a:pPr>
            <a:r>
              <a:rPr lang="cs-CZ" b="1" dirty="0" smtClean="0"/>
              <a:t>Měnové právo</a:t>
            </a:r>
            <a:r>
              <a:rPr lang="cs-CZ" dirty="0" smtClean="0"/>
              <a:t>  </a:t>
            </a:r>
          </a:p>
          <a:p>
            <a:pPr eaLnBrk="1" hangingPunct="1">
              <a:buFont typeface="Wingdings" pitchFamily="2" charset="2"/>
              <a:buNone/>
              <a:defRPr/>
            </a:pPr>
            <a:r>
              <a:rPr lang="cs-CZ" dirty="0" smtClean="0"/>
              <a:t>					</a:t>
            </a:r>
            <a:r>
              <a:rPr lang="cs-CZ" sz="2800" dirty="0" smtClean="0">
                <a:solidFill>
                  <a:srgbClr val="FF0000"/>
                </a:solidFill>
                <a:effectLst>
                  <a:outerShdw blurRad="38100" dist="38100" dir="2700000" algn="tl">
                    <a:srgbClr val="C0C0C0"/>
                  </a:outerShdw>
                </a:effectLst>
              </a:rPr>
              <a:t>právo peněžního zřízení</a:t>
            </a:r>
          </a:p>
          <a:p>
            <a:pPr eaLnBrk="1" hangingPunct="1">
              <a:buFont typeface="Wingdings" pitchFamily="2" charset="2"/>
              <a:buNone/>
              <a:defRPr/>
            </a:pPr>
            <a:r>
              <a:rPr lang="cs-CZ" dirty="0" smtClean="0"/>
              <a:t>				        </a:t>
            </a:r>
            <a:r>
              <a:rPr lang="cs-CZ" dirty="0" smtClean="0">
                <a:solidFill>
                  <a:srgbClr val="6F45BB"/>
                </a:solidFill>
                <a:effectLst>
                  <a:outerShdw blurRad="38100" dist="38100" dir="2700000" algn="tl">
                    <a:srgbClr val="C0C0C0"/>
                  </a:outerShdw>
                </a:effectLst>
              </a:rPr>
              <a:t>právo peněžního oběhu</a:t>
            </a:r>
          </a:p>
          <a:p>
            <a:pPr eaLnBrk="1" hangingPunct="1">
              <a:buFont typeface="Wingdings" pitchFamily="2" charset="2"/>
              <a:buNone/>
              <a:defRPr/>
            </a:pPr>
            <a:r>
              <a:rPr lang="cs-CZ" dirty="0" smtClean="0">
                <a:solidFill>
                  <a:srgbClr val="6F45BB"/>
                </a:solidFill>
                <a:effectLst>
                  <a:outerShdw blurRad="38100" dist="38100" dir="2700000" algn="tl">
                    <a:srgbClr val="C0C0C0"/>
                  </a:outerShdw>
                </a:effectLst>
              </a:rPr>
              <a:t>					a platebního styku</a:t>
            </a:r>
          </a:p>
          <a:p>
            <a:pPr eaLnBrk="1" hangingPunct="1">
              <a:buFont typeface="Wingdings" pitchFamily="2" charset="2"/>
              <a:buNone/>
              <a:defRPr/>
            </a:pPr>
            <a:r>
              <a:rPr lang="cs-CZ" dirty="0" smtClean="0">
                <a:solidFill>
                  <a:srgbClr val="F8082A"/>
                </a:solidFill>
                <a:effectLst>
                  <a:outerShdw blurRad="38100" dist="38100" dir="2700000" algn="tl">
                    <a:srgbClr val="C0C0C0"/>
                  </a:outerShdw>
                </a:effectLst>
              </a:rPr>
              <a:t>nucený oběh</a:t>
            </a:r>
          </a:p>
          <a:p>
            <a:pPr eaLnBrk="1" hangingPunct="1">
              <a:buFont typeface="Wingdings" pitchFamily="2" charset="2"/>
              <a:buNone/>
              <a:defRPr/>
            </a:pPr>
            <a:r>
              <a:rPr lang="cs-CZ" dirty="0" smtClean="0">
                <a:solidFill>
                  <a:srgbClr val="F8082A"/>
                </a:solidFill>
                <a:effectLst>
                  <a:outerShdw blurRad="38100" dist="38100" dir="2700000" algn="tl">
                    <a:srgbClr val="C0C0C0"/>
                  </a:outerShdw>
                </a:effectLst>
              </a:rPr>
              <a:t>elektronické peníze</a:t>
            </a:r>
          </a:p>
          <a:p>
            <a:pPr eaLnBrk="1" hangingPunct="1">
              <a:buFont typeface="Wingdings" pitchFamily="2" charset="2"/>
              <a:buNone/>
              <a:defRPr/>
            </a:pPr>
            <a:r>
              <a:rPr lang="cs-CZ" dirty="0" smtClean="0">
                <a:solidFill>
                  <a:srgbClr val="F8082A"/>
                </a:solidFill>
                <a:effectLst>
                  <a:outerShdw blurRad="38100" dist="38100" dir="2700000" algn="tl">
                    <a:srgbClr val="C0C0C0"/>
                  </a:outerShdw>
                </a:effectLst>
              </a:rPr>
              <a:t>bezhotovostní platební styk</a:t>
            </a:r>
          </a:p>
        </p:txBody>
      </p:sp>
      <p:sp>
        <p:nvSpPr>
          <p:cNvPr id="27652" name="Line 4"/>
          <p:cNvSpPr>
            <a:spLocks noChangeShapeType="1"/>
          </p:cNvSpPr>
          <p:nvPr/>
        </p:nvSpPr>
        <p:spPr bwMode="auto">
          <a:xfrm>
            <a:off x="3492500" y="1916113"/>
            <a:ext cx="64770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27653" name="Line 5"/>
          <p:cNvSpPr>
            <a:spLocks noChangeShapeType="1"/>
          </p:cNvSpPr>
          <p:nvPr/>
        </p:nvSpPr>
        <p:spPr bwMode="auto">
          <a:xfrm>
            <a:off x="3492500" y="1916113"/>
            <a:ext cx="647700" cy="10810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27654" name="Line 6"/>
          <p:cNvSpPr>
            <a:spLocks noChangeShapeType="1"/>
          </p:cNvSpPr>
          <p:nvPr/>
        </p:nvSpPr>
        <p:spPr bwMode="auto">
          <a:xfrm flipH="1">
            <a:off x="2771775" y="3716338"/>
            <a:ext cx="1512888" cy="433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27655" name="Line 7"/>
          <p:cNvSpPr>
            <a:spLocks noChangeShapeType="1"/>
          </p:cNvSpPr>
          <p:nvPr/>
        </p:nvSpPr>
        <p:spPr bwMode="auto">
          <a:xfrm flipH="1">
            <a:off x="2484438" y="3716338"/>
            <a:ext cx="1800225"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27656" name="Line 8"/>
          <p:cNvSpPr>
            <a:spLocks noChangeShapeType="1"/>
          </p:cNvSpPr>
          <p:nvPr/>
        </p:nvSpPr>
        <p:spPr bwMode="auto">
          <a:xfrm flipH="1">
            <a:off x="3779838" y="3716338"/>
            <a:ext cx="504825" cy="1368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7329849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39/1948 Sb., o platidlech československé měny</a:t>
            </a:r>
            <a:endParaRPr lang="cs-CZ" dirty="0"/>
          </a:p>
        </p:txBody>
      </p:sp>
      <p:sp>
        <p:nvSpPr>
          <p:cNvPr id="3" name="Zástupný symbol pro obsah 2"/>
          <p:cNvSpPr>
            <a:spLocks noGrp="1"/>
          </p:cNvSpPr>
          <p:nvPr>
            <p:ph idx="1"/>
          </p:nvPr>
        </p:nvSpPr>
        <p:spPr/>
        <p:txBody>
          <a:bodyPr/>
          <a:lstStyle/>
          <a:p>
            <a:r>
              <a:rPr lang="cs-CZ" dirty="0" smtClean="0"/>
              <a:t>Bankovky NBČS</a:t>
            </a:r>
          </a:p>
          <a:p>
            <a:r>
              <a:rPr lang="cs-CZ" dirty="0" smtClean="0"/>
              <a:t>Drobná platidla a pamětní mince – stát</a:t>
            </a:r>
          </a:p>
          <a:p>
            <a:r>
              <a:rPr lang="cs-CZ" dirty="0" smtClean="0"/>
              <a:t>Drobná platidla: mince a drobné peníze papírové </a:t>
            </a:r>
          </a:p>
          <a:p>
            <a:r>
              <a:rPr lang="cs-CZ" dirty="0" smtClean="0"/>
              <a:t>Určené nominály</a:t>
            </a:r>
          </a:p>
          <a:p>
            <a:r>
              <a:rPr lang="cs-CZ" dirty="0" smtClean="0"/>
              <a:t>Maxima emise drobných platidel: 400 Kčs na hlavu</a:t>
            </a:r>
            <a:endParaRPr lang="cs-CZ" dirty="0"/>
          </a:p>
        </p:txBody>
      </p:sp>
    </p:spTree>
    <p:extLst>
      <p:ext uri="{BB962C8B-B14F-4D97-AF65-F5344CB8AC3E}">
        <p14:creationId xmlns:p14="http://schemas.microsoft.com/office/powerpoint/2010/main" val="675397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Emisní normativní akt</a:t>
            </a:r>
            <a:endParaRPr lang="cs-CZ" dirty="0"/>
          </a:p>
        </p:txBody>
      </p:sp>
      <p:sp>
        <p:nvSpPr>
          <p:cNvPr id="3" name="Zástupný symbol pro obsah 2"/>
          <p:cNvSpPr>
            <a:spLocks noGrp="1"/>
          </p:cNvSpPr>
          <p:nvPr>
            <p:ph idx="1"/>
          </p:nvPr>
        </p:nvSpPr>
        <p:spPr/>
        <p:txBody>
          <a:bodyPr>
            <a:normAutofit/>
          </a:bodyPr>
          <a:lstStyle/>
          <a:p>
            <a:r>
              <a:rPr lang="cs-CZ" dirty="0" smtClean="0"/>
              <a:t>Sekundární normativní akt</a:t>
            </a:r>
          </a:p>
          <a:p>
            <a:r>
              <a:rPr lang="cs-CZ" dirty="0" smtClean="0"/>
              <a:t>Vyhláška ČNB „emisní vyhláška“</a:t>
            </a:r>
          </a:p>
          <a:p>
            <a:r>
              <a:rPr lang="cs-CZ" dirty="0" smtClean="0"/>
              <a:t>§ 22 ZČNB</a:t>
            </a:r>
          </a:p>
          <a:p>
            <a:r>
              <a:rPr lang="cs-CZ" dirty="0" smtClean="0"/>
              <a:t>Vyhlášky o vydání platidel</a:t>
            </a:r>
          </a:p>
          <a:p>
            <a:r>
              <a:rPr lang="cs-CZ" dirty="0" smtClean="0"/>
              <a:t>Vyhlášky o ukončení platnosti platidel</a:t>
            </a:r>
          </a:p>
          <a:p>
            <a:r>
              <a:rPr lang="cs-CZ" dirty="0" smtClean="0"/>
              <a:t>Spojení vydání nového vzoru a stažení vzoru</a:t>
            </a:r>
          </a:p>
          <a:p>
            <a:endParaRPr lang="cs-CZ" dirty="0" smtClean="0"/>
          </a:p>
        </p:txBody>
      </p:sp>
    </p:spTree>
    <p:extLst>
      <p:ext uri="{BB962C8B-B14F-4D97-AF65-F5344CB8AC3E}">
        <p14:creationId xmlns:p14="http://schemas.microsoft.com/office/powerpoint/2010/main" val="24777977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lstStyle/>
          <a:p>
            <a:r>
              <a:rPr lang="cs-CZ" dirty="0" smtClean="0"/>
              <a:t>Obsah emisní vyhlášky I</a:t>
            </a:r>
            <a:endParaRPr lang="cs-CZ" dirty="0"/>
          </a:p>
        </p:txBody>
      </p:sp>
      <p:sp>
        <p:nvSpPr>
          <p:cNvPr id="3" name="Zástupný symbol pro obsah 2"/>
          <p:cNvSpPr>
            <a:spLocks noGrp="1"/>
          </p:cNvSpPr>
          <p:nvPr>
            <p:ph idx="1"/>
          </p:nvPr>
        </p:nvSpPr>
        <p:spPr/>
        <p:txBody>
          <a:bodyPr>
            <a:normAutofit/>
          </a:bodyPr>
          <a:lstStyle/>
          <a:p>
            <a:r>
              <a:rPr lang="cs-CZ" dirty="0" smtClean="0"/>
              <a:t>Druh platidla, </a:t>
            </a:r>
          </a:p>
          <a:p>
            <a:r>
              <a:rPr lang="cs-CZ" dirty="0" smtClean="0"/>
              <a:t>nominální hodnota, </a:t>
            </a:r>
          </a:p>
          <a:p>
            <a:r>
              <a:rPr lang="cs-CZ" dirty="0" smtClean="0"/>
              <a:t>rozměry, hmotnost, materiál,</a:t>
            </a:r>
          </a:p>
          <a:p>
            <a:r>
              <a:rPr lang="cs-CZ" dirty="0" smtClean="0"/>
              <a:t>vzhled a další náležitosti </a:t>
            </a:r>
          </a:p>
          <a:p>
            <a:r>
              <a:rPr lang="cs-CZ" dirty="0"/>
              <a:t>v</a:t>
            </a:r>
            <a:r>
              <a:rPr lang="cs-CZ" dirty="0" smtClean="0"/>
              <a:t>ydání do oběhu.</a:t>
            </a:r>
          </a:p>
          <a:p>
            <a:pPr marL="0" indent="0">
              <a:buNone/>
            </a:pPr>
            <a:r>
              <a:rPr lang="cs-CZ" dirty="0" smtClean="0"/>
              <a:t> </a:t>
            </a:r>
            <a:endParaRPr lang="cs-CZ" dirty="0"/>
          </a:p>
        </p:txBody>
      </p:sp>
    </p:spTree>
    <p:extLst>
      <p:ext uri="{BB962C8B-B14F-4D97-AF65-F5344CB8AC3E}">
        <p14:creationId xmlns:p14="http://schemas.microsoft.com/office/powerpoint/2010/main" val="17779006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emisní vyhlášky II</a:t>
            </a:r>
            <a:endParaRPr lang="cs-CZ" dirty="0"/>
          </a:p>
        </p:txBody>
      </p:sp>
      <p:sp>
        <p:nvSpPr>
          <p:cNvPr id="3" name="Zástupný symbol pro obsah 2"/>
          <p:cNvSpPr>
            <a:spLocks noGrp="1"/>
          </p:cNvSpPr>
          <p:nvPr>
            <p:ph idx="1"/>
          </p:nvPr>
        </p:nvSpPr>
        <p:spPr/>
        <p:txBody>
          <a:bodyPr>
            <a:normAutofit/>
          </a:bodyPr>
          <a:lstStyle/>
          <a:p>
            <a:r>
              <a:rPr lang="cs-CZ" dirty="0" smtClean="0"/>
              <a:t>ukončení platnosti</a:t>
            </a:r>
          </a:p>
          <a:p>
            <a:r>
              <a:rPr lang="cs-CZ" dirty="0" smtClean="0"/>
              <a:t>způsob výměny</a:t>
            </a:r>
          </a:p>
          <a:p>
            <a:r>
              <a:rPr lang="cs-CZ" dirty="0" smtClean="0"/>
              <a:t>doba výměny (prekluze)</a:t>
            </a:r>
            <a:endParaRPr lang="cs-CZ" dirty="0"/>
          </a:p>
        </p:txBody>
      </p:sp>
    </p:spTree>
    <p:extLst>
      <p:ext uri="{BB962C8B-B14F-4D97-AF65-F5344CB8AC3E}">
        <p14:creationId xmlns:p14="http://schemas.microsoft.com/office/powerpoint/2010/main" val="3990280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Čas</a:t>
            </a:r>
            <a:endParaRPr lang="cs-CZ" dirty="0"/>
          </a:p>
        </p:txBody>
      </p:sp>
      <p:sp>
        <p:nvSpPr>
          <p:cNvPr id="3" name="Zástupný symbol pro obsah 2"/>
          <p:cNvSpPr>
            <a:spLocks noGrp="1"/>
          </p:cNvSpPr>
          <p:nvPr>
            <p:ph sz="half" idx="1"/>
          </p:nvPr>
        </p:nvSpPr>
        <p:spPr/>
        <p:txBody>
          <a:bodyPr/>
          <a:lstStyle/>
          <a:p>
            <a:r>
              <a:rPr lang="cs-CZ" dirty="0" smtClean="0"/>
              <a:t>Platnost </a:t>
            </a:r>
          </a:p>
          <a:p>
            <a:r>
              <a:rPr lang="cs-CZ" dirty="0" smtClean="0"/>
              <a:t>Účinnost</a:t>
            </a:r>
          </a:p>
          <a:p>
            <a:r>
              <a:rPr lang="cs-CZ" dirty="0" smtClean="0"/>
              <a:t>Vydání do oběhu</a:t>
            </a:r>
            <a:endParaRPr lang="cs-CZ" dirty="0"/>
          </a:p>
        </p:txBody>
      </p:sp>
      <p:sp>
        <p:nvSpPr>
          <p:cNvPr id="4" name="Zástupný symbol pro obsah 3"/>
          <p:cNvSpPr>
            <a:spLocks noGrp="1"/>
          </p:cNvSpPr>
          <p:nvPr>
            <p:ph sz="half" idx="2"/>
          </p:nvPr>
        </p:nvSpPr>
        <p:spPr/>
        <p:txBody>
          <a:bodyPr/>
          <a:lstStyle/>
          <a:p>
            <a:r>
              <a:rPr lang="cs-CZ" dirty="0" smtClean="0"/>
              <a:t>Platnost</a:t>
            </a:r>
          </a:p>
          <a:p>
            <a:r>
              <a:rPr lang="cs-CZ" dirty="0" smtClean="0"/>
              <a:t>Účinnost</a:t>
            </a:r>
          </a:p>
          <a:p>
            <a:r>
              <a:rPr lang="cs-CZ" dirty="0" smtClean="0"/>
              <a:t>Ukončení platnosti</a:t>
            </a:r>
          </a:p>
          <a:p>
            <a:r>
              <a:rPr lang="cs-CZ" dirty="0" smtClean="0"/>
              <a:t>Výměna u všech bank</a:t>
            </a:r>
          </a:p>
          <a:p>
            <a:r>
              <a:rPr lang="cs-CZ" dirty="0" smtClean="0"/>
              <a:t>Výměna jen u ČNB</a:t>
            </a:r>
          </a:p>
          <a:p>
            <a:pPr marL="0" indent="0">
              <a:buNone/>
            </a:pPr>
            <a:r>
              <a:rPr lang="cs-CZ" dirty="0" smtClean="0"/>
              <a:t>(prekluze)</a:t>
            </a:r>
            <a:endParaRPr lang="cs-CZ" dirty="0"/>
          </a:p>
        </p:txBody>
      </p:sp>
    </p:spTree>
    <p:extLst>
      <p:ext uri="{BB962C8B-B14F-4D97-AF65-F5344CB8AC3E}">
        <p14:creationId xmlns:p14="http://schemas.microsoft.com/office/powerpoint/2010/main" val="10169945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r>
              <a:rPr lang="cs-CZ" dirty="0" smtClean="0"/>
              <a:t>Počty vyrobených mincí</a:t>
            </a:r>
            <a:br>
              <a:rPr lang="cs-CZ" dirty="0" smtClean="0"/>
            </a:br>
            <a:r>
              <a:rPr lang="cs-CZ" sz="1200" dirty="0" smtClean="0"/>
              <a:t>zdroj ČNB</a:t>
            </a:r>
            <a:endParaRPr lang="cs-CZ" dirty="0"/>
          </a:p>
        </p:txBody>
      </p:sp>
      <p:graphicFrame>
        <p:nvGraphicFramePr>
          <p:cNvPr id="7" name="Zástupný symbol pro obsah 6"/>
          <p:cNvGraphicFramePr>
            <a:graphicFrameLocks noGrp="1"/>
          </p:cNvGraphicFramePr>
          <p:nvPr>
            <p:ph idx="1"/>
          </p:nvPr>
        </p:nvGraphicFramePr>
        <p:xfrm>
          <a:off x="457200" y="2372328"/>
          <a:ext cx="8229600" cy="2802579"/>
        </p:xfrm>
        <a:graphic>
          <a:graphicData uri="http://schemas.openxmlformats.org/drawingml/2006/table">
            <a:tbl>
              <a:tblPr firstRow="1" firstCol="1" bandRow="1">
                <a:tableStyleId>{5C22544A-7EE6-4342-B048-85BDC9FD1C3A}</a:tableStyleId>
              </a:tblPr>
              <a:tblGrid>
                <a:gridCol w="822960"/>
                <a:gridCol w="822960"/>
                <a:gridCol w="822960"/>
                <a:gridCol w="822960"/>
                <a:gridCol w="822960"/>
                <a:gridCol w="822960"/>
                <a:gridCol w="822960"/>
                <a:gridCol w="822960"/>
                <a:gridCol w="822960"/>
                <a:gridCol w="822960"/>
              </a:tblGrid>
              <a:tr h="0">
                <a:tc>
                  <a:txBody>
                    <a:bodyPr/>
                    <a:lstStyle/>
                    <a:p>
                      <a:pPr algn="ct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50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20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10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5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2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1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50 haléřů</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20 haléřů</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10 haléřů </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2011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4 021 630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21 600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21 630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21 650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11 480 640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22 071 650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2010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17 213 200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14 200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16 814 200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14 714 200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26 057 200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15 007 800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2009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36 722 250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14 200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10 514 200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19 914 200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25 421 200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38 370 600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2008</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9 530 800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19 500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10 095 300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11 619 500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26 269 500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29 619 500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19 500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2007</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dirty="0">
                          <a:effectLst/>
                        </a:rPr>
                        <a:t>23 000</a:t>
                      </a:r>
                      <a:endParaRPr lang="cs-CZ" sz="1100" dirty="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30 023 000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14 173 000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35 023 000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2006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2 099 000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25 033 000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27 100 000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40 033 000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2005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9 869 778</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36 817 000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 </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2004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38 555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8 253 507</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2 259 740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38 940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15 662 556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20 999 940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935 145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350</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2003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25 000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25 000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18 750 000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25 000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20 958 000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15 915 000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41 551 000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25 000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3 025 000</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2002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20 261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20 999 990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23 646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21 348 485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20 944 574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26 248 156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26 249 788</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23 490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81 499 490</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2001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18 500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27 500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27 500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27 500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26 119 500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21 813 550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21 427 500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44 427 500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41 527 500</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28 936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15 714 646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10 062 799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28 931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27 500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9 698 500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15 755 940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31 468 585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dirty="0">
                          <a:effectLst/>
                        </a:rPr>
                        <a:t>52 499 940</a:t>
                      </a:r>
                      <a:endParaRPr lang="cs-CZ" sz="1100" dirty="0">
                        <a:effectLst/>
                        <a:latin typeface="Calibri"/>
                        <a:ea typeface="Calibri"/>
                        <a:cs typeface="Times New Roman"/>
                      </a:endParaRPr>
                    </a:p>
                  </a:txBody>
                  <a:tcPr marL="9525" marR="9525" marT="9525" marB="9525" anchor="ctr"/>
                </a:tc>
              </a:tr>
            </a:tbl>
          </a:graphicData>
        </a:graphic>
      </p:graphicFrame>
    </p:spTree>
    <p:extLst>
      <p:ext uri="{BB962C8B-B14F-4D97-AF65-F5344CB8AC3E}">
        <p14:creationId xmlns:p14="http://schemas.microsoft.com/office/powerpoint/2010/main" val="35429150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5122" name="Picture 2" descr="C:\Users\632\Desktop\obezivo_mal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1" y="836712"/>
            <a:ext cx="8053077" cy="4968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80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 bankovek v oběhu</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967904477"/>
              </p:ext>
            </p:extLst>
          </p:nvPr>
        </p:nvGraphicFramePr>
        <p:xfrm>
          <a:off x="395536" y="1988840"/>
          <a:ext cx="8291264" cy="3482607"/>
        </p:xfrm>
        <a:graphic>
          <a:graphicData uri="http://schemas.openxmlformats.org/drawingml/2006/table">
            <a:tbl>
              <a:tblPr firstRow="1" firstCol="1" bandRow="1">
                <a:tableStyleId>{5C22544A-7EE6-4342-B048-85BDC9FD1C3A}</a:tableStyleId>
              </a:tblPr>
              <a:tblGrid>
                <a:gridCol w="1433264"/>
                <a:gridCol w="1371600"/>
                <a:gridCol w="1371600"/>
                <a:gridCol w="1371600"/>
                <a:gridCol w="1371600"/>
                <a:gridCol w="1371600"/>
              </a:tblGrid>
              <a:tr h="1326777">
                <a:tc>
                  <a:txBody>
                    <a:bodyPr/>
                    <a:lstStyle/>
                    <a:p>
                      <a:pPr algn="ctr">
                        <a:lnSpc>
                          <a:spcPct val="115000"/>
                        </a:lnSpc>
                        <a:spcAft>
                          <a:spcPts val="0"/>
                        </a:spcAft>
                      </a:pPr>
                      <a:r>
                        <a:rPr lang="cs-CZ" sz="1200">
                          <a:effectLst/>
                        </a:rPr>
                        <a:t>Nominální </a:t>
                      </a:r>
                      <a:br>
                        <a:rPr lang="cs-CZ" sz="1200">
                          <a:effectLst/>
                        </a:rPr>
                      </a:br>
                      <a:r>
                        <a:rPr lang="cs-CZ" sz="1200">
                          <a:effectLst/>
                        </a:rPr>
                        <a:t>hodnota</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V oběhu </a:t>
                      </a:r>
                      <a:br>
                        <a:rPr lang="cs-CZ" sz="1200">
                          <a:effectLst/>
                        </a:rPr>
                      </a:br>
                      <a:r>
                        <a:rPr lang="cs-CZ" sz="1200">
                          <a:effectLst/>
                        </a:rPr>
                        <a:t>v mil.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Podíl </a:t>
                      </a:r>
                      <a:br>
                        <a:rPr lang="cs-CZ" sz="1200">
                          <a:effectLst/>
                        </a:rPr>
                      </a:br>
                      <a:r>
                        <a:rPr lang="cs-CZ" sz="1200">
                          <a:effectLst/>
                        </a:rPr>
                        <a:t>v %</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V oběhu </a:t>
                      </a:r>
                      <a:br>
                        <a:rPr lang="cs-CZ" sz="1200">
                          <a:effectLst/>
                        </a:rPr>
                      </a:br>
                      <a:r>
                        <a:rPr lang="cs-CZ" sz="1200">
                          <a:effectLst/>
                        </a:rPr>
                        <a:t>v mil. kusů</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Podíl </a:t>
                      </a:r>
                      <a:br>
                        <a:rPr lang="cs-CZ" sz="1200">
                          <a:effectLst/>
                        </a:rPr>
                      </a:br>
                      <a:r>
                        <a:rPr lang="cs-CZ" sz="1200">
                          <a:effectLst/>
                        </a:rPr>
                        <a:t>v %</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Počet kusů </a:t>
                      </a:r>
                      <a:br>
                        <a:rPr lang="cs-CZ" sz="1200">
                          <a:effectLst/>
                        </a:rPr>
                      </a:br>
                      <a:r>
                        <a:rPr lang="cs-CZ" sz="1200">
                          <a:effectLst/>
                        </a:rPr>
                        <a:t>připadajících na </a:t>
                      </a:r>
                      <a:br>
                        <a:rPr lang="cs-CZ" sz="1200">
                          <a:effectLst/>
                        </a:rPr>
                      </a:br>
                      <a:r>
                        <a:rPr lang="cs-CZ" sz="1200">
                          <a:effectLst/>
                        </a:rPr>
                        <a:t>1 obyvatele ČR</a:t>
                      </a:r>
                      <a:endParaRPr lang="cs-CZ" sz="1100">
                        <a:effectLst/>
                        <a:latin typeface="Calibri"/>
                        <a:ea typeface="Calibri"/>
                        <a:cs typeface="Times New Roman"/>
                      </a:endParaRPr>
                    </a:p>
                  </a:txBody>
                  <a:tcPr marL="9525" marR="9525" marT="9525" marB="9525" anchor="ctr"/>
                </a:tc>
              </a:tr>
              <a:tr h="0">
                <a:tc gridSpan="6">
                  <a:txBody>
                    <a:bodyPr/>
                    <a:lstStyle/>
                    <a:p>
                      <a:pPr algn="ctr">
                        <a:lnSpc>
                          <a:spcPct val="115000"/>
                        </a:lnSpc>
                        <a:spcAft>
                          <a:spcPts val="0"/>
                        </a:spcAft>
                      </a:pPr>
                      <a:r>
                        <a:rPr lang="cs-CZ" sz="1200">
                          <a:effectLst/>
                        </a:rPr>
                        <a:t>bankovky</a:t>
                      </a:r>
                      <a:endParaRPr lang="cs-CZ" sz="1100">
                        <a:effectLst/>
                        <a:latin typeface="Calibri"/>
                        <a:ea typeface="Calibri"/>
                        <a:cs typeface="Times New Roman"/>
                      </a:endParaRPr>
                    </a:p>
                  </a:txBody>
                  <a:tcPr marL="9525" marR="9525" marT="9525" marB="9525" anchor="ct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0">
                <a:tc>
                  <a:txBody>
                    <a:bodyPr/>
                    <a:lstStyle/>
                    <a:p>
                      <a:pPr>
                        <a:lnSpc>
                          <a:spcPct val="115000"/>
                        </a:lnSpc>
                        <a:spcAft>
                          <a:spcPts val="0"/>
                        </a:spcAft>
                      </a:pPr>
                      <a:r>
                        <a:rPr lang="cs-CZ" sz="1200">
                          <a:effectLst/>
                        </a:rPr>
                        <a:t>5 000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124 915,3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30,3%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25,0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7,1%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2,4</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2 000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124 666,5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30,3%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62,3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17,7%</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6,0</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1 000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123 681,3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123,7</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35,0%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11,9</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500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10 699,6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6,1%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2,1</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200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10 600,4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53,0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15,0%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5,1</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100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5 028,1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50,3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14,2%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4,8</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50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606,9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12,1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1,2</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104,2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5,2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0,5</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bankovky celkem</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400 302,3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97,2%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353,0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100,0%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dirty="0">
                          <a:effectLst/>
                        </a:rPr>
                        <a:t>33,9</a:t>
                      </a:r>
                      <a:endParaRPr lang="cs-CZ" sz="1100" dirty="0">
                        <a:effectLst/>
                        <a:latin typeface="Calibri"/>
                        <a:ea typeface="Calibri"/>
                        <a:cs typeface="Times New Roman"/>
                      </a:endParaRPr>
                    </a:p>
                  </a:txBody>
                  <a:tcPr marL="9525" marR="9525" marT="9525" marB="9525" anchor="ctr"/>
                </a:tc>
              </a:tr>
            </a:tbl>
          </a:graphicData>
        </a:graphic>
      </p:graphicFrame>
    </p:spTree>
    <p:extLst>
      <p:ext uri="{BB962C8B-B14F-4D97-AF65-F5344CB8AC3E}">
        <p14:creationId xmlns:p14="http://schemas.microsoft.com/office/powerpoint/2010/main" val="17660235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 mincí v oběhu</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823089037"/>
              </p:ext>
            </p:extLst>
          </p:nvPr>
        </p:nvGraphicFramePr>
        <p:xfrm>
          <a:off x="539551" y="3060414"/>
          <a:ext cx="8147248" cy="1509081"/>
        </p:xfrm>
        <a:graphic>
          <a:graphicData uri="http://schemas.openxmlformats.org/drawingml/2006/table">
            <a:tbl>
              <a:tblPr firstRow="1" firstCol="1" bandRow="1">
                <a:tableStyleId>{5C22544A-7EE6-4342-B048-85BDC9FD1C3A}</a:tableStyleId>
              </a:tblPr>
              <a:tblGrid>
                <a:gridCol w="1289248"/>
                <a:gridCol w="1371600"/>
                <a:gridCol w="1371600"/>
                <a:gridCol w="1371600"/>
                <a:gridCol w="1371600"/>
                <a:gridCol w="1371600"/>
              </a:tblGrid>
              <a:tr h="0">
                <a:tc>
                  <a:txBody>
                    <a:bodyPr/>
                    <a:lstStyle/>
                    <a:p>
                      <a:pPr>
                        <a:lnSpc>
                          <a:spcPct val="115000"/>
                        </a:lnSpc>
                        <a:spcAft>
                          <a:spcPts val="0"/>
                        </a:spcAft>
                      </a:pPr>
                      <a:r>
                        <a:rPr lang="cs-CZ" sz="1200" dirty="0">
                          <a:effectLst/>
                        </a:rPr>
                        <a:t>50 Kč</a:t>
                      </a:r>
                      <a:endParaRPr lang="cs-CZ" sz="1100" dirty="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3 614,6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72,3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7,0</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2 952,8</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0,7%</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147,6</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8,4%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14,2</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10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1 729,4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172,9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9,9%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16,6</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5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1 006,4</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201,3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11,5%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19,4</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2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709,8</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0,2%</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354,9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34,1</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a:effectLst/>
                        </a:rPr>
                        <a:t>1 Kč</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434,7</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0,1%</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434,7</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24,8%</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41,8</a:t>
                      </a:r>
                      <a:endParaRPr lang="cs-CZ" sz="1100">
                        <a:effectLst/>
                        <a:latin typeface="Calibri"/>
                        <a:ea typeface="Calibri"/>
                        <a:cs typeface="Times New Roman"/>
                      </a:endParaRPr>
                    </a:p>
                  </a:txBody>
                  <a:tcPr marL="9525" marR="9525" marT="9525" marB="9525" anchor="ctr"/>
                </a:tc>
              </a:tr>
              <a:tr h="0">
                <a:tc>
                  <a:txBody>
                    <a:bodyPr/>
                    <a:lstStyle/>
                    <a:p>
                      <a:pPr>
                        <a:lnSpc>
                          <a:spcPct val="115000"/>
                        </a:lnSpc>
                        <a:spcAft>
                          <a:spcPts val="0"/>
                        </a:spcAft>
                      </a:pPr>
                      <a:r>
                        <a:rPr lang="cs-CZ" sz="1200" dirty="0">
                          <a:effectLst/>
                        </a:rPr>
                        <a:t>0,50 Kč</a:t>
                      </a:r>
                      <a:endParaRPr lang="cs-CZ" sz="1100" dirty="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183,3</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0,0%</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366,5</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a:effectLst/>
                        </a:rPr>
                        <a:t>20,9%</a:t>
                      </a:r>
                      <a:endParaRPr lang="cs-CZ" sz="1100">
                        <a:effectLst/>
                        <a:latin typeface="Calibri"/>
                        <a:ea typeface="Calibri"/>
                        <a:cs typeface="Times New Roman"/>
                      </a:endParaRPr>
                    </a:p>
                  </a:txBody>
                  <a:tcPr marL="9525" marR="9525" marT="9525" marB="9525" anchor="ctr"/>
                </a:tc>
                <a:tc>
                  <a:txBody>
                    <a:bodyPr/>
                    <a:lstStyle/>
                    <a:p>
                      <a:pPr algn="r">
                        <a:lnSpc>
                          <a:spcPct val="115000"/>
                        </a:lnSpc>
                        <a:spcAft>
                          <a:spcPts val="0"/>
                        </a:spcAft>
                      </a:pPr>
                      <a:r>
                        <a:rPr lang="cs-CZ" sz="1200" dirty="0">
                          <a:effectLst/>
                        </a:rPr>
                        <a:t>35,2</a:t>
                      </a:r>
                      <a:endParaRPr lang="cs-CZ" sz="1100" dirty="0">
                        <a:effectLst/>
                        <a:latin typeface="Calibri"/>
                        <a:ea typeface="Calibri"/>
                        <a:cs typeface="Times New Roman"/>
                      </a:endParaRPr>
                    </a:p>
                  </a:txBody>
                  <a:tcPr marL="9525" marR="9525" marT="9525" marB="9525" anchor="ctr"/>
                </a:tc>
              </a:tr>
            </a:tbl>
          </a:graphicData>
        </a:graphic>
      </p:graphicFrame>
      <p:graphicFrame>
        <p:nvGraphicFramePr>
          <p:cNvPr id="5" name="Tabulka 4"/>
          <p:cNvGraphicFramePr>
            <a:graphicFrameLocks noGrp="1"/>
          </p:cNvGraphicFramePr>
          <p:nvPr>
            <p:extLst>
              <p:ext uri="{D42A27DB-BD31-4B8C-83A1-F6EECF244321}">
                <p14:modId xmlns:p14="http://schemas.microsoft.com/office/powerpoint/2010/main" val="2802758823"/>
              </p:ext>
            </p:extLst>
          </p:nvPr>
        </p:nvGraphicFramePr>
        <p:xfrm>
          <a:off x="539552" y="2132856"/>
          <a:ext cx="8229600" cy="636207"/>
        </p:xfrm>
        <a:graphic>
          <a:graphicData uri="http://schemas.openxmlformats.org/drawingml/2006/table">
            <a:tbl>
              <a:tblPr firstRow="1" firstCol="1" bandRow="1">
                <a:tableStyleId>{5C22544A-7EE6-4342-B048-85BDC9FD1C3A}</a:tableStyleId>
              </a:tblPr>
              <a:tblGrid>
                <a:gridCol w="1371600"/>
                <a:gridCol w="1371600"/>
                <a:gridCol w="1371600"/>
                <a:gridCol w="1371600"/>
                <a:gridCol w="1371600"/>
                <a:gridCol w="1371600"/>
              </a:tblGrid>
              <a:tr h="0">
                <a:tc>
                  <a:txBody>
                    <a:bodyPr/>
                    <a:lstStyle/>
                    <a:p>
                      <a:pPr algn="ctr">
                        <a:lnSpc>
                          <a:spcPct val="115000"/>
                        </a:lnSpc>
                        <a:spcAft>
                          <a:spcPts val="0"/>
                        </a:spcAft>
                      </a:pPr>
                      <a:r>
                        <a:rPr lang="cs-CZ" sz="1200">
                          <a:effectLst/>
                        </a:rPr>
                        <a:t>Nominální </a:t>
                      </a:r>
                      <a:br>
                        <a:rPr lang="cs-CZ" sz="1200">
                          <a:effectLst/>
                        </a:rPr>
                      </a:br>
                      <a:r>
                        <a:rPr lang="cs-CZ" sz="1200">
                          <a:effectLst/>
                        </a:rPr>
                        <a:t>hodnota</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V oběhu </a:t>
                      </a:r>
                      <a:br>
                        <a:rPr lang="cs-CZ" sz="1200">
                          <a:effectLst/>
                        </a:rPr>
                      </a:br>
                      <a:r>
                        <a:rPr lang="cs-CZ" sz="1200">
                          <a:effectLst/>
                        </a:rPr>
                        <a:t>v mil. Kč</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dirty="0">
                          <a:effectLst/>
                        </a:rPr>
                        <a:t>Podíl </a:t>
                      </a:r>
                      <a:br>
                        <a:rPr lang="cs-CZ" sz="1200" dirty="0">
                          <a:effectLst/>
                        </a:rPr>
                      </a:br>
                      <a:r>
                        <a:rPr lang="cs-CZ" sz="1200" dirty="0">
                          <a:effectLst/>
                        </a:rPr>
                        <a:t>v %</a:t>
                      </a:r>
                      <a:endParaRPr lang="cs-CZ" sz="1100" dirty="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V oběhu </a:t>
                      </a:r>
                      <a:br>
                        <a:rPr lang="cs-CZ" sz="1200">
                          <a:effectLst/>
                        </a:rPr>
                      </a:br>
                      <a:r>
                        <a:rPr lang="cs-CZ" sz="1200">
                          <a:effectLst/>
                        </a:rPr>
                        <a:t>v mil. kusů</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a:effectLst/>
                        </a:rPr>
                        <a:t>Podíl </a:t>
                      </a:r>
                      <a:br>
                        <a:rPr lang="cs-CZ" sz="1200">
                          <a:effectLst/>
                        </a:rPr>
                      </a:br>
                      <a:r>
                        <a:rPr lang="cs-CZ" sz="1200">
                          <a:effectLst/>
                        </a:rPr>
                        <a:t>v %</a:t>
                      </a:r>
                      <a:endParaRPr lang="cs-CZ"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cs-CZ" sz="1200" dirty="0">
                          <a:effectLst/>
                        </a:rPr>
                        <a:t>Počet kusů </a:t>
                      </a:r>
                      <a:br>
                        <a:rPr lang="cs-CZ" sz="1200" dirty="0">
                          <a:effectLst/>
                        </a:rPr>
                      </a:br>
                      <a:r>
                        <a:rPr lang="cs-CZ" sz="1200" dirty="0">
                          <a:effectLst/>
                        </a:rPr>
                        <a:t>připadajících na </a:t>
                      </a:r>
                      <a:br>
                        <a:rPr lang="cs-CZ" sz="1200" dirty="0">
                          <a:effectLst/>
                        </a:rPr>
                      </a:br>
                      <a:r>
                        <a:rPr lang="cs-CZ" sz="1200" dirty="0">
                          <a:effectLst/>
                        </a:rPr>
                        <a:t>1 obyvatele ČR</a:t>
                      </a:r>
                      <a:endParaRPr lang="cs-CZ" sz="1100" dirty="0">
                        <a:effectLst/>
                        <a:latin typeface="Calibri"/>
                        <a:ea typeface="Calibri"/>
                        <a:cs typeface="Times New Roman"/>
                      </a:endParaRPr>
                    </a:p>
                  </a:txBody>
                  <a:tcPr marL="9525" marR="9525" marT="9525" marB="9525" anchor="ctr"/>
                </a:tc>
              </a:tr>
            </a:tbl>
          </a:graphicData>
        </a:graphic>
      </p:graphicFrame>
    </p:spTree>
    <p:extLst>
      <p:ext uri="{BB962C8B-B14F-4D97-AF65-F5344CB8AC3E}">
        <p14:creationId xmlns:p14="http://schemas.microsoft.com/office/powerpoint/2010/main" val="17031200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ctrTitle"/>
          </p:nvPr>
        </p:nvSpPr>
        <p:spPr/>
        <p:txBody>
          <a:bodyPr/>
          <a:lstStyle/>
          <a:p>
            <a:pPr algn="ctr" eaLnBrk="1" hangingPunct="1"/>
            <a:r>
              <a:rPr lang="cs-CZ" smtClean="0"/>
              <a:t>PENĚŽNÍ OBĚH</a:t>
            </a:r>
          </a:p>
        </p:txBody>
      </p:sp>
      <p:sp>
        <p:nvSpPr>
          <p:cNvPr id="40963" name="Rectangle 5"/>
          <p:cNvSpPr>
            <a:spLocks noGrp="1" noChangeArrowheads="1"/>
          </p:cNvSpPr>
          <p:nvPr>
            <p:ph type="subTitle" idx="1"/>
          </p:nvPr>
        </p:nvSpPr>
        <p:spPr/>
        <p:txBody>
          <a:bodyPr/>
          <a:lstStyle/>
          <a:p>
            <a:pPr eaLnBrk="1" hangingPunct="1"/>
            <a:endParaRPr lang="cs-CZ" smtClean="0"/>
          </a:p>
        </p:txBody>
      </p:sp>
    </p:spTree>
    <p:extLst>
      <p:ext uri="{BB962C8B-B14F-4D97-AF65-F5344CB8AC3E}">
        <p14:creationId xmlns:p14="http://schemas.microsoft.com/office/powerpoint/2010/main" val="3791111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Měnová suverenita</a:t>
            </a:r>
            <a:endParaRPr lang="cs-CZ" b="1" dirty="0"/>
          </a:p>
        </p:txBody>
      </p:sp>
      <p:sp>
        <p:nvSpPr>
          <p:cNvPr id="3" name="Zástupný symbol pro obsah 2"/>
          <p:cNvSpPr>
            <a:spLocks noGrp="1"/>
          </p:cNvSpPr>
          <p:nvPr>
            <p:ph idx="1"/>
          </p:nvPr>
        </p:nvSpPr>
        <p:spPr/>
        <p:txBody>
          <a:bodyPr/>
          <a:lstStyle/>
          <a:p>
            <a:r>
              <a:rPr lang="cs-CZ" dirty="0" smtClean="0"/>
              <a:t>Zásada </a:t>
            </a:r>
            <a:r>
              <a:rPr lang="cs-CZ" b="1" i="1" dirty="0" smtClean="0"/>
              <a:t>lex </a:t>
            </a:r>
            <a:r>
              <a:rPr lang="cs-CZ" b="1" i="1" dirty="0" err="1" smtClean="0"/>
              <a:t>monetae</a:t>
            </a:r>
            <a:r>
              <a:rPr lang="cs-CZ" b="1" i="1" dirty="0" smtClean="0"/>
              <a:t> </a:t>
            </a:r>
            <a:r>
              <a:rPr lang="cs-CZ" b="1" dirty="0" smtClean="0"/>
              <a:t>= každý stát má výlučné právo vytvořit si a disponovat s vlastní měnou </a:t>
            </a:r>
          </a:p>
          <a:p>
            <a:r>
              <a:rPr lang="cs-CZ" b="1" dirty="0" smtClean="0"/>
              <a:t>Výkon práv nad měnou, právo vytvářet vlastní měnovou politiku a uplatňovat ji na vlastním území</a:t>
            </a:r>
          </a:p>
          <a:p>
            <a:r>
              <a:rPr lang="cs-CZ" b="1" dirty="0" smtClean="0"/>
              <a:t>Zákaz měnové diskriminace</a:t>
            </a:r>
            <a:endParaRPr lang="cs-CZ" dirty="0"/>
          </a:p>
        </p:txBody>
      </p:sp>
    </p:spTree>
    <p:extLst>
      <p:ext uri="{BB962C8B-B14F-4D97-AF65-F5344CB8AC3E}">
        <p14:creationId xmlns:p14="http://schemas.microsoft.com/office/powerpoint/2010/main" val="40172840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p:cNvSpPr>
            <a:spLocks noGrp="1"/>
          </p:cNvSpPr>
          <p:nvPr>
            <p:ph type="title"/>
          </p:nvPr>
        </p:nvSpPr>
        <p:spPr/>
        <p:txBody>
          <a:bodyPr/>
          <a:lstStyle/>
          <a:p>
            <a:pPr eaLnBrk="1" hangingPunct="1"/>
            <a:r>
              <a:rPr lang="cs-CZ" smtClean="0"/>
              <a:t>Platidla - kategorie</a:t>
            </a:r>
          </a:p>
        </p:txBody>
      </p:sp>
      <p:sp>
        <p:nvSpPr>
          <p:cNvPr id="41987" name="Zástupný symbol pro obsah 2"/>
          <p:cNvSpPr>
            <a:spLocks noGrp="1"/>
          </p:cNvSpPr>
          <p:nvPr>
            <p:ph idx="1"/>
          </p:nvPr>
        </p:nvSpPr>
        <p:spPr/>
        <p:txBody>
          <a:bodyPr/>
          <a:lstStyle/>
          <a:p>
            <a:pPr eaLnBrk="1" hangingPunct="1"/>
            <a:r>
              <a:rPr lang="cs-CZ" smtClean="0"/>
              <a:t>Tuzemská bankovka</a:t>
            </a:r>
          </a:p>
          <a:p>
            <a:pPr eaLnBrk="1" hangingPunct="1"/>
            <a:r>
              <a:rPr lang="cs-CZ" smtClean="0"/>
              <a:t>Tuzemská mince</a:t>
            </a:r>
          </a:p>
          <a:p>
            <a:pPr eaLnBrk="1" hangingPunct="1"/>
            <a:r>
              <a:rPr lang="cs-CZ" smtClean="0"/>
              <a:t>Pamětní mince</a:t>
            </a:r>
          </a:p>
        </p:txBody>
      </p:sp>
    </p:spTree>
    <p:extLst>
      <p:ext uri="{BB962C8B-B14F-4D97-AF65-F5344CB8AC3E}">
        <p14:creationId xmlns:p14="http://schemas.microsoft.com/office/powerpoint/2010/main" val="24630312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pPr algn="ctr" eaLnBrk="1" hangingPunct="1"/>
            <a:r>
              <a:rPr lang="cs-CZ" smtClean="0"/>
              <a:t>Tuzemská bankovka</a:t>
            </a:r>
          </a:p>
        </p:txBody>
      </p:sp>
      <p:sp>
        <p:nvSpPr>
          <p:cNvPr id="43011" name="Zástupný symbol pro obsah 2"/>
          <p:cNvSpPr>
            <a:spLocks noGrp="1"/>
          </p:cNvSpPr>
          <p:nvPr>
            <p:ph idx="1"/>
          </p:nvPr>
        </p:nvSpPr>
        <p:spPr/>
        <p:txBody>
          <a:bodyPr/>
          <a:lstStyle/>
          <a:p>
            <a:pPr eaLnBrk="1" hangingPunct="1"/>
            <a:r>
              <a:rPr lang="cs-CZ" b="1" smtClean="0"/>
              <a:t>Tuzemská bankovka: </a:t>
            </a:r>
            <a:r>
              <a:rPr lang="cs-CZ" smtClean="0"/>
              <a:t>bankovka znějící na koruny české, vydaná Českou národní bankou, která </a:t>
            </a:r>
            <a:r>
              <a:rPr lang="pl-PL" smtClean="0"/>
              <a:t>je platná nebo kterou lze za platnou vyměnit.</a:t>
            </a:r>
          </a:p>
          <a:p>
            <a:pPr eaLnBrk="1" hangingPunct="1"/>
            <a:r>
              <a:rPr lang="pl-PL" smtClean="0"/>
              <a:t>Nominály: 100, 200, 500, 1000, 2000, 5000</a:t>
            </a:r>
          </a:p>
          <a:p>
            <a:pPr eaLnBrk="1" hangingPunct="1"/>
            <a:r>
              <a:rPr lang="pl-PL" smtClean="0"/>
              <a:t>Neplatné: 20, 50 a všechny nominály vzoru 1993</a:t>
            </a:r>
          </a:p>
          <a:p>
            <a:pPr eaLnBrk="1" hangingPunct="1"/>
            <a:endParaRPr lang="pl-PL" smtClean="0"/>
          </a:p>
        </p:txBody>
      </p:sp>
    </p:spTree>
    <p:extLst>
      <p:ext uri="{BB962C8B-B14F-4D97-AF65-F5344CB8AC3E}">
        <p14:creationId xmlns:p14="http://schemas.microsoft.com/office/powerpoint/2010/main" val="25493153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Nadpis 1"/>
          <p:cNvSpPr>
            <a:spLocks noGrp="1"/>
          </p:cNvSpPr>
          <p:nvPr>
            <p:ph type="title"/>
          </p:nvPr>
        </p:nvSpPr>
        <p:spPr/>
        <p:txBody>
          <a:bodyPr/>
          <a:lstStyle/>
          <a:p>
            <a:pPr algn="ctr" eaLnBrk="1" hangingPunct="1"/>
            <a:r>
              <a:rPr lang="cs-CZ" smtClean="0"/>
              <a:t>Tuzemské mince</a:t>
            </a:r>
          </a:p>
        </p:txBody>
      </p:sp>
      <p:sp>
        <p:nvSpPr>
          <p:cNvPr id="44035" name="Zástupný symbol pro obsah 2"/>
          <p:cNvSpPr>
            <a:spLocks noGrp="1"/>
          </p:cNvSpPr>
          <p:nvPr>
            <p:ph idx="1"/>
          </p:nvPr>
        </p:nvSpPr>
        <p:spPr/>
        <p:txBody>
          <a:bodyPr/>
          <a:lstStyle/>
          <a:p>
            <a:pPr eaLnBrk="1" hangingPunct="1"/>
            <a:r>
              <a:rPr lang="cs-CZ" b="1" smtClean="0"/>
              <a:t>Tuzemská mimce </a:t>
            </a:r>
            <a:r>
              <a:rPr lang="cs-CZ" smtClean="0"/>
              <a:t>je mince znějící na koruny české, vydaná Českou národní bankou, která je platná nebo kterou lze za platnou vyměnit</a:t>
            </a:r>
          </a:p>
          <a:p>
            <a:pPr eaLnBrk="1" hangingPunct="1"/>
            <a:r>
              <a:rPr lang="cs-CZ" smtClean="0"/>
              <a:t>Nominály – Kč: 1, 2, 5, 10, 20, 50</a:t>
            </a:r>
          </a:p>
          <a:p>
            <a:pPr eaLnBrk="1" hangingPunct="1"/>
            <a:r>
              <a:rPr lang="cs-CZ" smtClean="0"/>
              <a:t>Neplatné nominály – všechny mince znějící na haléře – tj: 10, 20, 50</a:t>
            </a:r>
          </a:p>
        </p:txBody>
      </p:sp>
    </p:spTree>
    <p:extLst>
      <p:ext uri="{BB962C8B-B14F-4D97-AF65-F5344CB8AC3E}">
        <p14:creationId xmlns:p14="http://schemas.microsoft.com/office/powerpoint/2010/main" val="10628681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title"/>
          </p:nvPr>
        </p:nvSpPr>
        <p:spPr/>
        <p:txBody>
          <a:bodyPr/>
          <a:lstStyle/>
          <a:p>
            <a:pPr algn="ctr" eaLnBrk="1" hangingPunct="1"/>
            <a:r>
              <a:rPr lang="cs-CZ" smtClean="0"/>
              <a:t>Pamětní mince</a:t>
            </a:r>
          </a:p>
        </p:txBody>
      </p:sp>
      <p:sp>
        <p:nvSpPr>
          <p:cNvPr id="45059" name="Zástupný symbol pro obsah 2"/>
          <p:cNvSpPr>
            <a:spLocks noGrp="1"/>
          </p:cNvSpPr>
          <p:nvPr>
            <p:ph sz="half" idx="1"/>
          </p:nvPr>
        </p:nvSpPr>
        <p:spPr/>
        <p:txBody>
          <a:bodyPr/>
          <a:lstStyle/>
          <a:p>
            <a:pPr eaLnBrk="1" hangingPunct="1"/>
            <a:r>
              <a:rPr lang="cs-CZ" b="1" smtClean="0"/>
              <a:t>Pamětní mince </a:t>
            </a:r>
            <a:r>
              <a:rPr lang="cs-CZ" smtClean="0"/>
              <a:t>je tuzemská mince vyrobená z obecných nebo drahých kovů určená ke sběratelským účelům.</a:t>
            </a:r>
          </a:p>
          <a:p>
            <a:pPr eaLnBrk="1" hangingPunct="1"/>
            <a:r>
              <a:rPr lang="cs-CZ" smtClean="0"/>
              <a:t>113 emisí stříbrných a zlatých mincí</a:t>
            </a:r>
          </a:p>
        </p:txBody>
      </p:sp>
      <p:sp>
        <p:nvSpPr>
          <p:cNvPr id="45060" name="Zástupný symbol pro obsah 5"/>
          <p:cNvSpPr>
            <a:spLocks noGrp="1"/>
          </p:cNvSpPr>
          <p:nvPr>
            <p:ph sz="half" idx="2"/>
          </p:nvPr>
        </p:nvSpPr>
        <p:spPr/>
        <p:txBody>
          <a:bodyPr/>
          <a:lstStyle/>
          <a:p>
            <a:pPr eaLnBrk="1" hangingPunct="1"/>
            <a:endParaRPr lang="cs-CZ" smtClean="0"/>
          </a:p>
          <a:p>
            <a:pPr eaLnBrk="1" hangingPunct="1"/>
            <a:endParaRPr lang="cs-CZ" smtClean="0"/>
          </a:p>
        </p:txBody>
      </p:sp>
      <p:pic>
        <p:nvPicPr>
          <p:cNvPr id="45061" name="Picture 1" descr="Lí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425" y="4221163"/>
            <a:ext cx="140970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2" name="Picture 2" descr="Ru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425" y="2492375"/>
            <a:ext cx="140970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70385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p:cNvSpPr>
            <a:spLocks noGrp="1"/>
          </p:cNvSpPr>
          <p:nvPr>
            <p:ph type="title"/>
          </p:nvPr>
        </p:nvSpPr>
        <p:spPr/>
        <p:txBody>
          <a:bodyPr/>
          <a:lstStyle/>
          <a:p>
            <a:pPr eaLnBrk="1" hangingPunct="1"/>
            <a:r>
              <a:rPr lang="cs-CZ" smtClean="0"/>
              <a:t>Kvalitativní kategorie platidel</a:t>
            </a:r>
          </a:p>
        </p:txBody>
      </p:sp>
      <p:sp>
        <p:nvSpPr>
          <p:cNvPr id="46083" name="Zástupný symbol pro obsah 4"/>
          <p:cNvSpPr>
            <a:spLocks noGrp="1"/>
          </p:cNvSpPr>
          <p:nvPr>
            <p:ph idx="1"/>
          </p:nvPr>
        </p:nvSpPr>
        <p:spPr/>
        <p:txBody>
          <a:bodyPr/>
          <a:lstStyle/>
          <a:p>
            <a:pPr marL="0" indent="0" eaLnBrk="1" hangingPunct="1">
              <a:buFont typeface="Wingdings" pitchFamily="2" charset="2"/>
              <a:buNone/>
            </a:pPr>
            <a:r>
              <a:rPr lang="cs-CZ" smtClean="0"/>
              <a:t>Bankovka	 		celistvá</a:t>
            </a:r>
          </a:p>
          <a:p>
            <a:pPr marL="0" indent="0" eaLnBrk="1" hangingPunct="1">
              <a:buFont typeface="Wingdings" pitchFamily="2" charset="2"/>
              <a:buNone/>
            </a:pPr>
            <a:r>
              <a:rPr lang="cs-CZ" smtClean="0"/>
              <a:t>				celá</a:t>
            </a:r>
          </a:p>
          <a:p>
            <a:pPr marL="0" indent="0" eaLnBrk="1" hangingPunct="1">
              <a:buFont typeface="Wingdings" pitchFamily="2" charset="2"/>
              <a:buNone/>
            </a:pPr>
            <a:r>
              <a:rPr lang="cs-CZ" smtClean="0"/>
              <a:t>				opotřebená oběhem</a:t>
            </a:r>
          </a:p>
          <a:p>
            <a:pPr marL="0" indent="0" eaLnBrk="1" hangingPunct="1">
              <a:buFont typeface="Wingdings" pitchFamily="2" charset="2"/>
              <a:buNone/>
            </a:pPr>
            <a:r>
              <a:rPr lang="cs-CZ" smtClean="0"/>
              <a:t>				nestandardně poškozená</a:t>
            </a:r>
          </a:p>
          <a:p>
            <a:pPr marL="0" indent="0" eaLnBrk="1" hangingPunct="1">
              <a:buFont typeface="Wingdings" pitchFamily="2" charset="2"/>
              <a:buNone/>
            </a:pPr>
            <a:r>
              <a:rPr lang="cs-CZ" smtClean="0"/>
              <a:t>				běžně poškozená</a:t>
            </a:r>
          </a:p>
          <a:p>
            <a:pPr marL="0" indent="0" eaLnBrk="1" hangingPunct="1">
              <a:buFont typeface="Wingdings" pitchFamily="2" charset="2"/>
              <a:buNone/>
            </a:pPr>
            <a:r>
              <a:rPr lang="cs-CZ" smtClean="0"/>
              <a:t>Mince</a:t>
            </a:r>
          </a:p>
        </p:txBody>
      </p:sp>
      <p:cxnSp>
        <p:nvCxnSpPr>
          <p:cNvPr id="7" name="Přímá spojnice se šipkou 6"/>
          <p:cNvCxnSpPr/>
          <p:nvPr/>
        </p:nvCxnSpPr>
        <p:spPr>
          <a:xfrm>
            <a:off x="2195513" y="2205038"/>
            <a:ext cx="18716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a:off x="2195513" y="2205038"/>
            <a:ext cx="1871662" cy="5032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a:off x="1979613" y="2133600"/>
            <a:ext cx="2087562" cy="1150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a:off x="2195513" y="2205038"/>
            <a:ext cx="1871662" cy="16557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p:nvPr/>
        </p:nvCxnSpPr>
        <p:spPr>
          <a:xfrm>
            <a:off x="2195513" y="2205038"/>
            <a:ext cx="1871662" cy="22320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p:nvPr/>
        </p:nvCxnSpPr>
        <p:spPr>
          <a:xfrm flipV="1">
            <a:off x="1692275" y="2708275"/>
            <a:ext cx="2374900" cy="2376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V="1">
            <a:off x="1692275" y="3284538"/>
            <a:ext cx="2374900" cy="18002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Přímá spojnice se šipkou 25"/>
          <p:cNvCxnSpPr/>
          <p:nvPr/>
        </p:nvCxnSpPr>
        <p:spPr>
          <a:xfrm flipV="1">
            <a:off x="1692275" y="3860800"/>
            <a:ext cx="2374900" cy="1223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p:nvPr/>
        </p:nvCxnSpPr>
        <p:spPr>
          <a:xfrm flipV="1">
            <a:off x="1692275" y="4437063"/>
            <a:ext cx="2374900" cy="647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53708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pPr eaLnBrk="1" hangingPunct="1"/>
            <a:r>
              <a:rPr lang="cs-CZ" smtClean="0"/>
              <a:t>Celá a celistvá</a:t>
            </a:r>
          </a:p>
        </p:txBody>
      </p:sp>
      <p:sp>
        <p:nvSpPr>
          <p:cNvPr id="3" name="Zástupný symbol pro obsah 2"/>
          <p:cNvSpPr>
            <a:spLocks noGrp="1"/>
          </p:cNvSpPr>
          <p:nvPr>
            <p:ph idx="1"/>
          </p:nvPr>
        </p:nvSpPr>
        <p:spPr/>
        <p:txBody>
          <a:bodyPr>
            <a:normAutofit lnSpcReduction="10000"/>
          </a:bodyPr>
          <a:lstStyle/>
          <a:p>
            <a:pPr eaLnBrk="1" hangingPunct="1">
              <a:defRPr/>
            </a:pPr>
            <a:r>
              <a:rPr lang="cs-CZ" b="1" dirty="0" smtClean="0"/>
              <a:t>celá</a:t>
            </a:r>
            <a:r>
              <a:rPr lang="cs-CZ" dirty="0" smtClean="0"/>
              <a:t> je tuzemská bankovka, které:</a:t>
            </a:r>
          </a:p>
          <a:p>
            <a:pPr marL="514350" indent="-514350" eaLnBrk="1" hangingPunct="1">
              <a:buFont typeface="Wingdings" pitchFamily="2" charset="2"/>
              <a:buAutoNum type="alphaLcParenR"/>
              <a:defRPr/>
            </a:pPr>
            <a:r>
              <a:rPr lang="cs-CZ" dirty="0" smtClean="0"/>
              <a:t>nechybí žádná její část, nebo </a:t>
            </a:r>
          </a:p>
          <a:p>
            <a:pPr marL="514350" indent="-514350" eaLnBrk="1" hangingPunct="1">
              <a:buFont typeface="Wingdings" pitchFamily="2" charset="2"/>
              <a:buAutoNum type="alphaLcParenR"/>
              <a:defRPr/>
            </a:pPr>
            <a:r>
              <a:rPr lang="cs-CZ" dirty="0" smtClean="0"/>
              <a:t>které chybí pouze část nebo části okraje na obvodu bankovky</a:t>
            </a:r>
          </a:p>
          <a:p>
            <a:pPr eaLnBrk="1" hangingPunct="1">
              <a:defRPr/>
            </a:pPr>
            <a:r>
              <a:rPr lang="cs-CZ" b="1" dirty="0" smtClean="0"/>
              <a:t>celá </a:t>
            </a:r>
            <a:r>
              <a:rPr lang="cs-CZ" dirty="0" smtClean="0"/>
              <a:t>je tuzemská mince, jejíž plocha nebyla zmenšena, nebo mince vyrobená z více částí, které nechybí žádná její část</a:t>
            </a:r>
          </a:p>
          <a:p>
            <a:pPr eaLnBrk="1" hangingPunct="1">
              <a:defRPr/>
            </a:pPr>
            <a:r>
              <a:rPr lang="cs-CZ" b="1" dirty="0" smtClean="0"/>
              <a:t>celistvá</a:t>
            </a:r>
            <a:r>
              <a:rPr lang="cs-CZ" dirty="0" smtClean="0"/>
              <a:t> je tuzemská bankovka, která tvoří souvislý celek</a:t>
            </a:r>
          </a:p>
        </p:txBody>
      </p:sp>
    </p:spTree>
    <p:extLst>
      <p:ext uri="{BB962C8B-B14F-4D97-AF65-F5344CB8AC3E}">
        <p14:creationId xmlns:p14="http://schemas.microsoft.com/office/powerpoint/2010/main" val="16248232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pPr eaLnBrk="1" hangingPunct="1"/>
            <a:r>
              <a:rPr lang="cs-CZ" smtClean="0"/>
              <a:t>Opotřebená oběhem</a:t>
            </a:r>
          </a:p>
        </p:txBody>
      </p:sp>
      <p:sp>
        <p:nvSpPr>
          <p:cNvPr id="3" name="Zástupný symbol pro obsah 2"/>
          <p:cNvSpPr>
            <a:spLocks noGrp="1"/>
          </p:cNvSpPr>
          <p:nvPr>
            <p:ph idx="1"/>
          </p:nvPr>
        </p:nvSpPr>
        <p:spPr/>
        <p:txBody>
          <a:bodyPr/>
          <a:lstStyle/>
          <a:p>
            <a:pPr eaLnBrk="1" hangingPunct="1">
              <a:defRPr/>
            </a:pPr>
            <a:r>
              <a:rPr lang="cs-CZ" b="1" dirty="0" smtClean="0"/>
              <a:t>opotřebovaná oběhem </a:t>
            </a:r>
            <a:r>
              <a:rPr lang="cs-CZ" dirty="0" smtClean="0"/>
              <a:t>je </a:t>
            </a:r>
            <a:r>
              <a:rPr lang="cs-CZ" b="1" dirty="0" smtClean="0">
                <a:solidFill>
                  <a:srgbClr val="FF0000"/>
                </a:solidFill>
              </a:rPr>
              <a:t>celá</a:t>
            </a:r>
            <a:r>
              <a:rPr lang="cs-CZ" dirty="0" smtClean="0"/>
              <a:t> a </a:t>
            </a:r>
            <a:r>
              <a:rPr lang="cs-CZ" b="1" dirty="0" smtClean="0">
                <a:solidFill>
                  <a:srgbClr val="FF0000"/>
                </a:solidFill>
              </a:rPr>
              <a:t>celistvá</a:t>
            </a:r>
            <a:r>
              <a:rPr lang="cs-CZ" dirty="0" smtClean="0"/>
              <a:t> tuzemská bankovka, která je:</a:t>
            </a:r>
          </a:p>
          <a:p>
            <a:pPr marL="0" indent="0" eaLnBrk="1" hangingPunct="1">
              <a:buFont typeface="Wingdings" pitchFamily="2" charset="2"/>
              <a:buNone/>
              <a:defRPr/>
            </a:pPr>
            <a:r>
              <a:rPr lang="cs-CZ" dirty="0" smtClean="0"/>
              <a:t>   </a:t>
            </a:r>
          </a:p>
          <a:p>
            <a:pPr marL="0" indent="0" eaLnBrk="1" hangingPunct="1">
              <a:buFont typeface="Wingdings" pitchFamily="2" charset="2"/>
              <a:buNone/>
              <a:defRPr/>
            </a:pPr>
            <a:endParaRPr lang="cs-CZ" dirty="0" smtClean="0"/>
          </a:p>
          <a:p>
            <a:pPr marL="0" indent="0" eaLnBrk="1" hangingPunct="1">
              <a:buFont typeface="Wingdings" pitchFamily="2" charset="2"/>
              <a:buNone/>
              <a:defRPr/>
            </a:pPr>
            <a:r>
              <a:rPr lang="cs-CZ" dirty="0" smtClean="0"/>
              <a:t>     </a:t>
            </a:r>
            <a:r>
              <a:rPr lang="cs-CZ" b="1" dirty="0" smtClean="0">
                <a:solidFill>
                  <a:srgbClr val="FF0000"/>
                </a:solidFill>
              </a:rPr>
              <a:t>odřená</a:t>
            </a:r>
            <a:r>
              <a:rPr lang="cs-CZ" b="1" dirty="0" smtClean="0"/>
              <a:t>, </a:t>
            </a:r>
            <a:r>
              <a:rPr lang="cs-CZ" b="1" dirty="0" smtClean="0">
                <a:solidFill>
                  <a:srgbClr val="FF0000"/>
                </a:solidFill>
              </a:rPr>
              <a:t>zašpiněná</a:t>
            </a:r>
            <a:r>
              <a:rPr lang="cs-CZ" dirty="0" smtClean="0">
                <a:solidFill>
                  <a:srgbClr val="FF0000"/>
                </a:solidFill>
              </a:rPr>
              <a:t> </a:t>
            </a:r>
            <a:r>
              <a:rPr lang="cs-CZ" dirty="0" smtClean="0"/>
              <a:t>nebo </a:t>
            </a:r>
            <a:r>
              <a:rPr lang="cs-CZ" dirty="0" smtClean="0">
                <a:solidFill>
                  <a:srgbClr val="FF0000"/>
                </a:solidFill>
              </a:rPr>
              <a:t>pomačkaná</a:t>
            </a:r>
            <a:r>
              <a:rPr lang="cs-CZ" dirty="0" smtClean="0"/>
              <a:t>,</a:t>
            </a:r>
          </a:p>
          <a:p>
            <a:pPr eaLnBrk="1" hangingPunct="1">
              <a:defRPr/>
            </a:pPr>
            <a:endParaRPr lang="cs-CZ" dirty="0" smtClean="0"/>
          </a:p>
          <a:p>
            <a:pPr eaLnBrk="1" hangingPunct="1">
              <a:defRPr/>
            </a:pPr>
            <a:r>
              <a:rPr lang="cs-CZ" b="1" dirty="0" smtClean="0"/>
              <a:t>Mince opotřebovaná oběhem </a:t>
            </a:r>
            <a:r>
              <a:rPr lang="cs-CZ" dirty="0" smtClean="0"/>
              <a:t>je </a:t>
            </a:r>
            <a:r>
              <a:rPr lang="cs-CZ" b="1" dirty="0" smtClean="0">
                <a:solidFill>
                  <a:srgbClr val="FF0000"/>
                </a:solidFill>
              </a:rPr>
              <a:t>celá</a:t>
            </a:r>
            <a:endParaRPr lang="cs-CZ" b="1" dirty="0" smtClean="0"/>
          </a:p>
          <a:p>
            <a:pPr eaLnBrk="1" hangingPunct="1">
              <a:defRPr/>
            </a:pPr>
            <a:endParaRPr lang="cs-CZ" dirty="0" smtClean="0"/>
          </a:p>
        </p:txBody>
      </p:sp>
      <p:cxnSp>
        <p:nvCxnSpPr>
          <p:cNvPr id="5" name="Přímá spojnice se šipkou 4"/>
          <p:cNvCxnSpPr/>
          <p:nvPr/>
        </p:nvCxnSpPr>
        <p:spPr>
          <a:xfrm flipH="1">
            <a:off x="1835150" y="2708275"/>
            <a:ext cx="3600450" cy="1441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Přímá spojnice se šipkou 6"/>
          <p:cNvCxnSpPr/>
          <p:nvPr/>
        </p:nvCxnSpPr>
        <p:spPr>
          <a:xfrm flipH="1">
            <a:off x="3348038" y="2708275"/>
            <a:ext cx="1944687" cy="1441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a:off x="5292725" y="2708275"/>
            <a:ext cx="574675" cy="1441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flipV="1">
            <a:off x="1835150" y="4581525"/>
            <a:ext cx="4968875" cy="7921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p:nvPr/>
        </p:nvCxnSpPr>
        <p:spPr>
          <a:xfrm flipH="1" flipV="1">
            <a:off x="3708400" y="4581525"/>
            <a:ext cx="3095625" cy="7921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41286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Nadpis 1"/>
          <p:cNvSpPr>
            <a:spLocks noGrp="1"/>
          </p:cNvSpPr>
          <p:nvPr>
            <p:ph type="title"/>
          </p:nvPr>
        </p:nvSpPr>
        <p:spPr/>
        <p:txBody>
          <a:bodyPr>
            <a:normAutofit fontScale="90000"/>
          </a:bodyPr>
          <a:lstStyle/>
          <a:p>
            <a:pPr eaLnBrk="1" hangingPunct="1"/>
            <a:r>
              <a:rPr lang="cs-CZ" smtClean="0"/>
              <a:t>Nestandardně poškozená bankovka</a:t>
            </a:r>
          </a:p>
        </p:txBody>
      </p:sp>
      <p:sp>
        <p:nvSpPr>
          <p:cNvPr id="49155" name="Zástupný symbol pro obsah 2"/>
          <p:cNvSpPr>
            <a:spLocks noGrp="1"/>
          </p:cNvSpPr>
          <p:nvPr>
            <p:ph idx="1"/>
          </p:nvPr>
        </p:nvSpPr>
        <p:spPr/>
        <p:txBody>
          <a:bodyPr/>
          <a:lstStyle/>
          <a:p>
            <a:pPr eaLnBrk="1" hangingPunct="1"/>
            <a:r>
              <a:rPr lang="cs-CZ" sz="2400" smtClean="0"/>
              <a:t>jejíž obrazec je nečitelný, deformovaný nebo proděravělý, </a:t>
            </a:r>
          </a:p>
          <a:p>
            <a:pPr eaLnBrk="1" hangingPunct="1"/>
            <a:r>
              <a:rPr lang="cs-CZ" sz="2400" smtClean="0"/>
              <a:t>ohořelá nebo zetlelá,</a:t>
            </a:r>
          </a:p>
          <a:p>
            <a:pPr eaLnBrk="1" hangingPunct="1"/>
            <a:r>
              <a:rPr lang="cs-CZ" sz="2400" smtClean="0"/>
              <a:t>popsaná, pomalovaná, přetištěná, potištěná, obarvená, odbarvená, poškozená biologickým nebo jiným materiálem, </a:t>
            </a:r>
            <a:r>
              <a:rPr lang="pt-BR" sz="2400" smtClean="0"/>
              <a:t>nejde-li o nepatrná poškození nebránící dalšímu</a:t>
            </a:r>
            <a:r>
              <a:rPr lang="cs-CZ" sz="2400" smtClean="0"/>
              <a:t> oběhu, a</a:t>
            </a:r>
          </a:p>
          <a:p>
            <a:pPr eaLnBrk="1" hangingPunct="1"/>
            <a:r>
              <a:rPr lang="cs-CZ" sz="2400" smtClean="0"/>
              <a:t>poškozená nástražným zařízením na ochranu proti krádeži a tuzemská bankovka skládající se z více než 2 částí,</a:t>
            </a:r>
          </a:p>
          <a:p>
            <a:pPr eaLnBrk="1" hangingPunct="1"/>
            <a:r>
              <a:rPr lang="cs-CZ" sz="2400" b="1" smtClean="0"/>
              <a:t>X běžně poškozená </a:t>
            </a:r>
          </a:p>
        </p:txBody>
      </p:sp>
    </p:spTree>
    <p:extLst>
      <p:ext uri="{BB962C8B-B14F-4D97-AF65-F5344CB8AC3E}">
        <p14:creationId xmlns:p14="http://schemas.microsoft.com/office/powerpoint/2010/main" val="16230451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1"/>
          <p:cNvSpPr>
            <a:spLocks noGrp="1"/>
          </p:cNvSpPr>
          <p:nvPr>
            <p:ph type="title"/>
          </p:nvPr>
        </p:nvSpPr>
        <p:spPr/>
        <p:txBody>
          <a:bodyPr>
            <a:normAutofit fontScale="90000"/>
          </a:bodyPr>
          <a:lstStyle/>
          <a:p>
            <a:pPr eaLnBrk="1" hangingPunct="1"/>
            <a:r>
              <a:rPr lang="cs-CZ" smtClean="0"/>
              <a:t>Nestandardně poškozená mince</a:t>
            </a:r>
          </a:p>
        </p:txBody>
      </p:sp>
      <p:sp>
        <p:nvSpPr>
          <p:cNvPr id="3" name="Zástupný symbol pro obsah 2"/>
          <p:cNvSpPr>
            <a:spLocks noGrp="1"/>
          </p:cNvSpPr>
          <p:nvPr>
            <p:ph idx="1"/>
          </p:nvPr>
        </p:nvSpPr>
        <p:spPr/>
        <p:txBody>
          <a:bodyPr/>
          <a:lstStyle/>
          <a:p>
            <a:pPr eaLnBrk="1" hangingPunct="1">
              <a:defRPr/>
            </a:pPr>
            <a:r>
              <a:rPr lang="cs-CZ" sz="2400" dirty="0" smtClean="0"/>
              <a:t>obrazec nebo reliéf je nečitelný, její tvar je deformovaný,</a:t>
            </a:r>
          </a:p>
          <a:p>
            <a:pPr eaLnBrk="1" hangingPunct="1">
              <a:defRPr/>
            </a:pPr>
            <a:r>
              <a:rPr lang="cs-CZ" sz="2400" dirty="0" smtClean="0"/>
              <a:t>mince nastřižená nebo proděravělá,</a:t>
            </a:r>
          </a:p>
          <a:p>
            <a:pPr eaLnBrk="1" hangingPunct="1">
              <a:defRPr/>
            </a:pPr>
            <a:r>
              <a:rPr lang="cs-CZ" sz="2400" dirty="0" smtClean="0"/>
              <a:t>vyrobená z více částí, jejíž jednotlivé části jsou odděleny,</a:t>
            </a:r>
          </a:p>
          <a:p>
            <a:pPr eaLnBrk="1" hangingPunct="1">
              <a:defRPr/>
            </a:pPr>
            <a:r>
              <a:rPr lang="cs-CZ" sz="2400" dirty="0" smtClean="0"/>
              <a:t>která je podélně rozštěpená v hraně na část s lícní a část s rubovou stranou, </a:t>
            </a:r>
          </a:p>
          <a:p>
            <a:pPr eaLnBrk="1" hangingPunct="1">
              <a:defRPr/>
            </a:pPr>
            <a:r>
              <a:rPr lang="cs-CZ" sz="2400" dirty="0" smtClean="0"/>
              <a:t>poškozená nástražným zařízením na ochranu proti krádeži</a:t>
            </a:r>
          </a:p>
          <a:p>
            <a:pPr marL="0" indent="0" eaLnBrk="1" hangingPunct="1">
              <a:buFont typeface="Wingdings" pitchFamily="2" charset="2"/>
              <a:buNone/>
              <a:defRPr/>
            </a:pPr>
            <a:r>
              <a:rPr lang="cs-CZ" sz="2400" b="1" dirty="0" smtClean="0"/>
              <a:t>X běžně poškozená</a:t>
            </a:r>
          </a:p>
        </p:txBody>
      </p:sp>
    </p:spTree>
    <p:extLst>
      <p:ext uri="{BB962C8B-B14F-4D97-AF65-F5344CB8AC3E}">
        <p14:creationId xmlns:p14="http://schemas.microsoft.com/office/powerpoint/2010/main" val="26499138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p:nvPr>
        </p:nvSpPr>
        <p:spPr/>
        <p:txBody>
          <a:bodyPr/>
          <a:lstStyle/>
          <a:p>
            <a:pPr algn="ctr" eaLnBrk="1" hangingPunct="1"/>
            <a:r>
              <a:rPr lang="cs-CZ" smtClean="0"/>
              <a:t>Subjekty nuceného oběhu</a:t>
            </a:r>
          </a:p>
        </p:txBody>
      </p:sp>
      <p:sp>
        <p:nvSpPr>
          <p:cNvPr id="51203" name="Zástupný symbol pro obsah 2"/>
          <p:cNvSpPr>
            <a:spLocks noGrp="1"/>
          </p:cNvSpPr>
          <p:nvPr>
            <p:ph idx="1"/>
          </p:nvPr>
        </p:nvSpPr>
        <p:spPr/>
        <p:txBody>
          <a:bodyPr/>
          <a:lstStyle/>
          <a:p>
            <a:pPr eaLnBrk="1" hangingPunct="1"/>
            <a:r>
              <a:rPr lang="cs-CZ" sz="2400" b="1" smtClean="0"/>
              <a:t>ČNB: </a:t>
            </a:r>
            <a:r>
              <a:rPr lang="cs-CZ" sz="2400" smtClean="0"/>
              <a:t>emisní banka, Národní středisko pro padělky, Národní středisko pro analýzu padělků bankovek a Národní středisko pro analýzu padělků mincí </a:t>
            </a:r>
            <a:endParaRPr lang="cs-CZ" sz="2400" b="1" smtClean="0"/>
          </a:p>
          <a:p>
            <a:pPr eaLnBrk="1" hangingPunct="1"/>
            <a:r>
              <a:rPr lang="cs-CZ" sz="2400" b="1" smtClean="0"/>
              <a:t>Úvěrová instituce</a:t>
            </a:r>
            <a:r>
              <a:rPr lang="cs-CZ" sz="2400" smtClean="0"/>
              <a:t>: banka, zahraniční banka v rozsahu, v němž vykonává činnost v České republice prostřednictvím pobočky, a spořitelní a úvěrní družstvo</a:t>
            </a:r>
          </a:p>
          <a:p>
            <a:pPr eaLnBrk="1" hangingPunct="1"/>
            <a:r>
              <a:rPr lang="pt-BR" sz="2400" smtClean="0"/>
              <a:t>úvěrová instituce provádějící </a:t>
            </a:r>
            <a:r>
              <a:rPr lang="pt-BR" sz="2400" smtClean="0">
                <a:solidFill>
                  <a:srgbClr val="FF0000"/>
                </a:solidFill>
              </a:rPr>
              <a:t>pokladní operace</a:t>
            </a:r>
            <a:endParaRPr lang="cs-CZ" sz="2400" smtClean="0">
              <a:solidFill>
                <a:srgbClr val="FF0000"/>
              </a:solidFill>
            </a:endParaRPr>
          </a:p>
          <a:p>
            <a:pPr eaLnBrk="1" hangingPunct="1"/>
            <a:r>
              <a:rPr lang="cs-CZ" sz="2400" b="1" smtClean="0"/>
              <a:t>Směnárník</a:t>
            </a:r>
            <a:r>
              <a:rPr lang="cs-CZ" sz="2400" smtClean="0"/>
              <a:t>: ten, kdo je oprávněn provozovat směnárenskou činnost na základě registrace ke směnárenské činnosti podle devizového zákona</a:t>
            </a:r>
          </a:p>
          <a:p>
            <a:pPr eaLnBrk="1" hangingPunct="1"/>
            <a:endParaRPr lang="cs-CZ" sz="2400" smtClean="0"/>
          </a:p>
        </p:txBody>
      </p:sp>
    </p:spTree>
    <p:extLst>
      <p:ext uri="{BB962C8B-B14F-4D97-AF65-F5344CB8AC3E}">
        <p14:creationId xmlns:p14="http://schemas.microsoft.com/office/powerpoint/2010/main" val="2801990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Měnová reforma</a:t>
            </a:r>
            <a:endParaRPr lang="cs-CZ" b="1" dirty="0"/>
          </a:p>
        </p:txBody>
      </p:sp>
      <p:sp>
        <p:nvSpPr>
          <p:cNvPr id="3" name="Zástupný symbol pro obsah 2"/>
          <p:cNvSpPr>
            <a:spLocks noGrp="1"/>
          </p:cNvSpPr>
          <p:nvPr>
            <p:ph idx="1"/>
          </p:nvPr>
        </p:nvSpPr>
        <p:spPr/>
        <p:txBody>
          <a:bodyPr/>
          <a:lstStyle/>
          <a:p>
            <a:r>
              <a:rPr lang="cs-CZ" dirty="0" smtClean="0"/>
              <a:t>Změna peněžní jednotky</a:t>
            </a:r>
          </a:p>
          <a:p>
            <a:r>
              <a:rPr lang="cs-CZ" dirty="0" smtClean="0"/>
              <a:t>Změna hodnoty měny</a:t>
            </a:r>
          </a:p>
          <a:p>
            <a:r>
              <a:rPr lang="cs-CZ" dirty="0" smtClean="0"/>
              <a:t>Změna parity</a:t>
            </a:r>
          </a:p>
          <a:p>
            <a:r>
              <a:rPr lang="cs-CZ" dirty="0" smtClean="0"/>
              <a:t>Změna emisního oprávnění, změna měnového regálu</a:t>
            </a:r>
          </a:p>
          <a:p>
            <a:r>
              <a:rPr lang="cs-CZ" dirty="0" smtClean="0"/>
              <a:t>Měnová sukcese</a:t>
            </a:r>
          </a:p>
          <a:p>
            <a:endParaRPr lang="cs-CZ" dirty="0" smtClean="0"/>
          </a:p>
          <a:p>
            <a:endParaRPr lang="cs-CZ" dirty="0"/>
          </a:p>
        </p:txBody>
      </p:sp>
    </p:spTree>
    <p:extLst>
      <p:ext uri="{BB962C8B-B14F-4D97-AF65-F5344CB8AC3E}">
        <p14:creationId xmlns:p14="http://schemas.microsoft.com/office/powerpoint/2010/main" val="21358397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Nadpis 1"/>
          <p:cNvSpPr>
            <a:spLocks noGrp="1"/>
          </p:cNvSpPr>
          <p:nvPr>
            <p:ph type="title"/>
          </p:nvPr>
        </p:nvSpPr>
        <p:spPr/>
        <p:txBody>
          <a:bodyPr/>
          <a:lstStyle/>
          <a:p>
            <a:pPr eaLnBrk="1" hangingPunct="1"/>
            <a:r>
              <a:rPr lang="cs-CZ" smtClean="0"/>
              <a:t>Pokladní operace</a:t>
            </a:r>
          </a:p>
        </p:txBody>
      </p:sp>
      <p:sp>
        <p:nvSpPr>
          <p:cNvPr id="52227" name="Zástupný symbol pro obsah 2"/>
          <p:cNvSpPr>
            <a:spLocks noGrp="1"/>
          </p:cNvSpPr>
          <p:nvPr>
            <p:ph idx="1"/>
          </p:nvPr>
        </p:nvSpPr>
        <p:spPr/>
        <p:txBody>
          <a:bodyPr/>
          <a:lstStyle/>
          <a:p>
            <a:pPr marL="0" indent="0" algn="just" eaLnBrk="1" hangingPunct="1">
              <a:buFont typeface="Wingdings" pitchFamily="2" charset="2"/>
              <a:buNone/>
            </a:pPr>
            <a:r>
              <a:rPr lang="cs-CZ" smtClean="0">
                <a:solidFill>
                  <a:srgbClr val="FF0000"/>
                </a:solidFill>
              </a:rPr>
              <a:t>přijetí vkladu</a:t>
            </a:r>
            <a:r>
              <a:rPr lang="cs-CZ" smtClean="0"/>
              <a:t> tuzemských bankovek nebo tuzemských mincí </a:t>
            </a:r>
            <a:r>
              <a:rPr lang="cs-CZ" smtClean="0">
                <a:solidFill>
                  <a:srgbClr val="FF0000"/>
                </a:solidFill>
              </a:rPr>
              <a:t>na účet</a:t>
            </a:r>
            <a:r>
              <a:rPr lang="cs-CZ" smtClean="0"/>
              <a:t> vedený úvěrovou institucí nebo </a:t>
            </a:r>
            <a:r>
              <a:rPr lang="cs-CZ" smtClean="0">
                <a:solidFill>
                  <a:srgbClr val="FF0000"/>
                </a:solidFill>
              </a:rPr>
              <a:t>výplata</a:t>
            </a:r>
            <a:r>
              <a:rPr lang="cs-CZ" smtClean="0"/>
              <a:t> tuzemských bankovek nebo tuzemských mincí </a:t>
            </a:r>
            <a:r>
              <a:rPr lang="cs-CZ" smtClean="0">
                <a:solidFill>
                  <a:srgbClr val="FF0000"/>
                </a:solidFill>
              </a:rPr>
              <a:t>z tohoto účtu</a:t>
            </a:r>
            <a:r>
              <a:rPr lang="cs-CZ" smtClean="0"/>
              <a:t>, prováděné v místě k tomu určeném zaměstnanci úvěrové instituce nebo osobami jednajícími jménem nebo na účet úvěrové instituce.</a:t>
            </a:r>
          </a:p>
        </p:txBody>
      </p:sp>
    </p:spTree>
    <p:extLst>
      <p:ext uri="{BB962C8B-B14F-4D97-AF65-F5344CB8AC3E}">
        <p14:creationId xmlns:p14="http://schemas.microsoft.com/office/powerpoint/2010/main" val="18251467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eaLnBrk="1" hangingPunct="1"/>
            <a:r>
              <a:rPr lang="cs-CZ" b="1" dirty="0" smtClean="0"/>
              <a:t>Oběh bankovek a mincí </a:t>
            </a:r>
          </a:p>
        </p:txBody>
      </p:sp>
      <p:sp>
        <p:nvSpPr>
          <p:cNvPr id="53251" name="Rectangle 3"/>
          <p:cNvSpPr>
            <a:spLocks noGrp="1" noChangeArrowheads="1"/>
          </p:cNvSpPr>
          <p:nvPr>
            <p:ph sz="half" idx="1"/>
          </p:nvPr>
        </p:nvSpPr>
        <p:spPr/>
        <p:txBody>
          <a:bodyPr/>
          <a:lstStyle/>
          <a:p>
            <a:pPr eaLnBrk="1" hangingPunct="1">
              <a:lnSpc>
                <a:spcPct val="90000"/>
              </a:lnSpc>
            </a:pPr>
            <a:r>
              <a:rPr lang="cs-CZ" smtClean="0"/>
              <a:t>Relativně nucený oběh</a:t>
            </a:r>
          </a:p>
          <a:p>
            <a:pPr eaLnBrk="1" hangingPunct="1">
              <a:lnSpc>
                <a:spcPct val="90000"/>
              </a:lnSpc>
            </a:pPr>
            <a:r>
              <a:rPr lang="cs-CZ" smtClean="0"/>
              <a:t>Každý je povinen přijmout tuzemské bankovky a mince bez omezení, ledaže je oprávněn jejich příjem odmítnout</a:t>
            </a:r>
          </a:p>
        </p:txBody>
      </p:sp>
      <p:sp>
        <p:nvSpPr>
          <p:cNvPr id="53252" name="Zástupný symbol pro obsah 5"/>
          <p:cNvSpPr>
            <a:spLocks noGrp="1"/>
          </p:cNvSpPr>
          <p:nvPr>
            <p:ph sz="half" idx="2"/>
          </p:nvPr>
        </p:nvSpPr>
        <p:spPr/>
        <p:txBody>
          <a:bodyPr/>
          <a:lstStyle/>
          <a:p>
            <a:pPr eaLnBrk="1" hangingPunct="1"/>
            <a:r>
              <a:rPr lang="cs-CZ" sz="2400" smtClean="0"/>
              <a:t>Neplatné – stažené z oběhu /ÚI-PPO/</a:t>
            </a:r>
          </a:p>
          <a:p>
            <a:pPr eaLnBrk="1" hangingPunct="1"/>
            <a:r>
              <a:rPr lang="cs-CZ" sz="2400" smtClean="0"/>
              <a:t>Pamětní mince, neplatná platidla /</a:t>
            </a:r>
            <a:r>
              <a:rPr lang="cs-CZ" sz="2400" i="1" smtClean="0"/>
              <a:t>x</a:t>
            </a:r>
            <a:r>
              <a:rPr lang="cs-CZ" sz="2400" smtClean="0"/>
              <a:t> ČNB, ÚI-PPO/</a:t>
            </a:r>
          </a:p>
          <a:p>
            <a:pPr eaLnBrk="1" hangingPunct="1"/>
            <a:r>
              <a:rPr lang="cs-CZ" sz="2400" smtClean="0"/>
              <a:t>50 tuzemských mincí v jedné platbě /</a:t>
            </a:r>
            <a:r>
              <a:rPr lang="cs-CZ" sz="2400" i="1" smtClean="0"/>
              <a:t>x</a:t>
            </a:r>
            <a:r>
              <a:rPr lang="cs-CZ" sz="2400" smtClean="0"/>
              <a:t> ČNB, ÚI-PPO/</a:t>
            </a:r>
          </a:p>
          <a:p>
            <a:pPr eaLnBrk="1" hangingPunct="1"/>
            <a:r>
              <a:rPr lang="cs-CZ" sz="2400" smtClean="0"/>
              <a:t>Poškozené /FO/</a:t>
            </a:r>
          </a:p>
          <a:p>
            <a:pPr eaLnBrk="1" hangingPunct="1"/>
            <a:r>
              <a:rPr lang="cs-CZ" sz="2400" smtClean="0"/>
              <a:t>Poškozená – necelá /PO/</a:t>
            </a:r>
          </a:p>
        </p:txBody>
      </p:sp>
    </p:spTree>
    <p:extLst>
      <p:ext uri="{BB962C8B-B14F-4D97-AF65-F5344CB8AC3E}">
        <p14:creationId xmlns:p14="http://schemas.microsoft.com/office/powerpoint/2010/main" val="1965348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cs-CZ" smtClean="0"/>
              <a:t>Výměna</a:t>
            </a:r>
          </a:p>
        </p:txBody>
      </p:sp>
      <p:sp>
        <p:nvSpPr>
          <p:cNvPr id="54275" name="Rectangle 3"/>
          <p:cNvSpPr>
            <a:spLocks noGrp="1" noChangeArrowheads="1"/>
          </p:cNvSpPr>
          <p:nvPr>
            <p:ph type="body" idx="1"/>
          </p:nvPr>
        </p:nvSpPr>
        <p:spPr/>
        <p:txBody>
          <a:bodyPr/>
          <a:lstStyle/>
          <a:p>
            <a:pPr eaLnBrk="1" hangingPunct="1">
              <a:lnSpc>
                <a:spcPct val="80000"/>
              </a:lnSpc>
              <a:buFont typeface="Wingdings" pitchFamily="2" charset="2"/>
              <a:buNone/>
            </a:pPr>
            <a:r>
              <a:rPr lang="cs-CZ" sz="2000" smtClean="0"/>
              <a:t>§ 17 (ZČNB)</a:t>
            </a:r>
          </a:p>
          <a:p>
            <a:pPr eaLnBrk="1" hangingPunct="1">
              <a:lnSpc>
                <a:spcPct val="80000"/>
              </a:lnSpc>
              <a:buFont typeface="Wingdings" pitchFamily="2" charset="2"/>
              <a:buNone/>
            </a:pPr>
            <a:r>
              <a:rPr lang="cs-CZ" sz="2000" smtClean="0"/>
              <a:t>(1) Česká národní banka vyměňuje na požádání poškozené bankovky a mince, které vydala, za bankovky a mince nepoškozené.</a:t>
            </a:r>
          </a:p>
          <a:p>
            <a:pPr eaLnBrk="1" hangingPunct="1">
              <a:lnSpc>
                <a:spcPct val="80000"/>
              </a:lnSpc>
              <a:buFont typeface="Wingdings" pitchFamily="2" charset="2"/>
              <a:buNone/>
            </a:pPr>
            <a:r>
              <a:rPr lang="cs-CZ" sz="2000" smtClean="0"/>
              <a:t>(2) Česká národní banka může odmítnout vyměnit bankovky nebo mince, jejichž obrazec nebo reliéf je nečitelný nebo proděravělý, a zbytky bankovek menší než čtvrtina původní plochy bankovek. Takové bankovky a mince se předložiteli odeberou bez náhrady a zničí; v odůvodněných případech může Česká národní banka výjimečně náhradu poskytnout.</a:t>
            </a:r>
          </a:p>
          <a:p>
            <a:pPr eaLnBrk="1" hangingPunct="1">
              <a:lnSpc>
                <a:spcPct val="80000"/>
              </a:lnSpc>
              <a:buFont typeface="Wingdings" pitchFamily="2" charset="2"/>
              <a:buNone/>
            </a:pPr>
            <a:r>
              <a:rPr lang="cs-CZ" sz="2000" smtClean="0"/>
              <a:t>(3) Česká národní banka neposkytuje náhrady za bankovky a mince, které byly zničeny nebo ztraceny. Bez náhrady mohou být odebrány bankovky, jejichž vzhled byl pozměněn, zejména bankovky, které byly popsány, pomalovány, přetištěny, potištěny, perforovány, nebo které byly zamazány barvou, lepidlem nebo jiným podobným materiálem.</a:t>
            </a:r>
          </a:p>
        </p:txBody>
      </p:sp>
    </p:spTree>
    <p:extLst>
      <p:ext uri="{BB962C8B-B14F-4D97-AF65-F5344CB8AC3E}">
        <p14:creationId xmlns:p14="http://schemas.microsoft.com/office/powerpoint/2010/main" val="331587905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cs-CZ" smtClean="0"/>
              <a:t>Výměna ex oficio</a:t>
            </a:r>
          </a:p>
        </p:txBody>
      </p:sp>
      <p:sp>
        <p:nvSpPr>
          <p:cNvPr id="55299" name="Rectangle 3"/>
          <p:cNvSpPr>
            <a:spLocks noGrp="1" noChangeArrowheads="1"/>
          </p:cNvSpPr>
          <p:nvPr>
            <p:ph type="body" idx="1"/>
          </p:nvPr>
        </p:nvSpPr>
        <p:spPr/>
        <p:txBody>
          <a:bodyPr/>
          <a:lstStyle/>
          <a:p>
            <a:r>
              <a:rPr lang="cs-CZ" sz="2800" dirty="0" smtClean="0"/>
              <a:t>Bankovky a mince opotřebované oběhem Česká národní banka stahuje z oběhu, ničí je a nahrazuje bankovkami a mincemi novými.</a:t>
            </a:r>
          </a:p>
          <a:p>
            <a:endParaRPr lang="cs-CZ" sz="2800" dirty="0" smtClean="0"/>
          </a:p>
          <a:p>
            <a:r>
              <a:rPr lang="cs-CZ" sz="2800" dirty="0" smtClean="0"/>
              <a:t>Česká národní banka spravuje zásoby bankovek a mincí a organizuje dodávky bankovek a mincí od výrobců v souladu s požadavky peněžního oběhu.</a:t>
            </a:r>
          </a:p>
        </p:txBody>
      </p:sp>
    </p:spTree>
    <p:extLst>
      <p:ext uri="{BB962C8B-B14F-4D97-AF65-F5344CB8AC3E}">
        <p14:creationId xmlns:p14="http://schemas.microsoft.com/office/powerpoint/2010/main" val="23139932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1"/>
          <p:cNvSpPr>
            <a:spLocks noGrp="1"/>
          </p:cNvSpPr>
          <p:nvPr>
            <p:ph type="title"/>
          </p:nvPr>
        </p:nvSpPr>
        <p:spPr/>
        <p:txBody>
          <a:bodyPr/>
          <a:lstStyle/>
          <a:p>
            <a:pPr eaLnBrk="1" hangingPunct="1"/>
            <a:r>
              <a:rPr lang="cs-CZ" smtClean="0"/>
              <a:t>Principy výměny</a:t>
            </a:r>
          </a:p>
        </p:txBody>
      </p:sp>
      <p:sp>
        <p:nvSpPr>
          <p:cNvPr id="56323" name="Zástupný symbol pro obsah 2"/>
          <p:cNvSpPr>
            <a:spLocks noGrp="1"/>
          </p:cNvSpPr>
          <p:nvPr>
            <p:ph idx="1"/>
          </p:nvPr>
        </p:nvSpPr>
        <p:spPr/>
        <p:txBody>
          <a:bodyPr/>
          <a:lstStyle/>
          <a:p>
            <a:pPr eaLnBrk="1" hangingPunct="1"/>
            <a:r>
              <a:rPr lang="cs-CZ" smtClean="0"/>
              <a:t>Výměna platných </a:t>
            </a:r>
          </a:p>
          <a:p>
            <a:pPr eaLnBrk="1" hangingPunct="1"/>
            <a:r>
              <a:rPr lang="cs-CZ" smtClean="0"/>
              <a:t>Výměna platných stahovaných z oběhu</a:t>
            </a:r>
          </a:p>
          <a:p>
            <a:pPr eaLnBrk="1" hangingPunct="1"/>
            <a:r>
              <a:rPr lang="cs-CZ" smtClean="0"/>
              <a:t>Zákaz vrácení do oběhu opotřebovaných a poškozených platidel</a:t>
            </a:r>
          </a:p>
          <a:p>
            <a:pPr eaLnBrk="1" hangingPunct="1"/>
            <a:r>
              <a:rPr lang="cs-CZ" smtClean="0"/>
              <a:t>Pravidla třídění</a:t>
            </a:r>
          </a:p>
        </p:txBody>
      </p:sp>
    </p:spTree>
    <p:extLst>
      <p:ext uri="{BB962C8B-B14F-4D97-AF65-F5344CB8AC3E}">
        <p14:creationId xmlns:p14="http://schemas.microsoft.com/office/powerpoint/2010/main" val="34341523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p:nvPr>
        </p:nvSpPr>
        <p:spPr/>
        <p:txBody>
          <a:bodyPr/>
          <a:lstStyle/>
          <a:p>
            <a:pPr algn="ctr" eaLnBrk="1" hangingPunct="1"/>
            <a:r>
              <a:rPr lang="cs-CZ" smtClean="0"/>
              <a:t>Příjem poškozených platidel </a:t>
            </a:r>
          </a:p>
        </p:txBody>
      </p:sp>
      <p:sp>
        <p:nvSpPr>
          <p:cNvPr id="57347" name="Zástupný symbol pro obsah 2"/>
          <p:cNvSpPr>
            <a:spLocks noGrp="1"/>
          </p:cNvSpPr>
          <p:nvPr>
            <p:ph idx="1"/>
          </p:nvPr>
        </p:nvSpPr>
        <p:spPr/>
        <p:txBody>
          <a:bodyPr/>
          <a:lstStyle/>
          <a:p>
            <a:pPr eaLnBrk="1" hangingPunct="1"/>
            <a:r>
              <a:rPr lang="cs-CZ" smtClean="0"/>
              <a:t>Běžně poškozené tuzemské bankovky a mince</a:t>
            </a:r>
          </a:p>
          <a:p>
            <a:pPr eaLnBrk="1" hangingPunct="1"/>
            <a:r>
              <a:rPr lang="cs-CZ" smtClean="0"/>
              <a:t>Nestandardně poškozené tuzemské bankovky</a:t>
            </a:r>
          </a:p>
        </p:txBody>
      </p:sp>
    </p:spTree>
    <p:extLst>
      <p:ext uri="{BB962C8B-B14F-4D97-AF65-F5344CB8AC3E}">
        <p14:creationId xmlns:p14="http://schemas.microsoft.com/office/powerpoint/2010/main" val="6103723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adpis 1"/>
          <p:cNvSpPr>
            <a:spLocks noGrp="1"/>
          </p:cNvSpPr>
          <p:nvPr>
            <p:ph type="title"/>
          </p:nvPr>
        </p:nvSpPr>
        <p:spPr/>
        <p:txBody>
          <a:bodyPr/>
          <a:lstStyle/>
          <a:p>
            <a:pPr eaLnBrk="1" hangingPunct="1"/>
            <a:r>
              <a:rPr lang="cs-CZ" smtClean="0"/>
              <a:t>Náhrady 100%</a:t>
            </a:r>
          </a:p>
        </p:txBody>
      </p:sp>
      <p:sp>
        <p:nvSpPr>
          <p:cNvPr id="58371" name="Zástupný symbol pro obsah 2"/>
          <p:cNvSpPr>
            <a:spLocks noGrp="1"/>
          </p:cNvSpPr>
          <p:nvPr>
            <p:ph idx="1"/>
          </p:nvPr>
        </p:nvSpPr>
        <p:spPr/>
        <p:txBody>
          <a:bodyPr>
            <a:normAutofit lnSpcReduction="10000"/>
          </a:bodyPr>
          <a:lstStyle/>
          <a:p>
            <a:pPr eaLnBrk="1" hangingPunct="1"/>
            <a:r>
              <a:rPr lang="cs-CZ" sz="2800" smtClean="0"/>
              <a:t>Za celé</a:t>
            </a:r>
          </a:p>
          <a:p>
            <a:pPr eaLnBrk="1" hangingPunct="1"/>
            <a:r>
              <a:rPr lang="cs-CZ" sz="2800" smtClean="0"/>
              <a:t>Celistvé: se jedná o bankovky, jejichž celková plocha je větší než 50 %, které jsou celistvé nebo které se skládají nejvýše ze 2 částí, jež nepochybně patří k sobě (v případě pochybností o tom, zda jednotlivé části bankovky patří k sobě, se posuzuje každá část samostatně)</a:t>
            </a:r>
          </a:p>
          <a:p>
            <a:pPr eaLnBrk="1" hangingPunct="1"/>
            <a:r>
              <a:rPr lang="cs-CZ" sz="2800" smtClean="0"/>
              <a:t>Nestandardně poškozené tuzemské bankovky a mince se nevyměňují. X pohromy ….</a:t>
            </a:r>
          </a:p>
        </p:txBody>
      </p:sp>
    </p:spTree>
    <p:extLst>
      <p:ext uri="{BB962C8B-B14F-4D97-AF65-F5344CB8AC3E}">
        <p14:creationId xmlns:p14="http://schemas.microsoft.com/office/powerpoint/2010/main" val="3709993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Nadpis 1"/>
          <p:cNvSpPr>
            <a:spLocks noGrp="1"/>
          </p:cNvSpPr>
          <p:nvPr>
            <p:ph type="title"/>
          </p:nvPr>
        </p:nvSpPr>
        <p:spPr/>
        <p:txBody>
          <a:bodyPr>
            <a:normAutofit fontScale="90000"/>
          </a:bodyPr>
          <a:lstStyle/>
          <a:p>
            <a:pPr eaLnBrk="1" hangingPunct="1"/>
            <a:r>
              <a:rPr lang="cs-CZ" smtClean="0"/>
              <a:t>Poskytování náhrady za necelá platidla </a:t>
            </a:r>
          </a:p>
        </p:txBody>
      </p:sp>
      <p:sp>
        <p:nvSpPr>
          <p:cNvPr id="3" name="Zástupný symbol pro obsah 2"/>
          <p:cNvSpPr>
            <a:spLocks noGrp="1"/>
          </p:cNvSpPr>
          <p:nvPr>
            <p:ph idx="1"/>
          </p:nvPr>
        </p:nvSpPr>
        <p:spPr/>
        <p:txBody>
          <a:bodyPr/>
          <a:lstStyle/>
          <a:p>
            <a:pPr eaLnBrk="1" hangingPunct="1">
              <a:defRPr/>
            </a:pPr>
            <a:r>
              <a:rPr lang="cs-CZ" dirty="0" smtClean="0"/>
              <a:t>Prováděcí vyhláška ČNB 274/2011 Sb.</a:t>
            </a:r>
          </a:p>
          <a:p>
            <a:pPr eaLnBrk="1" hangingPunct="1">
              <a:defRPr/>
            </a:pPr>
            <a:r>
              <a:rPr lang="cs-CZ" sz="2400" dirty="0" smtClean="0"/>
              <a:t>Celková plocha necelé tuzemské bankovky se určuje přiložením na mřížku, která rozděluje plochu bankovky stejným počtem svislých i vodorovných linek na 100 stejně velkých políček. Náhrada za necelou tuzemskou bankovku se poskytne, je-li</a:t>
            </a:r>
          </a:p>
          <a:p>
            <a:pPr eaLnBrk="1" hangingPunct="1">
              <a:defRPr/>
            </a:pPr>
            <a:r>
              <a:rPr lang="cs-CZ" sz="2400" dirty="0" smtClean="0"/>
              <a:t>a) nejméně 51 políček mřížky zakryto více než z poloviny a zároveň je celková plocha necelé bankovky větší než 50 %, nebo</a:t>
            </a:r>
          </a:p>
          <a:p>
            <a:pPr eaLnBrk="1" hangingPunct="1">
              <a:defRPr/>
            </a:pPr>
            <a:r>
              <a:rPr lang="cs-CZ" sz="2400" dirty="0" smtClean="0"/>
              <a:t>b) 50 políček mřížky zakryto ze 100 % a navíc je zakryto alespoň částečně i další políčko.</a:t>
            </a:r>
          </a:p>
          <a:p>
            <a:pPr marL="0" indent="0" eaLnBrk="1" hangingPunct="1">
              <a:buFont typeface="Wingdings" pitchFamily="2" charset="2"/>
              <a:buNone/>
              <a:defRPr/>
            </a:pPr>
            <a:endParaRPr lang="cs-CZ" dirty="0" smtClean="0"/>
          </a:p>
        </p:txBody>
      </p:sp>
    </p:spTree>
    <p:extLst>
      <p:ext uri="{BB962C8B-B14F-4D97-AF65-F5344CB8AC3E}">
        <p14:creationId xmlns:p14="http://schemas.microsoft.com/office/powerpoint/2010/main" val="28008065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4"/>
          <p:cNvSpPr>
            <a:spLocks noGrp="1" noChangeArrowheads="1"/>
          </p:cNvSpPr>
          <p:nvPr>
            <p:ph type="ctrTitle"/>
          </p:nvPr>
        </p:nvSpPr>
        <p:spPr/>
        <p:txBody>
          <a:bodyPr/>
          <a:lstStyle/>
          <a:p>
            <a:pPr algn="ctr" eaLnBrk="1" hangingPunct="1"/>
            <a:r>
              <a:rPr lang="cs-CZ" smtClean="0"/>
              <a:t>Padělání, pozměňování</a:t>
            </a:r>
            <a:br>
              <a:rPr lang="cs-CZ" smtClean="0"/>
            </a:br>
            <a:r>
              <a:rPr lang="cs-CZ" smtClean="0"/>
              <a:t>a reprodukce</a:t>
            </a:r>
          </a:p>
        </p:txBody>
      </p:sp>
      <p:sp>
        <p:nvSpPr>
          <p:cNvPr id="60419" name="Rectangle 5"/>
          <p:cNvSpPr>
            <a:spLocks noGrp="1" noChangeArrowheads="1"/>
          </p:cNvSpPr>
          <p:nvPr>
            <p:ph type="subTitle" idx="1"/>
          </p:nvPr>
        </p:nvSpPr>
        <p:spPr/>
        <p:txBody>
          <a:bodyPr/>
          <a:lstStyle/>
          <a:p>
            <a:pPr eaLnBrk="1" hangingPunct="1"/>
            <a:endParaRPr lang="cs-CZ" smtClean="0"/>
          </a:p>
        </p:txBody>
      </p:sp>
    </p:spTree>
    <p:extLst>
      <p:ext uri="{BB962C8B-B14F-4D97-AF65-F5344CB8AC3E}">
        <p14:creationId xmlns:p14="http://schemas.microsoft.com/office/powerpoint/2010/main" val="21914155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cs-CZ" smtClean="0"/>
              <a:t>Definice</a:t>
            </a:r>
          </a:p>
        </p:txBody>
      </p:sp>
      <p:sp>
        <p:nvSpPr>
          <p:cNvPr id="61443" name="Rectangle 3"/>
          <p:cNvSpPr>
            <a:spLocks noGrp="1" noChangeArrowheads="1"/>
          </p:cNvSpPr>
          <p:nvPr>
            <p:ph type="body" idx="1"/>
          </p:nvPr>
        </p:nvSpPr>
        <p:spPr/>
        <p:txBody>
          <a:bodyPr/>
          <a:lstStyle/>
          <a:p>
            <a:pPr eaLnBrk="1" hangingPunct="1"/>
            <a:r>
              <a:rPr lang="cs-CZ" smtClean="0"/>
              <a:t>Padělání</a:t>
            </a:r>
          </a:p>
          <a:p>
            <a:pPr eaLnBrk="1" hangingPunct="1"/>
            <a:r>
              <a:rPr lang="cs-CZ" smtClean="0"/>
              <a:t>Pozměňování</a:t>
            </a:r>
          </a:p>
          <a:p>
            <a:pPr eaLnBrk="1" hangingPunct="1"/>
            <a:r>
              <a:rPr lang="cs-CZ" smtClean="0"/>
              <a:t>Reprodukce</a:t>
            </a:r>
          </a:p>
        </p:txBody>
      </p:sp>
    </p:spTree>
    <p:extLst>
      <p:ext uri="{BB962C8B-B14F-4D97-AF65-F5344CB8AC3E}">
        <p14:creationId xmlns:p14="http://schemas.microsoft.com/office/powerpoint/2010/main" val="1264767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Měnová sukcese</a:t>
            </a:r>
            <a:endParaRPr lang="cs-CZ" b="1" dirty="0"/>
          </a:p>
        </p:txBody>
      </p:sp>
      <p:sp>
        <p:nvSpPr>
          <p:cNvPr id="3" name="Zástupný symbol pro obsah 2"/>
          <p:cNvSpPr>
            <a:spLocks noGrp="1"/>
          </p:cNvSpPr>
          <p:nvPr>
            <p:ph idx="1"/>
          </p:nvPr>
        </p:nvSpPr>
        <p:spPr/>
        <p:txBody>
          <a:bodyPr/>
          <a:lstStyle/>
          <a:p>
            <a:r>
              <a:rPr lang="cs-CZ" b="1" i="1" dirty="0" smtClean="0"/>
              <a:t>Měnová sukcese – </a:t>
            </a:r>
            <a:r>
              <a:rPr lang="cs-CZ" b="1" dirty="0" smtClean="0"/>
              <a:t>nástupnictví po jiné měně platné na daném území </a:t>
            </a:r>
          </a:p>
          <a:p>
            <a:r>
              <a:rPr lang="cs-CZ" b="1" i="1" dirty="0" smtClean="0"/>
              <a:t>Pravá měnová sukcese </a:t>
            </a:r>
            <a:r>
              <a:rPr lang="cs-CZ" b="1" dirty="0" smtClean="0"/>
              <a:t>– právní stav, ve kterém dochází ke kontinuitě práv a závazků po nahrazení jedné měny jinou</a:t>
            </a:r>
          </a:p>
          <a:p>
            <a:r>
              <a:rPr lang="cs-CZ" b="1" dirty="0" smtClean="0"/>
              <a:t>1919, 1939, 1993, ???? (EUR)</a:t>
            </a:r>
          </a:p>
          <a:p>
            <a:pPr marL="0" indent="0">
              <a:buNone/>
            </a:pPr>
            <a:endParaRPr lang="cs-CZ" b="1" i="1" dirty="0"/>
          </a:p>
        </p:txBody>
      </p:sp>
    </p:spTree>
    <p:extLst>
      <p:ext uri="{BB962C8B-B14F-4D97-AF65-F5344CB8AC3E}">
        <p14:creationId xmlns:p14="http://schemas.microsoft.com/office/powerpoint/2010/main" val="1183974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p:cNvSpPr>
            <a:spLocks noGrp="1" noChangeArrowheads="1"/>
          </p:cNvSpPr>
          <p:nvPr>
            <p:ph type="title"/>
          </p:nvPr>
        </p:nvSpPr>
        <p:spPr/>
        <p:txBody>
          <a:bodyPr>
            <a:normAutofit fontScale="90000"/>
          </a:bodyPr>
          <a:lstStyle/>
          <a:p>
            <a:pPr algn="ctr" eaLnBrk="1" hangingPunct="1"/>
            <a:r>
              <a:rPr lang="cs-CZ" sz="4000" b="1" smtClean="0"/>
              <a:t>Trestné činy proti měně a platebním prostředkům (40/2009 Sb.)</a:t>
            </a:r>
            <a:endParaRPr lang="cs-CZ" sz="4000" smtClean="0"/>
          </a:p>
        </p:txBody>
      </p:sp>
      <p:sp>
        <p:nvSpPr>
          <p:cNvPr id="62467" name="Rectangle 5"/>
          <p:cNvSpPr>
            <a:spLocks noGrp="1" noChangeArrowheads="1"/>
          </p:cNvSpPr>
          <p:nvPr>
            <p:ph type="body" idx="1"/>
          </p:nvPr>
        </p:nvSpPr>
        <p:spPr/>
        <p:txBody>
          <a:bodyPr>
            <a:normAutofit lnSpcReduction="10000"/>
          </a:bodyPr>
          <a:lstStyle/>
          <a:p>
            <a:pPr eaLnBrk="1" hangingPunct="1">
              <a:lnSpc>
                <a:spcPct val="90000"/>
              </a:lnSpc>
            </a:pPr>
            <a:r>
              <a:rPr lang="cs-CZ" smtClean="0"/>
              <a:t>§ 233 – Padělání a pozměnění peněz</a:t>
            </a:r>
          </a:p>
          <a:p>
            <a:pPr eaLnBrk="1" hangingPunct="1">
              <a:lnSpc>
                <a:spcPct val="90000"/>
              </a:lnSpc>
            </a:pPr>
            <a:r>
              <a:rPr lang="cs-CZ" smtClean="0"/>
              <a:t>§ 234 - Neoprávněné opatření, padělání a pozměnění platebního prostředku </a:t>
            </a:r>
          </a:p>
          <a:p>
            <a:pPr eaLnBrk="1" hangingPunct="1">
              <a:lnSpc>
                <a:spcPct val="90000"/>
              </a:lnSpc>
            </a:pPr>
            <a:r>
              <a:rPr lang="cs-CZ" smtClean="0"/>
              <a:t>§ 235 – Udávání padělaných a pozměněných peněz</a:t>
            </a:r>
          </a:p>
          <a:p>
            <a:pPr eaLnBrk="1" hangingPunct="1">
              <a:lnSpc>
                <a:spcPct val="90000"/>
              </a:lnSpc>
            </a:pPr>
            <a:r>
              <a:rPr lang="cs-CZ" smtClean="0"/>
              <a:t>§ 236 – Výroba a držení padělatelského náčiní</a:t>
            </a:r>
          </a:p>
          <a:p>
            <a:pPr eaLnBrk="1" hangingPunct="1">
              <a:lnSpc>
                <a:spcPct val="90000"/>
              </a:lnSpc>
            </a:pPr>
            <a:r>
              <a:rPr lang="cs-CZ" smtClean="0"/>
              <a:t>§ 237 – Neoprávněná výroba peněz</a:t>
            </a:r>
          </a:p>
          <a:p>
            <a:pPr eaLnBrk="1" hangingPunct="1">
              <a:lnSpc>
                <a:spcPct val="90000"/>
              </a:lnSpc>
            </a:pPr>
            <a:r>
              <a:rPr lang="cs-CZ" smtClean="0"/>
              <a:t>§ 239 – Ohrožování oběhu tuzemských peněz</a:t>
            </a:r>
          </a:p>
        </p:txBody>
      </p:sp>
    </p:spTree>
    <p:extLst>
      <p:ext uri="{BB962C8B-B14F-4D97-AF65-F5344CB8AC3E}">
        <p14:creationId xmlns:p14="http://schemas.microsoft.com/office/powerpoint/2010/main" val="186156079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ctr" eaLnBrk="1" hangingPunct="1"/>
            <a:r>
              <a:rPr lang="cs-CZ" smtClean="0"/>
              <a:t>15/1932 Sb. z. n.</a:t>
            </a:r>
          </a:p>
        </p:txBody>
      </p:sp>
      <p:sp>
        <p:nvSpPr>
          <p:cNvPr id="63491" name="Rectangle 3"/>
          <p:cNvSpPr>
            <a:spLocks noGrp="1" noChangeArrowheads="1"/>
          </p:cNvSpPr>
          <p:nvPr>
            <p:ph type="body" sz="half" idx="2"/>
          </p:nvPr>
        </p:nvSpPr>
        <p:spPr/>
        <p:txBody>
          <a:bodyPr/>
          <a:lstStyle/>
          <a:p>
            <a:pPr eaLnBrk="1" hangingPunct="1"/>
            <a:r>
              <a:rPr lang="cs-CZ" sz="2800" smtClean="0"/>
              <a:t>Mezinárodní úmluva o potírání penězokazectví z 20.4.1929</a:t>
            </a:r>
          </a:p>
          <a:p>
            <a:pPr eaLnBrk="1" hangingPunct="1"/>
            <a:r>
              <a:rPr lang="cs-CZ" sz="2800" smtClean="0"/>
              <a:t>prof. </a:t>
            </a:r>
            <a:r>
              <a:rPr lang="cs-CZ" sz="2800" b="1" smtClean="0">
                <a:solidFill>
                  <a:schemeClr val="folHlink"/>
                </a:solidFill>
              </a:rPr>
              <a:t>Jaroslav Kalláb</a:t>
            </a:r>
          </a:p>
          <a:p>
            <a:pPr eaLnBrk="1" hangingPunct="1">
              <a:buFont typeface="Wingdings" pitchFamily="2" charset="2"/>
              <a:buNone/>
            </a:pPr>
            <a:r>
              <a:rPr lang="cs-CZ" sz="2800" smtClean="0"/>
              <a:t>     mezinárodní a trestní právo</a:t>
            </a:r>
          </a:p>
          <a:p>
            <a:pPr eaLnBrk="1" hangingPunct="1">
              <a:buFont typeface="Wingdings" pitchFamily="2" charset="2"/>
              <a:buNone/>
            </a:pPr>
            <a:endParaRPr lang="cs-CZ" sz="2800" smtClean="0"/>
          </a:p>
          <a:p>
            <a:pPr eaLnBrk="1" hangingPunct="1"/>
            <a:endParaRPr lang="cs-CZ" sz="2800" smtClean="0"/>
          </a:p>
        </p:txBody>
      </p:sp>
      <p:pic>
        <p:nvPicPr>
          <p:cNvPr id="63492" name="Picture 7" descr="img0985"/>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187450" y="2205038"/>
            <a:ext cx="2752725" cy="4119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169590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Peněžní reforma</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Prostá výměna znaků peněz</a:t>
            </a:r>
          </a:p>
          <a:p>
            <a:r>
              <a:rPr lang="cs-CZ" dirty="0" smtClean="0"/>
              <a:t>Cca po 10 – 20 letech</a:t>
            </a:r>
          </a:p>
          <a:p>
            <a:r>
              <a:rPr lang="cs-CZ" u="sng" dirty="0" smtClean="0"/>
              <a:t>Důvody: </a:t>
            </a:r>
            <a:r>
              <a:rPr lang="cs-CZ" dirty="0"/>
              <a:t> </a:t>
            </a:r>
            <a:r>
              <a:rPr lang="cs-CZ" dirty="0" smtClean="0"/>
              <a:t>technické, preventivní, ideologické, státoprávní, estetické …</a:t>
            </a:r>
          </a:p>
          <a:p>
            <a:r>
              <a:rPr lang="cs-CZ" u="sng" dirty="0" smtClean="0"/>
              <a:t>Následky</a:t>
            </a:r>
            <a:r>
              <a:rPr lang="cs-CZ" dirty="0" smtClean="0"/>
              <a:t>: ukončení platnosti vzoru platidel, stažení z oběhu, výměna, prekluze, likvidace</a:t>
            </a:r>
          </a:p>
          <a:p>
            <a:r>
              <a:rPr lang="cs-CZ" u="sng" dirty="0" smtClean="0"/>
              <a:t>Státy bez monetární prekluze: </a:t>
            </a:r>
            <a:r>
              <a:rPr lang="cs-CZ" dirty="0" smtClean="0"/>
              <a:t>např. USA</a:t>
            </a:r>
            <a:endParaRPr lang="cs-CZ" u="sng" dirty="0" smtClean="0"/>
          </a:p>
        </p:txBody>
      </p:sp>
    </p:spTree>
    <p:extLst>
      <p:ext uri="{BB962C8B-B14F-4D97-AF65-F5344CB8AC3E}">
        <p14:creationId xmlns:p14="http://schemas.microsoft.com/office/powerpoint/2010/main" val="1728699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Měnový zákon</a:t>
            </a:r>
            <a:endParaRPr lang="cs-CZ" b="1" dirty="0"/>
          </a:p>
        </p:txBody>
      </p:sp>
      <p:sp>
        <p:nvSpPr>
          <p:cNvPr id="3" name="Zástupný symbol pro obsah 2"/>
          <p:cNvSpPr>
            <a:spLocks noGrp="1"/>
          </p:cNvSpPr>
          <p:nvPr>
            <p:ph idx="1"/>
          </p:nvPr>
        </p:nvSpPr>
        <p:spPr/>
        <p:txBody>
          <a:bodyPr>
            <a:normAutofit fontScale="85000" lnSpcReduction="10000"/>
          </a:bodyPr>
          <a:lstStyle/>
          <a:p>
            <a:r>
              <a:rPr lang="cs-CZ" dirty="0" smtClean="0"/>
              <a:t>Sen o kodifikaci měnového práva – měnový kodex = důstojný základ peněžního systému daného státu</a:t>
            </a:r>
          </a:p>
          <a:p>
            <a:r>
              <a:rPr lang="cs-CZ" dirty="0" smtClean="0"/>
              <a:t>V ČR supluje měnový zákon: </a:t>
            </a:r>
            <a:r>
              <a:rPr lang="cs-CZ" b="1" dirty="0" smtClean="0"/>
              <a:t>Zákon</a:t>
            </a:r>
            <a:r>
              <a:rPr lang="cs-CZ" dirty="0" smtClean="0"/>
              <a:t> č. 6/1993 Sb., </a:t>
            </a:r>
            <a:r>
              <a:rPr lang="cs-CZ" b="1" dirty="0" smtClean="0"/>
              <a:t>o České národní bance</a:t>
            </a:r>
            <a:r>
              <a:rPr lang="cs-CZ" dirty="0" smtClean="0"/>
              <a:t>, </a:t>
            </a:r>
            <a:r>
              <a:rPr lang="cs-CZ" b="1" dirty="0" smtClean="0"/>
              <a:t>Zákon </a:t>
            </a:r>
            <a:r>
              <a:rPr lang="cs-CZ" dirty="0" smtClean="0"/>
              <a:t>č. 60/1993 Sb., </a:t>
            </a:r>
            <a:r>
              <a:rPr lang="cs-CZ" b="1" dirty="0" smtClean="0"/>
              <a:t>o oddělení měny, Zákon </a:t>
            </a:r>
            <a:r>
              <a:rPr lang="cs-CZ" dirty="0" smtClean="0"/>
              <a:t>č. 136/2011 Sb., </a:t>
            </a:r>
            <a:r>
              <a:rPr lang="cs-CZ" b="1" dirty="0" smtClean="0"/>
              <a:t>o oběhu bankovek a mincí, Zákon </a:t>
            </a:r>
            <a:r>
              <a:rPr lang="cs-CZ" dirty="0" smtClean="0"/>
              <a:t>č. 284/2009 Sb., </a:t>
            </a:r>
            <a:r>
              <a:rPr lang="cs-CZ" b="1" dirty="0" smtClean="0"/>
              <a:t>o platebním styku, Zákon </a:t>
            </a:r>
            <a:r>
              <a:rPr lang="cs-CZ" dirty="0" smtClean="0"/>
              <a:t>č. 253/2008 Sb., </a:t>
            </a:r>
            <a:r>
              <a:rPr lang="cs-CZ" b="1" dirty="0" smtClean="0"/>
              <a:t>o některých opatřeních proti legalizaci výnosu z trestné činnosti a financování terorismu</a:t>
            </a:r>
          </a:p>
          <a:p>
            <a:endParaRPr lang="cs-CZ" dirty="0"/>
          </a:p>
        </p:txBody>
      </p:sp>
    </p:spTree>
    <p:extLst>
      <p:ext uri="{BB962C8B-B14F-4D97-AF65-F5344CB8AC3E}">
        <p14:creationId xmlns:p14="http://schemas.microsoft.com/office/powerpoint/2010/main" val="3399644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Obsah měnového zákona</a:t>
            </a:r>
            <a:endParaRPr lang="cs-CZ" b="1" dirty="0"/>
          </a:p>
        </p:txBody>
      </p:sp>
      <p:sp>
        <p:nvSpPr>
          <p:cNvPr id="3" name="Zástupný symbol pro obsah 2"/>
          <p:cNvSpPr>
            <a:spLocks noGrp="1"/>
          </p:cNvSpPr>
          <p:nvPr>
            <p:ph idx="1"/>
          </p:nvPr>
        </p:nvSpPr>
        <p:spPr/>
        <p:txBody>
          <a:bodyPr>
            <a:normAutofit fontScale="92500"/>
          </a:bodyPr>
          <a:lstStyle/>
          <a:p>
            <a:r>
              <a:rPr lang="cs-CZ" dirty="0" smtClean="0"/>
              <a:t>Peněžní jednotka a dílčí peněžní jednotka</a:t>
            </a:r>
          </a:p>
          <a:p>
            <a:r>
              <a:rPr lang="cs-CZ" dirty="0" smtClean="0"/>
              <a:t>Parita a konvertibilita </a:t>
            </a:r>
          </a:p>
          <a:p>
            <a:r>
              <a:rPr lang="cs-CZ" dirty="0" smtClean="0"/>
              <a:t>Znaky peněz a pravidla jejich emise</a:t>
            </a:r>
          </a:p>
          <a:p>
            <a:r>
              <a:rPr lang="cs-CZ" dirty="0" smtClean="0"/>
              <a:t>Emisní instituce a emisní oprávnění</a:t>
            </a:r>
          </a:p>
          <a:p>
            <a:r>
              <a:rPr lang="cs-CZ" dirty="0" smtClean="0"/>
              <a:t>Pravidla nuceného oběhu a bezhotovostního platebního styku</a:t>
            </a:r>
          </a:p>
          <a:p>
            <a:r>
              <a:rPr lang="cs-CZ" dirty="0" smtClean="0"/>
              <a:t>Ochrana měny</a:t>
            </a:r>
          </a:p>
          <a:p>
            <a:r>
              <a:rPr lang="cs-CZ" dirty="0" smtClean="0"/>
              <a:t>Vztah k předcházející měně </a:t>
            </a:r>
            <a:endParaRPr lang="cs-CZ" dirty="0"/>
          </a:p>
        </p:txBody>
      </p:sp>
    </p:spTree>
    <p:extLst>
      <p:ext uri="{BB962C8B-B14F-4D97-AF65-F5344CB8AC3E}">
        <p14:creationId xmlns:p14="http://schemas.microsoft.com/office/powerpoint/2010/main" val="4285906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Konstitucionalizace</a:t>
            </a:r>
            <a:r>
              <a:rPr lang="cs-CZ" b="1" dirty="0" smtClean="0"/>
              <a:t> měny</a:t>
            </a:r>
            <a:endParaRPr lang="cs-CZ" b="1" dirty="0"/>
          </a:p>
        </p:txBody>
      </p:sp>
      <p:sp>
        <p:nvSpPr>
          <p:cNvPr id="3" name="Zástupný symbol pro obsah 2"/>
          <p:cNvSpPr>
            <a:spLocks noGrp="1"/>
          </p:cNvSpPr>
          <p:nvPr>
            <p:ph idx="1"/>
          </p:nvPr>
        </p:nvSpPr>
        <p:spPr/>
        <p:txBody>
          <a:bodyPr/>
          <a:lstStyle/>
          <a:p>
            <a:r>
              <a:rPr lang="cs-CZ" dirty="0" smtClean="0"/>
              <a:t>Zakotvení měny jako znaku suverenity státu v normativním právním aktu nejvyšší právní síly</a:t>
            </a:r>
          </a:p>
          <a:p>
            <a:r>
              <a:rPr lang="cs-CZ" dirty="0" smtClean="0"/>
              <a:t>Měna jako národní symbol</a:t>
            </a:r>
          </a:p>
          <a:p>
            <a:r>
              <a:rPr lang="cs-CZ" dirty="0" smtClean="0"/>
              <a:t>Př.: „</a:t>
            </a:r>
            <a:r>
              <a:rPr lang="cs-CZ" i="1" dirty="0"/>
              <a:t>K) </a:t>
            </a:r>
            <a:r>
              <a:rPr lang="cs-CZ" i="1" dirty="0" err="1"/>
              <a:t>cikk</a:t>
            </a:r>
            <a:endParaRPr lang="cs-CZ" i="1" dirty="0"/>
          </a:p>
          <a:p>
            <a:pPr marL="0" indent="0">
              <a:buNone/>
            </a:pPr>
            <a:r>
              <a:rPr lang="cs-CZ" dirty="0" err="1"/>
              <a:t>Magyarország</a:t>
            </a:r>
            <a:r>
              <a:rPr lang="cs-CZ" dirty="0"/>
              <a:t> </a:t>
            </a:r>
            <a:r>
              <a:rPr lang="cs-CZ" dirty="0" err="1"/>
              <a:t>hivatalos</a:t>
            </a:r>
            <a:r>
              <a:rPr lang="cs-CZ" dirty="0"/>
              <a:t> </a:t>
            </a:r>
            <a:r>
              <a:rPr lang="cs-CZ" dirty="0" err="1"/>
              <a:t>pénzneme</a:t>
            </a:r>
            <a:r>
              <a:rPr lang="cs-CZ" dirty="0"/>
              <a:t> a </a:t>
            </a:r>
            <a:r>
              <a:rPr lang="cs-CZ" dirty="0" smtClean="0"/>
              <a:t>forint.“</a:t>
            </a:r>
          </a:p>
          <a:p>
            <a:r>
              <a:rPr lang="cs-CZ" dirty="0" smtClean="0"/>
              <a:t>Ústavní pořádek ČR:  ?</a:t>
            </a:r>
            <a:endParaRPr lang="cs-CZ" dirty="0"/>
          </a:p>
        </p:txBody>
      </p:sp>
    </p:spTree>
    <p:extLst>
      <p:ext uri="{BB962C8B-B14F-4D97-AF65-F5344CB8AC3E}">
        <p14:creationId xmlns:p14="http://schemas.microsoft.com/office/powerpoint/2010/main" val="1879988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295</TotalTime>
  <Words>2608</Words>
  <Application>Microsoft Office PowerPoint</Application>
  <PresentationFormat>Předvádění na obrazovce (4:3)</PresentationFormat>
  <Paragraphs>524</Paragraphs>
  <Slides>51</Slides>
  <Notes>2</Notes>
  <HiddenSlides>0</HiddenSlides>
  <MMClips>0</MMClips>
  <ScaleCrop>false</ScaleCrop>
  <HeadingPairs>
    <vt:vector size="4" baseType="variant">
      <vt:variant>
        <vt:lpstr>Motiv</vt:lpstr>
      </vt:variant>
      <vt:variant>
        <vt:i4>1</vt:i4>
      </vt:variant>
      <vt:variant>
        <vt:lpstr>Nadpisy snímků</vt:lpstr>
      </vt:variant>
      <vt:variant>
        <vt:i4>51</vt:i4>
      </vt:variant>
    </vt:vector>
  </HeadingPairs>
  <TitlesOfParts>
    <vt:vector size="52" baseType="lpstr">
      <vt:lpstr>Motiv systému Office</vt:lpstr>
      <vt:lpstr>PENĚŽNÍ ZŘÍZENÍ</vt:lpstr>
      <vt:lpstr>Právo peněžního systému =</vt:lpstr>
      <vt:lpstr>Měnová suverenita</vt:lpstr>
      <vt:lpstr>Měnová reforma</vt:lpstr>
      <vt:lpstr>Měnová sukcese</vt:lpstr>
      <vt:lpstr>Peněžní reforma</vt:lpstr>
      <vt:lpstr>Měnový zákon</vt:lpstr>
      <vt:lpstr>Obsah měnového zákona</vt:lpstr>
      <vt:lpstr>Konstitucionalizace měny</vt:lpstr>
      <vt:lpstr>Ústava ČR</vt:lpstr>
      <vt:lpstr>Ústavní zákon  o československé federaci</vt:lpstr>
      <vt:lpstr>Konstitucionalizace v Polsku Dz.U. 1997 nr 78 poz. 483</vt:lpstr>
      <vt:lpstr>Slovensko 462/1992 Zb.</vt:lpstr>
      <vt:lpstr>Peněžní zřízení ČR</vt:lpstr>
      <vt:lpstr>ZČNB</vt:lpstr>
      <vt:lpstr>EMISE</vt:lpstr>
      <vt:lpstr>Emise</vt:lpstr>
      <vt:lpstr>Nástroje měnové regulace</vt:lpstr>
      <vt:lpstr>Emise znaků peněz</vt:lpstr>
      <vt:lpstr>39/1948 Sb., o platidlech československé měny</vt:lpstr>
      <vt:lpstr>Emisní normativní akt</vt:lpstr>
      <vt:lpstr>Obsah emisní vyhlášky I</vt:lpstr>
      <vt:lpstr>Obsah emisní vyhlášky II</vt:lpstr>
      <vt:lpstr>Čas</vt:lpstr>
      <vt:lpstr>Počty vyrobených mincí zdroj ČNB</vt:lpstr>
      <vt:lpstr>Prezentace aplikace PowerPoint</vt:lpstr>
      <vt:lpstr>Struktura bankovek v oběhu</vt:lpstr>
      <vt:lpstr>Struktura mincí v oběhu</vt:lpstr>
      <vt:lpstr>PENĚŽNÍ OBĚH</vt:lpstr>
      <vt:lpstr>Platidla - kategorie</vt:lpstr>
      <vt:lpstr>Tuzemská bankovka</vt:lpstr>
      <vt:lpstr>Tuzemské mince</vt:lpstr>
      <vt:lpstr>Pamětní mince</vt:lpstr>
      <vt:lpstr>Kvalitativní kategorie platidel</vt:lpstr>
      <vt:lpstr>Celá a celistvá</vt:lpstr>
      <vt:lpstr>Opotřebená oběhem</vt:lpstr>
      <vt:lpstr>Nestandardně poškozená bankovka</vt:lpstr>
      <vt:lpstr>Nestandardně poškozená mince</vt:lpstr>
      <vt:lpstr>Subjekty nuceného oběhu</vt:lpstr>
      <vt:lpstr>Pokladní operace</vt:lpstr>
      <vt:lpstr>Oběh bankovek a mincí </vt:lpstr>
      <vt:lpstr>Výměna</vt:lpstr>
      <vt:lpstr>Výměna ex oficio</vt:lpstr>
      <vt:lpstr>Principy výměny</vt:lpstr>
      <vt:lpstr>Příjem poškozených platidel </vt:lpstr>
      <vt:lpstr>Náhrady 100%</vt:lpstr>
      <vt:lpstr>Poskytování náhrady za necelá platidla </vt:lpstr>
      <vt:lpstr>Padělání, pozměňování a reprodukce</vt:lpstr>
      <vt:lpstr>Definice</vt:lpstr>
      <vt:lpstr>Trestné činy proti měně a platebním prostředkům (40/2009 Sb.)</vt:lpstr>
      <vt:lpstr>15/1932 Sb. z. n.</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PENĚŽNÍ ZŘÍZENÍ</dc:title>
  <dc:creator>632</dc:creator>
  <cp:lastModifiedBy>632</cp:lastModifiedBy>
  <cp:revision>20</cp:revision>
  <dcterms:created xsi:type="dcterms:W3CDTF">2012-11-28T21:00:09Z</dcterms:created>
  <dcterms:modified xsi:type="dcterms:W3CDTF">2012-12-11T23:00:24Z</dcterms:modified>
</cp:coreProperties>
</file>