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F1F724-4AF7-46D4-A0ED-C65A16A5AC76}" type="datetimeFigureOut">
              <a:rPr lang="cs-CZ" smtClean="0"/>
              <a:t>21.11.2012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590921-E6FF-4A63-825C-C44A91CE5E0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daňové 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r>
              <a:rPr lang="cs-CZ" dirty="0" smtClean="0"/>
              <a:t>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08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Dvojí zdanění Právní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Nastává tehdy, když příjem nebo majetek je jednoho daňového subjektu je zatížen dvěma nebo více daněmi.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11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Dvojí zdanění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Vnitrostátní</a:t>
            </a:r>
          </a:p>
          <a:p>
            <a:r>
              <a:rPr lang="cs-CZ" dirty="0" smtClean="0"/>
              <a:t>Mezinárodní – řeší mezinárodní právo, jedná se o dvojí zdanění ve smyslu právním </a:t>
            </a:r>
          </a:p>
          <a:p>
            <a:r>
              <a:rPr lang="cs-CZ" dirty="0" smtClean="0"/>
              <a:t>Použije se tehdy, pokud jsou naplněny současně následující předpoklady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9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Uvalení daně různými suverénními státními daňovými jurisdikcemi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Identita daňového subjektu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Identita předmětu zdanění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Identita zdaňovacího období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Identita daně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88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Dopady dvojího zdanění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Negativní</a:t>
            </a:r>
          </a:p>
          <a:p>
            <a:r>
              <a:rPr lang="cs-CZ" dirty="0" smtClean="0"/>
              <a:t>Snaha státu recipročně zamezit vícerému zdanění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826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Prostředky zamezení 2 zdanění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Vymezeny mezinárodní daňovou praxí</a:t>
            </a:r>
          </a:p>
          <a:p>
            <a:r>
              <a:rPr lang="cs-CZ" dirty="0" smtClean="0"/>
              <a:t>Unilaterální </a:t>
            </a:r>
          </a:p>
          <a:p>
            <a:r>
              <a:rPr lang="cs-CZ" dirty="0" smtClean="0"/>
              <a:t>Bilaterální</a:t>
            </a:r>
          </a:p>
          <a:p>
            <a:r>
              <a:rPr lang="cs-CZ" dirty="0" smtClean="0"/>
              <a:t>Multilaterální</a:t>
            </a:r>
          </a:p>
          <a:p>
            <a:r>
              <a:rPr lang="cs-CZ" dirty="0" smtClean="0"/>
              <a:t>Harmonizace daní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521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Unilaterální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Státy je uplatňují samostatně v rámci realizace vlastní daňové suverenity</a:t>
            </a:r>
          </a:p>
          <a:p>
            <a:r>
              <a:rPr lang="cs-CZ" dirty="0" smtClean="0"/>
              <a:t>Rezignace na daňové pohledávky z vlastních předpisů </a:t>
            </a:r>
          </a:p>
          <a:p>
            <a:r>
              <a:rPr lang="cs-CZ" dirty="0" smtClean="0"/>
              <a:t>Někdy vazba na zásadu vzájemnosti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453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Bilaterální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Konsens dvou států - smlouva</a:t>
            </a:r>
          </a:p>
          <a:p>
            <a:r>
              <a:rPr lang="cs-CZ" dirty="0" smtClean="0"/>
              <a:t>Nejspolehlivější eliminace dvojího zdanění </a:t>
            </a:r>
          </a:p>
          <a:p>
            <a:r>
              <a:rPr lang="cs-CZ" dirty="0" smtClean="0"/>
              <a:t>Využité též pro zamezení daňovým únikům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3798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Multilaterální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Vícestranné smlouvy </a:t>
            </a:r>
          </a:p>
          <a:p>
            <a:r>
              <a:rPr lang="cs-CZ" u="sng" dirty="0" smtClean="0"/>
              <a:t>příklady:</a:t>
            </a:r>
          </a:p>
          <a:p>
            <a:r>
              <a:rPr lang="cs-CZ" dirty="0" smtClean="0"/>
              <a:t>Římská konvence (1921)  - A, H, I, PL, RO, YU</a:t>
            </a:r>
          </a:p>
          <a:p>
            <a:r>
              <a:rPr lang="cs-CZ" dirty="0" smtClean="0"/>
              <a:t>Andská smlouva (1971) – Bolívie, Chile, Peru, Ekvádor, Kolumbie</a:t>
            </a:r>
          </a:p>
          <a:p>
            <a:r>
              <a:rPr lang="cs-CZ" dirty="0" smtClean="0"/>
              <a:t>Nordická konvence (1983) – Norsko, Dánsko, Švédsko, Island, </a:t>
            </a:r>
            <a:r>
              <a:rPr lang="cs-CZ" dirty="0" err="1" smtClean="0"/>
              <a:t>Faerské</a:t>
            </a:r>
            <a:r>
              <a:rPr lang="cs-CZ" dirty="0" smtClean="0"/>
              <a:t> ostrovy</a:t>
            </a:r>
          </a:p>
          <a:p>
            <a:r>
              <a:rPr lang="cs-CZ" dirty="0" smtClean="0"/>
              <a:t>Pobaltské smlouvy 3+1 (záměr 5+3) 1993-2003 </a:t>
            </a:r>
          </a:p>
          <a:p>
            <a:r>
              <a:rPr lang="cs-CZ" dirty="0" smtClean="0"/>
              <a:t>Arabská daňová smlouva (1973)</a:t>
            </a:r>
          </a:p>
          <a:p>
            <a:r>
              <a:rPr lang="cs-CZ" dirty="0" smtClean="0"/>
              <a:t>CARICOM (1994) - </a:t>
            </a:r>
            <a:r>
              <a:rPr lang="cs-CZ" dirty="0"/>
              <a:t>Antigua, </a:t>
            </a:r>
            <a:r>
              <a:rPr lang="cs-CZ" dirty="0" smtClean="0"/>
              <a:t>Barbados, Belize, Dominika, Grenada</a:t>
            </a:r>
            <a:r>
              <a:rPr lang="cs-CZ" dirty="0"/>
              <a:t>, Guyana, Jamajka, Montserrat, Sv. </a:t>
            </a:r>
            <a:r>
              <a:rPr lang="cs-CZ" dirty="0" err="1"/>
              <a:t>Kitts</a:t>
            </a:r>
            <a:r>
              <a:rPr lang="cs-CZ" dirty="0"/>
              <a:t> a Nevis, Sv. Lucia, Sv. Vincent a Grenadiny, Trinidad a Tobago. </a:t>
            </a:r>
            <a:r>
              <a:rPr lang="cs-CZ" dirty="0" smtClean="0"/>
              <a:t>Princip </a:t>
            </a:r>
            <a:r>
              <a:rPr lang="cs-CZ" dirty="0"/>
              <a:t>exkluzivního zdanění ve státě zdroje a striktně zakazuje zdaňování celosvětových příjmů poplatníka ve státě zdroje</a:t>
            </a:r>
            <a:r>
              <a:rPr lang="cs-CZ" dirty="0" smtClean="0"/>
              <a:t>.</a:t>
            </a:r>
          </a:p>
          <a:p>
            <a:r>
              <a:rPr lang="cs-CZ" dirty="0" smtClean="0"/>
              <a:t>RVHP 30/1979 Sb., 49/1979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300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Eliminační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vynětí – nezahrnuje se </a:t>
            </a:r>
            <a:r>
              <a:rPr lang="cs-CZ" dirty="0" err="1" smtClean="0"/>
              <a:t>exterit</a:t>
            </a:r>
            <a:r>
              <a:rPr lang="cs-CZ" dirty="0" smtClean="0"/>
              <a:t>. zdroj </a:t>
            </a:r>
          </a:p>
          <a:p>
            <a:r>
              <a:rPr lang="cs-CZ" dirty="0" smtClean="0"/>
              <a:t>Úplné vynětí</a:t>
            </a:r>
          </a:p>
          <a:p>
            <a:r>
              <a:rPr lang="cs-CZ" dirty="0" smtClean="0"/>
              <a:t>Vynětí s výhradou progrese – sazba</a:t>
            </a:r>
          </a:p>
          <a:p>
            <a:r>
              <a:rPr lang="cs-CZ" dirty="0" smtClean="0"/>
              <a:t>Metoda započtení – odečte se daň zaplacená v zahraničí</a:t>
            </a:r>
          </a:p>
          <a:p>
            <a:r>
              <a:rPr lang="cs-CZ" dirty="0" smtClean="0"/>
              <a:t>Započtení plné – v plné výši</a:t>
            </a:r>
          </a:p>
          <a:p>
            <a:r>
              <a:rPr lang="cs-CZ" dirty="0" smtClean="0"/>
              <a:t>Započtení prosté – jen ve výši odpovídající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50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Vzorové smlouvy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</a:t>
            </a:r>
          </a:p>
          <a:p>
            <a:r>
              <a:rPr lang="cs-CZ" dirty="0" smtClean="0"/>
              <a:t>OECD</a:t>
            </a:r>
          </a:p>
          <a:p>
            <a:r>
              <a:rPr lang="cs-CZ" dirty="0"/>
              <a:t>EU Model Tax </a:t>
            </a:r>
            <a:r>
              <a:rPr lang="cs-CZ" dirty="0" err="1" smtClean="0"/>
              <a:t>Convention</a:t>
            </a:r>
            <a:endParaRPr lang="cs-CZ" dirty="0" smtClean="0"/>
          </a:p>
          <a:p>
            <a:r>
              <a:rPr lang="cs-CZ" dirty="0" smtClean="0"/>
              <a:t>USA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208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Zahrnuje všechny právní normy, které mají exteritoriální daňový dopad</a:t>
            </a:r>
          </a:p>
          <a:p>
            <a:r>
              <a:rPr lang="cs-CZ" dirty="0" smtClean="0"/>
              <a:t>Tvoří jej normy vnitrostátního práva, normy vyplývající z mezinárodních konvencí a normy mezinárodních organizací.</a:t>
            </a:r>
          </a:p>
          <a:p>
            <a:r>
              <a:rPr lang="cs-CZ" dirty="0" smtClean="0"/>
              <a:t>Nejvýznamnější oblasti: problematika dvojího zdanění, daňové ráje, spolupráce daňových správ.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42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Daňový domicil</a:t>
            </a:r>
          </a:p>
          <a:p>
            <a:r>
              <a:rPr lang="cs-CZ" dirty="0" smtClean="0"/>
              <a:t>Zdanění korporací</a:t>
            </a:r>
          </a:p>
          <a:p>
            <a:r>
              <a:rPr lang="cs-CZ" dirty="0" smtClean="0"/>
              <a:t>Zdanění zisků z letecké a námořní dopravy</a:t>
            </a:r>
          </a:p>
          <a:p>
            <a:r>
              <a:rPr lang="cs-CZ" dirty="0" smtClean="0"/>
              <a:t>Zdanění dividend a jiných podílů na čistém zisku kapitálových společností</a:t>
            </a:r>
          </a:p>
          <a:p>
            <a:r>
              <a:rPr lang="cs-CZ" dirty="0" smtClean="0"/>
              <a:t>Zdanění úroků</a:t>
            </a:r>
          </a:p>
          <a:p>
            <a:r>
              <a:rPr lang="cs-CZ" dirty="0" smtClean="0"/>
              <a:t>Zdanění licenčních poplatků</a:t>
            </a:r>
          </a:p>
          <a:p>
            <a:r>
              <a:rPr lang="cs-CZ" dirty="0" smtClean="0"/>
              <a:t>Zdanění příjmů z výkonu svobodných povolání</a:t>
            </a:r>
          </a:p>
          <a:p>
            <a:r>
              <a:rPr lang="cs-CZ" dirty="0" smtClean="0"/>
              <a:t>Příjmy ze závislé činnosti</a:t>
            </a:r>
          </a:p>
          <a:p>
            <a:r>
              <a:rPr lang="cs-CZ" dirty="0" smtClean="0"/>
              <a:t>Zdanění tantiém</a:t>
            </a:r>
          </a:p>
          <a:p>
            <a:r>
              <a:rPr lang="cs-CZ" dirty="0" smtClean="0"/>
              <a:t>Zdanění příjmů umělců a sportovců</a:t>
            </a:r>
          </a:p>
          <a:p>
            <a:r>
              <a:rPr lang="cs-CZ" dirty="0" smtClean="0"/>
              <a:t>Zdanění jiných příjmů</a:t>
            </a:r>
          </a:p>
          <a:p>
            <a:r>
              <a:rPr lang="cs-CZ" dirty="0" smtClean="0"/>
              <a:t>Vyloučení dvojího zdanění ve státě příjemce</a:t>
            </a:r>
          </a:p>
          <a:p>
            <a:r>
              <a:rPr lang="cs-CZ" dirty="0" smtClean="0"/>
              <a:t>Všeobecná ustanovení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8458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DZWONKOWSKI Henryk et al. </a:t>
            </a:r>
            <a:r>
              <a:rPr lang="cs-CZ" i="1" dirty="0" err="1" smtClean="0"/>
              <a:t>Prawo</a:t>
            </a:r>
            <a:r>
              <a:rPr lang="cs-CZ" i="1" dirty="0" smtClean="0"/>
              <a:t> </a:t>
            </a:r>
            <a:r>
              <a:rPr lang="cs-CZ" i="1" dirty="0" err="1" smtClean="0"/>
              <a:t>podatkowe</a:t>
            </a:r>
            <a:r>
              <a:rPr lang="cs-CZ" i="1" dirty="0" smtClean="0"/>
              <a:t>. </a:t>
            </a:r>
            <a:r>
              <a:rPr lang="cs-CZ" dirty="0" err="1" smtClean="0"/>
              <a:t>Warszawa</a:t>
            </a:r>
            <a:r>
              <a:rPr lang="cs-CZ" dirty="0" smtClean="0"/>
              <a:t>: </a:t>
            </a:r>
            <a:r>
              <a:rPr lang="cs-CZ" dirty="0" err="1" smtClean="0"/>
              <a:t>C.H.Beck</a:t>
            </a:r>
            <a:r>
              <a:rPr lang="cs-CZ"/>
              <a:t> </a:t>
            </a:r>
            <a:r>
              <a:rPr lang="cs-CZ" smtClean="0"/>
              <a:t>2010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6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Dáňová 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Daňová suverenita = schopnost státu samostatně (autonomně) vytvářet vlastní daňový systém  a vlastní daňové instituce  - daňová jurisdikce.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86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jurisdikce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Rozsah daňové jurisdikce vyplývá z daňových zákonů –</a:t>
            </a:r>
          </a:p>
          <a:p>
            <a:r>
              <a:rPr lang="cs-CZ" dirty="0" smtClean="0"/>
              <a:t>Omezená x neomezená daňová povinnost</a:t>
            </a:r>
          </a:p>
          <a:p>
            <a:r>
              <a:rPr lang="cs-CZ" dirty="0" smtClean="0"/>
              <a:t>Uplatněné zásady: zásada rezidence a zásada zdroje</a:t>
            </a:r>
          </a:p>
        </p:txBody>
      </p:sp>
    </p:spTree>
    <p:extLst>
      <p:ext uri="{BB962C8B-B14F-4D97-AF65-F5344CB8AC3E}">
        <p14:creationId xmlns:p14="http://schemas.microsoft.com/office/powerpoint/2010/main" val="244136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rezidence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Státu přísluší nakládat daně na subjekty s bydlištěm nebo sídlem na svém území bez ohledu na to, kde se nachází místo zdroje příjmů nebo místo, kde se nachází zdanitelný majetek</a:t>
            </a:r>
          </a:p>
          <a:p>
            <a:r>
              <a:rPr lang="cs-CZ" dirty="0" smtClean="0"/>
              <a:t>Zásada rezidence je založena na subjektivním kritériu – rezidenství daňového subjektu </a:t>
            </a:r>
          </a:p>
          <a:p>
            <a:r>
              <a:rPr lang="cs-CZ" dirty="0" smtClean="0"/>
              <a:t>►neomezená daňová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80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ze zdanění příjmů a majetku spočívajících na území daného státu bez ohledu na místo bydliště nebo sídla daňového subjektu</a:t>
            </a:r>
          </a:p>
          <a:p>
            <a:r>
              <a:rPr lang="cs-CZ" dirty="0" smtClean="0"/>
              <a:t>►omezená daňová povinnost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469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Většina státu uplatňuje syntézu zásady rezidenství a zásady zdroje.</a:t>
            </a:r>
          </a:p>
          <a:p>
            <a:r>
              <a:rPr lang="cs-CZ" dirty="0" smtClean="0"/>
              <a:t>► dvojí mezinárodní zdanění </a:t>
            </a:r>
          </a:p>
          <a:p>
            <a:r>
              <a:rPr lang="cs-CZ" dirty="0" smtClean="0"/>
              <a:t>Jurisdikční kolize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19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„dvojí zdanění“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Naložení na jeden předmět zdanění dvou nebo vice daní.</a:t>
            </a:r>
          </a:p>
          <a:p>
            <a:pPr marL="0" indent="0">
              <a:buNone/>
            </a:pPr>
            <a:r>
              <a:rPr lang="cs-CZ" dirty="0" smtClean="0"/>
              <a:t>Věda finančního práva rozlišuje:</a:t>
            </a:r>
          </a:p>
          <a:p>
            <a:r>
              <a:rPr lang="cs-CZ" dirty="0" smtClean="0"/>
              <a:t>Dvojí zdanění </a:t>
            </a:r>
            <a:r>
              <a:rPr lang="cs-CZ" b="1" dirty="0" smtClean="0"/>
              <a:t>ekonomické</a:t>
            </a:r>
          </a:p>
          <a:p>
            <a:r>
              <a:rPr lang="cs-CZ" dirty="0" smtClean="0"/>
              <a:t>Dvojí zdanění </a:t>
            </a:r>
            <a:r>
              <a:rPr lang="cs-CZ" b="1" dirty="0" smtClean="0"/>
              <a:t>právní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632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Dvojí zdanění </a:t>
            </a:r>
            <a:r>
              <a:rPr lang="cs-CZ" b="1" dirty="0"/>
              <a:t>ekonomické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Nastává, kdy jeden příjem nebo jeden majetek náležející dvěma nebo více subjektům je zdaňován nejméně dvakrát.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982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98</TotalTime>
  <Words>614</Words>
  <Application>Microsoft Office PowerPoint</Application>
  <PresentationFormat>Předvádění na obrazovce (4:3)</PresentationFormat>
  <Paragraphs>98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Mezinárodní daňové právo</vt:lpstr>
      <vt:lpstr>Pojem</vt:lpstr>
      <vt:lpstr>Dáňová suverenita</vt:lpstr>
      <vt:lpstr>Daňová jurisdikce</vt:lpstr>
      <vt:lpstr>Zásada rezidence</vt:lpstr>
      <vt:lpstr>Zásada zdroje</vt:lpstr>
      <vt:lpstr>Uplatnění </vt:lpstr>
      <vt:lpstr>Pojem „dvojí zdanění“</vt:lpstr>
      <vt:lpstr>Dvojí zdanění ekonomické </vt:lpstr>
      <vt:lpstr>Dvojí zdanění Právní</vt:lpstr>
      <vt:lpstr>Dvojí zdanění</vt:lpstr>
      <vt:lpstr>podmínky</vt:lpstr>
      <vt:lpstr>Dopady dvojího zdanění</vt:lpstr>
      <vt:lpstr>Prostředky zamezení 2 zdanění</vt:lpstr>
      <vt:lpstr>Unilaterální prostředky</vt:lpstr>
      <vt:lpstr>Bilaterální prostředky</vt:lpstr>
      <vt:lpstr>Multilaterální prostředky</vt:lpstr>
      <vt:lpstr>Eliminační metody</vt:lpstr>
      <vt:lpstr>Vzorové smlouvy</vt:lpstr>
      <vt:lpstr>Struktura</vt:lpstr>
      <vt:lpstr>Literatura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daňové právo</dc:title>
  <dc:creator>632</dc:creator>
  <cp:lastModifiedBy>632</cp:lastModifiedBy>
  <cp:revision>9</cp:revision>
  <dcterms:created xsi:type="dcterms:W3CDTF">2012-11-20T23:45:52Z</dcterms:created>
  <dcterms:modified xsi:type="dcterms:W3CDTF">2012-11-21T01:24:03Z</dcterms:modified>
</cp:coreProperties>
</file>