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6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48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80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31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02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64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86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8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85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57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7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627E4-E86B-4E3F-AC45-60B98BBEF8C8}" type="datetimeFigureOut">
              <a:rPr lang="cs-CZ" smtClean="0"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25DE7-15DA-4C46-B73A-25BDB4430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8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Poplatkové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600" dirty="0" smtClean="0"/>
              <a:t>Petr </a:t>
            </a:r>
            <a:r>
              <a:rPr lang="cs-CZ" sz="1600" dirty="0" err="1" smtClean="0"/>
              <a:t>Mrkývka</a:t>
            </a:r>
            <a:r>
              <a:rPr lang="cs-CZ" sz="1600" dirty="0" smtClean="0"/>
              <a:t> © 2011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16656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Poplatek a 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Poplatek není výsledkem kalkulace nákladů spojených se zpoplatněným úkonem</a:t>
            </a:r>
          </a:p>
          <a:p>
            <a:r>
              <a:rPr lang="cs-CZ" dirty="0" smtClean="0"/>
              <a:t>Cena je výsledkem dohody x poplatek ne</a:t>
            </a:r>
          </a:p>
          <a:p>
            <a:r>
              <a:rPr lang="cs-CZ" dirty="0" smtClean="0"/>
              <a:t>Nehmotná povaha poplatkového úkonu</a:t>
            </a:r>
          </a:p>
          <a:p>
            <a:r>
              <a:rPr lang="cs-CZ" dirty="0" smtClean="0"/>
              <a:t>Prohibiční povaha poplatku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66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Poplatek a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Sankce – odpovědnostní vztah (porušení práva-sankce) x poplatkový vztah (poplatek-úkon)</a:t>
            </a:r>
          </a:p>
          <a:p>
            <a:r>
              <a:rPr lang="cs-CZ" dirty="0" smtClean="0"/>
              <a:t>Peněžitý trest</a:t>
            </a:r>
          </a:p>
          <a:p>
            <a:r>
              <a:rPr lang="cs-CZ" dirty="0" smtClean="0"/>
              <a:t>Pokuta</a:t>
            </a:r>
          </a:p>
          <a:p>
            <a:r>
              <a:rPr lang="cs-CZ" dirty="0" smtClean="0"/>
              <a:t>Úrok, penále, „poplatek z prodlení“</a:t>
            </a:r>
          </a:p>
          <a:p>
            <a:r>
              <a:rPr lang="cs-CZ" dirty="0" smtClean="0"/>
              <a:t>„sankční poplatek“</a:t>
            </a:r>
          </a:p>
        </p:txBody>
      </p:sp>
    </p:spTree>
    <p:extLst>
      <p:ext uri="{BB962C8B-B14F-4D97-AF65-F5344CB8AC3E}">
        <p14:creationId xmlns:p14="http://schemas.microsoft.com/office/powerpoint/2010/main" val="425023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poplatku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Předmět zpoplatnění </a:t>
            </a:r>
          </a:p>
          <a:p>
            <a:r>
              <a:rPr lang="cs-CZ" dirty="0" smtClean="0"/>
              <a:t>Subjekt poplatku (daňový subjekt) – pasivní</a:t>
            </a:r>
          </a:p>
          <a:p>
            <a:r>
              <a:rPr lang="cs-CZ" dirty="0" smtClean="0"/>
              <a:t>Subjekt aktivní (správce daně) – orgán veřejné moci </a:t>
            </a:r>
          </a:p>
          <a:p>
            <a:r>
              <a:rPr lang="cs-CZ" dirty="0" smtClean="0"/>
              <a:t>Základ poplatku – parametrická norma</a:t>
            </a:r>
          </a:p>
          <a:p>
            <a:r>
              <a:rPr lang="cs-CZ" dirty="0" smtClean="0"/>
              <a:t>Sazba – parametrická norma</a:t>
            </a:r>
          </a:p>
          <a:p>
            <a:r>
              <a:rPr lang="cs-CZ" dirty="0" smtClean="0"/>
              <a:t>Osvobození </a:t>
            </a:r>
          </a:p>
          <a:p>
            <a:r>
              <a:rPr lang="cs-CZ" dirty="0" smtClean="0"/>
              <a:t>Správa</a:t>
            </a:r>
          </a:p>
          <a:p>
            <a:r>
              <a:rPr lang="cs-CZ" dirty="0" smtClean="0"/>
              <a:t>Řízení o poplatku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3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Různá klasifikace</a:t>
            </a:r>
          </a:p>
          <a:p>
            <a:r>
              <a:rPr lang="cs-CZ" dirty="0" smtClean="0"/>
              <a:t>Poplatky celostátní x poplatky lokální</a:t>
            </a:r>
          </a:p>
          <a:p>
            <a:r>
              <a:rPr lang="cs-CZ" dirty="0" smtClean="0"/>
              <a:t>Podle rozpočtového určení</a:t>
            </a:r>
          </a:p>
          <a:p>
            <a:r>
              <a:rPr lang="cs-CZ" dirty="0" smtClean="0"/>
              <a:t>Pravé x nepravé</a:t>
            </a:r>
          </a:p>
          <a:p>
            <a:r>
              <a:rPr lang="cs-CZ" dirty="0" smtClean="0"/>
              <a:t>Správní, soudní, 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264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Správní poplatky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Soudní poplatky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Místní poplatky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318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poplatkového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Daňový řád </a:t>
            </a:r>
            <a:r>
              <a:rPr lang="cs-CZ" dirty="0" smtClean="0"/>
              <a:t> - subsidiarita daňového řádu</a:t>
            </a:r>
          </a:p>
          <a:p>
            <a:r>
              <a:rPr lang="cs-CZ" b="1" dirty="0" smtClean="0"/>
              <a:t>Zákon o správních poplatcích</a:t>
            </a:r>
          </a:p>
          <a:p>
            <a:r>
              <a:rPr lang="cs-CZ" b="1" dirty="0" smtClean="0"/>
              <a:t>Zákon o soudních poplatcích</a:t>
            </a:r>
          </a:p>
          <a:p>
            <a:r>
              <a:rPr lang="cs-CZ" b="1" dirty="0" smtClean="0"/>
              <a:t>Zákon o místních poplatcích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15418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Správní poplatky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04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poplatku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Úkon = </a:t>
            </a:r>
          </a:p>
          <a:p>
            <a:pPr marL="514350" indent="-514350">
              <a:buAutoNum type="alphaLcParenR"/>
            </a:pPr>
            <a:r>
              <a:rPr lang="cs-CZ" dirty="0" smtClean="0"/>
              <a:t>Správní řízení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Činnosti správního úřadu související s výkonem státní správy</a:t>
            </a:r>
          </a:p>
          <a:p>
            <a:r>
              <a:rPr lang="cs-CZ" dirty="0" smtClean="0"/>
              <a:t>Zpoplatněný úkon = úkon vymezený v </a:t>
            </a:r>
            <a:r>
              <a:rPr lang="cs-CZ" dirty="0" err="1" smtClean="0"/>
              <a:t>popložce</a:t>
            </a:r>
            <a:r>
              <a:rPr lang="cs-CZ" dirty="0" smtClean="0"/>
              <a:t> sazebníku </a:t>
            </a:r>
          </a:p>
        </p:txBody>
      </p:sp>
    </p:spTree>
    <p:extLst>
      <p:ext uri="{BB962C8B-B14F-4D97-AF65-F5344CB8AC3E}">
        <p14:creationId xmlns:p14="http://schemas.microsoft.com/office/powerpoint/2010/main" val="395590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úřad – orgán moci výkonné, orgány </a:t>
            </a:r>
            <a:r>
              <a:rPr lang="cs-CZ" dirty="0" err="1" smtClean="0"/>
              <a:t>úsc</a:t>
            </a:r>
            <a:r>
              <a:rPr lang="cs-CZ" dirty="0" smtClean="0"/>
              <a:t>, orgány právnických osob s delegovanou působností ve státní správě</a:t>
            </a:r>
          </a:p>
          <a:p>
            <a:r>
              <a:rPr lang="cs-CZ" dirty="0" smtClean="0"/>
              <a:t>Poplatník:</a:t>
            </a:r>
          </a:p>
          <a:p>
            <a:pPr marL="514350" indent="-514350">
              <a:buAutoNum type="alphaLcParenR"/>
            </a:pPr>
            <a:r>
              <a:rPr lang="cs-CZ" dirty="0" smtClean="0"/>
              <a:t>žadatel, navrhovatel </a:t>
            </a:r>
          </a:p>
          <a:p>
            <a:pPr marL="514350" indent="-514350">
              <a:buAutoNum type="alphaLcParenR"/>
            </a:pPr>
            <a:r>
              <a:rPr lang="cs-CZ" dirty="0" smtClean="0"/>
              <a:t>Osoba v jejímž zájmu nebo věci má být úkon proveden</a:t>
            </a:r>
          </a:p>
          <a:p>
            <a:r>
              <a:rPr lang="cs-CZ" dirty="0" smtClean="0"/>
              <a:t>Solidární poplatník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86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Sazebník – příloha </a:t>
            </a:r>
            <a:r>
              <a:rPr lang="cs-CZ" dirty="0" err="1" smtClean="0"/>
              <a:t>ZSpP</a:t>
            </a:r>
            <a:endParaRPr lang="cs-CZ" dirty="0" smtClean="0"/>
          </a:p>
          <a:p>
            <a:r>
              <a:rPr lang="cs-CZ" dirty="0" smtClean="0"/>
              <a:t>Pevná</a:t>
            </a:r>
          </a:p>
          <a:p>
            <a:r>
              <a:rPr lang="cs-CZ" dirty="0" smtClean="0"/>
              <a:t>Procentní (procentní poplatek)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44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finančněprávních norem regulujících veřejnou finanční činnost související s příjmy veřejných peněžních fondů poplatkového charakteru</a:t>
            </a:r>
          </a:p>
          <a:p>
            <a:r>
              <a:rPr lang="cs-CZ" dirty="0" smtClean="0"/>
              <a:t>Součást berního práva, jako jeden z jeho subsystémů</a:t>
            </a:r>
          </a:p>
          <a:p>
            <a:r>
              <a:rPr lang="cs-CZ" dirty="0" smtClean="0"/>
              <a:t>Poplatek – jeden ze segmentů daně </a:t>
            </a:r>
            <a:r>
              <a:rPr lang="cs-CZ" i="1" dirty="0" err="1" smtClean="0"/>
              <a:t>sensu</a:t>
            </a:r>
            <a:r>
              <a:rPr lang="cs-CZ" i="1" dirty="0" smtClean="0"/>
              <a:t> largo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149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Nalézací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Působnost: správní úřad příslušný k úkonu (Obecně)</a:t>
            </a:r>
          </a:p>
          <a:p>
            <a:r>
              <a:rPr lang="cs-CZ" dirty="0" smtClean="0"/>
              <a:t>Procentní poplatky  - platební výměr</a:t>
            </a:r>
          </a:p>
          <a:p>
            <a:r>
              <a:rPr lang="cs-CZ" dirty="0" smtClean="0"/>
              <a:t>Daňové tvrzení: funkci plní žádost, návrh …, z kterého je možné určit předmět zpoplatnění a základ</a:t>
            </a:r>
          </a:p>
        </p:txBody>
      </p:sp>
    </p:spTree>
    <p:extLst>
      <p:ext uri="{BB962C8B-B14F-4D97-AF65-F5344CB8AC3E}">
        <p14:creationId xmlns:p14="http://schemas.microsoft.com/office/powerpoint/2010/main" val="1829576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Inkaso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Poplatky s pevnou sazbou:</a:t>
            </a:r>
          </a:p>
          <a:p>
            <a:pPr marL="514350" indent="-514350">
              <a:buAutoNum type="alphaLcParenR"/>
            </a:pPr>
            <a:r>
              <a:rPr lang="cs-CZ" dirty="0" smtClean="0"/>
              <a:t>Při přijetí podání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Později, před provedením úkonu</a:t>
            </a:r>
          </a:p>
          <a:p>
            <a:pPr marL="0" indent="0">
              <a:buNone/>
            </a:pPr>
            <a:r>
              <a:rPr lang="cs-CZ" dirty="0" smtClean="0"/>
              <a:t>Viz sazebník</a:t>
            </a:r>
          </a:p>
          <a:p>
            <a:r>
              <a:rPr lang="cs-CZ" dirty="0" smtClean="0"/>
              <a:t>Procentní poplatky:</a:t>
            </a:r>
          </a:p>
          <a:p>
            <a:pPr marL="0" indent="0">
              <a:buNone/>
            </a:pPr>
            <a:r>
              <a:rPr lang="cs-CZ" dirty="0" smtClean="0"/>
              <a:t>Do 15 dnů ode dne následujícího po doručení platebního výměru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473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 nezaplacení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pevnou sazbou:</a:t>
            </a:r>
          </a:p>
          <a:p>
            <a:r>
              <a:rPr lang="cs-CZ" dirty="0" smtClean="0"/>
              <a:t>Výzva, náhradní lhůta 15 dnů</a:t>
            </a:r>
          </a:p>
          <a:p>
            <a:r>
              <a:rPr lang="cs-CZ" dirty="0" smtClean="0"/>
              <a:t>Opravný prostředek – odvolání, 15 dnů</a:t>
            </a:r>
          </a:p>
          <a:p>
            <a:pPr marL="0" indent="0">
              <a:buNone/>
            </a:pPr>
            <a:r>
              <a:rPr lang="cs-CZ" dirty="0" smtClean="0"/>
              <a:t>Následky:</a:t>
            </a:r>
          </a:p>
          <a:p>
            <a:r>
              <a:rPr lang="cs-CZ" dirty="0" smtClean="0"/>
              <a:t>Zastavení řízení</a:t>
            </a:r>
          </a:p>
          <a:p>
            <a:r>
              <a:rPr lang="cs-CZ" dirty="0" smtClean="0"/>
              <a:t>Neprovedení úkonu</a:t>
            </a:r>
          </a:p>
          <a:p>
            <a:r>
              <a:rPr lang="cs-CZ" smtClean="0"/>
              <a:t>Jiné, sazebník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29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Poplatek je zákonem nebo na jeho základě stanovená platební povinnost za úkon orgánu veřejné moci.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61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Zákonnost poplatku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11 odst. 5 LZPS</a:t>
            </a:r>
          </a:p>
          <a:p>
            <a:r>
              <a:rPr lang="cs-CZ" dirty="0" smtClean="0"/>
              <a:t>Zákon stanoví:</a:t>
            </a:r>
          </a:p>
          <a:p>
            <a:pPr marL="0" indent="0">
              <a:buNone/>
            </a:pPr>
            <a:r>
              <a:rPr lang="cs-CZ" dirty="0" smtClean="0"/>
              <a:t>Subjektivní stránku poplatku</a:t>
            </a:r>
          </a:p>
          <a:p>
            <a:pPr marL="0" indent="0">
              <a:buNone/>
            </a:pPr>
            <a:r>
              <a:rPr lang="cs-CZ" dirty="0" smtClean="0"/>
              <a:t>Objektivní stránku poplatku</a:t>
            </a:r>
          </a:p>
          <a:p>
            <a:pPr marL="0" indent="0">
              <a:buNone/>
            </a:pPr>
            <a:r>
              <a:rPr lang="cs-CZ" dirty="0" smtClean="0"/>
              <a:t>Parametrickou stránku poplatku</a:t>
            </a:r>
          </a:p>
          <a:p>
            <a:pPr marL="0" indent="0">
              <a:buNone/>
            </a:pPr>
            <a:r>
              <a:rPr lang="cs-CZ" dirty="0" smtClean="0"/>
              <a:t>Procesní stránku poplatku</a:t>
            </a:r>
          </a:p>
        </p:txBody>
      </p:sp>
    </p:spTree>
    <p:extLst>
      <p:ext uri="{BB962C8B-B14F-4D97-AF65-F5344CB8AC3E}">
        <p14:creationId xmlns:p14="http://schemas.microsoft.com/office/powerpoint/2010/main" val="86291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stránka poplatku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Subjekt oprávněný k poplatku</a:t>
            </a:r>
          </a:p>
          <a:p>
            <a:r>
              <a:rPr lang="cs-CZ" dirty="0" smtClean="0"/>
              <a:t>Fond oprávněný k výnosu z poplatku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Subjekt povinný k poplatku – poplatník, plátce</a:t>
            </a:r>
          </a:p>
        </p:txBody>
      </p:sp>
    </p:spTree>
    <p:extLst>
      <p:ext uri="{BB962C8B-B14F-4D97-AF65-F5344CB8AC3E}">
        <p14:creationId xmlns:p14="http://schemas.microsoft.com/office/powerpoint/2010/main" val="175471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Subjekt oprávněný k poplatku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Správce daně</a:t>
            </a:r>
          </a:p>
          <a:p>
            <a:r>
              <a:rPr lang="cs-CZ" dirty="0" smtClean="0"/>
              <a:t>Orgán veřejné moci jehož úkon zákon spojuje s povinností úhrady poplatku </a:t>
            </a:r>
          </a:p>
          <a:p>
            <a:r>
              <a:rPr lang="cs-CZ" dirty="0" smtClean="0"/>
              <a:t>Orgán povinný vykonat zpoplatněný úkon</a:t>
            </a:r>
          </a:p>
        </p:txBody>
      </p:sp>
    </p:spTree>
    <p:extLst>
      <p:ext uri="{BB962C8B-B14F-4D97-AF65-F5344CB8AC3E}">
        <p14:creationId xmlns:p14="http://schemas.microsoft.com/office/powerpoint/2010/main" val="189521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 oprávněný k poplatku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Rozpočtové určení poplatku</a:t>
            </a:r>
          </a:p>
          <a:p>
            <a:r>
              <a:rPr lang="cs-CZ" dirty="0" smtClean="0"/>
              <a:t>Výnos z poplatků nalézaných a inkasovaných organizačními složkami státu je příjmem státního rozpočtu</a:t>
            </a:r>
          </a:p>
          <a:p>
            <a:r>
              <a:rPr lang="cs-CZ" dirty="0" smtClean="0"/>
              <a:t> </a:t>
            </a:r>
            <a:r>
              <a:rPr lang="cs-CZ" dirty="0" smtClean="0"/>
              <a:t>Výnos z poplatků nalézaných a inkasovaných organizačními složkami územních samosprávných celků je příjmem rozpočtů těchto </a:t>
            </a:r>
            <a:r>
              <a:rPr lang="cs-CZ" dirty="0" err="1" smtClean="0"/>
              <a:t>úsc</a:t>
            </a:r>
            <a:r>
              <a:rPr lang="cs-CZ" dirty="0" smtClean="0"/>
              <a:t>.</a:t>
            </a:r>
          </a:p>
          <a:p>
            <a:r>
              <a:rPr lang="cs-CZ" dirty="0" smtClean="0"/>
              <a:t>Další určuje zákon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95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 povinný k poplatku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Poplatník</a:t>
            </a:r>
            <a:r>
              <a:rPr lang="cs-CZ" dirty="0" smtClean="0"/>
              <a:t> poplatku – obecná legální definice není</a:t>
            </a:r>
          </a:p>
          <a:p>
            <a:r>
              <a:rPr lang="cs-CZ" dirty="0" smtClean="0"/>
              <a:t>Postavení daňového subjektu – subsidiární použití DŘ</a:t>
            </a:r>
          </a:p>
          <a:p>
            <a:r>
              <a:rPr lang="cs-CZ" dirty="0" smtClean="0"/>
              <a:t>Nese poplatkové břemeno ekonomické i právní</a:t>
            </a:r>
          </a:p>
          <a:p>
            <a:r>
              <a:rPr lang="cs-CZ" dirty="0" smtClean="0"/>
              <a:t>Příjemce profitu (ekvivalentu) </a:t>
            </a:r>
            <a:r>
              <a:rPr lang="cs-CZ" i="1" dirty="0" smtClean="0"/>
              <a:t>za poplatek</a:t>
            </a:r>
          </a:p>
          <a:p>
            <a:r>
              <a:rPr lang="cs-CZ" b="1" dirty="0" smtClean="0"/>
              <a:t>Plátce </a:t>
            </a:r>
            <a:r>
              <a:rPr lang="cs-CZ" dirty="0" smtClean="0"/>
              <a:t>nese břemeno poplatkové povinnosti, ekonomické břemeno nese jiná osoba (vyskytuje se u nepravých poplatků, příjemce profitu – není úkonem)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276942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Kauzální (poplatkový) nexus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Specifický závazkový vztah – obligační povaha poplatku </a:t>
            </a:r>
          </a:p>
          <a:p>
            <a:r>
              <a:rPr lang="cs-CZ" dirty="0" smtClean="0"/>
              <a:t>Charakteristický rys poplatku – ekvivalent – pravý poplatek x daň – nepravé poplatky (místní poplatek) – chybí povinnost protiplnění</a:t>
            </a:r>
          </a:p>
          <a:p>
            <a:r>
              <a:rPr lang="cs-CZ" dirty="0" smtClean="0"/>
              <a:t>Poplatek patří mezi právní konstrukce  s tzv. </a:t>
            </a:r>
            <a:r>
              <a:rPr lang="cs-CZ" b="1" dirty="0" smtClean="0"/>
              <a:t>uzavřeným faktickým stavem</a:t>
            </a:r>
            <a:r>
              <a:rPr lang="cs-CZ" dirty="0" smtClean="0"/>
              <a:t>, co znamená, že povinnost zaplacení a závazek k ekvivalentu vznikají současně (</a:t>
            </a:r>
            <a:r>
              <a:rPr lang="cs-CZ" dirty="0" err="1" smtClean="0"/>
              <a:t>Mastalski</a:t>
            </a:r>
            <a:r>
              <a:rPr lang="cs-CZ" dirty="0" smtClean="0"/>
              <a:t>)</a:t>
            </a:r>
          </a:p>
          <a:p>
            <a:r>
              <a:rPr lang="cs-CZ" dirty="0" smtClean="0"/>
              <a:t>Účel (funkce) poplatku x účel daně</a:t>
            </a:r>
          </a:p>
        </p:txBody>
      </p:sp>
    </p:spTree>
    <p:extLst>
      <p:ext uri="{BB962C8B-B14F-4D97-AF65-F5344CB8AC3E}">
        <p14:creationId xmlns:p14="http://schemas.microsoft.com/office/powerpoint/2010/main" val="1355838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594</Words>
  <Application>Microsoft Office PowerPoint</Application>
  <PresentationFormat>Předvádění na obrazovce (4:3)</PresentationFormat>
  <Paragraphs>113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Poplatkové právo</vt:lpstr>
      <vt:lpstr>Charakteristika</vt:lpstr>
      <vt:lpstr>Poplatek</vt:lpstr>
      <vt:lpstr>Zákonnost poplatku</vt:lpstr>
      <vt:lpstr>Subjektivní stránka poplatku</vt:lpstr>
      <vt:lpstr>Subjekt oprávněný k poplatku </vt:lpstr>
      <vt:lpstr>Fond oprávněný k poplatku</vt:lpstr>
      <vt:lpstr>Subjekt povinný k poplatku</vt:lpstr>
      <vt:lpstr>Kauzální (poplatkový) nexus</vt:lpstr>
      <vt:lpstr>Poplatek a cena</vt:lpstr>
      <vt:lpstr>Poplatek a sankce</vt:lpstr>
      <vt:lpstr>Konstrukce poplatku</vt:lpstr>
      <vt:lpstr>Poplatková soustava</vt:lpstr>
      <vt:lpstr>Tradiční </vt:lpstr>
      <vt:lpstr>Prameny poplatkového práva</vt:lpstr>
      <vt:lpstr>Správní poplatky</vt:lpstr>
      <vt:lpstr>Předmět poplatku</vt:lpstr>
      <vt:lpstr>Subjekty</vt:lpstr>
      <vt:lpstr>Sazba</vt:lpstr>
      <vt:lpstr>Nalézací řízení</vt:lpstr>
      <vt:lpstr>Inkaso</vt:lpstr>
      <vt:lpstr>Následky nezaplacení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Poplatkové právo</dc:title>
  <dc:creator>632</dc:creator>
  <cp:lastModifiedBy>632</cp:lastModifiedBy>
  <cp:revision>14</cp:revision>
  <dcterms:created xsi:type="dcterms:W3CDTF">2011-11-15T19:29:53Z</dcterms:created>
  <dcterms:modified xsi:type="dcterms:W3CDTF">2011-11-15T23:02:46Z</dcterms:modified>
</cp:coreProperties>
</file>