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Lucida Sans Unicode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Lucida Sans Unicode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Lucida Sans Unicode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Lucida Sans Unicode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Lucida Sans Unicode" pitchFamily="34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Lucida Sans Unicode" pitchFamily="34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Lucida Sans Unicode" pitchFamily="34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Lucida Sans Unicode" pitchFamily="34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Lucida Sans Unicode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8240"/>
    <a:srgbClr val="A1C7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45" d="100"/>
          <a:sy n="45" d="100"/>
        </p:scale>
        <p:origin x="-84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0" y="609600"/>
            <a:ext cx="9144000" cy="2286000"/>
          </a:xfrm>
          <a:prstGeom prst="rect">
            <a:avLst/>
          </a:prstGeom>
          <a:solidFill>
            <a:srgbClr val="A1C74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381000"/>
            <a:ext cx="9144000" cy="228600"/>
          </a:xfrm>
          <a:prstGeom prst="rect">
            <a:avLst/>
          </a:prstGeom>
          <a:solidFill>
            <a:srgbClr val="17824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990600"/>
            <a:ext cx="7772400" cy="838200"/>
          </a:xfrm>
          <a:solidFill>
            <a:srgbClr val="A1C742"/>
          </a:solidFill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1828800"/>
            <a:ext cx="7772400" cy="533400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rgbClr val="178240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pic>
        <p:nvPicPr>
          <p:cNvPr id="2057" name="Picture 9" descr="H:\Dieb PPT 2008\Streep300RGB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24400"/>
            <a:ext cx="9144000" cy="360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900113" y="4768850"/>
            <a:ext cx="175101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bg1"/>
                </a:solidFill>
              </a:rPr>
              <a:t>Step up to Saxion.</a:t>
            </a:r>
          </a:p>
        </p:txBody>
      </p:sp>
      <p:pic>
        <p:nvPicPr>
          <p:cNvPr id="2060" name="Picture 12" descr="H:\Dieb PPT 2008\Saxion_CGÐ1281x654 300RGB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5562600"/>
            <a:ext cx="1466850" cy="749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412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838200"/>
            <a:ext cx="1943100" cy="464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838200"/>
            <a:ext cx="5676900" cy="464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462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640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3048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3505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3505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840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056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412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84271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32412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29309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838200"/>
            <a:ext cx="7772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Slide 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350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031" name="Picture 7" descr="Streep300RGB2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1000"/>
            <a:ext cx="9144000" cy="360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Saxion_CGÐ1281x654 300RGB2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5562600"/>
            <a:ext cx="1466850" cy="749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3" name="Text Box 9"/>
          <p:cNvSpPr txBox="1">
            <a:spLocks noChangeArrowheads="1"/>
          </p:cNvSpPr>
          <p:nvPr/>
        </p:nvSpPr>
        <p:spPr bwMode="auto">
          <a:xfrm>
            <a:off x="685800" y="436563"/>
            <a:ext cx="17510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bg1"/>
                </a:solidFill>
              </a:rPr>
              <a:t>Step up to Saxion.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Lucida Sans Unicode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Lucida Sans Unicode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Lucida Sans Unicode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Lucida Sans Unicode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Lucida Sans Unicode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Lucida Sans Unicode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Lucida Sans Unicode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Lucida Sans Unicode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b="1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Course Introduction to International Business Law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916832"/>
            <a:ext cx="7772400" cy="445368"/>
          </a:xfrm>
        </p:spPr>
        <p:txBody>
          <a:bodyPr/>
          <a:lstStyle/>
          <a:p>
            <a:r>
              <a:rPr lang="en-US" b="0" dirty="0"/>
              <a:t>Lecture </a:t>
            </a:r>
            <a:r>
              <a:rPr lang="en-US" b="0" dirty="0" smtClean="0"/>
              <a:t>3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8322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/>
              <a:t>Topics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457200"/>
            <a:r>
              <a:rPr lang="en-US" sz="2800" b="0" dirty="0"/>
              <a:t>Revision lecture </a:t>
            </a:r>
            <a:r>
              <a:rPr lang="en-US" sz="2800" b="0" dirty="0" smtClean="0"/>
              <a:t>2</a:t>
            </a:r>
            <a:endParaRPr lang="en-US" sz="2800" b="0" dirty="0"/>
          </a:p>
          <a:p>
            <a:pPr lvl="1"/>
            <a:r>
              <a:rPr lang="en-US" sz="2400" b="0" dirty="0"/>
              <a:t>Questions</a:t>
            </a:r>
          </a:p>
          <a:p>
            <a:r>
              <a:rPr lang="en-US" sz="2800" b="0" dirty="0"/>
              <a:t>Subjects of today</a:t>
            </a:r>
            <a:r>
              <a:rPr lang="en-US" sz="2800" b="0" dirty="0" smtClean="0"/>
              <a:t>:</a:t>
            </a:r>
          </a:p>
          <a:p>
            <a:pPr lvl="1"/>
            <a:r>
              <a:rPr lang="en-US" sz="2400" b="0" dirty="0" smtClean="0"/>
              <a:t>Introduction to EEX/ Brussels 1</a:t>
            </a:r>
          </a:p>
          <a:p>
            <a:pPr lvl="1"/>
            <a:r>
              <a:rPr lang="en-US" sz="2400" b="0" dirty="0" smtClean="0"/>
              <a:t>Execution of the verdict</a:t>
            </a:r>
          </a:p>
          <a:p>
            <a:pPr lvl="1"/>
            <a:r>
              <a:rPr lang="en-US" sz="2400" b="0" dirty="0" smtClean="0"/>
              <a:t>Arbitration</a:t>
            </a:r>
            <a:endParaRPr lang="en-US" sz="2400" b="0" dirty="0"/>
          </a:p>
          <a:p>
            <a:pPr lvl="1"/>
            <a:r>
              <a:rPr lang="en-US" sz="2400" b="0" dirty="0"/>
              <a:t>Homework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89918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1078632"/>
          </a:xfrm>
        </p:spPr>
        <p:txBody>
          <a:bodyPr/>
          <a:lstStyle/>
          <a:p>
            <a:r>
              <a:rPr lang="en-US" sz="4000" b="0" dirty="0" smtClean="0"/>
              <a:t>Introduction to EEX-Regulation</a:t>
            </a:r>
            <a:endParaRPr lang="nl-NL" sz="4000" b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3680048"/>
          </a:xfrm>
        </p:spPr>
        <p:txBody>
          <a:bodyPr/>
          <a:lstStyle/>
          <a:p>
            <a:r>
              <a:rPr lang="en-US" b="0" dirty="0" smtClean="0"/>
              <a:t>Gives provisions to determine which court of law has jurisdiction in case of a lawsuit where parties are living in different states.</a:t>
            </a:r>
          </a:p>
          <a:p>
            <a:r>
              <a:rPr lang="en-US" b="0" dirty="0" smtClean="0"/>
              <a:t>All EU-MS (except for Denmark) submit under this Regulation</a:t>
            </a:r>
          </a:p>
          <a:p>
            <a:r>
              <a:rPr lang="en-US" b="0" dirty="0" smtClean="0"/>
              <a:t>Relevant is the place of residence</a:t>
            </a:r>
            <a:endParaRPr lang="nl-NL" b="0" dirty="0"/>
          </a:p>
        </p:txBody>
      </p:sp>
    </p:spTree>
    <p:extLst>
      <p:ext uri="{BB962C8B-B14F-4D97-AF65-F5344CB8AC3E}">
        <p14:creationId xmlns:p14="http://schemas.microsoft.com/office/powerpoint/2010/main" val="2608627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1006624"/>
          </a:xfrm>
        </p:spPr>
        <p:txBody>
          <a:bodyPr/>
          <a:lstStyle/>
          <a:p>
            <a:r>
              <a:rPr lang="en-US" b="0" dirty="0"/>
              <a:t>Introduction to </a:t>
            </a:r>
            <a:r>
              <a:rPr lang="en-US" b="0" dirty="0" smtClean="0"/>
              <a:t>EEX-Regulation 2</a:t>
            </a:r>
            <a:endParaRPr lang="nl-NL" b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0" dirty="0" smtClean="0"/>
              <a:t>Special provisions for jurisdiction:</a:t>
            </a:r>
          </a:p>
          <a:p>
            <a:pPr lvl="1"/>
            <a:r>
              <a:rPr lang="en-US" sz="2400" b="0" dirty="0" smtClean="0"/>
              <a:t>Art. 23: choice of parties (written)</a:t>
            </a:r>
          </a:p>
          <a:p>
            <a:pPr lvl="1"/>
            <a:r>
              <a:rPr lang="en-US" sz="2400" b="0" dirty="0" smtClean="0"/>
              <a:t>Art .22: immovable property =exclusive jurisdiction</a:t>
            </a:r>
          </a:p>
          <a:p>
            <a:pPr lvl="1"/>
            <a:r>
              <a:rPr lang="en-US" sz="2400" b="0" dirty="0" smtClean="0"/>
              <a:t>Artt.18-21: individual employment contract</a:t>
            </a:r>
          </a:p>
          <a:p>
            <a:pPr lvl="1"/>
            <a:r>
              <a:rPr lang="en-US" sz="2400" b="0" dirty="0" smtClean="0"/>
              <a:t>Artt.15-17: consumer contracts </a:t>
            </a:r>
          </a:p>
          <a:p>
            <a:pPr lvl="1"/>
            <a:r>
              <a:rPr lang="en-US" sz="2400" b="0" dirty="0" smtClean="0"/>
              <a:t>Artt.8-14: insurance matters</a:t>
            </a:r>
            <a:endParaRPr lang="nl-NL" sz="2400" b="0" dirty="0"/>
          </a:p>
        </p:txBody>
      </p:sp>
    </p:spTree>
    <p:extLst>
      <p:ext uri="{BB962C8B-B14F-4D97-AF65-F5344CB8AC3E}">
        <p14:creationId xmlns:p14="http://schemas.microsoft.com/office/powerpoint/2010/main" val="426510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/>
              <a:t>Introduction to EEX-Regulation </a:t>
            </a:r>
            <a:r>
              <a:rPr lang="en-US" b="0" dirty="0" smtClean="0"/>
              <a:t>3</a:t>
            </a:r>
            <a:endParaRPr lang="nl-NL" b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3752056"/>
          </a:xfrm>
        </p:spPr>
        <p:txBody>
          <a:bodyPr/>
          <a:lstStyle/>
          <a:p>
            <a:r>
              <a:rPr lang="en-US" sz="2800" b="0" dirty="0" smtClean="0"/>
              <a:t>General provisions of art 2 &amp; 5:</a:t>
            </a:r>
          </a:p>
          <a:p>
            <a:pPr lvl="1"/>
            <a:r>
              <a:rPr lang="en-US" sz="2400" b="0" dirty="0" smtClean="0"/>
              <a:t>Art.2: court of law of the country of the defendant has jurisdiction</a:t>
            </a:r>
          </a:p>
          <a:p>
            <a:pPr lvl="1"/>
            <a:r>
              <a:rPr lang="en-US" sz="2400" b="0" dirty="0" smtClean="0"/>
              <a:t>Combine art. 2 with art. 5 to determine the alternative jurisdiction</a:t>
            </a:r>
          </a:p>
          <a:p>
            <a:pPr lvl="1"/>
            <a:r>
              <a:rPr lang="en-US" sz="2400" b="0" dirty="0" smtClean="0"/>
              <a:t>Art.5 par.1 : matters related to contract</a:t>
            </a:r>
          </a:p>
          <a:p>
            <a:pPr lvl="1"/>
            <a:r>
              <a:rPr lang="en-US" sz="2400" b="0" dirty="0" smtClean="0"/>
              <a:t>Art.5 par.3 : matters related to tort</a:t>
            </a:r>
          </a:p>
          <a:p>
            <a:pPr lvl="1"/>
            <a:r>
              <a:rPr lang="en-US" sz="2400" b="0" dirty="0" smtClean="0"/>
              <a:t>In case of two courts of law being competent, the plaintiff can choose</a:t>
            </a:r>
            <a:endParaRPr lang="nl-NL" sz="2400" b="0" dirty="0"/>
          </a:p>
        </p:txBody>
      </p:sp>
    </p:spTree>
    <p:extLst>
      <p:ext uri="{BB962C8B-B14F-4D97-AF65-F5344CB8AC3E}">
        <p14:creationId xmlns:p14="http://schemas.microsoft.com/office/powerpoint/2010/main" val="3367943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 smtClean="0"/>
              <a:t>Execution of the verdict</a:t>
            </a:r>
            <a:endParaRPr lang="nl-NL" b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 smtClean="0"/>
              <a:t>Art. 38: if a court of law is competent according to the EEX-Regulation, the verdict can be executed everywhere across the EU.</a:t>
            </a:r>
            <a:endParaRPr lang="nl-NL" b="0" dirty="0"/>
          </a:p>
        </p:txBody>
      </p:sp>
    </p:spTree>
    <p:extLst>
      <p:ext uri="{BB962C8B-B14F-4D97-AF65-F5344CB8AC3E}">
        <p14:creationId xmlns:p14="http://schemas.microsoft.com/office/powerpoint/2010/main" val="3679738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0" dirty="0" smtClean="0"/>
              <a:t>Arbitration</a:t>
            </a:r>
            <a:endParaRPr lang="nl-NL" sz="4000" b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85800" y="1556792"/>
            <a:ext cx="7772400" cy="4176464"/>
          </a:xfrm>
        </p:spPr>
        <p:txBody>
          <a:bodyPr/>
          <a:lstStyle/>
          <a:p>
            <a:r>
              <a:rPr lang="en-US" sz="2800" b="0" dirty="0" smtClean="0"/>
              <a:t>Alternative for a lawsuit in court</a:t>
            </a:r>
          </a:p>
          <a:p>
            <a:r>
              <a:rPr lang="en-US" sz="2800" b="0" dirty="0" smtClean="0"/>
              <a:t>Parties in the same line of business</a:t>
            </a:r>
          </a:p>
          <a:p>
            <a:r>
              <a:rPr lang="en-US" sz="2800" b="0" dirty="0" smtClean="0"/>
              <a:t>Third party (expert) decides on the litigating matter</a:t>
            </a:r>
          </a:p>
          <a:p>
            <a:r>
              <a:rPr lang="en-US" sz="2800" b="0" dirty="0" smtClean="0"/>
              <a:t>Place of </a:t>
            </a:r>
            <a:r>
              <a:rPr lang="en-US" sz="2800" b="0" smtClean="0"/>
              <a:t>arbitration is mentioned </a:t>
            </a:r>
            <a:endParaRPr lang="en-US" sz="2800" b="0" dirty="0" smtClean="0"/>
          </a:p>
          <a:p>
            <a:r>
              <a:rPr lang="en-US" sz="2800" b="0" dirty="0" smtClean="0"/>
              <a:t>Advantages:  e</a:t>
            </a:r>
            <a:r>
              <a:rPr lang="en-US" sz="2400" b="0" dirty="0" smtClean="0"/>
              <a:t>xperts/less formal/ not open to public/ independent from states</a:t>
            </a:r>
          </a:p>
          <a:p>
            <a:r>
              <a:rPr lang="en-US" sz="2800" b="0" dirty="0" smtClean="0"/>
              <a:t>Disadvantages</a:t>
            </a:r>
            <a:r>
              <a:rPr lang="en-US" sz="2400" b="0" dirty="0" smtClean="0"/>
              <a:t>: expensive/ once chosen for arbitration the way to court is closed</a:t>
            </a:r>
          </a:p>
          <a:p>
            <a:endParaRPr lang="en-US" sz="2400" b="0" dirty="0" smtClean="0"/>
          </a:p>
          <a:p>
            <a:pPr lvl="1"/>
            <a:endParaRPr lang="en-US" b="0" dirty="0" smtClean="0"/>
          </a:p>
          <a:p>
            <a:endParaRPr lang="en-US" b="0" dirty="0" smtClean="0"/>
          </a:p>
          <a:p>
            <a:endParaRPr lang="nl-NL" b="0" dirty="0"/>
          </a:p>
        </p:txBody>
      </p:sp>
    </p:spTree>
    <p:extLst>
      <p:ext uri="{BB962C8B-B14F-4D97-AF65-F5344CB8AC3E}">
        <p14:creationId xmlns:p14="http://schemas.microsoft.com/office/powerpoint/2010/main" val="3812734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 smtClean="0"/>
              <a:t>Homework</a:t>
            </a:r>
            <a:endParaRPr lang="nl-NL" b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 smtClean="0"/>
              <a:t>Exercise 3 Chapter 3</a:t>
            </a:r>
            <a:endParaRPr lang="nl-NL" b="0" dirty="0"/>
          </a:p>
        </p:txBody>
      </p:sp>
    </p:spTree>
    <p:extLst>
      <p:ext uri="{BB962C8B-B14F-4D97-AF65-F5344CB8AC3E}">
        <p14:creationId xmlns:p14="http://schemas.microsoft.com/office/powerpoint/2010/main" val="4223809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axion English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Saxion English</Template>
  <TotalTime>61</TotalTime>
  <Words>270</Words>
  <Application>Microsoft Office PowerPoint</Application>
  <PresentationFormat>Diavoorstelling (4:3)</PresentationFormat>
  <Paragraphs>41</Paragraphs>
  <Slides>8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9" baseType="lpstr">
      <vt:lpstr>Saxion English</vt:lpstr>
      <vt:lpstr>Course Introduction to International Business Law</vt:lpstr>
      <vt:lpstr>Topics </vt:lpstr>
      <vt:lpstr>Introduction to EEX-Regulation</vt:lpstr>
      <vt:lpstr>Introduction to EEX-Regulation 2</vt:lpstr>
      <vt:lpstr>Introduction to EEX-Regulation 3</vt:lpstr>
      <vt:lpstr>Execution of the verdict</vt:lpstr>
      <vt:lpstr>Arbitration</vt:lpstr>
      <vt:lpstr>Homework</vt:lpstr>
    </vt:vector>
  </TitlesOfParts>
  <Company>Saxion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Cynthia Vloon - Weultjes</dc:creator>
  <cp:lastModifiedBy>Gebruiker</cp:lastModifiedBy>
  <cp:revision>9</cp:revision>
  <dcterms:created xsi:type="dcterms:W3CDTF">2012-10-08T12:53:06Z</dcterms:created>
  <dcterms:modified xsi:type="dcterms:W3CDTF">2012-10-14T16:50:51Z</dcterms:modified>
</cp:coreProperties>
</file>