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73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60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7" autoAdjust="0"/>
  </p:normalViewPr>
  <p:slideViewPr>
    <p:cSldViewPr snapToGrid="0">
      <p:cViewPr varScale="1">
        <p:scale>
          <a:sx n="95" d="100"/>
          <a:sy n="95" d="100"/>
        </p:scale>
        <p:origin x="-90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2" d="100"/>
          <a:sy n="102" d="100"/>
        </p:scale>
        <p:origin x="-35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7F4108-CCB6-4FF8-A2C2-1B31142B7746}" type="doc">
      <dgm:prSet loTypeId="urn:microsoft.com/office/officeart/2009/3/layout/DescendingProcess" loCatId="process" qsTypeId="urn:microsoft.com/office/officeart/2005/8/quickstyle/simple4" qsCatId="simple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692B3AD6-501D-43C8-8448-A4D0F9C52FA4}">
      <dgm:prSet phldrT="[Text]" custT="1"/>
      <dgm:spPr/>
      <dgm:t>
        <a:bodyPr/>
        <a:lstStyle/>
        <a:p>
          <a:pPr algn="just"/>
          <a:r>
            <a:rPr lang="cs-CZ" sz="1800" dirty="0" smtClean="0"/>
            <a:t>Zjištění problému: zjištění stávajícího stavu poznání ve zvolené oblasti</a:t>
          </a:r>
          <a:endParaRPr lang="cs-CZ" sz="1800" dirty="0"/>
        </a:p>
      </dgm:t>
    </dgm:pt>
    <dgm:pt modelId="{1A04EA82-7131-4363-AFF0-FE59B56E4A8E}" type="parTrans" cxnId="{4CBC0301-04E3-42B8-A230-2DBBCCB3321B}">
      <dgm:prSet/>
      <dgm:spPr/>
      <dgm:t>
        <a:bodyPr/>
        <a:lstStyle/>
        <a:p>
          <a:endParaRPr lang="cs-CZ"/>
        </a:p>
      </dgm:t>
    </dgm:pt>
    <dgm:pt modelId="{0EB9BC9F-F856-4CCC-A3FD-C0B9ABBF187B}" type="sibTrans" cxnId="{4CBC0301-04E3-42B8-A230-2DBBCCB3321B}">
      <dgm:prSet/>
      <dgm:spPr/>
      <dgm:t>
        <a:bodyPr/>
        <a:lstStyle/>
        <a:p>
          <a:endParaRPr lang="cs-CZ"/>
        </a:p>
      </dgm:t>
    </dgm:pt>
    <dgm:pt modelId="{BE0CDDDC-B207-46DB-83A1-C0414900BB9A}">
      <dgm:prSet phldrT="[Text]" custT="1"/>
      <dgm:spPr/>
      <dgm:t>
        <a:bodyPr/>
        <a:lstStyle/>
        <a:p>
          <a:pPr algn="just"/>
          <a:r>
            <a:rPr lang="cs-CZ" sz="1800" dirty="0" smtClean="0"/>
            <a:t>Hledání pravděpodobných odpovědí (formulování obecných hypotéz)</a:t>
          </a:r>
          <a:r>
            <a:rPr lang="en-US" sz="1800" dirty="0" smtClean="0"/>
            <a:t>, v</a:t>
          </a:r>
          <a:r>
            <a:rPr lang="cs-CZ" sz="1800" dirty="0" smtClean="0"/>
            <a:t>četně stanovení metody určené k testování hypotéz.</a:t>
          </a:r>
          <a:endParaRPr lang="cs-CZ" sz="1800" dirty="0"/>
        </a:p>
      </dgm:t>
    </dgm:pt>
    <dgm:pt modelId="{C077C354-FD8C-4131-86BA-2984C327D865}" type="parTrans" cxnId="{8CA0A753-1816-4276-B26E-741BDA9EB770}">
      <dgm:prSet/>
      <dgm:spPr/>
      <dgm:t>
        <a:bodyPr/>
        <a:lstStyle/>
        <a:p>
          <a:endParaRPr lang="cs-CZ"/>
        </a:p>
      </dgm:t>
    </dgm:pt>
    <dgm:pt modelId="{9DAA5824-2ADD-47F0-B0AA-A0EA0ED9C337}" type="sibTrans" cxnId="{8CA0A753-1816-4276-B26E-741BDA9EB770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cs-CZ"/>
        </a:p>
      </dgm:t>
    </dgm:pt>
    <dgm:pt modelId="{A64B0BA5-3CF3-4D9F-A373-01C247590D45}">
      <dgm:prSet phldrT="[Text]" custT="1"/>
      <dgm:spPr/>
      <dgm:t>
        <a:bodyPr/>
        <a:lstStyle/>
        <a:p>
          <a:pPr algn="just"/>
          <a:r>
            <a:rPr lang="cs-CZ" sz="1800" dirty="0" smtClean="0"/>
            <a:t>Provedení samotné práce: výzkum; analýza; práce s literaturou; práce v terénu; sběr dat…</a:t>
          </a:r>
          <a:endParaRPr lang="cs-CZ" sz="1800" dirty="0"/>
        </a:p>
      </dgm:t>
    </dgm:pt>
    <dgm:pt modelId="{1DDA96BF-0714-45B3-AEAA-07D9868843AE}" type="parTrans" cxnId="{396CD8B1-A42E-43D6-A213-FDFAC64BBE99}">
      <dgm:prSet/>
      <dgm:spPr/>
      <dgm:t>
        <a:bodyPr/>
        <a:lstStyle/>
        <a:p>
          <a:endParaRPr lang="cs-CZ"/>
        </a:p>
      </dgm:t>
    </dgm:pt>
    <dgm:pt modelId="{EEF19812-0656-48C2-B70C-B9A69E224065}" type="sibTrans" cxnId="{396CD8B1-A42E-43D6-A213-FDFAC64BBE99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cs-CZ"/>
        </a:p>
      </dgm:t>
    </dgm:pt>
    <dgm:pt modelId="{D05AC43C-65B0-4C6F-B48E-6CFB5D0D2BAB}">
      <dgm:prSet custT="1"/>
      <dgm:spPr/>
      <dgm:t>
        <a:bodyPr/>
        <a:lstStyle/>
        <a:p>
          <a:pPr algn="just"/>
          <a:r>
            <a:rPr lang="cs-CZ" sz="1800" b="1" dirty="0" smtClean="0"/>
            <a:t>Interpretace</a:t>
          </a:r>
          <a:r>
            <a:rPr lang="cs-CZ" sz="1800" dirty="0" smtClean="0"/>
            <a:t> zjištěných výsledků směrem ke stanoveným hypotézám.</a:t>
          </a:r>
          <a:endParaRPr lang="cs-CZ" sz="1800" dirty="0"/>
        </a:p>
      </dgm:t>
    </dgm:pt>
    <dgm:pt modelId="{6CDFAB8F-B747-4499-8073-DDCDD83B9919}" type="parTrans" cxnId="{7A0E4C98-77C8-49F5-BDC8-0DF2B91EB433}">
      <dgm:prSet/>
      <dgm:spPr/>
      <dgm:t>
        <a:bodyPr/>
        <a:lstStyle/>
        <a:p>
          <a:endParaRPr lang="cs-CZ"/>
        </a:p>
      </dgm:t>
    </dgm:pt>
    <dgm:pt modelId="{82F22D1F-CFA1-4B26-93CC-E8E7C46CB395}" type="sibTrans" cxnId="{7A0E4C98-77C8-49F5-BDC8-0DF2B91EB433}">
      <dgm:prSet/>
      <dgm:spPr/>
      <dgm:t>
        <a:bodyPr/>
        <a:lstStyle/>
        <a:p>
          <a:endParaRPr lang="cs-CZ"/>
        </a:p>
      </dgm:t>
    </dgm:pt>
    <dgm:pt modelId="{1D55E763-FB19-45D2-A052-0410161C4ED4}" type="pres">
      <dgm:prSet presAssocID="{E37F4108-CCB6-4FF8-A2C2-1B31142B7746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cs-CZ"/>
        </a:p>
      </dgm:t>
    </dgm:pt>
    <dgm:pt modelId="{B5D4067D-31F7-4C94-B9CD-82AC150B616D}" type="pres">
      <dgm:prSet presAssocID="{E37F4108-CCB6-4FF8-A2C2-1B31142B7746}" presName="arrowNode" presStyleLbl="node1" presStyleIdx="0" presStyleCnt="1"/>
      <dgm:spPr/>
    </dgm:pt>
    <dgm:pt modelId="{DE687ADD-CB4C-4A65-A105-256FCE264D06}" type="pres">
      <dgm:prSet presAssocID="{692B3AD6-501D-43C8-8448-A4D0F9C52FA4}" presName="txNode1" presStyleLbl="revTx" presStyleIdx="0" presStyleCnt="4" custLinFactNeighborX="-80426" custLinFactNeighborY="3977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7CB783-091C-4FE5-A5BC-2C6D6D5CAC57}" type="pres">
      <dgm:prSet presAssocID="{BE0CDDDC-B207-46DB-83A1-C0414900BB9A}" presName="txNode2" presStyleLbl="revTx" presStyleIdx="1" presStyleCnt="4" custScaleY="199438" custLinFactNeighborX="-9791" custLinFactNeighborY="-7745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0744AF-7425-48E9-87A2-79ABC6A6BE14}" type="pres">
      <dgm:prSet presAssocID="{9DAA5824-2ADD-47F0-B0AA-A0EA0ED9C337}" presName="dotNode2" presStyleCnt="0"/>
      <dgm:spPr/>
    </dgm:pt>
    <dgm:pt modelId="{D03EACC1-04BD-4017-96ED-6F245ECFA4EF}" type="pres">
      <dgm:prSet presAssocID="{9DAA5824-2ADD-47F0-B0AA-A0EA0ED9C337}" presName="dotRepeatNode" presStyleLbl="fgShp" presStyleIdx="0" presStyleCnt="2" custScaleX="213349" custScaleY="213345"/>
      <dgm:spPr/>
      <dgm:t>
        <a:bodyPr/>
        <a:lstStyle/>
        <a:p>
          <a:endParaRPr lang="cs-CZ"/>
        </a:p>
      </dgm:t>
    </dgm:pt>
    <dgm:pt modelId="{B92328BD-1761-42B7-ADB5-93FBDDF63FA7}" type="pres">
      <dgm:prSet presAssocID="{A64B0BA5-3CF3-4D9F-A373-01C247590D45}" presName="txNode3" presStyleLbl="revTx" presStyleIdx="2" presStyleCnt="4" custLinFactNeighborX="-4554" custLinFactNeighborY="3556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EE4B16-503A-49D4-B0F2-9BBD9E180622}" type="pres">
      <dgm:prSet presAssocID="{EEF19812-0656-48C2-B70C-B9A69E224065}" presName="dotNode3" presStyleCnt="0"/>
      <dgm:spPr/>
    </dgm:pt>
    <dgm:pt modelId="{6DB4A9E6-561D-4BC3-AA08-126DE7B22F94}" type="pres">
      <dgm:prSet presAssocID="{EEF19812-0656-48C2-B70C-B9A69E224065}" presName="dotRepeatNode" presStyleLbl="fgShp" presStyleIdx="1" presStyleCnt="2" custScaleX="223074" custScaleY="223070"/>
      <dgm:spPr/>
      <dgm:t>
        <a:bodyPr/>
        <a:lstStyle/>
        <a:p>
          <a:endParaRPr lang="cs-CZ"/>
        </a:p>
      </dgm:t>
    </dgm:pt>
    <dgm:pt modelId="{47AE41C3-F854-462D-9326-F7274AAE533D}" type="pres">
      <dgm:prSet presAssocID="{D05AC43C-65B0-4C6F-B48E-6CFB5D0D2BAB}" presName="txNode4" presStyleLbl="revTx" presStyleIdx="3" presStyleCnt="4" custLinFactNeighborX="54898" custLinFactNeighborY="-305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CA0A753-1816-4276-B26E-741BDA9EB770}" srcId="{E37F4108-CCB6-4FF8-A2C2-1B31142B7746}" destId="{BE0CDDDC-B207-46DB-83A1-C0414900BB9A}" srcOrd="1" destOrd="0" parTransId="{C077C354-FD8C-4131-86BA-2984C327D865}" sibTransId="{9DAA5824-2ADD-47F0-B0AA-A0EA0ED9C337}"/>
    <dgm:cxn modelId="{42E763EE-992C-478F-932E-1BE54C562887}" type="presOf" srcId="{A64B0BA5-3CF3-4D9F-A373-01C247590D45}" destId="{B92328BD-1761-42B7-ADB5-93FBDDF63FA7}" srcOrd="0" destOrd="0" presId="urn:microsoft.com/office/officeart/2009/3/layout/DescendingProcess"/>
    <dgm:cxn modelId="{4CBC0301-04E3-42B8-A230-2DBBCCB3321B}" srcId="{E37F4108-CCB6-4FF8-A2C2-1B31142B7746}" destId="{692B3AD6-501D-43C8-8448-A4D0F9C52FA4}" srcOrd="0" destOrd="0" parTransId="{1A04EA82-7131-4363-AFF0-FE59B56E4A8E}" sibTransId="{0EB9BC9F-F856-4CCC-A3FD-C0B9ABBF187B}"/>
    <dgm:cxn modelId="{50CB502D-A6B4-42ED-941A-A58F0099BEC3}" type="presOf" srcId="{E37F4108-CCB6-4FF8-A2C2-1B31142B7746}" destId="{1D55E763-FB19-45D2-A052-0410161C4ED4}" srcOrd="0" destOrd="0" presId="urn:microsoft.com/office/officeart/2009/3/layout/DescendingProcess"/>
    <dgm:cxn modelId="{CC130F0C-AC6C-4EAF-B193-CA5C2B134FA3}" type="presOf" srcId="{D05AC43C-65B0-4C6F-B48E-6CFB5D0D2BAB}" destId="{47AE41C3-F854-462D-9326-F7274AAE533D}" srcOrd="0" destOrd="0" presId="urn:microsoft.com/office/officeart/2009/3/layout/DescendingProcess"/>
    <dgm:cxn modelId="{396CD8B1-A42E-43D6-A213-FDFAC64BBE99}" srcId="{E37F4108-CCB6-4FF8-A2C2-1B31142B7746}" destId="{A64B0BA5-3CF3-4D9F-A373-01C247590D45}" srcOrd="2" destOrd="0" parTransId="{1DDA96BF-0714-45B3-AEAA-07D9868843AE}" sibTransId="{EEF19812-0656-48C2-B70C-B9A69E224065}"/>
    <dgm:cxn modelId="{7FBC307E-0992-4F12-BCEB-248553BCB865}" type="presOf" srcId="{9DAA5824-2ADD-47F0-B0AA-A0EA0ED9C337}" destId="{D03EACC1-04BD-4017-96ED-6F245ECFA4EF}" srcOrd="0" destOrd="0" presId="urn:microsoft.com/office/officeart/2009/3/layout/DescendingProcess"/>
    <dgm:cxn modelId="{7A0E4C98-77C8-49F5-BDC8-0DF2B91EB433}" srcId="{E37F4108-CCB6-4FF8-A2C2-1B31142B7746}" destId="{D05AC43C-65B0-4C6F-B48E-6CFB5D0D2BAB}" srcOrd="3" destOrd="0" parTransId="{6CDFAB8F-B747-4499-8073-DDCDD83B9919}" sibTransId="{82F22D1F-CFA1-4B26-93CC-E8E7C46CB395}"/>
    <dgm:cxn modelId="{76C11DE0-113A-4B26-B0DC-6916A9C5713A}" type="presOf" srcId="{BE0CDDDC-B207-46DB-83A1-C0414900BB9A}" destId="{5B7CB783-091C-4FE5-A5BC-2C6D6D5CAC57}" srcOrd="0" destOrd="0" presId="urn:microsoft.com/office/officeart/2009/3/layout/DescendingProcess"/>
    <dgm:cxn modelId="{3E5813B4-7044-4443-8A9D-B655162BAB03}" type="presOf" srcId="{EEF19812-0656-48C2-B70C-B9A69E224065}" destId="{6DB4A9E6-561D-4BC3-AA08-126DE7B22F94}" srcOrd="0" destOrd="0" presId="urn:microsoft.com/office/officeart/2009/3/layout/DescendingProcess"/>
    <dgm:cxn modelId="{BF10E069-AE3E-43AC-AB3A-1AE8C06B93D1}" type="presOf" srcId="{692B3AD6-501D-43C8-8448-A4D0F9C52FA4}" destId="{DE687ADD-CB4C-4A65-A105-256FCE264D06}" srcOrd="0" destOrd="0" presId="urn:microsoft.com/office/officeart/2009/3/layout/DescendingProcess"/>
    <dgm:cxn modelId="{D5304060-1519-4B5E-B21C-102CB886933C}" type="presParOf" srcId="{1D55E763-FB19-45D2-A052-0410161C4ED4}" destId="{B5D4067D-31F7-4C94-B9CD-82AC150B616D}" srcOrd="0" destOrd="0" presId="urn:microsoft.com/office/officeart/2009/3/layout/DescendingProcess"/>
    <dgm:cxn modelId="{0C400E60-C7D8-4D0C-BA26-D5417D646DA0}" type="presParOf" srcId="{1D55E763-FB19-45D2-A052-0410161C4ED4}" destId="{DE687ADD-CB4C-4A65-A105-256FCE264D06}" srcOrd="1" destOrd="0" presId="urn:microsoft.com/office/officeart/2009/3/layout/DescendingProcess"/>
    <dgm:cxn modelId="{9D04AA67-072E-448D-BD18-E4874EA7D92E}" type="presParOf" srcId="{1D55E763-FB19-45D2-A052-0410161C4ED4}" destId="{5B7CB783-091C-4FE5-A5BC-2C6D6D5CAC57}" srcOrd="2" destOrd="0" presId="urn:microsoft.com/office/officeart/2009/3/layout/DescendingProcess"/>
    <dgm:cxn modelId="{D4D10865-630F-420C-99DF-EDF201F19E84}" type="presParOf" srcId="{1D55E763-FB19-45D2-A052-0410161C4ED4}" destId="{7F0744AF-7425-48E9-87A2-79ABC6A6BE14}" srcOrd="3" destOrd="0" presId="urn:microsoft.com/office/officeart/2009/3/layout/DescendingProcess"/>
    <dgm:cxn modelId="{38121AAF-8E73-4B5D-A015-BCCE8F604555}" type="presParOf" srcId="{7F0744AF-7425-48E9-87A2-79ABC6A6BE14}" destId="{D03EACC1-04BD-4017-96ED-6F245ECFA4EF}" srcOrd="0" destOrd="0" presId="urn:microsoft.com/office/officeart/2009/3/layout/DescendingProcess"/>
    <dgm:cxn modelId="{A3F46F92-7C17-4EFE-A439-CC1427AF8892}" type="presParOf" srcId="{1D55E763-FB19-45D2-A052-0410161C4ED4}" destId="{B92328BD-1761-42B7-ADB5-93FBDDF63FA7}" srcOrd="4" destOrd="0" presId="urn:microsoft.com/office/officeart/2009/3/layout/DescendingProcess"/>
    <dgm:cxn modelId="{EB6B9291-7461-448C-9ECE-1A436BD9FB9D}" type="presParOf" srcId="{1D55E763-FB19-45D2-A052-0410161C4ED4}" destId="{B0EE4B16-503A-49D4-B0F2-9BBD9E180622}" srcOrd="5" destOrd="0" presId="urn:microsoft.com/office/officeart/2009/3/layout/DescendingProcess"/>
    <dgm:cxn modelId="{1B18E753-0D61-46A1-8C6A-25575B093520}" type="presParOf" srcId="{B0EE4B16-503A-49D4-B0F2-9BBD9E180622}" destId="{6DB4A9E6-561D-4BC3-AA08-126DE7B22F94}" srcOrd="0" destOrd="0" presId="urn:microsoft.com/office/officeart/2009/3/layout/DescendingProcess"/>
    <dgm:cxn modelId="{AE15FD3B-7FA4-4427-B895-53856375054E}" type="presParOf" srcId="{1D55E763-FB19-45D2-A052-0410161C4ED4}" destId="{47AE41C3-F854-462D-9326-F7274AAE533D}" srcOrd="6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E5734F-97BA-4C93-BB86-7A850EBD48D6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3671C987-490D-4844-8CFC-5699EA15520D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PROBLÉM</a:t>
          </a:r>
        </a:p>
        <a:p>
          <a:r>
            <a:rPr lang="cs-CZ" sz="2400" b="1" dirty="0" smtClean="0">
              <a:solidFill>
                <a:schemeClr val="tx1"/>
              </a:solidFill>
            </a:rPr>
            <a:t>(INTUICE)</a:t>
          </a:r>
          <a:endParaRPr lang="cs-CZ" sz="2400" b="1" dirty="0">
            <a:solidFill>
              <a:schemeClr val="tx1"/>
            </a:solidFill>
          </a:endParaRPr>
        </a:p>
      </dgm:t>
    </dgm:pt>
    <dgm:pt modelId="{9F9A7A2A-7EB7-4726-9CA6-9A76543789E2}" type="parTrans" cxnId="{2972DBA9-3801-4326-87FC-FE9750D5EDB6}">
      <dgm:prSet/>
      <dgm:spPr/>
      <dgm:t>
        <a:bodyPr/>
        <a:lstStyle/>
        <a:p>
          <a:endParaRPr lang="cs-CZ"/>
        </a:p>
      </dgm:t>
    </dgm:pt>
    <dgm:pt modelId="{5265094A-D9B5-4DD5-AABC-E499D0C5BBD9}" type="sibTrans" cxnId="{2972DBA9-3801-4326-87FC-FE9750D5EDB6}">
      <dgm:prSet/>
      <dgm:spPr/>
      <dgm:t>
        <a:bodyPr/>
        <a:lstStyle/>
        <a:p>
          <a:endParaRPr lang="cs-CZ"/>
        </a:p>
      </dgm:t>
    </dgm:pt>
    <dgm:pt modelId="{921F1E7A-437E-4793-9309-30C81A202C61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ZJIŠTĚNÍ DAT</a:t>
          </a:r>
          <a:endParaRPr lang="cs-CZ" sz="2400" b="1" dirty="0">
            <a:solidFill>
              <a:schemeClr val="tx1"/>
            </a:solidFill>
          </a:endParaRPr>
        </a:p>
      </dgm:t>
    </dgm:pt>
    <dgm:pt modelId="{039883C2-63AA-4FAE-AAA2-BEC216FE7627}" type="parTrans" cxnId="{50D659D4-296F-4E78-9F05-0CDDF01F9814}">
      <dgm:prSet/>
      <dgm:spPr/>
      <dgm:t>
        <a:bodyPr/>
        <a:lstStyle/>
        <a:p>
          <a:endParaRPr lang="cs-CZ"/>
        </a:p>
      </dgm:t>
    </dgm:pt>
    <dgm:pt modelId="{6729FD25-5EFB-4ADB-8B31-71C774973343}" type="sibTrans" cxnId="{50D659D4-296F-4E78-9F05-0CDDF01F9814}">
      <dgm:prSet/>
      <dgm:spPr/>
      <dgm:t>
        <a:bodyPr/>
        <a:lstStyle/>
        <a:p>
          <a:endParaRPr lang="cs-CZ"/>
        </a:p>
      </dgm:t>
    </dgm:pt>
    <dgm:pt modelId="{B0489834-AF4A-4F5D-BC4B-447306319819}">
      <dgm:prSet phldrT="[Text]" custT="1"/>
      <dgm:spPr/>
      <dgm:t>
        <a:bodyPr/>
        <a:lstStyle/>
        <a:p>
          <a:r>
            <a:rPr lang="cs-CZ" sz="1900" b="1" dirty="0" smtClean="0">
              <a:solidFill>
                <a:schemeClr val="tx1"/>
              </a:solidFill>
            </a:rPr>
            <a:t>INTERPRETACE</a:t>
          </a:r>
          <a:endParaRPr lang="cs-CZ" sz="1900" b="1" dirty="0">
            <a:solidFill>
              <a:schemeClr val="tx1"/>
            </a:solidFill>
          </a:endParaRPr>
        </a:p>
      </dgm:t>
    </dgm:pt>
    <dgm:pt modelId="{34338FD8-E02E-4773-9821-98036E6E0382}" type="parTrans" cxnId="{F7F38C84-3939-4E0E-86E4-BA64CE8BE47F}">
      <dgm:prSet/>
      <dgm:spPr/>
      <dgm:t>
        <a:bodyPr/>
        <a:lstStyle/>
        <a:p>
          <a:endParaRPr lang="cs-CZ"/>
        </a:p>
      </dgm:t>
    </dgm:pt>
    <dgm:pt modelId="{37D754AE-1847-4975-AF2D-DF4AADC3FE10}" type="sibTrans" cxnId="{F7F38C84-3939-4E0E-86E4-BA64CE8BE47F}">
      <dgm:prSet/>
      <dgm:spPr/>
      <dgm:t>
        <a:bodyPr/>
        <a:lstStyle/>
        <a:p>
          <a:endParaRPr lang="cs-CZ"/>
        </a:p>
      </dgm:t>
    </dgm:pt>
    <dgm:pt modelId="{346BA8C1-14F0-4FD7-906C-A0E0A0CD4766}">
      <dgm:prSet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HYPOTÉZY</a:t>
          </a:r>
          <a:endParaRPr lang="cs-CZ" sz="2400" b="1" dirty="0">
            <a:solidFill>
              <a:schemeClr val="tx1"/>
            </a:solidFill>
          </a:endParaRPr>
        </a:p>
      </dgm:t>
    </dgm:pt>
    <dgm:pt modelId="{B79B35B3-51A0-4D6C-BBA1-CBF1119A1EA6}" type="parTrans" cxnId="{D9A641F0-D7B9-4890-A1AB-1C6F8E73721A}">
      <dgm:prSet/>
      <dgm:spPr/>
      <dgm:t>
        <a:bodyPr/>
        <a:lstStyle/>
        <a:p>
          <a:endParaRPr lang="cs-CZ"/>
        </a:p>
      </dgm:t>
    </dgm:pt>
    <dgm:pt modelId="{BCD9D76A-FAF5-49CF-8ADE-28B4CCB97EFD}" type="sibTrans" cxnId="{D9A641F0-D7B9-4890-A1AB-1C6F8E73721A}">
      <dgm:prSet/>
      <dgm:spPr/>
      <dgm:t>
        <a:bodyPr/>
        <a:lstStyle/>
        <a:p>
          <a:endParaRPr lang="cs-CZ"/>
        </a:p>
      </dgm:t>
    </dgm:pt>
    <dgm:pt modelId="{A561A2BF-EAC3-40EB-A2A1-EF945790B1FB}" type="pres">
      <dgm:prSet presAssocID="{65E5734F-97BA-4C93-BB86-7A850EBD48D6}" presName="Name0" presStyleCnt="0">
        <dgm:presLayoutVars>
          <dgm:dir/>
          <dgm:resizeHandles val="exact"/>
        </dgm:presLayoutVars>
      </dgm:prSet>
      <dgm:spPr/>
    </dgm:pt>
    <dgm:pt modelId="{4EDC7398-6ED4-4D45-8E83-5CA2B2982FFF}" type="pres">
      <dgm:prSet presAssocID="{3671C987-490D-4844-8CFC-5699EA1552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2F608B-3BAF-4AF3-8EAF-8DCFFACE0FF3}" type="pres">
      <dgm:prSet presAssocID="{5265094A-D9B5-4DD5-AABC-E499D0C5BBD9}" presName="sibTrans" presStyleLbl="sibTrans2D1" presStyleIdx="0" presStyleCnt="3"/>
      <dgm:spPr/>
      <dgm:t>
        <a:bodyPr/>
        <a:lstStyle/>
        <a:p>
          <a:endParaRPr lang="cs-CZ"/>
        </a:p>
      </dgm:t>
    </dgm:pt>
    <dgm:pt modelId="{5DD80B39-82B2-4F5F-A8DE-09953373C66C}" type="pres">
      <dgm:prSet presAssocID="{5265094A-D9B5-4DD5-AABC-E499D0C5BBD9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FEEF960C-CF67-476B-8269-7BF6F3B57E72}" type="pres">
      <dgm:prSet presAssocID="{346BA8C1-14F0-4FD7-906C-A0E0A0CD476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A7C9BF-E8AF-470F-A188-6256E682B8ED}" type="pres">
      <dgm:prSet presAssocID="{BCD9D76A-FAF5-49CF-8ADE-28B4CCB97EFD}" presName="sibTrans" presStyleLbl="sibTrans2D1" presStyleIdx="1" presStyleCnt="3"/>
      <dgm:spPr/>
      <dgm:t>
        <a:bodyPr/>
        <a:lstStyle/>
        <a:p>
          <a:endParaRPr lang="cs-CZ"/>
        </a:p>
      </dgm:t>
    </dgm:pt>
    <dgm:pt modelId="{7979BD03-472C-4B27-88AC-82298BBE6443}" type="pres">
      <dgm:prSet presAssocID="{BCD9D76A-FAF5-49CF-8ADE-28B4CCB97EFD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4395C201-2488-4BC3-BC8D-F557B790F416}" type="pres">
      <dgm:prSet presAssocID="{921F1E7A-437E-4793-9309-30C81A202C6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FF5988-CAB6-4B30-94FB-1EBB58A1F629}" type="pres">
      <dgm:prSet presAssocID="{6729FD25-5EFB-4ADB-8B31-71C774973343}" presName="sibTrans" presStyleLbl="sibTrans2D1" presStyleIdx="2" presStyleCnt="3"/>
      <dgm:spPr/>
      <dgm:t>
        <a:bodyPr/>
        <a:lstStyle/>
        <a:p>
          <a:endParaRPr lang="cs-CZ"/>
        </a:p>
      </dgm:t>
    </dgm:pt>
    <dgm:pt modelId="{B68FB69C-01E3-43FD-92CE-E8616D6FFB29}" type="pres">
      <dgm:prSet presAssocID="{6729FD25-5EFB-4ADB-8B31-71C774973343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C8EA8158-A080-485E-AF0E-6F625E7ADCB3}" type="pres">
      <dgm:prSet presAssocID="{B0489834-AF4A-4F5D-BC4B-44730631981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F8ABC22-3B14-4AA3-BC77-1CE18650FCB3}" type="presOf" srcId="{346BA8C1-14F0-4FD7-906C-A0E0A0CD4766}" destId="{FEEF960C-CF67-476B-8269-7BF6F3B57E72}" srcOrd="0" destOrd="0" presId="urn:microsoft.com/office/officeart/2005/8/layout/process1"/>
    <dgm:cxn modelId="{AC9D1BCE-E8E4-4C7A-9FD8-998660F8089F}" type="presOf" srcId="{5265094A-D9B5-4DD5-AABC-E499D0C5BBD9}" destId="{5D2F608B-3BAF-4AF3-8EAF-8DCFFACE0FF3}" srcOrd="0" destOrd="0" presId="urn:microsoft.com/office/officeart/2005/8/layout/process1"/>
    <dgm:cxn modelId="{09509D48-7987-48D6-A38C-DDD8A7877C33}" type="presOf" srcId="{6729FD25-5EFB-4ADB-8B31-71C774973343}" destId="{B68FB69C-01E3-43FD-92CE-E8616D6FFB29}" srcOrd="1" destOrd="0" presId="urn:microsoft.com/office/officeart/2005/8/layout/process1"/>
    <dgm:cxn modelId="{F7F38C84-3939-4E0E-86E4-BA64CE8BE47F}" srcId="{65E5734F-97BA-4C93-BB86-7A850EBD48D6}" destId="{B0489834-AF4A-4F5D-BC4B-447306319819}" srcOrd="3" destOrd="0" parTransId="{34338FD8-E02E-4773-9821-98036E6E0382}" sibTransId="{37D754AE-1847-4975-AF2D-DF4AADC3FE10}"/>
    <dgm:cxn modelId="{1EB8B894-A4DD-43B3-93E7-B7CF6FFF459B}" type="presOf" srcId="{3671C987-490D-4844-8CFC-5699EA15520D}" destId="{4EDC7398-6ED4-4D45-8E83-5CA2B2982FFF}" srcOrd="0" destOrd="0" presId="urn:microsoft.com/office/officeart/2005/8/layout/process1"/>
    <dgm:cxn modelId="{6960F69D-1A69-4E76-8461-4706188A52AD}" type="presOf" srcId="{BCD9D76A-FAF5-49CF-8ADE-28B4CCB97EFD}" destId="{7979BD03-472C-4B27-88AC-82298BBE6443}" srcOrd="1" destOrd="0" presId="urn:microsoft.com/office/officeart/2005/8/layout/process1"/>
    <dgm:cxn modelId="{DE81D248-A5B9-431D-AAD7-9B24E4662B3B}" type="presOf" srcId="{921F1E7A-437E-4793-9309-30C81A202C61}" destId="{4395C201-2488-4BC3-BC8D-F557B790F416}" srcOrd="0" destOrd="0" presId="urn:microsoft.com/office/officeart/2005/8/layout/process1"/>
    <dgm:cxn modelId="{D9A641F0-D7B9-4890-A1AB-1C6F8E73721A}" srcId="{65E5734F-97BA-4C93-BB86-7A850EBD48D6}" destId="{346BA8C1-14F0-4FD7-906C-A0E0A0CD4766}" srcOrd="1" destOrd="0" parTransId="{B79B35B3-51A0-4D6C-BBA1-CBF1119A1EA6}" sibTransId="{BCD9D76A-FAF5-49CF-8ADE-28B4CCB97EFD}"/>
    <dgm:cxn modelId="{137C9673-394A-4230-80A8-F600B9F083F9}" type="presOf" srcId="{B0489834-AF4A-4F5D-BC4B-447306319819}" destId="{C8EA8158-A080-485E-AF0E-6F625E7ADCB3}" srcOrd="0" destOrd="0" presId="urn:microsoft.com/office/officeart/2005/8/layout/process1"/>
    <dgm:cxn modelId="{A79F8D17-EC19-48DE-A93A-70E813AF4071}" type="presOf" srcId="{6729FD25-5EFB-4ADB-8B31-71C774973343}" destId="{C6FF5988-CAB6-4B30-94FB-1EBB58A1F629}" srcOrd="0" destOrd="0" presId="urn:microsoft.com/office/officeart/2005/8/layout/process1"/>
    <dgm:cxn modelId="{D5C42C5C-3B9B-45F5-9D2C-9DB1DE36973E}" type="presOf" srcId="{BCD9D76A-FAF5-49CF-8ADE-28B4CCB97EFD}" destId="{E8A7C9BF-E8AF-470F-A188-6256E682B8ED}" srcOrd="0" destOrd="0" presId="urn:microsoft.com/office/officeart/2005/8/layout/process1"/>
    <dgm:cxn modelId="{2972DBA9-3801-4326-87FC-FE9750D5EDB6}" srcId="{65E5734F-97BA-4C93-BB86-7A850EBD48D6}" destId="{3671C987-490D-4844-8CFC-5699EA15520D}" srcOrd="0" destOrd="0" parTransId="{9F9A7A2A-7EB7-4726-9CA6-9A76543789E2}" sibTransId="{5265094A-D9B5-4DD5-AABC-E499D0C5BBD9}"/>
    <dgm:cxn modelId="{50D659D4-296F-4E78-9F05-0CDDF01F9814}" srcId="{65E5734F-97BA-4C93-BB86-7A850EBD48D6}" destId="{921F1E7A-437E-4793-9309-30C81A202C61}" srcOrd="2" destOrd="0" parTransId="{039883C2-63AA-4FAE-AAA2-BEC216FE7627}" sibTransId="{6729FD25-5EFB-4ADB-8B31-71C774973343}"/>
    <dgm:cxn modelId="{4AEC17CC-FEC9-4F6A-82C6-DCBA932568E1}" type="presOf" srcId="{65E5734F-97BA-4C93-BB86-7A850EBD48D6}" destId="{A561A2BF-EAC3-40EB-A2A1-EF945790B1FB}" srcOrd="0" destOrd="0" presId="urn:microsoft.com/office/officeart/2005/8/layout/process1"/>
    <dgm:cxn modelId="{44A93539-2B8C-4B5C-A115-491D08298A53}" type="presOf" srcId="{5265094A-D9B5-4DD5-AABC-E499D0C5BBD9}" destId="{5DD80B39-82B2-4F5F-A8DE-09953373C66C}" srcOrd="1" destOrd="0" presId="urn:microsoft.com/office/officeart/2005/8/layout/process1"/>
    <dgm:cxn modelId="{FB04BD47-F3CC-4F8B-973F-54929D7A9538}" type="presParOf" srcId="{A561A2BF-EAC3-40EB-A2A1-EF945790B1FB}" destId="{4EDC7398-6ED4-4D45-8E83-5CA2B2982FFF}" srcOrd="0" destOrd="0" presId="urn:microsoft.com/office/officeart/2005/8/layout/process1"/>
    <dgm:cxn modelId="{A9BDFD4A-789B-4DAA-9113-B60A01D013D6}" type="presParOf" srcId="{A561A2BF-EAC3-40EB-A2A1-EF945790B1FB}" destId="{5D2F608B-3BAF-4AF3-8EAF-8DCFFACE0FF3}" srcOrd="1" destOrd="0" presId="urn:microsoft.com/office/officeart/2005/8/layout/process1"/>
    <dgm:cxn modelId="{097F209B-6CC7-4DDB-9624-0C5FCF0416C1}" type="presParOf" srcId="{5D2F608B-3BAF-4AF3-8EAF-8DCFFACE0FF3}" destId="{5DD80B39-82B2-4F5F-A8DE-09953373C66C}" srcOrd="0" destOrd="0" presId="urn:microsoft.com/office/officeart/2005/8/layout/process1"/>
    <dgm:cxn modelId="{418A9875-608C-466D-8E56-08AAF69920A3}" type="presParOf" srcId="{A561A2BF-EAC3-40EB-A2A1-EF945790B1FB}" destId="{FEEF960C-CF67-476B-8269-7BF6F3B57E72}" srcOrd="2" destOrd="0" presId="urn:microsoft.com/office/officeart/2005/8/layout/process1"/>
    <dgm:cxn modelId="{3006B438-5DD0-4FAC-9940-AB77191143E9}" type="presParOf" srcId="{A561A2BF-EAC3-40EB-A2A1-EF945790B1FB}" destId="{E8A7C9BF-E8AF-470F-A188-6256E682B8ED}" srcOrd="3" destOrd="0" presId="urn:microsoft.com/office/officeart/2005/8/layout/process1"/>
    <dgm:cxn modelId="{BCD222AA-CC6E-4823-ABFB-F9D2D201CA34}" type="presParOf" srcId="{E8A7C9BF-E8AF-470F-A188-6256E682B8ED}" destId="{7979BD03-472C-4B27-88AC-82298BBE6443}" srcOrd="0" destOrd="0" presId="urn:microsoft.com/office/officeart/2005/8/layout/process1"/>
    <dgm:cxn modelId="{91D47345-51D7-4918-B8B4-D1DDB5F59329}" type="presParOf" srcId="{A561A2BF-EAC3-40EB-A2A1-EF945790B1FB}" destId="{4395C201-2488-4BC3-BC8D-F557B790F416}" srcOrd="4" destOrd="0" presId="urn:microsoft.com/office/officeart/2005/8/layout/process1"/>
    <dgm:cxn modelId="{11F1DB42-BA82-4DA7-B73C-E93B077A75CF}" type="presParOf" srcId="{A561A2BF-EAC3-40EB-A2A1-EF945790B1FB}" destId="{C6FF5988-CAB6-4B30-94FB-1EBB58A1F629}" srcOrd="5" destOrd="0" presId="urn:microsoft.com/office/officeart/2005/8/layout/process1"/>
    <dgm:cxn modelId="{53FBAE9B-0042-4743-8379-AB3CF67B9FEE}" type="presParOf" srcId="{C6FF5988-CAB6-4B30-94FB-1EBB58A1F629}" destId="{B68FB69C-01E3-43FD-92CE-E8616D6FFB29}" srcOrd="0" destOrd="0" presId="urn:microsoft.com/office/officeart/2005/8/layout/process1"/>
    <dgm:cxn modelId="{827F9F2B-A268-4A28-89BA-E5DC20689742}" type="presParOf" srcId="{A561A2BF-EAC3-40EB-A2A1-EF945790B1FB}" destId="{C8EA8158-A080-485E-AF0E-6F625E7ADCB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4067D-31F7-4C94-B9CD-82AC150B616D}">
      <dsp:nvSpPr>
        <dsp:cNvPr id="0" name=""/>
        <dsp:cNvSpPr/>
      </dsp:nvSpPr>
      <dsp:spPr>
        <a:xfrm rot="4396374">
          <a:off x="1887439" y="900631"/>
          <a:ext cx="3907079" cy="2724700"/>
        </a:xfrm>
        <a:prstGeom prst="swooshArrow">
          <a:avLst>
            <a:gd name="adj1" fmla="val 16310"/>
            <a:gd name="adj2" fmla="val 31370"/>
          </a:avLst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3EACC1-04BD-4017-96ED-6F245ECFA4EF}">
      <dsp:nvSpPr>
        <dsp:cNvPr id="0" name=""/>
        <dsp:cNvSpPr/>
      </dsp:nvSpPr>
      <dsp:spPr>
        <a:xfrm>
          <a:off x="3461907" y="1321786"/>
          <a:ext cx="210502" cy="210498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DB4A9E6-561D-4BC3-AA08-126DE7B22F94}">
      <dsp:nvSpPr>
        <dsp:cNvPr id="0" name=""/>
        <dsp:cNvSpPr/>
      </dsp:nvSpPr>
      <dsp:spPr>
        <a:xfrm>
          <a:off x="4316408" y="2154744"/>
          <a:ext cx="220098" cy="220094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E687ADD-CB4C-4A65-A105-256FCE264D06}">
      <dsp:nvSpPr>
        <dsp:cNvPr id="0" name=""/>
        <dsp:cNvSpPr/>
      </dsp:nvSpPr>
      <dsp:spPr>
        <a:xfrm>
          <a:off x="144019" y="288032"/>
          <a:ext cx="1842066" cy="724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Zjištění problému: zjištění stávajícího stavu poznání ve zvolené oblasti</a:t>
          </a:r>
          <a:endParaRPr lang="cs-CZ" sz="1800" kern="1200" dirty="0"/>
        </a:p>
      </dsp:txBody>
      <dsp:txXfrm>
        <a:off x="144019" y="288032"/>
        <a:ext cx="1842066" cy="724154"/>
      </dsp:txXfrm>
    </dsp:sp>
    <dsp:sp modelId="{5B7CB783-091C-4FE5-A5BC-2C6D6D5CAC57}">
      <dsp:nvSpPr>
        <dsp:cNvPr id="0" name=""/>
        <dsp:cNvSpPr/>
      </dsp:nvSpPr>
      <dsp:spPr>
        <a:xfrm>
          <a:off x="3816414" y="144016"/>
          <a:ext cx="2539065" cy="1444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Hledání pravděpodobných odpovědí (formulování obecných hypotéz)</a:t>
          </a:r>
          <a:r>
            <a:rPr lang="en-US" sz="1800" kern="1200" dirty="0" smtClean="0"/>
            <a:t>, v</a:t>
          </a:r>
          <a:r>
            <a:rPr lang="cs-CZ" sz="1800" kern="1200" dirty="0" smtClean="0"/>
            <a:t>četně stanovení metody určené k testování hypotéz.</a:t>
          </a:r>
          <a:endParaRPr lang="cs-CZ" sz="1800" kern="1200" dirty="0"/>
        </a:p>
      </dsp:txBody>
      <dsp:txXfrm>
        <a:off x="3816414" y="144016"/>
        <a:ext cx="2539065" cy="1444238"/>
      </dsp:txXfrm>
    </dsp:sp>
    <dsp:sp modelId="{B92328BD-1761-42B7-ADB5-93FBDDF63FA7}">
      <dsp:nvSpPr>
        <dsp:cNvPr id="0" name=""/>
        <dsp:cNvSpPr/>
      </dsp:nvSpPr>
      <dsp:spPr>
        <a:xfrm>
          <a:off x="1512158" y="2160238"/>
          <a:ext cx="2489279" cy="724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Provedení samotné práce: výzkum; analýza; práce s literaturou; práce v terénu; sběr dat…</a:t>
          </a:r>
          <a:endParaRPr lang="cs-CZ" sz="1800" kern="1200" dirty="0"/>
        </a:p>
      </dsp:txBody>
      <dsp:txXfrm>
        <a:off x="1512158" y="2160238"/>
        <a:ext cx="2489279" cy="724154"/>
      </dsp:txXfrm>
    </dsp:sp>
    <dsp:sp modelId="{47AE41C3-F854-462D-9326-F7274AAE533D}">
      <dsp:nvSpPr>
        <dsp:cNvPr id="0" name=""/>
        <dsp:cNvSpPr/>
      </dsp:nvSpPr>
      <dsp:spPr>
        <a:xfrm>
          <a:off x="5481364" y="3580746"/>
          <a:ext cx="2489279" cy="724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Interpretace</a:t>
          </a:r>
          <a:r>
            <a:rPr lang="cs-CZ" sz="1800" kern="1200" dirty="0" smtClean="0"/>
            <a:t> zjištěných výsledků směrem ke stanoveným hypotézám.</a:t>
          </a:r>
          <a:endParaRPr lang="cs-CZ" sz="1800" kern="1200" dirty="0"/>
        </a:p>
      </dsp:txBody>
      <dsp:txXfrm>
        <a:off x="5481364" y="3580746"/>
        <a:ext cx="2489279" cy="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C7398-6ED4-4D45-8E83-5CA2B2982FFF}">
      <dsp:nvSpPr>
        <dsp:cNvPr id="0" name=""/>
        <dsp:cNvSpPr/>
      </dsp:nvSpPr>
      <dsp:spPr>
        <a:xfrm>
          <a:off x="3892" y="2453870"/>
          <a:ext cx="1701769" cy="106892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PROBLÉM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(INTUICE)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35200" y="2485178"/>
        <a:ext cx="1639153" cy="1006307"/>
      </dsp:txXfrm>
    </dsp:sp>
    <dsp:sp modelId="{5D2F608B-3BAF-4AF3-8EAF-8DCFFACE0FF3}">
      <dsp:nvSpPr>
        <dsp:cNvPr id="0" name=""/>
        <dsp:cNvSpPr/>
      </dsp:nvSpPr>
      <dsp:spPr>
        <a:xfrm>
          <a:off x="1875838" y="2777312"/>
          <a:ext cx="360775" cy="422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1875838" y="2861720"/>
        <a:ext cx="252543" cy="253222"/>
      </dsp:txXfrm>
    </dsp:sp>
    <dsp:sp modelId="{FEEF960C-CF67-476B-8269-7BF6F3B57E72}">
      <dsp:nvSpPr>
        <dsp:cNvPr id="0" name=""/>
        <dsp:cNvSpPr/>
      </dsp:nvSpPr>
      <dsp:spPr>
        <a:xfrm>
          <a:off x="2386369" y="2453870"/>
          <a:ext cx="1701769" cy="1068923"/>
        </a:xfrm>
        <a:prstGeom prst="roundRect">
          <a:avLst>
            <a:gd name="adj" fmla="val 1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HYPOTÉZY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2417677" y="2485178"/>
        <a:ext cx="1639153" cy="1006307"/>
      </dsp:txXfrm>
    </dsp:sp>
    <dsp:sp modelId="{E8A7C9BF-E8AF-470F-A188-6256E682B8ED}">
      <dsp:nvSpPr>
        <dsp:cNvPr id="0" name=""/>
        <dsp:cNvSpPr/>
      </dsp:nvSpPr>
      <dsp:spPr>
        <a:xfrm>
          <a:off x="4258315" y="2777312"/>
          <a:ext cx="360775" cy="422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4258315" y="2861720"/>
        <a:ext cx="252543" cy="253222"/>
      </dsp:txXfrm>
    </dsp:sp>
    <dsp:sp modelId="{4395C201-2488-4BC3-BC8D-F557B790F416}">
      <dsp:nvSpPr>
        <dsp:cNvPr id="0" name=""/>
        <dsp:cNvSpPr/>
      </dsp:nvSpPr>
      <dsp:spPr>
        <a:xfrm>
          <a:off x="4768845" y="2453870"/>
          <a:ext cx="1701769" cy="1068923"/>
        </a:xfrm>
        <a:prstGeom prst="roundRect">
          <a:avLst>
            <a:gd name="adj" fmla="val 1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ZJIŠTĚNÍ DAT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4800153" y="2485178"/>
        <a:ext cx="1639153" cy="1006307"/>
      </dsp:txXfrm>
    </dsp:sp>
    <dsp:sp modelId="{C6FF5988-CAB6-4B30-94FB-1EBB58A1F629}">
      <dsp:nvSpPr>
        <dsp:cNvPr id="0" name=""/>
        <dsp:cNvSpPr/>
      </dsp:nvSpPr>
      <dsp:spPr>
        <a:xfrm>
          <a:off x="6640791" y="2777312"/>
          <a:ext cx="360775" cy="42203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6640791" y="2861720"/>
        <a:ext cx="252543" cy="253222"/>
      </dsp:txXfrm>
    </dsp:sp>
    <dsp:sp modelId="{C8EA8158-A080-485E-AF0E-6F625E7ADCB3}">
      <dsp:nvSpPr>
        <dsp:cNvPr id="0" name=""/>
        <dsp:cNvSpPr/>
      </dsp:nvSpPr>
      <dsp:spPr>
        <a:xfrm>
          <a:off x="7151322" y="2453870"/>
          <a:ext cx="1701769" cy="1068923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solidFill>
                <a:schemeClr val="tx1"/>
              </a:solidFill>
            </a:rPr>
            <a:t>INTERPRETACE</a:t>
          </a:r>
          <a:endParaRPr lang="cs-CZ" sz="1900" b="1" kern="1200" dirty="0">
            <a:solidFill>
              <a:schemeClr val="tx1"/>
            </a:solidFill>
          </a:endParaRPr>
        </a:p>
      </dsp:txBody>
      <dsp:txXfrm>
        <a:off x="7182630" y="2485178"/>
        <a:ext cx="1639153" cy="10063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77B67E2-7663-41A9-9028-72B31754DEC7}" type="datetime1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9A48320-D2A4-42F6-B71A-F6B1E27E77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9161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0AF4A1E-5255-446F-909E-41BE6053DA32}" type="datetime1">
              <a:rPr lang="cs-CZ"/>
              <a:pPr>
                <a:defRPr/>
              </a:pPr>
              <a:t>30.10.2012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48A6208-CF7D-43D3-BF4A-25BEB7B95A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3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29884" y="2930991"/>
            <a:ext cx="5996866" cy="152565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29934" y="4518726"/>
            <a:ext cx="5996816" cy="11541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CEB43-7B7C-411D-B201-56E78BF7304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88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357190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14488"/>
            <a:ext cx="4040188" cy="7143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28868"/>
            <a:ext cx="4040188" cy="33575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714488"/>
            <a:ext cx="4041775" cy="7143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28868"/>
            <a:ext cx="4041775" cy="33575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0EBF9-5659-45DF-A85D-1E939275C3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434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C9613-9C32-4E2D-82D8-2827B0F3B2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01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4BB53-820D-475F-A51D-ADB98E1EFD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537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394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142983"/>
            <a:ext cx="5111750" cy="46434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285992"/>
            <a:ext cx="3008313" cy="3500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E563B-E3C0-4CF7-ACF6-8ACDB1DB0C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25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7158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286388"/>
            <a:ext cx="5486400" cy="4286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DD0DE-59DB-4019-BB0F-4D09D26FF2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21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4322" y="4071942"/>
            <a:ext cx="592140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734324" y="3631004"/>
            <a:ext cx="5921404" cy="40541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1726F-FDEC-4F8D-8B82-2E9F2D889FB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55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67457-1E07-4073-98CA-FF9B2F2B1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16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uvod_projek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938838"/>
            <a:ext cx="9144000" cy="919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/>
          </a:p>
        </p:txBody>
      </p:sp>
      <p:pic>
        <p:nvPicPr>
          <p:cNvPr id="7" name="Picture 2" descr="C:\Documents and Settings\user\Plocha\caj_do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6"/>
          <a:stretch>
            <a:fillRect/>
          </a:stretch>
        </p:blipFill>
        <p:spPr bwMode="auto">
          <a:xfrm>
            <a:off x="882650" y="5937250"/>
            <a:ext cx="142875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Documents and Settings\user\Plocha\caj_do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824"/>
          <a:stretch>
            <a:fillRect/>
          </a:stretch>
        </p:blipFill>
        <p:spPr bwMode="auto">
          <a:xfrm>
            <a:off x="874713" y="6796088"/>
            <a:ext cx="1428750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OPVK_MU_rg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50" y="5930900"/>
            <a:ext cx="45847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725445" y="2840852"/>
            <a:ext cx="6010182" cy="252543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724442" y="5392917"/>
            <a:ext cx="5993429" cy="4042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4378E-63EE-43BD-8940-FDE5E4135C9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5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26384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C8CC7-A08F-413D-8308-8F9FD32034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91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08247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1D2CA-D751-4FCD-B6CB-B4E6353319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73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2999"/>
            <a:ext cx="8229600" cy="392837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470"/>
            <a:ext cx="8229600" cy="4223969"/>
          </a:xfrm>
        </p:spPr>
        <p:txBody>
          <a:bodyPr/>
          <a:lstStyle>
            <a:lvl2pPr>
              <a:defRPr sz="1800"/>
            </a:lvl2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BADD9-F568-4362-AB42-072A7D7948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57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07194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7174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5C1B2-35F2-4E44-AE8A-808B41BFF1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73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500066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57365"/>
            <a:ext cx="4038600" cy="3929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57365"/>
            <a:ext cx="4038600" cy="3929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241BD-4481-4D4C-904E-8642481D3A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09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6.jpeg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2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91313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2725738" y="2909888"/>
            <a:ext cx="5956300" cy="267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0" y="5938838"/>
            <a:ext cx="9144000" cy="919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/>
          </a:p>
        </p:txBody>
      </p:sp>
      <p:pic>
        <p:nvPicPr>
          <p:cNvPr id="1029" name="Picture 2" descr="C:\Documents and Settings\user\Plocha\caj_dol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6"/>
          <a:stretch>
            <a:fillRect/>
          </a:stretch>
        </p:blipFill>
        <p:spPr bwMode="auto">
          <a:xfrm>
            <a:off x="882650" y="5937250"/>
            <a:ext cx="142875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43813" y="6356350"/>
            <a:ext cx="104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617F15-70E3-4FD7-BFF9-46A470B8172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Picture 2" descr="C:\Documents and Settings\user\Plocha\caj_dol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824"/>
          <a:stretch>
            <a:fillRect/>
          </a:stretch>
        </p:blipFill>
        <p:spPr bwMode="auto">
          <a:xfrm>
            <a:off x="874713" y="6796088"/>
            <a:ext cx="1428750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Zástupný symbol pro číslo snímku 5"/>
          <p:cNvSpPr>
            <a:spLocks/>
          </p:cNvSpPr>
          <p:nvPr/>
        </p:nvSpPr>
        <p:spPr bwMode="auto">
          <a:xfrm>
            <a:off x="7948613" y="704850"/>
            <a:ext cx="10429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/>
            <a:endParaRPr lang="en-US" sz="1200">
              <a:solidFill>
                <a:srgbClr val="898989"/>
              </a:solidFill>
            </a:endParaRPr>
          </a:p>
        </p:txBody>
      </p:sp>
      <p:pic>
        <p:nvPicPr>
          <p:cNvPr id="1033" name="Picture 16" descr="OPVK_MU_rgb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50" y="5930900"/>
            <a:ext cx="45847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62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8" descr="pozadi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8688"/>
            <a:ext cx="9144000" cy="592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2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92275"/>
            <a:ext cx="82296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" name="Obdélník 9"/>
          <p:cNvSpPr/>
          <p:nvPr/>
        </p:nvSpPr>
        <p:spPr>
          <a:xfrm>
            <a:off x="0" y="6000750"/>
            <a:ext cx="9144000" cy="857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/>
          </a:p>
        </p:txBody>
      </p:sp>
      <p:pic>
        <p:nvPicPr>
          <p:cNvPr id="2054" name="Picture 2" descr="C:\Documents and Settings\user\Plocha\caj_dole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6"/>
          <a:stretch>
            <a:fillRect/>
          </a:stretch>
        </p:blipFill>
        <p:spPr bwMode="auto">
          <a:xfrm>
            <a:off x="865188" y="6008688"/>
            <a:ext cx="142875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43813" y="6356350"/>
            <a:ext cx="104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1DD379-2C2C-4C47-9823-B8F2408A9E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6" name="Picture 13" descr="OPVK_MU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50" y="5930900"/>
            <a:ext cx="45847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Obrázek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>
          <a:xfrm>
            <a:off x="2730500" y="2930525"/>
            <a:ext cx="5995988" cy="1525588"/>
          </a:xfrm>
        </p:spPr>
        <p:txBody>
          <a:bodyPr/>
          <a:lstStyle/>
          <a:p>
            <a:r>
              <a:rPr lang="cs-CZ" smtClean="0"/>
              <a:t>PRÁVNÍ ASPEKTY ODBORNÝCH TEXTŮ (II)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30500" y="4518025"/>
            <a:ext cx="5995988" cy="115411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Martin Škop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004888"/>
            <a:ext cx="8229600" cy="5592762"/>
          </a:xfrm>
        </p:spPr>
        <p:txBody>
          <a:bodyPr>
            <a:normAutofit fontScale="85000"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cs-CZ" dirty="0" smtClean="0"/>
              <a:t>Porovnání trestněprávní úpravy postihu korupce v SR a ČR</a:t>
            </a:r>
          </a:p>
          <a:p>
            <a:pPr marL="0" indent="0">
              <a:buFont typeface="Arial" charset="0"/>
              <a:buNone/>
              <a:defRPr/>
            </a:pPr>
            <a:endParaRPr lang="cs-CZ" dirty="0" smtClean="0"/>
          </a:p>
          <a:p>
            <a:pPr marL="0" indent="0" algn="just">
              <a:buFont typeface="Arial" charset="0"/>
              <a:buNone/>
              <a:defRPr/>
            </a:pPr>
            <a:r>
              <a:rPr lang="cs-CZ" dirty="0" smtClean="0"/>
              <a:t>Český trestní zákoník upravuje problematiku korupce hlavně v hlavě X. zvláštní části s názvem Trestné činy proti pořádku ve věcech veřejných, díle 3 nazvaném Úplatkářství. Do tohoto dílu patří trestné činy – přijetí úplatku dle § 331 </a:t>
            </a:r>
            <a:r>
              <a:rPr lang="cs-CZ" dirty="0" err="1" smtClean="0"/>
              <a:t>tr</a:t>
            </a:r>
            <a:r>
              <a:rPr lang="cs-CZ" dirty="0" smtClean="0"/>
              <a:t>. zák., podplácení dle § 332 </a:t>
            </a:r>
            <a:r>
              <a:rPr lang="cs-CZ" dirty="0" err="1" smtClean="0"/>
              <a:t>tr</a:t>
            </a:r>
            <a:r>
              <a:rPr lang="cs-CZ" dirty="0" smtClean="0"/>
              <a:t>. zák., nepřímé úplatkářství dle § 333 </a:t>
            </a:r>
            <a:r>
              <a:rPr lang="cs-CZ" dirty="0" err="1" smtClean="0"/>
              <a:t>tr</a:t>
            </a:r>
            <a:r>
              <a:rPr lang="cs-CZ" dirty="0" smtClean="0"/>
              <a:t>. zák. a společné ustanovení dle § 334 </a:t>
            </a:r>
            <a:r>
              <a:rPr lang="cs-CZ" dirty="0" err="1" smtClean="0"/>
              <a:t>tr</a:t>
            </a:r>
            <a:r>
              <a:rPr lang="cs-CZ" dirty="0" smtClean="0"/>
              <a:t>. zák.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cs-CZ" dirty="0" smtClean="0"/>
              <a:t>Slovenský trestní zákoník upravuje trestné činy korupce v hlavě osmé zvláštní části s názvem Trestné činy proti </a:t>
            </a:r>
            <a:r>
              <a:rPr lang="cs-CZ" dirty="0" err="1" smtClean="0"/>
              <a:t>poriadku</a:t>
            </a:r>
            <a:r>
              <a:rPr lang="cs-CZ" dirty="0" smtClean="0"/>
              <a:t> </a:t>
            </a:r>
            <a:r>
              <a:rPr lang="cs-CZ" dirty="0" err="1" smtClean="0"/>
              <a:t>vo</a:t>
            </a:r>
            <a:r>
              <a:rPr lang="cs-CZ" dirty="0" smtClean="0"/>
              <a:t> </a:t>
            </a:r>
            <a:r>
              <a:rPr lang="cs-CZ" dirty="0" err="1" smtClean="0"/>
              <a:t>veciach</a:t>
            </a:r>
            <a:r>
              <a:rPr lang="cs-CZ" dirty="0" smtClean="0"/>
              <a:t> </a:t>
            </a:r>
            <a:r>
              <a:rPr lang="cs-CZ" dirty="0" err="1" smtClean="0"/>
              <a:t>verejných</a:t>
            </a:r>
            <a:r>
              <a:rPr lang="cs-CZ" dirty="0" smtClean="0"/>
              <a:t>, třetí díl </a:t>
            </a:r>
            <a:r>
              <a:rPr lang="cs-CZ" dirty="0" err="1" smtClean="0"/>
              <a:t>Korupcia</a:t>
            </a:r>
            <a:r>
              <a:rPr lang="cs-CZ" dirty="0" smtClean="0"/>
              <a:t>. De facto shodně jako český trestní zákoník řadí do této úpravy trestné činy přijímání úplatku § 328 až 331 slov. </a:t>
            </a:r>
            <a:r>
              <a:rPr lang="cs-CZ" dirty="0" err="1" smtClean="0"/>
              <a:t>tr</a:t>
            </a:r>
            <a:r>
              <a:rPr lang="cs-CZ" dirty="0" smtClean="0"/>
              <a:t>. zák., podplácení § 332 až 335 slov. </a:t>
            </a:r>
            <a:r>
              <a:rPr lang="cs-CZ" dirty="0" err="1" smtClean="0"/>
              <a:t>tr</a:t>
            </a:r>
            <a:r>
              <a:rPr lang="cs-CZ" dirty="0" smtClean="0"/>
              <a:t>. zák., nepřímé úplatkářství § 336 slov. </a:t>
            </a:r>
            <a:r>
              <a:rPr lang="cs-CZ" dirty="0" err="1" smtClean="0"/>
              <a:t>tr</a:t>
            </a:r>
            <a:r>
              <a:rPr lang="cs-CZ" dirty="0" smtClean="0"/>
              <a:t>. zák.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cs-CZ" dirty="0" smtClean="0"/>
              <a:t>Pojem veřejného činitele, jenž pochází ještě z období společného komunistického státu, byl nahrazen v novém českém trestním zákoníku pojmem úřední osoba,22) který používají mezinárodní dokumenty a jenž je obvykle užíván v zahraničních právních úpravách. Jinak z hlediska vymezení trestní odpovědnosti úřední osoby a její ochrany byly v podstatě zachovány znaky obsažené ve starém trestním zákoníku č. 140/1961 Sb.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cs-CZ" dirty="0" smtClean="0"/>
              <a:t>Na základě Nařízení Rady (ES) č. 1/2003 o provádění pravidel hospodářské soutěže podle čl. 81 a 82 Smlouvy o založení ES byl doplněn výčet úředních osob o finančního arbitra a jeho zástupce a také o notáře při sepisu notářských zápisů, které jsou ze zákona veřejnými listinami, a při činnostech vykonávaných z pověření soudu podle zvláštního právního předpisu.23) Naopak slovenský trestní zákoník nadále používá pojem veřejného činitele.24)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Přehledová stať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r>
              <a:rPr lang="cs-CZ" smtClean="0"/>
              <a:t>Vyčerpávající přehled</a:t>
            </a:r>
          </a:p>
          <a:p>
            <a:r>
              <a:rPr lang="cs-CZ" smtClean="0"/>
              <a:t>Prameny (publikace) je nutno uspořádat a klasifikovat</a:t>
            </a:r>
          </a:p>
          <a:p>
            <a:r>
              <a:rPr lang="cs-CZ" smtClean="0"/>
              <a:t>Nutnost je zajistit si všechny důležité texty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Odborná esej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r>
              <a:rPr lang="cs-CZ" smtClean="0"/>
              <a:t>Nejedná se o </a:t>
            </a:r>
            <a:r>
              <a:rPr lang="cs-CZ" b="1" smtClean="0"/>
              <a:t>úvahu </a:t>
            </a:r>
            <a:r>
              <a:rPr lang="cs-CZ" smtClean="0"/>
              <a:t>– to je nepřesné</a:t>
            </a:r>
          </a:p>
          <a:p>
            <a:r>
              <a:rPr lang="cs-CZ" smtClean="0"/>
              <a:t>Obsahuje návrh na řešení problému</a:t>
            </a:r>
          </a:p>
          <a:p>
            <a:pPr algn="just"/>
            <a:r>
              <a:rPr lang="cs-CZ" smtClean="0"/>
              <a:t>Nezbytné je představit hodnoty, které autor zastává, aby návrh řešení byl transparentní</a:t>
            </a:r>
          </a:p>
          <a:p>
            <a:pPr algn="just"/>
            <a:r>
              <a:rPr lang="cs-CZ" smtClean="0"/>
              <a:t>Zaujatost</a:t>
            </a:r>
          </a:p>
          <a:p>
            <a:pPr algn="just"/>
            <a:r>
              <a:rPr lang="cs-CZ" smtClean="0"/>
              <a:t>Literární podoba</a:t>
            </a:r>
          </a:p>
          <a:p>
            <a:pPr algn="just"/>
            <a:r>
              <a:rPr lang="cs-CZ" smtClean="0"/>
              <a:t>Důkladné poznatky jsou </a:t>
            </a:r>
            <a:r>
              <a:rPr lang="cs-CZ" b="1" smtClean="0"/>
              <a:t>nutné</a:t>
            </a:r>
            <a:endParaRPr lang="cs-CZ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2313" y="4071938"/>
            <a:ext cx="7772400" cy="1362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Široký, j. Tvoříme a publikujeme odborné texty.  Praha : EDIKA, 2011. s. 29 a n.</a:t>
            </a:r>
            <a:b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Knapp, V. Vědecká propedeutika pro právníky. Praha : </a:t>
            </a:r>
            <a:r>
              <a:rPr lang="cs-CZ" sz="1200" dirty="0" err="1" smtClean="0">
                <a:solidFill>
                  <a:schemeClr val="bg1">
                    <a:lumMod val="50000"/>
                  </a:schemeClr>
                </a:solidFill>
              </a:rPr>
              <a:t>eurolex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1200" dirty="0" err="1" smtClean="0">
                <a:solidFill>
                  <a:schemeClr val="bg1">
                    <a:lumMod val="50000"/>
                  </a:schemeClr>
                </a:solidFill>
              </a:rPr>
              <a:t>bohemia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, 2003. s. 66 a n.</a:t>
            </a:r>
            <a:b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Ochrana, f. metodologie vědy. Úvod do problému. Praha : </a:t>
            </a:r>
            <a:r>
              <a:rPr lang="cs-CZ" sz="1200" dirty="0" err="1" smtClean="0">
                <a:solidFill>
                  <a:schemeClr val="bg1">
                    <a:lumMod val="50000"/>
                  </a:schemeClr>
                </a:solidFill>
              </a:rPr>
              <a:t>karolinum</a:t>
            </a:r>
            <a: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  <a:t>, 2009. s 15 a n.</a:t>
            </a:r>
            <a:br>
              <a:rPr lang="cs-CZ" sz="12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cs-CZ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459" name="Zástupný symbol pro text 4"/>
          <p:cNvSpPr>
            <a:spLocks noGrp="1"/>
          </p:cNvSpPr>
          <p:nvPr>
            <p:ph type="body" idx="1"/>
          </p:nvPr>
        </p:nvSpPr>
        <p:spPr>
          <a:xfrm>
            <a:off x="722313" y="2571750"/>
            <a:ext cx="7772400" cy="1500188"/>
          </a:xfrm>
        </p:spPr>
        <p:txBody>
          <a:bodyPr/>
          <a:lstStyle/>
          <a:p>
            <a:r>
              <a:rPr lang="cs-CZ" sz="4400" b="1" smtClean="0">
                <a:solidFill>
                  <a:schemeClr val="tx1"/>
                </a:solidFill>
              </a:rPr>
              <a:t>Základní vědecké metody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Vědecké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cs-CZ" dirty="0" smtClean="0"/>
              <a:t>Empirické</a:t>
            </a:r>
          </a:p>
          <a:p>
            <a:pPr lvl="1">
              <a:defRPr/>
            </a:pPr>
            <a:r>
              <a:rPr lang="cs-CZ" dirty="0" smtClean="0"/>
              <a:t>Pozorování</a:t>
            </a:r>
          </a:p>
          <a:p>
            <a:pPr lvl="1">
              <a:defRPr/>
            </a:pPr>
            <a:r>
              <a:rPr lang="cs-CZ" dirty="0" smtClean="0"/>
              <a:t>Měření</a:t>
            </a:r>
          </a:p>
          <a:p>
            <a:pPr lvl="1">
              <a:defRPr/>
            </a:pPr>
            <a:r>
              <a:rPr lang="cs-CZ" dirty="0" smtClean="0"/>
              <a:t>Experiment</a:t>
            </a:r>
          </a:p>
          <a:p>
            <a:pPr>
              <a:defRPr/>
            </a:pPr>
            <a:r>
              <a:rPr lang="cs-CZ" dirty="0" smtClean="0"/>
              <a:t>Obecně teoretické (</a:t>
            </a:r>
            <a:r>
              <a:rPr lang="cs-CZ" b="1" dirty="0" smtClean="0"/>
              <a:t>univerzální teoretické postupy vědecké práce</a:t>
            </a:r>
            <a:r>
              <a:rPr lang="cs-CZ" dirty="0" smtClean="0"/>
              <a:t>)</a:t>
            </a:r>
          </a:p>
          <a:p>
            <a:pPr lvl="1">
              <a:defRPr/>
            </a:pPr>
            <a:r>
              <a:rPr lang="cs-CZ" dirty="0" smtClean="0"/>
              <a:t>Analýza</a:t>
            </a:r>
          </a:p>
          <a:p>
            <a:pPr lvl="1">
              <a:defRPr/>
            </a:pPr>
            <a:r>
              <a:rPr lang="cs-CZ" dirty="0" smtClean="0"/>
              <a:t>Syntéza</a:t>
            </a:r>
          </a:p>
          <a:p>
            <a:pPr lvl="1">
              <a:defRPr/>
            </a:pPr>
            <a:r>
              <a:rPr lang="cs-CZ" dirty="0" smtClean="0"/>
              <a:t>Indukce</a:t>
            </a:r>
          </a:p>
          <a:p>
            <a:pPr lvl="1">
              <a:defRPr/>
            </a:pPr>
            <a:r>
              <a:rPr lang="cs-CZ" dirty="0" smtClean="0"/>
              <a:t>Dedukce</a:t>
            </a:r>
          </a:p>
          <a:p>
            <a:pPr lvl="1">
              <a:defRPr/>
            </a:pPr>
            <a:r>
              <a:rPr lang="cs-CZ" dirty="0" smtClean="0"/>
              <a:t>Generalizace</a:t>
            </a:r>
          </a:p>
          <a:p>
            <a:pPr lvl="1">
              <a:defRPr/>
            </a:pPr>
            <a:r>
              <a:rPr lang="cs-CZ" dirty="0" smtClean="0"/>
              <a:t>Abstrakce</a:t>
            </a:r>
          </a:p>
          <a:p>
            <a:pPr lvl="1">
              <a:defRPr/>
            </a:pPr>
            <a:r>
              <a:rPr lang="cs-CZ" dirty="0" smtClean="0"/>
              <a:t>Komparace</a:t>
            </a:r>
          </a:p>
          <a:p>
            <a:pPr lvl="1">
              <a:defRPr/>
            </a:pPr>
            <a:r>
              <a:rPr lang="cs-CZ" dirty="0" smtClean="0"/>
              <a:t>Analogie</a:t>
            </a:r>
          </a:p>
          <a:p>
            <a:pPr>
              <a:defRPr/>
            </a:pPr>
            <a:r>
              <a:rPr lang="cs-CZ" dirty="0" smtClean="0"/>
              <a:t>Interpretační</a:t>
            </a:r>
          </a:p>
          <a:p>
            <a:pPr lvl="1">
              <a:defRPr/>
            </a:pPr>
            <a:r>
              <a:rPr lang="cs-CZ" dirty="0" smtClean="0"/>
              <a:t>Vyprávění</a:t>
            </a:r>
          </a:p>
          <a:p>
            <a:pPr lvl="1">
              <a:defRPr/>
            </a:pPr>
            <a:r>
              <a:rPr lang="cs-CZ" dirty="0" smtClean="0"/>
              <a:t>Porozumění textu</a:t>
            </a:r>
          </a:p>
          <a:p>
            <a:pPr marL="457200" lvl="1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Dílčí právní metody (Knapp)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r>
              <a:rPr lang="cs-CZ" smtClean="0"/>
              <a:t>Logické</a:t>
            </a:r>
          </a:p>
          <a:p>
            <a:pPr lvl="1"/>
            <a:r>
              <a:rPr lang="cs-CZ" smtClean="0"/>
              <a:t>Abstrakce</a:t>
            </a:r>
          </a:p>
          <a:p>
            <a:pPr lvl="1"/>
            <a:r>
              <a:rPr lang="cs-CZ" smtClean="0"/>
              <a:t>Indukce a dedukce</a:t>
            </a:r>
          </a:p>
          <a:p>
            <a:pPr lvl="1"/>
            <a:r>
              <a:rPr lang="cs-CZ" smtClean="0"/>
              <a:t>Analýza a syntéza</a:t>
            </a:r>
          </a:p>
          <a:p>
            <a:pPr lvl="1"/>
            <a:endParaRPr lang="cs-CZ" smtClean="0"/>
          </a:p>
          <a:p>
            <a:r>
              <a:rPr lang="cs-CZ" smtClean="0"/>
              <a:t>Exaktní</a:t>
            </a:r>
          </a:p>
          <a:p>
            <a:r>
              <a:rPr lang="cs-CZ" smtClean="0"/>
              <a:t>Sociologické</a:t>
            </a:r>
          </a:p>
          <a:p>
            <a:r>
              <a:rPr lang="cs-CZ" smtClean="0"/>
              <a:t>Systémové</a:t>
            </a:r>
          </a:p>
          <a:p>
            <a:r>
              <a:rPr lang="cs-CZ" smtClean="0"/>
              <a:t>Komparativní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Analýza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r>
              <a:rPr lang="cs-CZ" smtClean="0"/>
              <a:t>Hledání dílčích složek jevu či problému</a:t>
            </a:r>
          </a:p>
          <a:p>
            <a:pPr lvl="1"/>
            <a:r>
              <a:rPr lang="cs-CZ" smtClean="0"/>
              <a:t>Hledání prvků podstatných pro zkoumaný objekt.</a:t>
            </a:r>
          </a:p>
          <a:p>
            <a:r>
              <a:rPr lang="cs-CZ" smtClean="0"/>
              <a:t>Směřuje od složitého k jednotlivému</a:t>
            </a:r>
          </a:p>
          <a:p>
            <a:pPr lvl="1"/>
            <a:r>
              <a:rPr lang="cs-CZ" smtClean="0"/>
              <a:t>Klasifikační analýza</a:t>
            </a:r>
          </a:p>
          <a:p>
            <a:pPr lvl="1"/>
            <a:r>
              <a:rPr lang="cs-CZ" smtClean="0"/>
              <a:t>Vztahová analýza</a:t>
            </a:r>
          </a:p>
          <a:p>
            <a:pPr lvl="1"/>
            <a:r>
              <a:rPr lang="cs-CZ" smtClean="0"/>
              <a:t>Kauzální analýza</a:t>
            </a:r>
          </a:p>
          <a:p>
            <a:pPr lvl="1"/>
            <a:r>
              <a:rPr lang="cs-CZ" smtClean="0"/>
              <a:t>Systémová analýza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Syntéza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r>
              <a:rPr lang="cs-CZ" smtClean="0"/>
              <a:t>Myšlenkové spojení částí v celek</a:t>
            </a:r>
          </a:p>
          <a:p>
            <a:pPr lvl="1"/>
            <a:r>
              <a:rPr lang="cs-CZ" smtClean="0"/>
              <a:t>Z výchozích zjištění formulujeme závěry</a:t>
            </a:r>
          </a:p>
          <a:p>
            <a:r>
              <a:rPr lang="cs-CZ" smtClean="0"/>
              <a:t>Skládání dosud oddělený, izolovaných či nespojitých prvků.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Indukce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Postup od zvláštního k obecnému</a:t>
            </a:r>
          </a:p>
          <a:p>
            <a:pPr>
              <a:defRPr/>
            </a:pPr>
            <a:r>
              <a:rPr lang="cs-CZ" dirty="0" smtClean="0"/>
              <a:t>Z jednotlivého jevu je vyvozen obecný závěr</a:t>
            </a:r>
          </a:p>
          <a:p>
            <a:pPr algn="just">
              <a:defRPr/>
            </a:pPr>
            <a:r>
              <a:rPr lang="cs-CZ" dirty="0" smtClean="0"/>
              <a:t>Existuje-li dostatek informací o jednotlivostech, lze formulovat závěry obecnějšího druhu. </a:t>
            </a:r>
          </a:p>
          <a:p>
            <a:pPr algn="just">
              <a:defRPr/>
            </a:pPr>
            <a:r>
              <a:rPr lang="cs-CZ" dirty="0" smtClean="0"/>
              <a:t>„Ústava </a:t>
            </a:r>
            <a:r>
              <a:rPr lang="cs-CZ" dirty="0"/>
              <a:t>ani právní předpisy pojem </a:t>
            </a:r>
            <a:r>
              <a:rPr lang="cs-CZ" b="1" dirty="0"/>
              <a:t>vyvlastnění</a:t>
            </a:r>
            <a:r>
              <a:rPr lang="cs-CZ" dirty="0"/>
              <a:t> výslovně nedefinují. Jeho obsah možno proto vymezit jednak induktivně na základě pozitivně právní úpravy institutu vyvlastnění v různých právních předpisech a jednak doktrinárně, tj. na základě definic podaných právní vědou.“ (Pl. ÚS </a:t>
            </a:r>
            <a:r>
              <a:rPr lang="cs-CZ" dirty="0" smtClean="0"/>
              <a:t>16/93)</a:t>
            </a:r>
          </a:p>
          <a:p>
            <a:pPr algn="just">
              <a:defRPr/>
            </a:pPr>
            <a:r>
              <a:rPr lang="cs-CZ" dirty="0" smtClean="0"/>
              <a:t>Na konci lze vytvořit teorii.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Dedukce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 obecného poznatku vyvozujeme závěry i vůči jednotlivostem.</a:t>
            </a:r>
          </a:p>
          <a:p>
            <a:pPr>
              <a:defRPr/>
            </a:pPr>
            <a:r>
              <a:rPr lang="cs-CZ" dirty="0" smtClean="0"/>
              <a:t>Na konci můžeme ověřit správnost teorie.</a:t>
            </a:r>
          </a:p>
          <a:p>
            <a:pPr marL="0" indent="0"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Metoda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dirty="0" smtClean="0"/>
              <a:t>Viktor Knapp: Způsob, či postup, kterým se od určitého stavu dospěje k zamýšlenému stavu výslednému</a:t>
            </a:r>
          </a:p>
          <a:p>
            <a:pPr lvl="1">
              <a:defRPr/>
            </a:pPr>
            <a:r>
              <a:rPr lang="cs-CZ" dirty="0" smtClean="0"/>
              <a:t>je to </a:t>
            </a:r>
            <a:r>
              <a:rPr lang="cs-CZ" b="1" dirty="0" smtClean="0"/>
              <a:t>uspořádaný operační postup</a:t>
            </a:r>
          </a:p>
          <a:p>
            <a:pPr>
              <a:defRPr/>
            </a:pPr>
            <a:r>
              <a:rPr lang="cs-CZ" b="1" dirty="0" smtClean="0"/>
              <a:t>METODOLOGIE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soubor metod</a:t>
            </a:r>
          </a:p>
          <a:p>
            <a:pPr lvl="1">
              <a:defRPr/>
            </a:pPr>
            <a:r>
              <a:rPr lang="cs-CZ" dirty="0"/>
              <a:t>v</a:t>
            </a:r>
            <a:r>
              <a:rPr lang="cs-CZ" dirty="0" smtClean="0"/>
              <a:t>ěda o metodách</a:t>
            </a:r>
          </a:p>
          <a:p>
            <a:pPr>
              <a:defRPr/>
            </a:pPr>
            <a:r>
              <a:rPr lang="cs-CZ" b="1" u="sng" dirty="0" smtClean="0"/>
              <a:t>NEZBYTNÁ JE VE VŠECH PŘÍPADECH TEORIE</a:t>
            </a:r>
          </a:p>
          <a:p>
            <a:pPr marL="0" indent="0">
              <a:buFont typeface="Arial" charset="0"/>
              <a:buNone/>
              <a:defRPr/>
            </a:pPr>
            <a:endParaRPr lang="cs-CZ" sz="1500" dirty="0" smtClean="0"/>
          </a:p>
          <a:p>
            <a:pPr marL="0" indent="0">
              <a:buFont typeface="Arial" charset="0"/>
              <a:buNone/>
              <a:defRPr/>
            </a:pPr>
            <a:endParaRPr lang="cs-CZ" sz="1500" dirty="0"/>
          </a:p>
          <a:p>
            <a:pPr marL="0" indent="0">
              <a:buFont typeface="Arial" charset="0"/>
              <a:buNone/>
              <a:defRPr/>
            </a:pPr>
            <a:endParaRPr lang="cs-CZ" sz="1500" dirty="0" smtClean="0"/>
          </a:p>
          <a:p>
            <a:pPr marL="0" indent="0">
              <a:buFont typeface="Arial" charset="0"/>
              <a:buNone/>
              <a:defRPr/>
            </a:pPr>
            <a:r>
              <a:rPr lang="cs-CZ" sz="1500" dirty="0" smtClean="0"/>
              <a:t>Knapp, V. </a:t>
            </a:r>
            <a:r>
              <a:rPr lang="cs-CZ" sz="1500" i="1" dirty="0" smtClean="0"/>
              <a:t>Vědecká propedeutika pro právníky</a:t>
            </a:r>
            <a:r>
              <a:rPr lang="cs-CZ" sz="1500" dirty="0" smtClean="0"/>
              <a:t>. Praha : EUROLEX Bohemia, 2003. s. 65 a n.</a:t>
            </a:r>
            <a:endParaRPr lang="cs-CZ" sz="15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Zobecnění – generalizace / abstrakce</a:t>
            </a:r>
            <a:endParaRPr lang="cs-CZ" dirty="0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pPr algn="just"/>
            <a:r>
              <a:rPr lang="cs-CZ" smtClean="0"/>
              <a:t>Generalizace: Vyvození závěrů o množině objektů z  pozorování jednoho objektu.</a:t>
            </a:r>
          </a:p>
          <a:p>
            <a:pPr algn="just"/>
            <a:r>
              <a:rPr lang="cs-CZ" smtClean="0"/>
              <a:t>Abstrakce: odhlížení od jednotlivostí</a:t>
            </a:r>
          </a:p>
          <a:p>
            <a:pPr lvl="1" algn="just"/>
            <a:r>
              <a:rPr lang="cs-CZ" smtClean="0"/>
              <a:t>Myšlenkové odlučování nepodstatných znaků</a:t>
            </a:r>
          </a:p>
          <a:p>
            <a:pPr lvl="1" algn="just"/>
            <a:r>
              <a:rPr lang="cs-CZ" smtClean="0"/>
              <a:t>Souvisí s definováním a tvořením pojmů</a:t>
            </a:r>
          </a:p>
          <a:p>
            <a:pPr lvl="2" algn="just"/>
            <a:r>
              <a:rPr lang="cs-CZ" smtClean="0"/>
              <a:t>Např. definice právní normy</a:t>
            </a:r>
          </a:p>
          <a:p>
            <a:pPr lvl="2" algn="just"/>
            <a:endParaRPr 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Komparace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r>
              <a:rPr lang="cs-CZ" smtClean="0"/>
              <a:t>Stanovení shody či rozdílu zkoumaných jevů.</a:t>
            </a:r>
          </a:p>
          <a:p>
            <a:r>
              <a:rPr lang="cs-CZ" smtClean="0"/>
              <a:t>„Zákony jsou různé, právo jediné!“</a:t>
            </a:r>
          </a:p>
          <a:p>
            <a:r>
              <a:rPr lang="cs-CZ" smtClean="0"/>
              <a:t>Comparatum (domácí právo) – comparandum (zahrniční právo) – tertium comparationis (společný rys)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Analogie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r>
              <a:rPr lang="cs-CZ" smtClean="0"/>
              <a:t>Součást konstrukce modelu (myšlenková reprodukce – zjednodušená –; skutečnosti).</a:t>
            </a:r>
          </a:p>
          <a:p>
            <a:r>
              <a:rPr lang="cs-CZ" smtClean="0"/>
              <a:t>Není to jednoduchá podobnost</a:t>
            </a:r>
          </a:p>
          <a:p>
            <a:pPr algn="just"/>
            <a:r>
              <a:rPr lang="cs-CZ" smtClean="0"/>
              <a:t>Známý je jeden prvek a vztah mezi dvěma dalšími prvky – usuzujeme na existenci čtvrtého prvku.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28A65B-A46C-4927-AB12-6204360A6DBA}" type="slidenum">
              <a:rPr lang="cs-CZ"/>
              <a:pPr>
                <a:defRPr/>
              </a:pPr>
              <a:t>23</a:t>
            </a:fld>
            <a:endParaRPr lang="cs-CZ"/>
          </a:p>
        </p:txBody>
      </p:sp>
      <p:sp>
        <p:nvSpPr>
          <p:cNvPr id="31747" name="Nadpis 1"/>
          <p:cNvSpPr>
            <a:spLocks noGrp="1"/>
          </p:cNvSpPr>
          <p:nvPr>
            <p:ph type="ctrTitle"/>
          </p:nvPr>
        </p:nvSpPr>
        <p:spPr>
          <a:xfrm>
            <a:off x="814388" y="1630363"/>
            <a:ext cx="7772400" cy="1470025"/>
          </a:xfrm>
        </p:spPr>
        <p:txBody>
          <a:bodyPr/>
          <a:lstStyle/>
          <a:p>
            <a:pPr eaLnBrk="1" hangingPunct="1"/>
            <a:r>
              <a:rPr lang="cs-CZ" smtClean="0"/>
              <a:t>Děkuji za pozornost</a:t>
            </a:r>
          </a:p>
        </p:txBody>
      </p:sp>
      <p:sp>
        <p:nvSpPr>
          <p:cNvPr id="31748" name="Podnadpis 2"/>
          <p:cNvSpPr>
            <a:spLocks noGrp="1"/>
          </p:cNvSpPr>
          <p:nvPr>
            <p:ph type="subTitle" idx="1"/>
          </p:nvPr>
        </p:nvSpPr>
        <p:spPr>
          <a:xfrm>
            <a:off x="858838" y="3705225"/>
            <a:ext cx="7818437" cy="390525"/>
          </a:xfrm>
        </p:spPr>
        <p:txBody>
          <a:bodyPr/>
          <a:lstStyle/>
          <a:p>
            <a:pPr algn="l" eaLnBrk="1" hangingPunct="1"/>
            <a:r>
              <a:rPr lang="cs-CZ" sz="1700" smtClean="0">
                <a:solidFill>
                  <a:schemeClr val="tx1"/>
                </a:solidFill>
              </a:rPr>
              <a:t>Tento studijní materiál byl vytvořen jako výstup z projektu č. CZ.1.07/2.2.00/15.0198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 bwMode="auto">
          <a:xfrm>
            <a:off x="857250" y="4057650"/>
            <a:ext cx="7816850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  <a:defRPr/>
            </a:pPr>
            <a:r>
              <a:rPr lang="cs-CZ" sz="1400" dirty="0">
                <a:latin typeface="+mn-lt"/>
              </a:rPr>
              <a:t>Tento projekt je spolufinancován Evropským sociálním fondem a státním rozpočtem České republiky.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60638" y="5999163"/>
            <a:ext cx="4699000" cy="849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/>
          </a:p>
        </p:txBody>
      </p:sp>
      <p:pic>
        <p:nvPicPr>
          <p:cNvPr id="31751" name="Picture 10" descr="OPVK_MU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4738688"/>
            <a:ext cx="64262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Základní postup práce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20" name="TextovéPole 4"/>
          <p:cNvSpPr txBox="1">
            <a:spLocks noChangeArrowheads="1"/>
          </p:cNvSpPr>
          <p:nvPr/>
        </p:nvSpPr>
        <p:spPr bwMode="auto">
          <a:xfrm>
            <a:off x="179388" y="6448425"/>
            <a:ext cx="75120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cs-CZ" sz="1200"/>
              <a:t>Šanderová, J. </a:t>
            </a:r>
            <a:r>
              <a:rPr lang="cs-CZ" sz="1200" i="1"/>
              <a:t>Jak číst a psát odborný text ve společenských vědách. </a:t>
            </a:r>
            <a:r>
              <a:rPr lang="cs-CZ" sz="1200"/>
              <a:t>Praha : Sociologické nakladatelství, 2003. s. 59 a 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9512" y="692696"/>
          <a:ext cx="885698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2313" y="4071938"/>
            <a:ext cx="7772400" cy="1362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Šanderová, J. </a:t>
            </a:r>
            <a:r>
              <a:rPr lang="cs-CZ" sz="1200" i="1" dirty="0">
                <a:solidFill>
                  <a:schemeClr val="bg1">
                    <a:lumMod val="65000"/>
                  </a:schemeClr>
                </a:solidFill>
              </a:rPr>
              <a:t>Jak číst a psát odborný text ve společenských vědách. </a:t>
            </a: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Praha : Sociologické </a:t>
            </a: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 nakladatelství</a:t>
            </a: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, 2003. s</a:t>
            </a: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. 67 </a:t>
            </a: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a n</a:t>
            </a: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cs-CZ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267" name="Zástupný symbol pro text 4"/>
          <p:cNvSpPr>
            <a:spLocks noGrp="1"/>
          </p:cNvSpPr>
          <p:nvPr>
            <p:ph type="body" idx="1"/>
          </p:nvPr>
        </p:nvSpPr>
        <p:spPr>
          <a:xfrm>
            <a:off x="722313" y="2571750"/>
            <a:ext cx="7772400" cy="1500188"/>
          </a:xfrm>
        </p:spPr>
        <p:txBody>
          <a:bodyPr/>
          <a:lstStyle/>
          <a:p>
            <a:r>
              <a:rPr lang="cs-CZ" sz="4400" b="1" smtClean="0">
                <a:solidFill>
                  <a:schemeClr val="tx1"/>
                </a:solidFill>
              </a:rPr>
              <a:t>Některé žánry odborného textu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KOMPILACE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r>
              <a:rPr lang="cs-CZ" smtClean="0"/>
              <a:t>Podstatné je propojení informací </a:t>
            </a:r>
            <a:r>
              <a:rPr lang="cs-CZ" b="1" smtClean="0"/>
              <a:t>TVŮRČÍM ZPŮSOBEM</a:t>
            </a:r>
          </a:p>
          <a:p>
            <a:r>
              <a:rPr lang="cs-CZ" smtClean="0"/>
              <a:t>Prokázání schopnosti:</a:t>
            </a:r>
          </a:p>
          <a:p>
            <a:pPr lvl="1"/>
            <a:r>
              <a:rPr lang="cs-CZ" smtClean="0"/>
              <a:t>kriticky přehlédnout literaturu a další prameny</a:t>
            </a:r>
          </a:p>
          <a:p>
            <a:pPr lvl="1"/>
            <a:r>
              <a:rPr lang="cs-CZ" smtClean="0"/>
              <a:t>jasně vyložit text</a:t>
            </a:r>
          </a:p>
          <a:p>
            <a:pPr lvl="1"/>
            <a:r>
              <a:rPr lang="cs-CZ" smtClean="0"/>
              <a:t>dát prameny a poznatky do vzájemných souvislostí</a:t>
            </a:r>
          </a:p>
          <a:p>
            <a:r>
              <a:rPr lang="cs-CZ" smtClean="0"/>
              <a:t>Nejedná se o prosté spojování, ale o </a:t>
            </a:r>
            <a:r>
              <a:rPr lang="cs-CZ" b="1" u="sng" smtClean="0"/>
              <a:t>SYNTÉZU</a:t>
            </a:r>
            <a:endParaRPr lang="cs-CZ" u="sng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6513"/>
            <a:ext cx="8229600" cy="4819650"/>
          </a:xfrm>
        </p:spPr>
        <p:txBody>
          <a:bodyPr/>
          <a:lstStyle/>
          <a:p>
            <a:pPr algn="just"/>
            <a:r>
              <a:rPr lang="cs-CZ" smtClean="0"/>
              <a:t>„Tuto knihu považuji za cenný přírůstek mezi knihy týkající se daňového systému České republiky, kde se často objevují publikace spočívající pouze v kompilaci zákonných ustanovení či judikatury. Mezi ostatními publikacemi tato kniha vystupuje ze šedé skupiny ostatních jasnou argumentací, propracovaným odborným aparátem a korektně uchopenými souvislostmi.“ </a:t>
            </a:r>
            <a:r>
              <a:rPr lang="cs-CZ" sz="1300" smtClean="0"/>
              <a:t>Libor Kyncl: Radvan, M. a kol. Finanční právo a finanční správa – berní právo. Brno : Masarykova univerzita, 2008, 509 s., [Právní rozhledy 20/2009, s. 742]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113"/>
          </a:xfrm>
        </p:spPr>
        <p:txBody>
          <a:bodyPr/>
          <a:lstStyle/>
          <a:p>
            <a:r>
              <a:rPr lang="cs-CZ" smtClean="0"/>
              <a:t>KOMPARACE (SROVNÁVÁNÍ)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224338"/>
          </a:xfrm>
        </p:spPr>
        <p:txBody>
          <a:bodyPr/>
          <a:lstStyle/>
          <a:p>
            <a:pPr algn="just"/>
            <a:r>
              <a:rPr lang="cs-CZ" smtClean="0"/>
              <a:t>Je nezbytné nalézt společná kritéria pro srovnávání</a:t>
            </a:r>
          </a:p>
          <a:p>
            <a:pPr algn="just"/>
            <a:r>
              <a:rPr lang="cs-CZ" smtClean="0"/>
              <a:t>Tato kritéria musí být vysvětlena a zdůvodněna</a:t>
            </a:r>
          </a:p>
          <a:p>
            <a:pPr algn="just"/>
            <a:r>
              <a:rPr lang="cs-CZ" smtClean="0"/>
              <a:t>Volnějším typem komparace je RECENZE</a:t>
            </a:r>
          </a:p>
          <a:p>
            <a:pPr lvl="1" algn="just"/>
            <a:r>
              <a:rPr lang="cs-CZ" smtClean="0"/>
              <a:t>Recenze prokazuje schopnost porozumět textu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55700"/>
            <a:ext cx="8229600" cy="4970463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cs-CZ" b="1" dirty="0"/>
              <a:t>Komparace právní úpravy korupce v České republice a Slovenské </a:t>
            </a:r>
            <a:r>
              <a:rPr lang="cs-CZ" b="1" dirty="0" smtClean="0"/>
              <a:t>republice</a:t>
            </a:r>
            <a:r>
              <a:rPr lang="cs-CZ" dirty="0"/>
              <a:t> </a:t>
            </a:r>
          </a:p>
          <a:p>
            <a:pPr>
              <a:buFont typeface="Arial" charset="0"/>
              <a:buNone/>
              <a:defRPr/>
            </a:pPr>
            <a:r>
              <a:rPr lang="cs-CZ" dirty="0"/>
              <a:t>JUDr. Dušan </a:t>
            </a:r>
            <a:r>
              <a:rPr lang="cs-CZ" dirty="0" err="1"/>
              <a:t>Ružič</a:t>
            </a:r>
            <a:r>
              <a:rPr lang="cs-CZ" dirty="0"/>
              <a:t> PhD</a:t>
            </a:r>
            <a:r>
              <a:rPr lang="cs-CZ" dirty="0" smtClean="0"/>
              <a:t>. (Právní fórum, 2011, č. 6, str. 262 a n.)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cs-CZ" dirty="0" smtClean="0"/>
              <a:t>Na fenomén korupce lze nahlížet z mnoha pohledů. V dnešní době navíc toto téma nabývá obzvlášť na významu s ohledem na to, jaké programové cíle si současná česká vláda předsevzala a jaké výsledky různých auditů provedených na rozličných úrovních státní správy vyplývají průběžně napovrch. O tom však lze vést prozatím těžko, vzhledem ke stále měnící se situaci a častým „nově objevivším se kauzám“, nějaké zásadní polemiky. V tomto příspěvku se proto zabývám poměrně (resp. snad) ustálenou tématikou; konkrétně právní úpravou trestných činů zpravidla spojovaných s korupčním jednáním, a to včetně komparativního pohledu na českou a slovenskou legislativu s případným užitím příslušné judikatury.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cs-CZ" dirty="0" smtClean="0"/>
              <a:t>Korupci lze charakterizovat jako neformální vztah mezi dvěma subjekty, ať jednotlivci nebo institucemi, z nichž jeden nabízí a většinou i poskytuje druhému určitou formu odměny za poskytnutí či příslib neoprávněné výhody. Druhý pak očekává, že za tuto poskytnutou výhodu mu bude slíbená materiální či nemateriální odměna poskytnuta.</a:t>
            </a:r>
          </a:p>
          <a:p>
            <a:pPr>
              <a:buFont typeface="Arial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_008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blona_00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Sablona_008</Template>
  <TotalTime>73</TotalTime>
  <Words>1040</Words>
  <Application>Microsoft Office PowerPoint</Application>
  <PresentationFormat>Předvádění na obrazovce (4:3)</PresentationFormat>
  <Paragraphs>128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Calibri</vt:lpstr>
      <vt:lpstr>Arial</vt:lpstr>
      <vt:lpstr>Sablona_008</vt:lpstr>
      <vt:lpstr>Sablona_002</vt:lpstr>
      <vt:lpstr>PRÁVNÍ ASPEKTY ODBORNÝCH TEXTŮ (II)</vt:lpstr>
      <vt:lpstr>Metoda</vt:lpstr>
      <vt:lpstr>Základní postup práce</vt:lpstr>
      <vt:lpstr>Prezentace aplikace PowerPoint</vt:lpstr>
      <vt:lpstr>Šanderová, J. Jak číst a psát odborný text ve společenských vědách. Praha : Sociologické  nakladatelství, 2003. s. 67 a n.</vt:lpstr>
      <vt:lpstr>KOMPILACE</vt:lpstr>
      <vt:lpstr>Prezentace aplikace PowerPoint</vt:lpstr>
      <vt:lpstr>KOMPARACE (SROVNÁVÁNÍ)</vt:lpstr>
      <vt:lpstr>Prezentace aplikace PowerPoint</vt:lpstr>
      <vt:lpstr>Prezentace aplikace PowerPoint</vt:lpstr>
      <vt:lpstr>Přehledová stať</vt:lpstr>
      <vt:lpstr>Odborná esej</vt:lpstr>
      <vt:lpstr>Široký, j. Tvoříme a publikujeme odborné texty.  Praha : EDIKA, 2011. s. 29 a n. Knapp, V. Vědecká propedeutika pro právníky. Praha : eurolex bohemia, 2003. s. 66 a n. Ochrana, f. metodologie vědy. Úvod do problému. Praha : karolinum, 2009. s 15 a n. </vt:lpstr>
      <vt:lpstr>Vědecké metody</vt:lpstr>
      <vt:lpstr>Dílčí právní metody (Knapp)</vt:lpstr>
      <vt:lpstr>Analýza</vt:lpstr>
      <vt:lpstr>Syntéza</vt:lpstr>
      <vt:lpstr>Indukce</vt:lpstr>
      <vt:lpstr>Dedukce</vt:lpstr>
      <vt:lpstr>Zobecnění – generalizace / abstrakce</vt:lpstr>
      <vt:lpstr>Komparace</vt:lpstr>
      <vt:lpstr>Analogie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 user</dc:creator>
  <cp:lastModifiedBy>Martin Škop</cp:lastModifiedBy>
  <cp:revision>21</cp:revision>
  <dcterms:created xsi:type="dcterms:W3CDTF">2011-02-09T13:14:16Z</dcterms:created>
  <dcterms:modified xsi:type="dcterms:W3CDTF">2012-10-30T17:14:01Z</dcterms:modified>
</cp:coreProperties>
</file>