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57" r:id="rId4"/>
    <p:sldId id="258" r:id="rId5"/>
    <p:sldId id="259" r:id="rId6"/>
    <p:sldId id="279" r:id="rId7"/>
    <p:sldId id="261" r:id="rId8"/>
    <p:sldId id="262" r:id="rId9"/>
    <p:sldId id="280" r:id="rId10"/>
    <p:sldId id="281" r:id="rId11"/>
    <p:sldId id="282" r:id="rId12"/>
    <p:sldId id="283" r:id="rId13"/>
    <p:sldId id="284" r:id="rId14"/>
    <p:sldId id="264" r:id="rId15"/>
    <p:sldId id="285" r:id="rId16"/>
    <p:sldId id="288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6277E-91AD-48AD-8371-573F66BC30B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31465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352FC-5A7A-45B2-B883-0AEAF12C37D6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46392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72438-BF0D-40E2-AF53-141EB8D7571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3995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E5663-6BAD-446C-B9F3-AFAEDE06FC5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0607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0EA7D-1600-4250-9D72-C3FCE7B3B4B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75371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683F9-BB85-4D6A-ABC1-527E03F76C8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05904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1AA8EF-E9F9-430E-9BFF-BB4480F2B2A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5893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EB2EE-6BD5-44FD-B14A-60CA366CD686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0582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C6B42-421F-4383-BD0A-5C99EE69CED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89739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BDCAF-465E-4F9C-AE5C-1322C1AD02A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1997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CF1052-B9FF-4010-A7A5-9E169BFC1CE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6968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8D684B-8E8A-4F4C-AD9A-E77A77FCCEC5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3557" name="Picture 5" descr="mtu0004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525" y="333375"/>
            <a:ext cx="5721350" cy="597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4000"/>
              <a:t>Consumer Law – Contracts KEY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altLang="en-US"/>
              <a:t>2. a) F (everyday transactions involving private individuals are informal)</a:t>
            </a:r>
          </a:p>
          <a:p>
            <a:pPr marL="609600" indent="-609600">
              <a:buFontTx/>
              <a:buNone/>
            </a:pPr>
            <a:r>
              <a:rPr lang="cs-CZ" altLang="en-US"/>
              <a:t>	b) F (the consumer must convince the supplier that he would have a good chance of winning if he took the case to court)</a:t>
            </a:r>
          </a:p>
          <a:p>
            <a:pPr marL="609600" indent="-609600">
              <a:buFontTx/>
              <a:buNone/>
            </a:pPr>
            <a:r>
              <a:rPr lang="cs-CZ" altLang="en-US"/>
              <a:t>	e) F (a consumer can refuse the service if it is reasonable in the circustances)</a:t>
            </a:r>
          </a:p>
          <a:p>
            <a:pPr marL="609600" indent="-609600">
              <a:buFontTx/>
              <a:buNone/>
            </a:pPr>
            <a:r>
              <a:rPr lang="cs-CZ" altLang="en-US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4000"/>
              <a:t>Consumer Law – Contracts KEY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altLang="en-US" sz="2800"/>
              <a:t>2. a) F (everyday transactions involving private individuals are informal)</a:t>
            </a:r>
          </a:p>
          <a:p>
            <a:pPr marL="609600" indent="-609600">
              <a:buFontTx/>
              <a:buNone/>
            </a:pPr>
            <a:r>
              <a:rPr lang="cs-CZ" altLang="en-US" sz="2800"/>
              <a:t>	b) F (the consumer must convince the supplier that he would have a good chance of winning if he took the case to court)</a:t>
            </a:r>
          </a:p>
          <a:p>
            <a:pPr marL="609600" indent="-609600">
              <a:buFontTx/>
              <a:buNone/>
            </a:pPr>
            <a:r>
              <a:rPr lang="cs-CZ" altLang="en-US" sz="2800"/>
              <a:t>	e) F (a consumer can refuse the service if it is reasonable in the circumstances)</a:t>
            </a:r>
          </a:p>
          <a:p>
            <a:pPr marL="609600" indent="-609600">
              <a:buFontTx/>
              <a:buNone/>
            </a:pPr>
            <a:r>
              <a:rPr lang="cs-CZ" altLang="en-US" sz="2800"/>
              <a:t>	g) F (a consumer can refuse delivery if the goods arrive late and time was of the essence)</a:t>
            </a:r>
          </a:p>
          <a:p>
            <a:pPr marL="609600" indent="-609600">
              <a:buFontTx/>
              <a:buNone/>
            </a:pPr>
            <a:r>
              <a:rPr lang="cs-CZ" altLang="en-US" sz="280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4000"/>
              <a:t>Consumer Law – Contracts KEY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altLang="en-US" sz="2800"/>
              <a:t>2. a) </a:t>
            </a:r>
            <a:r>
              <a:rPr lang="en-US" altLang="en-US" sz="2800"/>
              <a:t>F (everyday transactions involving private individuals are informal)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800"/>
              <a:t>	b) F (the consumer must convince the supplier that he would have a good chance of winning if he took the case to court)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800"/>
              <a:t>	e) F (a consumer can refuse the service if it is reasonable in the circumstances)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800"/>
              <a:t>	g) F (a consumer can refuse delivery if the goods arrive late and time was of the essence)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800"/>
              <a:t>	h) F (of the essence = of vital importance = substantial)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4000"/>
              <a:t>Consumer Law – Contracts KEY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1. Consumer law contracts are mostly unwritten, they are </a:t>
            </a:r>
            <a:r>
              <a:rPr lang="en-US" altLang="en-US" u="sng" dirty="0"/>
              <a:t>implied</a:t>
            </a:r>
            <a:r>
              <a:rPr lang="en-US" altLang="en-US" dirty="0"/>
              <a:t> by law.</a:t>
            </a:r>
          </a:p>
          <a:p>
            <a:pPr>
              <a:buFontTx/>
              <a:buNone/>
            </a:pPr>
            <a:r>
              <a:rPr lang="en-US" altLang="en-US" dirty="0"/>
              <a:t>2. </a:t>
            </a:r>
            <a:r>
              <a:rPr lang="en-US" altLang="en-US" b="1" dirty="0"/>
              <a:t>Terms of the contract</a:t>
            </a:r>
            <a:r>
              <a:rPr lang="en-US" altLang="en-US" dirty="0"/>
              <a:t> can be implied or </a:t>
            </a:r>
            <a:r>
              <a:rPr lang="en-US" altLang="en-US" u="sng" dirty="0"/>
              <a:t>express</a:t>
            </a:r>
            <a:r>
              <a:rPr lang="en-US" altLang="en-US" dirty="0"/>
              <a:t>.</a:t>
            </a:r>
          </a:p>
          <a:p>
            <a:pPr>
              <a:buFontTx/>
              <a:buNone/>
            </a:pPr>
            <a:r>
              <a:rPr lang="en-US" altLang="en-US" dirty="0"/>
              <a:t>3. </a:t>
            </a:r>
            <a:r>
              <a:rPr lang="en-US" altLang="en-US" b="1" dirty="0"/>
              <a:t>Implied terms concerning goods</a:t>
            </a:r>
            <a:r>
              <a:rPr lang="en-US" altLang="en-US" dirty="0"/>
              <a:t> are called </a:t>
            </a:r>
            <a:r>
              <a:rPr lang="en-US" altLang="en-US" u="sng" dirty="0"/>
              <a:t>conditions</a:t>
            </a:r>
            <a:r>
              <a:rPr lang="en-US" altLang="en-US" dirty="0"/>
              <a:t>.</a:t>
            </a:r>
          </a:p>
          <a:p>
            <a:pPr>
              <a:buFontTx/>
              <a:buNone/>
            </a:pPr>
            <a:r>
              <a:rPr lang="en-US" altLang="en-US" dirty="0"/>
              <a:t>4. </a:t>
            </a:r>
            <a:r>
              <a:rPr lang="en-US" altLang="en-US" b="1" dirty="0"/>
              <a:t>Implied terms concerning services</a:t>
            </a:r>
            <a:r>
              <a:rPr lang="en-US" altLang="en-US" dirty="0"/>
              <a:t> are called </a:t>
            </a:r>
            <a:r>
              <a:rPr lang="en-US" altLang="en-US" u="sng" dirty="0"/>
              <a:t>intermediate stipulations</a:t>
            </a:r>
            <a:r>
              <a:rPr lang="en-US" altLang="en-US" dirty="0"/>
              <a:t>.</a:t>
            </a:r>
            <a:endParaRPr lang="cs-CZ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4000"/>
              <a:t>Consumer Law – Contracts KEY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5. </a:t>
            </a:r>
            <a:r>
              <a:rPr lang="en-US" altLang="en-US" b="1" dirty="0"/>
              <a:t>Examples of implied terms for goods</a:t>
            </a:r>
            <a:r>
              <a:rPr lang="en-US" altLang="en-US" dirty="0"/>
              <a:t>:</a:t>
            </a:r>
          </a:p>
          <a:p>
            <a:pPr>
              <a:buFontTx/>
              <a:buNone/>
            </a:pPr>
            <a:r>
              <a:rPr lang="en-US" altLang="en-US" dirty="0"/>
              <a:t>   a) seller has a  </a:t>
            </a:r>
            <a:r>
              <a:rPr lang="en-US" altLang="en-US" u="sng" dirty="0"/>
              <a:t>right to sell</a:t>
            </a:r>
            <a:r>
              <a:rPr lang="en-US" altLang="en-US" dirty="0"/>
              <a:t>  </a:t>
            </a:r>
          </a:p>
          <a:p>
            <a:pPr>
              <a:buFontTx/>
              <a:buNone/>
            </a:pPr>
            <a:r>
              <a:rPr lang="en-US" altLang="en-US" dirty="0"/>
              <a:t>   b) goods correspond to the </a:t>
            </a:r>
            <a:r>
              <a:rPr lang="en-US" altLang="en-US" u="sng" dirty="0"/>
              <a:t>given description</a:t>
            </a:r>
            <a:r>
              <a:rPr lang="en-US" altLang="en-US" dirty="0"/>
              <a:t>  </a:t>
            </a:r>
          </a:p>
          <a:p>
            <a:pPr>
              <a:buFontTx/>
              <a:buNone/>
            </a:pPr>
            <a:r>
              <a:rPr lang="en-US" altLang="en-US" dirty="0"/>
              <a:t>   c) goods are of </a:t>
            </a:r>
            <a:r>
              <a:rPr lang="en-US" altLang="en-US" u="sng" dirty="0"/>
              <a:t>merchantable quality</a:t>
            </a:r>
            <a:r>
              <a:rPr lang="en-US" altLang="en-US" dirty="0"/>
              <a:t>  </a:t>
            </a:r>
          </a:p>
          <a:p>
            <a:pPr>
              <a:buFontTx/>
              <a:buNone/>
            </a:pPr>
            <a:endParaRPr lang="cs-CZ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4000"/>
              <a:t>Consumer Law – Contracts KEY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6. </a:t>
            </a:r>
            <a:r>
              <a:rPr lang="en-US" altLang="en-US" b="1" dirty="0"/>
              <a:t>Examples of implied terms for services</a:t>
            </a:r>
            <a:r>
              <a:rPr lang="en-US" altLang="en-US" dirty="0"/>
              <a:t>:</a:t>
            </a:r>
          </a:p>
          <a:p>
            <a:pPr>
              <a:buFontTx/>
              <a:buNone/>
            </a:pPr>
            <a:r>
              <a:rPr lang="en-US" altLang="en-US" dirty="0"/>
              <a:t>   a)service must be provided with </a:t>
            </a:r>
            <a:r>
              <a:rPr lang="en-US" altLang="en-US" u="sng" dirty="0"/>
              <a:t>reasonable care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   b) service must be provided at a </a:t>
            </a:r>
            <a:r>
              <a:rPr lang="en-US" altLang="en-US" u="sng" dirty="0"/>
              <a:t>reasonable cost  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   c)</a:t>
            </a:r>
            <a:r>
              <a:rPr lang="cs-CZ" altLang="en-US" dirty="0"/>
              <a:t> </a:t>
            </a:r>
            <a:r>
              <a:rPr lang="en-US" altLang="en-US" dirty="0"/>
              <a:t>service must be provided within a </a:t>
            </a:r>
            <a:r>
              <a:rPr lang="en-US" altLang="en-US" u="sng" dirty="0"/>
              <a:t>reasonable time</a:t>
            </a:r>
            <a:r>
              <a:rPr lang="en-US" altLang="en-US" dirty="0"/>
              <a:t> </a:t>
            </a:r>
            <a:endParaRPr lang="cs-CZ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4000"/>
              <a:t>Consumer Law – Contracts KEY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7. We can refuse the goods (=discharge the contract) if the  </a:t>
            </a:r>
            <a:r>
              <a:rPr lang="en-US" altLang="en-US" u="sng" dirty="0"/>
              <a:t>terms are breached</a:t>
            </a:r>
            <a:r>
              <a:rPr lang="en-US" altLang="en-US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8. We can refuse the service (=discharge the contract) if  </a:t>
            </a:r>
            <a:r>
              <a:rPr lang="en-US" altLang="en-US" u="sng" dirty="0"/>
              <a:t>it is reasonable in the circumstances</a:t>
            </a:r>
            <a:r>
              <a:rPr lang="en-US" altLang="en-US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9. You can refuse delivery of the goods because it was late if time was of the </a:t>
            </a:r>
            <a:r>
              <a:rPr lang="en-US" altLang="en-US" u="sng" dirty="0"/>
              <a:t>essence</a:t>
            </a:r>
            <a:r>
              <a:rPr lang="en-US" altLang="en-US" dirty="0"/>
              <a:t>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10. "</a:t>
            </a:r>
            <a:r>
              <a:rPr lang="en-US" altLang="en-US" b="1" dirty="0"/>
              <a:t>to waive one's right</a:t>
            </a:r>
            <a:r>
              <a:rPr lang="en-US" altLang="en-US" dirty="0"/>
              <a:t>" means "to </a:t>
            </a:r>
            <a:r>
              <a:rPr lang="en-US" altLang="en-US" u="sng" dirty="0"/>
              <a:t>give up</a:t>
            </a:r>
            <a:r>
              <a:rPr lang="en-US" altLang="en-US" dirty="0"/>
              <a:t> one's right"</a:t>
            </a:r>
            <a:endParaRPr lang="cs-CZ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en-US"/>
              <a:t>Consumer Law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en-US" sz="4800"/>
              <a:t>CONSUMER = ? (definition)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en-US" sz="4800"/>
              <a:t>CONSUMER = anybody </a:t>
            </a:r>
          </a:p>
          <a:p>
            <a:pPr>
              <a:buFontTx/>
              <a:buNone/>
            </a:pPr>
            <a:r>
              <a:rPr lang="cs-CZ" altLang="en-US" sz="4800"/>
              <a:t>	(an individual shopper or a business) </a:t>
            </a:r>
            <a:r>
              <a:rPr lang="cs-CZ" altLang="en-US" sz="4800" b="1"/>
              <a:t>buying goods or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Faulty goods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/>
              <a:t>Have you ever bought anything faulty?</a:t>
            </a:r>
          </a:p>
          <a:p>
            <a:r>
              <a:rPr lang="cs-CZ" altLang="en-US"/>
              <a:t>What was wrong?</a:t>
            </a:r>
          </a:p>
          <a:p>
            <a:endParaRPr lang="cs-CZ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Faulty goods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/>
              <a:t>Have you ever bought anything faulty?</a:t>
            </a:r>
          </a:p>
          <a:p>
            <a:r>
              <a:rPr lang="cs-CZ" altLang="en-US"/>
              <a:t>What was wrong?</a:t>
            </a:r>
          </a:p>
          <a:p>
            <a:r>
              <a:rPr lang="cs-CZ" altLang="en-US"/>
              <a:t>Did you complain?</a:t>
            </a:r>
          </a:p>
          <a:p>
            <a:r>
              <a:rPr lang="cs-CZ" altLang="en-US"/>
              <a:t>Did they ask to see the receipt?</a:t>
            </a:r>
          </a:p>
          <a:p>
            <a:r>
              <a:rPr lang="cs-CZ" altLang="en-US"/>
              <a:t>How did they solve the problem? </a:t>
            </a:r>
          </a:p>
          <a:p>
            <a:pPr lvl="1"/>
            <a:r>
              <a:rPr lang="cs-CZ" altLang="en-US"/>
              <a:t>Did they exchange it?</a:t>
            </a:r>
          </a:p>
          <a:p>
            <a:pPr lvl="1"/>
            <a:r>
              <a:rPr lang="cs-CZ" altLang="en-US"/>
              <a:t>Did they refund your money?</a:t>
            </a:r>
          </a:p>
          <a:p>
            <a:pPr lvl="1"/>
            <a:r>
              <a:rPr lang="cs-CZ" altLang="en-US"/>
              <a:t>Did they repair it?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4000"/>
              <a:t>Consumer Law – Contracts KEY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en-US" sz="2800"/>
              <a:t>Consumer law is based on Contract law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en-US" sz="2800"/>
              <a:t>a) F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altLang="en-US" sz="2800"/>
              <a:t>	b) F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altLang="en-US" sz="2800"/>
              <a:t>	c) T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altLang="en-US" sz="2800"/>
              <a:t>	d) T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altLang="en-US" sz="2800"/>
              <a:t>	e) F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altLang="en-US" sz="2800"/>
              <a:t>	f) T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altLang="en-US" sz="2800"/>
              <a:t>	g) F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altLang="en-US" sz="2800"/>
              <a:t>	h) F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4000"/>
              <a:t>Consumer Law – Contracts KEY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altLang="en-US"/>
              <a:t>2. a) F (everyday transactions involving private individuals are informal)</a:t>
            </a:r>
          </a:p>
          <a:p>
            <a:pPr marL="609600" indent="-609600">
              <a:buFontTx/>
              <a:buNone/>
            </a:pPr>
            <a:r>
              <a:rPr lang="cs-CZ" altLang="en-US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4000"/>
              <a:t>Consumer Law – Contracts KEY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altLang="en-US"/>
              <a:t>2. a) F (everyday transactions involving private individuals are informal)</a:t>
            </a:r>
          </a:p>
          <a:p>
            <a:pPr marL="609600" indent="-609600">
              <a:buFontTx/>
              <a:buNone/>
            </a:pPr>
            <a:r>
              <a:rPr lang="cs-CZ" altLang="en-US"/>
              <a:t>	b) F (the consumer must convince the supplier that he would have a good chance of winning if he took the case to court)</a:t>
            </a:r>
          </a:p>
          <a:p>
            <a:pPr marL="609600" indent="-609600">
              <a:buFontTx/>
              <a:buNone/>
            </a:pPr>
            <a:r>
              <a:rPr lang="cs-CZ" altLang="en-US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398</Words>
  <Application>Microsoft Office PowerPoint</Application>
  <PresentationFormat>Předvádění na obrazovce (4:3)</PresentationFormat>
  <Paragraphs>70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Arial</vt:lpstr>
      <vt:lpstr>Výchozí návrh</vt:lpstr>
      <vt:lpstr>Prezentace aplikace PowerPoint</vt:lpstr>
      <vt:lpstr>Consumer Law</vt:lpstr>
      <vt:lpstr>Prezentace aplikace PowerPoint</vt:lpstr>
      <vt:lpstr>Prezentace aplikace PowerPoint</vt:lpstr>
      <vt:lpstr>Faulty goods</vt:lpstr>
      <vt:lpstr>Faulty goods</vt:lpstr>
      <vt:lpstr>Consumer Law – Contracts KEY</vt:lpstr>
      <vt:lpstr>Consumer Law – Contracts KEY</vt:lpstr>
      <vt:lpstr>Consumer Law – Contracts KEY</vt:lpstr>
      <vt:lpstr>Consumer Law – Contracts KEY</vt:lpstr>
      <vt:lpstr>Consumer Law – Contracts KEY</vt:lpstr>
      <vt:lpstr>Consumer Law – Contracts KEY</vt:lpstr>
      <vt:lpstr>Consumer Law – Contracts KEY</vt:lpstr>
      <vt:lpstr>Consumer Law – Contracts KEY</vt:lpstr>
      <vt:lpstr>Consumer Law – Contracts KEY</vt:lpstr>
      <vt:lpstr>Consumer Law – Contracts KEY</vt:lpstr>
    </vt:vector>
  </TitlesOfParts>
  <Company>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Law</dc:title>
  <dc:creator>A</dc:creator>
  <cp:lastModifiedBy>Štěpánka Bilová</cp:lastModifiedBy>
  <cp:revision>14</cp:revision>
  <dcterms:created xsi:type="dcterms:W3CDTF">2011-11-01T19:38:38Z</dcterms:created>
  <dcterms:modified xsi:type="dcterms:W3CDTF">2013-10-30T09:51:28Z</dcterms:modified>
</cp:coreProperties>
</file>