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89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28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78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37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447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39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5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17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39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82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54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A30E3-2382-4F9C-BA0E-C8A32E0B05A1}" type="datetimeFigureOut">
              <a:rPr lang="en-GB" smtClean="0"/>
              <a:t>02/12/2013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8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INTELLECTUAL PROPERTY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23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Giving</a:t>
            </a:r>
            <a:r>
              <a:rPr lang="cs-CZ" dirty="0" smtClean="0"/>
              <a:t> </a:t>
            </a:r>
            <a:r>
              <a:rPr lang="cs-CZ" dirty="0" err="1" smtClean="0"/>
              <a:t>arguments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Group A – you strongly oppose to any limitations, copying and downloading should be allowed fully.</a:t>
            </a:r>
          </a:p>
          <a:p>
            <a:pPr marL="0" indent="0">
              <a:buNone/>
            </a:pPr>
            <a:endParaRPr lang="en-US" smtClean="0"/>
          </a:p>
          <a:p>
            <a:r>
              <a:rPr lang="en-US" dirty="0" smtClean="0"/>
              <a:t>Group B – Copying and downloading at home is just as bad as stealing from a store.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Group C – some copying should be allowed but it has to be regulated. How?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57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Keeping pace with technology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en-US"/>
              <a:t>KEY: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cs-CZ" altLang="en-US"/>
              <a:t>D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cs-CZ" altLang="en-US"/>
              <a:t>F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cs-CZ" altLang="en-US"/>
              <a:t>A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cs-CZ" altLang="en-US"/>
              <a:t>B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cs-CZ" altLang="en-US"/>
              <a:t>G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cs-CZ" altLang="en-US"/>
              <a:t>E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cs-CZ" altLang="en-US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19969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Keeping pace with technology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pPr>
              <a:buFontTx/>
              <a:buNone/>
            </a:pPr>
            <a:r>
              <a:rPr lang="cs-CZ" altLang="en-US"/>
              <a:t>fair dealing (in IP)</a:t>
            </a:r>
          </a:p>
        </p:txBody>
      </p:sp>
    </p:spTree>
    <p:extLst>
      <p:ext uri="{BB962C8B-B14F-4D97-AF65-F5344CB8AC3E}">
        <p14:creationId xmlns:p14="http://schemas.microsoft.com/office/powerpoint/2010/main" val="405096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Keeping pace with technology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pPr>
              <a:buFontTx/>
              <a:buNone/>
            </a:pPr>
            <a:r>
              <a:rPr lang="cs-CZ" altLang="en-US"/>
              <a:t>fair dealing (in IP) – </a:t>
            </a:r>
            <a:r>
              <a:rPr lang="en-US" altLang="en-US"/>
              <a:t>a person is allowed to make a photocopy of someone else’s work if it is done for private study and no more than a substantial part of the book or article is copied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51904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269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576262"/>
          </a:xfrm>
        </p:spPr>
        <p:txBody>
          <a:bodyPr/>
          <a:lstStyle/>
          <a:p>
            <a:pPr algn="l"/>
            <a:r>
              <a:rPr lang="en-GB" altLang="en-US" sz="2000"/>
              <a:t>Intellectual property traditionally encompasses two wider groups:</a:t>
            </a:r>
            <a:endParaRPr lang="cs-CZ" altLang="en-US" sz="2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1) industrial property rights, i.e.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a)  </a:t>
            </a:r>
            <a:r>
              <a:rPr lang="en-GB" altLang="en-US" sz="1800" u="sng"/>
              <a:t>INVENTIONS</a:t>
            </a:r>
            <a:r>
              <a:rPr lang="en-GB" altLang="en-US" sz="1800"/>
              <a:t> or </a:t>
            </a:r>
            <a:r>
              <a:rPr lang="en-GB" altLang="en-US" sz="1800" u="sng"/>
              <a:t>PATENTS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b) </a:t>
            </a:r>
            <a:r>
              <a:rPr lang="en-GB" altLang="en-US" sz="1800" u="sng"/>
              <a:t>UTILITY</a:t>
            </a:r>
            <a:r>
              <a:rPr lang="en-GB" altLang="en-US" sz="1800"/>
              <a:t> </a:t>
            </a:r>
            <a:r>
              <a:rPr lang="en-GB" altLang="en-US" sz="1800" u="sng"/>
              <a:t>MODELS</a:t>
            </a:r>
            <a:r>
              <a:rPr lang="en-GB" altLang="en-US" sz="1800"/>
              <a:t>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	Am. En.: </a:t>
            </a:r>
            <a:r>
              <a:rPr lang="en-GB" altLang="en-US" sz="1800" u="sng"/>
              <a:t>UTILITY</a:t>
            </a:r>
            <a:r>
              <a:rPr lang="en-GB" altLang="en-US" sz="1800"/>
              <a:t> </a:t>
            </a:r>
            <a:r>
              <a:rPr lang="en-GB" altLang="en-US" sz="1800" u="sng"/>
              <a:t>PATENTS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	in Czech: užitné vzory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c) (industrial) DESIGNS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	Am. En.: </a:t>
            </a:r>
            <a:r>
              <a:rPr lang="en-GB" altLang="en-US" sz="1800" u="sng"/>
              <a:t>DESIGN PATENTS</a:t>
            </a:r>
            <a:endParaRPr lang="en-GB" altLang="en-US" sz="1800"/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   	in Czech: (průmyslové) vzory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 d) </a:t>
            </a:r>
            <a:r>
              <a:rPr lang="en-GB" altLang="en-US" sz="1800" u="sng"/>
              <a:t>TRADE MARKS</a:t>
            </a:r>
            <a:r>
              <a:rPr lang="en-GB" altLang="en-US" sz="1800"/>
              <a:t>, </a:t>
            </a:r>
            <a:r>
              <a:rPr lang="en-GB" altLang="en-US" sz="1800" u="sng"/>
              <a:t>SERVICE MARKS </a:t>
            </a:r>
            <a:endParaRPr lang="en-GB" altLang="en-US" sz="1800"/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 e) </a:t>
            </a:r>
            <a:r>
              <a:rPr lang="en-GB" altLang="en-US" sz="1800" u="sng"/>
              <a:t>GEOGRAPHICAL  INDICATIONS</a:t>
            </a:r>
            <a:endParaRPr lang="en-GB" altLang="en-US" sz="1800"/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	in Czech: zeměpisná označení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 f) </a:t>
            </a:r>
            <a:r>
              <a:rPr lang="en-GB" altLang="en-US" sz="1800" u="sng"/>
              <a:t>PLANT</a:t>
            </a:r>
            <a:r>
              <a:rPr lang="en-GB" altLang="en-US" sz="1800"/>
              <a:t>  </a:t>
            </a:r>
            <a:r>
              <a:rPr lang="en-GB" altLang="en-US" sz="1800" u="sng"/>
              <a:t>BREEDER’S</a:t>
            </a:r>
            <a:r>
              <a:rPr lang="en-GB" altLang="en-US" sz="1800"/>
              <a:t>  </a:t>
            </a:r>
            <a:r>
              <a:rPr lang="en-GB" altLang="en-US" sz="1800" u="sng"/>
              <a:t>RIGHTS</a:t>
            </a:r>
            <a:r>
              <a:rPr lang="en-GB" altLang="en-US" sz="1800"/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	Am. En.: </a:t>
            </a:r>
            <a:r>
              <a:rPr lang="en-GB" altLang="en-US" sz="1800" u="sng"/>
              <a:t>PLANT  PATENTS</a:t>
            </a:r>
            <a:endParaRPr lang="en-GB" altLang="en-US" sz="1800"/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	in Czech: šlechtitelská práva/práva šlechtitele nových odrůd rostlin,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 g) </a:t>
            </a:r>
            <a:r>
              <a:rPr lang="en-GB" altLang="en-US" sz="1800" u="sng"/>
              <a:t>CIRCUIT</a:t>
            </a:r>
            <a:r>
              <a:rPr lang="en-GB" altLang="en-US" sz="1800"/>
              <a:t>  </a:t>
            </a:r>
            <a:r>
              <a:rPr lang="en-GB" altLang="en-US" sz="1800" u="sng"/>
              <a:t>LAYOUTS</a:t>
            </a:r>
            <a:r>
              <a:rPr lang="en-GB" altLang="en-US" sz="1800"/>
              <a:t>  </a:t>
            </a:r>
            <a:r>
              <a:rPr lang="en-GB" altLang="en-US" sz="1800" u="sng"/>
              <a:t>RIGHTS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	in Czech: práva z topografie polovodičových výrobků</a:t>
            </a:r>
            <a:r>
              <a:rPr lang="cs-CZ" altLang="en-US" sz="1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2713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07375" cy="777875"/>
          </a:xfrm>
        </p:spPr>
        <p:txBody>
          <a:bodyPr/>
          <a:lstStyle/>
          <a:p>
            <a:pPr algn="l"/>
            <a:r>
              <a:rPr lang="en-GB" altLang="en-US" sz="2000"/>
              <a:t>Intellectual property traditionally encompasses two wider groups:</a:t>
            </a:r>
            <a:endParaRPr lang="cs-CZ" altLang="en-US" sz="2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/>
              <a:t>2) copyright and its neighbouring and related rights, i.e. rights to </a:t>
            </a:r>
          </a:p>
          <a:p>
            <a:pPr>
              <a:buFontTx/>
              <a:buNone/>
            </a:pPr>
            <a:r>
              <a:rPr lang="en-GB" altLang="en-US"/>
              <a:t>   a) </a:t>
            </a:r>
            <a:r>
              <a:rPr lang="en-GB" altLang="en-US" u="sng"/>
              <a:t>PERFORMING</a:t>
            </a:r>
            <a:r>
              <a:rPr lang="en-GB" altLang="en-US"/>
              <a:t> artists</a:t>
            </a:r>
          </a:p>
          <a:p>
            <a:pPr>
              <a:buFontTx/>
              <a:buNone/>
            </a:pPr>
            <a:r>
              <a:rPr lang="en-GB" altLang="en-US"/>
              <a:t>   b) </a:t>
            </a:r>
            <a:r>
              <a:rPr lang="en-GB" altLang="en-US" u="sng"/>
              <a:t>PRODUCERS</a:t>
            </a:r>
            <a:r>
              <a:rPr lang="en-GB" altLang="en-US"/>
              <a:t> of sound recordings</a:t>
            </a:r>
          </a:p>
          <a:p>
            <a:pPr>
              <a:buFontTx/>
              <a:buNone/>
            </a:pPr>
            <a:r>
              <a:rPr lang="en-GB" altLang="en-US"/>
              <a:t>   c) </a:t>
            </a:r>
            <a:r>
              <a:rPr lang="en-GB" altLang="en-US" u="sng"/>
              <a:t>BROADCASTING</a:t>
            </a:r>
            <a:r>
              <a:rPr lang="en-GB" altLang="en-US"/>
              <a:t> organizations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068881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189</Words>
  <Application>Microsoft Office PowerPoint</Application>
  <PresentationFormat>Předvádění na obrazovce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INTELLECTUAL PROPERTY</vt:lpstr>
      <vt:lpstr>Giving arguments</vt:lpstr>
      <vt:lpstr>Keeping pace with technology</vt:lpstr>
      <vt:lpstr>Keeping pace with technology</vt:lpstr>
      <vt:lpstr>Keeping pace with technology</vt:lpstr>
      <vt:lpstr>Prezentace aplikace PowerPoint</vt:lpstr>
      <vt:lpstr>Intellectual property traditionally encompasses two wider groups:</vt:lpstr>
      <vt:lpstr>Intellectual property traditionally encompasses two wider groups: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INTELLECTUAL PROPERTY</dc:title>
  <dc:creator>Radmila Doupovcová</dc:creator>
  <cp:lastModifiedBy>Štěpánka Bilová</cp:lastModifiedBy>
  <cp:revision>17</cp:revision>
  <dcterms:created xsi:type="dcterms:W3CDTF">2012-11-29T11:08:00Z</dcterms:created>
  <dcterms:modified xsi:type="dcterms:W3CDTF">2013-12-02T09:35:38Z</dcterms:modified>
</cp:coreProperties>
</file>