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83" r:id="rId5"/>
    <p:sldId id="288" r:id="rId6"/>
    <p:sldId id="28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2" r:id="rId26"/>
    <p:sldId id="279" r:id="rId27"/>
    <p:sldId id="286" r:id="rId28"/>
    <p:sldId id="287" r:id="rId2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5CE13-95BD-43D3-AC33-BB79261230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0240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C488E-64C1-4AD1-8D7A-D3F5B561E3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1252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CDC64-2A47-4CB2-839A-3E9BD7D027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4015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F035B-E657-40DF-87D0-BDC49A0706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2900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25CC8-B98B-4AF5-AAEA-C830CAECEF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1213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AA188-B175-4855-854A-AC85722D0E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941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13009-FC05-49F7-8163-D6A7770D0C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718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8C5F3-CB9F-44B9-B4E9-C0543A7995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1331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02185-EF4A-405B-8E2D-10102F49F8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7122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B5877-E0A5-41A1-B916-736B53878D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8096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E305C-3FCE-4F53-8D24-4DBE9854C1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0356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styly předlohy textu.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  <a:p>
            <a:pPr lvl="3"/>
            <a:r>
              <a:rPr lang="cs-CZ" altLang="en-US" smtClean="0"/>
              <a:t>Čtvrtá úroveň</a:t>
            </a:r>
          </a:p>
          <a:p>
            <a:pPr lvl="4"/>
            <a:r>
              <a:rPr lang="cs-CZ" altLang="en-US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451E767-F809-4DAB-9D4F-4B6E9312CF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Termination of business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en-US" smtClean="0"/>
          </a:p>
          <a:p>
            <a:pPr eaLnBrk="1" hangingPunct="1"/>
            <a:r>
              <a:rPr lang="cs-CZ" altLang="en-US" smtClean="0"/>
              <a:t>dlužník a věřitel</a:t>
            </a:r>
          </a:p>
          <a:p>
            <a:pPr eaLnBrk="1" hangingPunct="1"/>
            <a:endParaRPr lang="cs-CZ" altLang="en-US" smtClean="0"/>
          </a:p>
          <a:p>
            <a:pPr eaLnBrk="1" hangingPunct="1"/>
            <a:r>
              <a:rPr lang="cs-CZ" altLang="en-US" smtClean="0"/>
              <a:t>debtor and creditor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translate into English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en-US" smtClean="0"/>
          </a:p>
          <a:p>
            <a:pPr eaLnBrk="1" hangingPunct="1"/>
            <a:r>
              <a:rPr lang="cs-CZ" altLang="en-US" smtClean="0"/>
              <a:t>stát se splatným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en-US" smtClean="0"/>
          </a:p>
          <a:p>
            <a:pPr eaLnBrk="1" hangingPunct="1"/>
            <a:r>
              <a:rPr lang="cs-CZ" altLang="en-US" smtClean="0"/>
              <a:t>stát se splatným</a:t>
            </a:r>
          </a:p>
          <a:p>
            <a:pPr eaLnBrk="1" hangingPunct="1"/>
            <a:endParaRPr lang="cs-CZ" altLang="en-US" smtClean="0"/>
          </a:p>
          <a:p>
            <a:pPr eaLnBrk="1" hangingPunct="1"/>
            <a:r>
              <a:rPr lang="cs-CZ" altLang="en-US" smtClean="0"/>
              <a:t>to become due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translate into English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en-US" smtClean="0"/>
          </a:p>
          <a:p>
            <a:pPr eaLnBrk="1" hangingPunct="1"/>
            <a:r>
              <a:rPr lang="cs-CZ" altLang="en-US" smtClean="0"/>
              <a:t>nedostatek prostředků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en-US" smtClean="0"/>
          </a:p>
          <a:p>
            <a:pPr eaLnBrk="1" hangingPunct="1"/>
            <a:r>
              <a:rPr lang="cs-CZ" altLang="en-US" smtClean="0"/>
              <a:t>nedostatek prostředků</a:t>
            </a:r>
          </a:p>
          <a:p>
            <a:pPr eaLnBrk="1" hangingPunct="1"/>
            <a:endParaRPr lang="cs-CZ" altLang="en-US" smtClean="0"/>
          </a:p>
          <a:p>
            <a:pPr eaLnBrk="1" hangingPunct="1"/>
            <a:r>
              <a:rPr lang="cs-CZ" altLang="en-US" smtClean="0"/>
              <a:t>lack of means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translate into Czech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en-US" smtClean="0"/>
          </a:p>
          <a:p>
            <a:pPr eaLnBrk="1" hangingPunct="1"/>
            <a:r>
              <a:rPr lang="cs-CZ" altLang="en-US" smtClean="0"/>
              <a:t>správce konkurzní podstaty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en-US" smtClean="0"/>
          </a:p>
          <a:p>
            <a:pPr eaLnBrk="1" hangingPunct="1"/>
            <a:r>
              <a:rPr lang="cs-CZ" altLang="en-US" smtClean="0"/>
              <a:t>správce konkurzní podstaty</a:t>
            </a:r>
          </a:p>
          <a:p>
            <a:pPr eaLnBrk="1" hangingPunct="1"/>
            <a:endParaRPr lang="cs-CZ" altLang="en-US" smtClean="0"/>
          </a:p>
          <a:p>
            <a:pPr eaLnBrk="1" hangingPunct="1"/>
            <a:r>
              <a:rPr lang="cs-CZ" altLang="en-US" smtClean="0"/>
              <a:t>trustee/official receiver/insolvency practitioner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translate into Czech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en-US" smtClean="0"/>
          </a:p>
          <a:p>
            <a:pPr eaLnBrk="1" hangingPunct="1"/>
            <a:r>
              <a:rPr lang="cs-CZ" altLang="en-US" smtClean="0"/>
              <a:t>a bankrupt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en-US" smtClean="0"/>
          </a:p>
          <a:p>
            <a:pPr eaLnBrk="1" hangingPunct="1"/>
            <a:r>
              <a:rPr lang="cs-CZ" altLang="en-US" smtClean="0"/>
              <a:t>a bankrupt</a:t>
            </a:r>
          </a:p>
          <a:p>
            <a:pPr eaLnBrk="1" hangingPunct="1"/>
            <a:endParaRPr lang="cs-CZ" altLang="en-US" smtClean="0"/>
          </a:p>
          <a:p>
            <a:pPr eaLnBrk="1" hangingPunct="1"/>
            <a:r>
              <a:rPr lang="cs-CZ" altLang="en-US" smtClean="0"/>
              <a:t>konkurzní dlužník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translate into Czech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en-US" smtClean="0"/>
          </a:p>
          <a:p>
            <a:pPr eaLnBrk="1" hangingPunct="1"/>
            <a:r>
              <a:rPr lang="cs-CZ" altLang="en-US" smtClean="0"/>
              <a:t>to file a petition for bankruptcy</a:t>
            </a:r>
          </a:p>
          <a:p>
            <a:pPr eaLnBrk="1" hangingPunct="1"/>
            <a:endParaRPr lang="cs-CZ" altLang="en-US" smtClean="0"/>
          </a:p>
          <a:p>
            <a:pPr eaLnBrk="1" hangingPunct="1"/>
            <a:endParaRPr lang="cs-CZ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Presentations – handout, </a:t>
            </a:r>
            <a:r>
              <a:rPr lang="en-US" altLang="en-US" smtClean="0"/>
              <a:t>KEY:</a:t>
            </a:r>
            <a:endParaRPr lang="cs-CZ" alt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cs-CZ" altLang="en-US" sz="2400" smtClean="0"/>
              <a:t>1. d</a:t>
            </a:r>
            <a:r>
              <a:rPr lang="en-US" altLang="en-US" sz="2400" smtClean="0"/>
              <a:t>eath</a:t>
            </a:r>
            <a:endParaRPr lang="cs-CZ" altLang="en-US" sz="2400" smtClean="0"/>
          </a:p>
          <a:p>
            <a:pPr marL="0" indent="0" eaLnBrk="1" hangingPunct="1">
              <a:buFontTx/>
              <a:buNone/>
            </a:pPr>
            <a:r>
              <a:rPr lang="cs-CZ" altLang="en-US" sz="2400" smtClean="0"/>
              <a:t>2. </a:t>
            </a:r>
            <a:r>
              <a:rPr lang="en-US" altLang="en-US" sz="2400" smtClean="0"/>
              <a:t>bankruptcy</a:t>
            </a:r>
            <a:endParaRPr lang="cs-CZ" altLang="en-US" sz="2400" smtClean="0"/>
          </a:p>
          <a:p>
            <a:pPr marL="0" indent="0" eaLnBrk="1" hangingPunct="1">
              <a:buFontTx/>
              <a:buNone/>
            </a:pPr>
            <a:r>
              <a:rPr lang="cs-CZ" altLang="en-US" sz="2400" smtClean="0"/>
              <a:t>3. </a:t>
            </a:r>
            <a:r>
              <a:rPr lang="en-US" altLang="en-US" sz="2400" smtClean="0"/>
              <a:t>undischarged</a:t>
            </a:r>
            <a:endParaRPr lang="cs-CZ" altLang="en-US" sz="2400" smtClean="0"/>
          </a:p>
          <a:p>
            <a:pPr marL="0" indent="0" eaLnBrk="1" hangingPunct="1">
              <a:buFontTx/>
              <a:buNone/>
            </a:pPr>
            <a:r>
              <a:rPr lang="cs-CZ" altLang="en-US" sz="2400" smtClean="0"/>
              <a:t>4. </a:t>
            </a:r>
            <a:r>
              <a:rPr lang="en-US" altLang="en-US" sz="2400" smtClean="0"/>
              <a:t>ordinary</a:t>
            </a:r>
            <a:endParaRPr lang="cs-CZ" altLang="en-US" sz="2400" smtClean="0"/>
          </a:p>
          <a:p>
            <a:pPr marL="0" indent="0" eaLnBrk="1" hangingPunct="1">
              <a:buFontTx/>
              <a:buNone/>
            </a:pPr>
            <a:r>
              <a:rPr lang="cs-CZ" altLang="en-US" sz="2400" smtClean="0"/>
              <a:t>4. </a:t>
            </a:r>
            <a:r>
              <a:rPr lang="en-US" altLang="en-US" sz="2400" smtClean="0"/>
              <a:t>limited liability</a:t>
            </a:r>
            <a:endParaRPr lang="cs-CZ" altLang="en-US" sz="2400" smtClean="0"/>
          </a:p>
          <a:p>
            <a:pPr marL="0" indent="0" eaLnBrk="1" hangingPunct="1">
              <a:buFontTx/>
              <a:buNone/>
            </a:pPr>
            <a:r>
              <a:rPr lang="cs-CZ" altLang="en-US" sz="2400" smtClean="0"/>
              <a:t>6. </a:t>
            </a:r>
            <a:r>
              <a:rPr lang="en-US" altLang="en-US" sz="2400" smtClean="0"/>
              <a:t>due</a:t>
            </a:r>
            <a:endParaRPr lang="cs-CZ" altLang="en-US" sz="2400" smtClean="0"/>
          </a:p>
          <a:p>
            <a:pPr marL="0" indent="0" eaLnBrk="1" hangingPunct="1">
              <a:buFontTx/>
              <a:buNone/>
            </a:pPr>
            <a:r>
              <a:rPr lang="cs-CZ" altLang="en-US" sz="2400" smtClean="0"/>
              <a:t>7. </a:t>
            </a:r>
            <a:r>
              <a:rPr lang="en-US" altLang="en-US" sz="2400" smtClean="0"/>
              <a:t>bankruptcy</a:t>
            </a:r>
            <a:endParaRPr lang="cs-CZ" altLang="en-US" sz="2400" smtClean="0"/>
          </a:p>
          <a:p>
            <a:pPr marL="0" indent="0" eaLnBrk="1" hangingPunct="1">
              <a:buFontTx/>
              <a:buNone/>
            </a:pPr>
            <a:r>
              <a:rPr lang="cs-CZ" altLang="en-US" sz="2400" smtClean="0"/>
              <a:t>8. </a:t>
            </a:r>
            <a:r>
              <a:rPr lang="en-US" altLang="en-US" sz="2400" smtClean="0"/>
              <a:t>voluntary arrangement</a:t>
            </a:r>
            <a:endParaRPr lang="cs-CZ" altLang="en-US" sz="2400" smtClean="0"/>
          </a:p>
          <a:p>
            <a:pPr marL="0" indent="0" eaLnBrk="1" hangingPunct="1">
              <a:buFontTx/>
              <a:buNone/>
            </a:pPr>
            <a:r>
              <a:rPr lang="cs-CZ" altLang="en-US" sz="2400" smtClean="0"/>
              <a:t>9. </a:t>
            </a:r>
            <a:r>
              <a:rPr lang="en-US" altLang="en-US" sz="2400" smtClean="0"/>
              <a:t>compulsory liquidation</a:t>
            </a:r>
            <a:endParaRPr lang="cs-CZ" altLang="en-US" sz="2400" smtClean="0"/>
          </a:p>
          <a:p>
            <a:pPr marL="0" indent="0" eaLnBrk="1" hangingPunct="1">
              <a:buFontTx/>
              <a:buNone/>
            </a:pPr>
            <a:r>
              <a:rPr lang="cs-CZ" altLang="en-US" sz="2400" smtClean="0"/>
              <a:t>10. </a:t>
            </a:r>
            <a:r>
              <a:rPr lang="en-US" altLang="en-US" sz="2400" smtClean="0"/>
              <a:t>receivership</a:t>
            </a:r>
            <a:endParaRPr lang="cs-CZ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en-US" smtClean="0"/>
          </a:p>
          <a:p>
            <a:pPr eaLnBrk="1" hangingPunct="1"/>
            <a:r>
              <a:rPr lang="cs-CZ" altLang="en-US" smtClean="0"/>
              <a:t>to file a petition for bankruptcy</a:t>
            </a:r>
          </a:p>
          <a:p>
            <a:pPr eaLnBrk="1" hangingPunct="1"/>
            <a:endParaRPr lang="cs-CZ" altLang="en-US" smtClean="0"/>
          </a:p>
          <a:p>
            <a:pPr eaLnBrk="1" hangingPunct="1"/>
            <a:r>
              <a:rPr lang="cs-CZ" altLang="en-US" smtClean="0"/>
              <a:t>podat návrh na konkurz</a:t>
            </a:r>
          </a:p>
          <a:p>
            <a:pPr eaLnBrk="1" hangingPunct="1"/>
            <a:endParaRPr lang="cs-CZ" altLang="en-US" smtClean="0"/>
          </a:p>
          <a:p>
            <a:pPr eaLnBrk="1" hangingPunct="1"/>
            <a:endParaRPr lang="cs-CZ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translate into Czech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en-US" smtClean="0"/>
          </a:p>
          <a:p>
            <a:pPr eaLnBrk="1" hangingPunct="1"/>
            <a:r>
              <a:rPr lang="cs-CZ" altLang="en-US" smtClean="0"/>
              <a:t>to be wound up</a:t>
            </a:r>
          </a:p>
          <a:p>
            <a:pPr eaLnBrk="1" hangingPunct="1"/>
            <a:endParaRPr lang="cs-CZ" altLang="en-US" smtClean="0"/>
          </a:p>
          <a:p>
            <a:pPr eaLnBrk="1" hangingPunct="1"/>
            <a:endParaRPr lang="cs-CZ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en-US" smtClean="0"/>
          </a:p>
          <a:p>
            <a:pPr eaLnBrk="1" hangingPunct="1"/>
            <a:r>
              <a:rPr lang="cs-CZ" altLang="en-US" smtClean="0"/>
              <a:t>to be wound up</a:t>
            </a:r>
          </a:p>
          <a:p>
            <a:pPr eaLnBrk="1" hangingPunct="1"/>
            <a:endParaRPr lang="cs-CZ" altLang="en-US" smtClean="0"/>
          </a:p>
          <a:p>
            <a:pPr eaLnBrk="1" hangingPunct="1"/>
            <a:r>
              <a:rPr lang="cs-CZ" altLang="en-US" smtClean="0"/>
              <a:t>být zlikvidován</a:t>
            </a:r>
          </a:p>
          <a:p>
            <a:pPr eaLnBrk="1" hangingPunct="1"/>
            <a:endParaRPr lang="cs-CZ" altLang="en-US" smtClean="0"/>
          </a:p>
          <a:p>
            <a:pPr eaLnBrk="1" hangingPunct="1"/>
            <a:endParaRPr lang="cs-CZ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translate into Czech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en-US" smtClean="0"/>
          </a:p>
          <a:p>
            <a:pPr eaLnBrk="1" hangingPunct="1"/>
            <a:r>
              <a:rPr lang="cs-CZ" altLang="en-US" smtClean="0"/>
              <a:t>to discharge the debtor from obligations</a:t>
            </a:r>
          </a:p>
          <a:p>
            <a:pPr eaLnBrk="1" hangingPunct="1"/>
            <a:endParaRPr lang="cs-CZ" altLang="en-US" smtClean="0"/>
          </a:p>
          <a:p>
            <a:pPr eaLnBrk="1" hangingPunct="1"/>
            <a:endParaRPr lang="cs-CZ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en-US" smtClean="0"/>
          </a:p>
          <a:p>
            <a:pPr eaLnBrk="1" hangingPunct="1"/>
            <a:r>
              <a:rPr lang="cs-CZ" altLang="en-US" smtClean="0"/>
              <a:t>to discharge the debtor from obligations</a:t>
            </a:r>
          </a:p>
          <a:p>
            <a:pPr eaLnBrk="1" hangingPunct="1"/>
            <a:endParaRPr lang="cs-CZ" altLang="en-US" smtClean="0"/>
          </a:p>
          <a:p>
            <a:pPr eaLnBrk="1" hangingPunct="1"/>
            <a:r>
              <a:rPr lang="cs-CZ" altLang="en-US" smtClean="0"/>
              <a:t>zbavit dlužníka závazků</a:t>
            </a:r>
          </a:p>
          <a:p>
            <a:pPr eaLnBrk="1" hangingPunct="1"/>
            <a:endParaRPr lang="cs-CZ" altLang="en-US" smtClean="0"/>
          </a:p>
          <a:p>
            <a:pPr eaLnBrk="1" hangingPunct="1"/>
            <a:endParaRPr lang="cs-CZ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translate into Czech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en-US" smtClean="0"/>
          </a:p>
          <a:p>
            <a:pPr eaLnBrk="1" hangingPunct="1"/>
            <a:r>
              <a:rPr lang="cs-CZ" altLang="en-US" smtClean="0"/>
              <a:t>to adjudicate someone bankrupt</a:t>
            </a:r>
          </a:p>
          <a:p>
            <a:pPr eaLnBrk="1" hangingPunct="1"/>
            <a:endParaRPr lang="cs-CZ" altLang="en-US" smtClean="0"/>
          </a:p>
          <a:p>
            <a:pPr eaLnBrk="1" hangingPunct="1">
              <a:buFontTx/>
              <a:buNone/>
            </a:pPr>
            <a:endParaRPr lang="cs-CZ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en-US" smtClean="0"/>
          </a:p>
          <a:p>
            <a:pPr eaLnBrk="1" hangingPunct="1"/>
            <a:r>
              <a:rPr lang="cs-CZ" altLang="en-US" smtClean="0"/>
              <a:t>to adjudicate someone bankrupt</a:t>
            </a:r>
          </a:p>
          <a:p>
            <a:pPr eaLnBrk="1" hangingPunct="1"/>
            <a:endParaRPr lang="cs-CZ" altLang="en-US" smtClean="0"/>
          </a:p>
          <a:p>
            <a:pPr eaLnBrk="1" hangingPunct="1"/>
            <a:r>
              <a:rPr lang="cs-CZ" altLang="en-US" smtClean="0"/>
              <a:t>soudně někoho vyhlásit úpadcem</a:t>
            </a:r>
          </a:p>
          <a:p>
            <a:pPr eaLnBrk="1" hangingPunct="1"/>
            <a:endParaRPr lang="cs-CZ" altLang="en-US" smtClean="0"/>
          </a:p>
          <a:p>
            <a:pPr eaLnBrk="1" hangingPunct="1"/>
            <a:endParaRPr lang="cs-CZ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 smtClean="0"/>
              <a:t>make </a:t>
            </a:r>
            <a:r>
              <a:rPr lang="cs-CZ" altLang="en-US" dirty="0" err="1" smtClean="0"/>
              <a:t>verbs</a:t>
            </a:r>
            <a:endParaRPr lang="cs-CZ" altLang="en-US" dirty="0" smtClean="0"/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en-US" dirty="0" err="1" smtClean="0"/>
              <a:t>resolution</a:t>
            </a:r>
            <a:r>
              <a:rPr lang="cs-CZ" altLang="en-US" dirty="0" smtClean="0"/>
              <a:t> </a:t>
            </a:r>
          </a:p>
          <a:p>
            <a:pPr marL="0" indent="0">
              <a:buNone/>
            </a:pPr>
            <a:r>
              <a:rPr lang="cs-CZ" altLang="en-US" dirty="0" smtClean="0"/>
              <a:t>	– to </a:t>
            </a:r>
            <a:r>
              <a:rPr lang="cs-CZ" altLang="en-US" dirty="0" err="1" smtClean="0"/>
              <a:t>resolve</a:t>
            </a:r>
            <a:endParaRPr lang="cs-CZ" altLang="en-US" dirty="0" smtClean="0"/>
          </a:p>
          <a:p>
            <a:r>
              <a:rPr lang="cs-CZ" altLang="en-US" dirty="0" err="1" smtClean="0"/>
              <a:t>security</a:t>
            </a:r>
            <a:r>
              <a:rPr lang="cs-CZ" altLang="en-US" dirty="0" smtClean="0"/>
              <a:t> </a:t>
            </a:r>
          </a:p>
          <a:p>
            <a:pPr marL="0" indent="0">
              <a:buNone/>
            </a:pPr>
            <a:r>
              <a:rPr lang="cs-CZ" altLang="en-US" dirty="0"/>
              <a:t>	</a:t>
            </a:r>
            <a:r>
              <a:rPr lang="cs-CZ" altLang="en-US" dirty="0" smtClean="0"/>
              <a:t>– to </a:t>
            </a:r>
            <a:r>
              <a:rPr lang="cs-CZ" altLang="en-US" dirty="0" err="1" smtClean="0"/>
              <a:t>secure</a:t>
            </a:r>
            <a:endParaRPr lang="cs-CZ" altLang="en-US" dirty="0" smtClean="0"/>
          </a:p>
          <a:p>
            <a:r>
              <a:rPr lang="cs-CZ" altLang="en-US" dirty="0" err="1" smtClean="0"/>
              <a:t>provision</a:t>
            </a:r>
            <a:r>
              <a:rPr lang="cs-CZ" altLang="en-US" dirty="0" smtClean="0"/>
              <a:t> </a:t>
            </a:r>
          </a:p>
          <a:p>
            <a:pPr marL="0" indent="0">
              <a:buNone/>
            </a:pPr>
            <a:r>
              <a:rPr lang="cs-CZ" altLang="en-US" dirty="0"/>
              <a:t>	</a:t>
            </a:r>
            <a:r>
              <a:rPr lang="cs-CZ" altLang="en-US" dirty="0" smtClean="0"/>
              <a:t>– to </a:t>
            </a:r>
            <a:r>
              <a:rPr lang="cs-CZ" altLang="en-US" dirty="0" err="1" smtClean="0"/>
              <a:t>provide</a:t>
            </a:r>
            <a:endParaRPr lang="cs-CZ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en-US" dirty="0" err="1" smtClean="0"/>
              <a:t>petition</a:t>
            </a:r>
            <a:r>
              <a:rPr lang="cs-CZ" altLang="en-US" dirty="0" smtClean="0"/>
              <a:t> </a:t>
            </a:r>
          </a:p>
          <a:p>
            <a:pPr marL="0" indent="0">
              <a:buNone/>
            </a:pPr>
            <a:r>
              <a:rPr lang="cs-CZ" altLang="en-US" dirty="0"/>
              <a:t>	</a:t>
            </a:r>
            <a:r>
              <a:rPr lang="cs-CZ" altLang="en-US" dirty="0" smtClean="0"/>
              <a:t>– to </a:t>
            </a:r>
            <a:r>
              <a:rPr lang="cs-CZ" altLang="en-US" dirty="0" err="1" smtClean="0"/>
              <a:t>petition</a:t>
            </a:r>
            <a:endParaRPr lang="cs-CZ" altLang="en-US" dirty="0" smtClean="0"/>
          </a:p>
          <a:p>
            <a:r>
              <a:rPr lang="cs-CZ" altLang="en-US" dirty="0" err="1" smtClean="0"/>
              <a:t>contribution</a:t>
            </a:r>
            <a:r>
              <a:rPr lang="cs-CZ" altLang="en-US" dirty="0" smtClean="0"/>
              <a:t> </a:t>
            </a:r>
          </a:p>
          <a:p>
            <a:pPr marL="0" indent="0">
              <a:buNone/>
            </a:pPr>
            <a:r>
              <a:rPr lang="cs-CZ" altLang="en-US" dirty="0" smtClean="0"/>
              <a:t>	– to </a:t>
            </a:r>
            <a:r>
              <a:rPr lang="cs-CZ" altLang="en-US" dirty="0" err="1" smtClean="0"/>
              <a:t>contribute</a:t>
            </a:r>
            <a:endParaRPr lang="cs-CZ" altLang="en-US" dirty="0" smtClean="0"/>
          </a:p>
          <a:p>
            <a:r>
              <a:rPr lang="cs-CZ" altLang="en-US" dirty="0" err="1" smtClean="0"/>
              <a:t>supervision</a:t>
            </a:r>
            <a:r>
              <a:rPr lang="cs-CZ" altLang="en-US" dirty="0" smtClean="0"/>
              <a:t> </a:t>
            </a:r>
          </a:p>
          <a:p>
            <a:pPr marL="0" indent="0">
              <a:buNone/>
            </a:pPr>
            <a:r>
              <a:rPr lang="cs-CZ" altLang="en-US" dirty="0"/>
              <a:t>	</a:t>
            </a:r>
            <a:r>
              <a:rPr lang="cs-CZ" altLang="en-US" dirty="0" smtClean="0"/>
              <a:t>– to supervise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2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cs-CZ" altLang="en-US" sz="2400" smtClean="0"/>
              <a:t>11. </a:t>
            </a:r>
            <a:r>
              <a:rPr lang="en-US" altLang="en-US" sz="2400" smtClean="0"/>
              <a:t>court</a:t>
            </a:r>
            <a:endParaRPr lang="cs-CZ" altLang="en-US" sz="2400" smtClean="0"/>
          </a:p>
          <a:p>
            <a:pPr marL="0" indent="0" eaLnBrk="1" hangingPunct="1">
              <a:buFontTx/>
              <a:buNone/>
            </a:pPr>
            <a:r>
              <a:rPr lang="cs-CZ" altLang="en-US" sz="2400" smtClean="0"/>
              <a:t>12. </a:t>
            </a:r>
            <a:r>
              <a:rPr lang="en-US" altLang="en-US" sz="2400" smtClean="0"/>
              <a:t>bankruptcy</a:t>
            </a:r>
            <a:endParaRPr lang="cs-CZ" altLang="en-US" sz="2400" smtClean="0"/>
          </a:p>
          <a:p>
            <a:pPr marL="0" indent="0" eaLnBrk="1" hangingPunct="1">
              <a:buFontTx/>
              <a:buNone/>
            </a:pPr>
            <a:r>
              <a:rPr lang="cs-CZ" altLang="en-US" sz="2400" smtClean="0"/>
              <a:t>13. </a:t>
            </a:r>
            <a:r>
              <a:rPr lang="en-US" altLang="en-US" sz="2400" smtClean="0"/>
              <a:t>compulsory liquidation</a:t>
            </a:r>
            <a:endParaRPr lang="cs-CZ" altLang="en-US" sz="2400" smtClean="0"/>
          </a:p>
          <a:p>
            <a:pPr marL="0" indent="0" eaLnBrk="1" hangingPunct="1">
              <a:buFontTx/>
              <a:buNone/>
            </a:pPr>
            <a:r>
              <a:rPr lang="cs-CZ" altLang="en-US" sz="2400" smtClean="0"/>
              <a:t>14. </a:t>
            </a:r>
            <a:r>
              <a:rPr lang="en-US" altLang="en-US" sz="2400" smtClean="0"/>
              <a:t>solicitors</a:t>
            </a:r>
            <a:endParaRPr lang="cs-CZ" altLang="en-US" sz="2400" smtClean="0"/>
          </a:p>
          <a:p>
            <a:pPr marL="0" indent="0" eaLnBrk="1" hangingPunct="1">
              <a:buFontTx/>
              <a:buNone/>
            </a:pPr>
            <a:r>
              <a:rPr lang="cs-CZ" altLang="en-US" sz="2400" smtClean="0"/>
              <a:t>15. </a:t>
            </a:r>
            <a:r>
              <a:rPr lang="en-US" altLang="en-US" sz="2400" smtClean="0"/>
              <a:t>liquidators</a:t>
            </a:r>
            <a:endParaRPr lang="cs-CZ" altLang="en-US" sz="2400" smtClean="0"/>
          </a:p>
          <a:p>
            <a:pPr marL="0" indent="0" eaLnBrk="1" hangingPunct="1">
              <a:buFontTx/>
              <a:buNone/>
            </a:pPr>
            <a:r>
              <a:rPr lang="cs-CZ" altLang="en-US" sz="2400" smtClean="0"/>
              <a:t>16. </a:t>
            </a:r>
            <a:r>
              <a:rPr lang="en-US" altLang="en-US" sz="2400" smtClean="0"/>
              <a:t>bankruptcy order</a:t>
            </a:r>
            <a:endParaRPr lang="cs-CZ" altLang="en-US" sz="2400" smtClean="0"/>
          </a:p>
          <a:p>
            <a:pPr marL="0" indent="0" eaLnBrk="1" hangingPunct="1">
              <a:buFontTx/>
              <a:buNone/>
            </a:pPr>
            <a:r>
              <a:rPr lang="cs-CZ" altLang="en-US" sz="2400" smtClean="0"/>
              <a:t>17. </a:t>
            </a:r>
            <a:r>
              <a:rPr lang="en-US" altLang="en-US" sz="2400" smtClean="0"/>
              <a:t>debtor</a:t>
            </a:r>
            <a:endParaRPr lang="cs-CZ" altLang="en-US" sz="2400" smtClean="0"/>
          </a:p>
          <a:p>
            <a:pPr marL="0" indent="0" eaLnBrk="1" hangingPunct="1">
              <a:buFontTx/>
              <a:buNone/>
            </a:pPr>
            <a:r>
              <a:rPr lang="cs-CZ" altLang="en-US" sz="2400" smtClean="0"/>
              <a:t>18. </a:t>
            </a:r>
            <a:r>
              <a:rPr lang="en-US" altLang="en-US" sz="2400" smtClean="0"/>
              <a:t>trustee</a:t>
            </a:r>
            <a:endParaRPr lang="cs-CZ" altLang="en-US" sz="2400" smtClean="0"/>
          </a:p>
          <a:p>
            <a:pPr marL="0" indent="0" eaLnBrk="1" hangingPunct="1">
              <a:buFontTx/>
              <a:buNone/>
            </a:pPr>
            <a:r>
              <a:rPr lang="cs-CZ" altLang="en-US" sz="2400" smtClean="0"/>
              <a:t>19. </a:t>
            </a:r>
            <a:r>
              <a:rPr lang="en-US" altLang="en-US" sz="2400" smtClean="0"/>
              <a:t>bankrupt’s </a:t>
            </a:r>
            <a:r>
              <a:rPr lang="cs-CZ" altLang="en-US" sz="2400" smtClean="0"/>
              <a:t>estate</a:t>
            </a:r>
          </a:p>
          <a:p>
            <a:pPr marL="0" indent="0" eaLnBrk="1" hangingPunct="1">
              <a:buFontTx/>
              <a:buNone/>
            </a:pPr>
            <a:r>
              <a:rPr lang="cs-CZ" altLang="en-US" sz="2400" smtClean="0"/>
              <a:t>20. </a:t>
            </a:r>
            <a:r>
              <a:rPr lang="en-US" altLang="en-US" sz="2400" smtClean="0"/>
              <a:t>creditors</a:t>
            </a:r>
            <a:endParaRPr lang="cs-CZ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cs-CZ" sz="2400" dirty="0" smtClean="0"/>
              <a:t>21. </a:t>
            </a:r>
            <a:r>
              <a:rPr lang="en-US" sz="2400" dirty="0" smtClean="0"/>
              <a:t>winding-up order</a:t>
            </a:r>
            <a:endParaRPr lang="cs-CZ" sz="2400" dirty="0" smtClean="0"/>
          </a:p>
          <a:p>
            <a:pPr marL="0" indent="0" eaLnBrk="1" hangingPunct="1">
              <a:buFontTx/>
              <a:buNone/>
              <a:defRPr/>
            </a:pPr>
            <a:r>
              <a:rPr lang="cs-CZ" sz="2400" dirty="0" smtClean="0"/>
              <a:t>22. </a:t>
            </a:r>
            <a:r>
              <a:rPr lang="en-US" sz="2400" dirty="0" smtClean="0"/>
              <a:t>directors</a:t>
            </a:r>
            <a:endParaRPr lang="cs-CZ" sz="2400" dirty="0" smtClean="0"/>
          </a:p>
          <a:p>
            <a:pPr marL="0" indent="0" eaLnBrk="1" hangingPunct="1">
              <a:buFontTx/>
              <a:buNone/>
              <a:defRPr/>
            </a:pPr>
            <a:r>
              <a:rPr lang="cs-CZ" sz="2400" dirty="0" smtClean="0"/>
              <a:t>23. </a:t>
            </a:r>
            <a:r>
              <a:rPr lang="en-US" sz="2400" dirty="0" smtClean="0"/>
              <a:t>assets/property</a:t>
            </a:r>
            <a:endParaRPr lang="cs-CZ" sz="2400" dirty="0" smtClean="0"/>
          </a:p>
          <a:p>
            <a:pPr marL="0" indent="0" eaLnBrk="1" hangingPunct="1">
              <a:buFontTx/>
              <a:buNone/>
              <a:defRPr/>
            </a:pPr>
            <a:r>
              <a:rPr lang="cs-CZ" sz="2400" dirty="0" smtClean="0"/>
              <a:t>24. </a:t>
            </a:r>
            <a:r>
              <a:rPr lang="en-US" sz="2400" dirty="0" smtClean="0"/>
              <a:t>dissolved</a:t>
            </a:r>
            <a:endParaRPr lang="cs-CZ" sz="2400" dirty="0" smtClean="0"/>
          </a:p>
          <a:p>
            <a:pPr marL="0" indent="0" eaLnBrk="1" hangingPunct="1"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smtClean="0"/>
              <a:t>KEY - matching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en-US" sz="2800" smtClean="0"/>
              <a:t>b</a:t>
            </a:r>
            <a:r>
              <a:rPr lang="en-US" altLang="en-US" sz="2800" smtClean="0"/>
              <a:t>ankrupt</a:t>
            </a:r>
            <a:r>
              <a:rPr lang="cs-CZ" altLang="en-US" sz="2800" smtClean="0"/>
              <a:t> - </a:t>
            </a:r>
            <a:r>
              <a:rPr lang="en-US" altLang="en-US" sz="2800" smtClean="0"/>
              <a:t>a person not being able to pay debts</a:t>
            </a:r>
            <a:endParaRPr lang="cs-CZ" altLang="en-US" sz="2800" smtClean="0"/>
          </a:p>
          <a:p>
            <a:r>
              <a:rPr lang="en-US" altLang="en-US" sz="2800" smtClean="0"/>
              <a:t> executor</a:t>
            </a:r>
            <a:r>
              <a:rPr lang="cs-CZ" altLang="en-US" sz="2800" smtClean="0"/>
              <a:t> - </a:t>
            </a:r>
            <a:r>
              <a:rPr lang="en-US" altLang="en-US" sz="2800" smtClean="0"/>
              <a:t>the person administering a dead person’s property</a:t>
            </a:r>
            <a:endParaRPr lang="cs-CZ" altLang="en-US" sz="2800" smtClean="0"/>
          </a:p>
          <a:p>
            <a:r>
              <a:rPr lang="en-US" altLang="en-US" sz="2800" smtClean="0"/>
              <a:t> bankruptcy</a:t>
            </a:r>
            <a:r>
              <a:rPr lang="cs-CZ" altLang="en-US" sz="2800" smtClean="0"/>
              <a:t> - </a:t>
            </a:r>
            <a:r>
              <a:rPr lang="en-US" altLang="en-US" sz="2800" smtClean="0"/>
              <a:t>the state of being unable to pay debts</a:t>
            </a:r>
            <a:endParaRPr lang="cs-CZ" altLang="en-US" sz="2800" smtClean="0"/>
          </a:p>
          <a:p>
            <a:r>
              <a:rPr lang="en-US" altLang="en-US" sz="2800" smtClean="0"/>
              <a:t> wound-up</a:t>
            </a:r>
            <a:r>
              <a:rPr lang="cs-CZ" altLang="en-US" sz="2800" smtClean="0"/>
              <a:t> - </a:t>
            </a:r>
            <a:r>
              <a:rPr lang="en-US" altLang="en-US" sz="2800" smtClean="0"/>
              <a:t>liquidated</a:t>
            </a:r>
            <a:endParaRPr lang="cs-CZ" altLang="en-US" sz="2800" smtClean="0"/>
          </a:p>
          <a:p>
            <a:r>
              <a:rPr lang="en-US" altLang="en-US" sz="2800" smtClean="0"/>
              <a:t> dissolved</a:t>
            </a:r>
            <a:r>
              <a:rPr lang="cs-CZ" altLang="en-US" sz="2800" smtClean="0"/>
              <a:t> - </a:t>
            </a:r>
            <a:r>
              <a:rPr lang="en-US" altLang="en-US" sz="2800" smtClean="0"/>
              <a:t>officially terminated</a:t>
            </a:r>
            <a:endParaRPr lang="cs-CZ" altLang="en-US" sz="2800" smtClean="0"/>
          </a:p>
          <a:p>
            <a:r>
              <a:rPr lang="en-US" altLang="en-US" sz="2800" smtClean="0"/>
              <a:t> discharged </a:t>
            </a:r>
            <a:r>
              <a:rPr lang="cs-CZ" altLang="en-US" sz="2800" smtClean="0"/>
              <a:t>- </a:t>
            </a:r>
            <a:r>
              <a:rPr lang="en-US" altLang="en-US" sz="2800" smtClean="0"/>
              <a:t>freed from bankruptcy</a:t>
            </a:r>
            <a:endParaRPr lang="cs-CZ" altLang="en-US" sz="2800" smtClean="0"/>
          </a:p>
          <a:p>
            <a:endParaRPr lang="cs-CZ" altLang="en-US" smtClean="0"/>
          </a:p>
        </p:txBody>
      </p:sp>
    </p:spTree>
    <p:extLst>
      <p:ext uri="{BB962C8B-B14F-4D97-AF65-F5344CB8AC3E}">
        <p14:creationId xmlns:p14="http://schemas.microsoft.com/office/powerpoint/2010/main" val="425747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smtClean="0"/>
              <a:t>KEY - connotations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en-US" smtClean="0"/>
              <a:t> </a:t>
            </a:r>
            <a:r>
              <a:rPr lang="en-US" altLang="en-US" smtClean="0"/>
              <a:t>involuntary </a:t>
            </a:r>
            <a:r>
              <a:rPr lang="cs-CZ" altLang="en-US" smtClean="0"/>
              <a:t>petition</a:t>
            </a:r>
          </a:p>
          <a:p>
            <a:r>
              <a:rPr lang="cs-CZ" altLang="en-US" smtClean="0"/>
              <a:t>ban</a:t>
            </a:r>
            <a:r>
              <a:rPr lang="en-US" altLang="en-US" smtClean="0"/>
              <a:t>kruptcy </a:t>
            </a:r>
            <a:r>
              <a:rPr lang="cs-CZ" altLang="en-US" smtClean="0"/>
              <a:t>proceedings</a:t>
            </a:r>
          </a:p>
          <a:p>
            <a:r>
              <a:rPr lang="en-US" altLang="en-US" smtClean="0"/>
              <a:t> genera</a:t>
            </a:r>
            <a:r>
              <a:rPr lang="cs-CZ" altLang="en-US" smtClean="0"/>
              <a:t>l meeting</a:t>
            </a:r>
          </a:p>
          <a:p>
            <a:r>
              <a:rPr lang="en-US" altLang="en-US" smtClean="0"/>
              <a:t> registered </a:t>
            </a:r>
            <a:r>
              <a:rPr lang="cs-CZ" altLang="en-US" smtClean="0"/>
              <a:t>office</a:t>
            </a:r>
          </a:p>
          <a:p>
            <a:r>
              <a:rPr lang="en-US" altLang="en-US" smtClean="0"/>
              <a:t> legal </a:t>
            </a:r>
            <a:r>
              <a:rPr lang="cs-CZ" altLang="en-US" smtClean="0"/>
              <a:t>person</a:t>
            </a:r>
          </a:p>
          <a:p>
            <a:r>
              <a:rPr lang="en-US" altLang="en-US" smtClean="0"/>
              <a:t> official </a:t>
            </a:r>
            <a:r>
              <a:rPr lang="cs-CZ" altLang="en-US" smtClean="0"/>
              <a:t>receiver</a:t>
            </a:r>
            <a:r>
              <a:rPr lang="en-US" altLang="en-US" smtClean="0"/>
              <a:t> </a:t>
            </a:r>
            <a:endParaRPr lang="cs-CZ" altLang="en-US" smtClean="0"/>
          </a:p>
          <a:p>
            <a:endParaRPr lang="cs-CZ" altLang="en-US" smtClean="0"/>
          </a:p>
        </p:txBody>
      </p:sp>
    </p:spTree>
    <p:extLst>
      <p:ext uri="{BB962C8B-B14F-4D97-AF65-F5344CB8AC3E}">
        <p14:creationId xmlns:p14="http://schemas.microsoft.com/office/powerpoint/2010/main" val="391111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translate into English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en-US" smtClean="0"/>
          </a:p>
          <a:p>
            <a:pPr eaLnBrk="1" hangingPunct="1"/>
            <a:r>
              <a:rPr lang="cs-CZ" altLang="en-US" smtClean="0"/>
              <a:t>úpadek, bankrot, konkurz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en-US" smtClean="0"/>
          </a:p>
          <a:p>
            <a:pPr eaLnBrk="1" hangingPunct="1"/>
            <a:r>
              <a:rPr lang="cs-CZ" altLang="en-US" smtClean="0"/>
              <a:t>úpadek, bankrot, konkurz</a:t>
            </a:r>
          </a:p>
          <a:p>
            <a:pPr eaLnBrk="1" hangingPunct="1"/>
            <a:endParaRPr lang="cs-CZ" altLang="en-US" smtClean="0"/>
          </a:p>
          <a:p>
            <a:pPr eaLnBrk="1" hangingPunct="1"/>
            <a:r>
              <a:rPr lang="cs-CZ" altLang="en-US" smtClean="0"/>
              <a:t>bankruptcy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translate into English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en-US" smtClean="0"/>
          </a:p>
          <a:p>
            <a:pPr eaLnBrk="1" hangingPunct="1"/>
            <a:r>
              <a:rPr lang="cs-CZ" altLang="en-US" smtClean="0"/>
              <a:t>dlužník a věřitel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250</Words>
  <Application>Microsoft Office PowerPoint</Application>
  <PresentationFormat>Předvádění na obrazovce (4:3)</PresentationFormat>
  <Paragraphs>123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Výchozí návrh</vt:lpstr>
      <vt:lpstr>Termination of business</vt:lpstr>
      <vt:lpstr>Presentations – handout, KEY:</vt:lpstr>
      <vt:lpstr>Prezentace aplikace PowerPoint</vt:lpstr>
      <vt:lpstr>Prezentace aplikace PowerPoint</vt:lpstr>
      <vt:lpstr>KEY - matching</vt:lpstr>
      <vt:lpstr>KEY - connotations</vt:lpstr>
      <vt:lpstr>translate into English</vt:lpstr>
      <vt:lpstr>Prezentace aplikace PowerPoint</vt:lpstr>
      <vt:lpstr>translate into English</vt:lpstr>
      <vt:lpstr>Prezentace aplikace PowerPoint</vt:lpstr>
      <vt:lpstr>translate into English</vt:lpstr>
      <vt:lpstr>Prezentace aplikace PowerPoint</vt:lpstr>
      <vt:lpstr>translate into English</vt:lpstr>
      <vt:lpstr>Prezentace aplikace PowerPoint</vt:lpstr>
      <vt:lpstr>translate into Czech</vt:lpstr>
      <vt:lpstr>Prezentace aplikace PowerPoint</vt:lpstr>
      <vt:lpstr>translate into Czech</vt:lpstr>
      <vt:lpstr>Prezentace aplikace PowerPoint</vt:lpstr>
      <vt:lpstr>translate into Czech</vt:lpstr>
      <vt:lpstr>Prezentace aplikace PowerPoint</vt:lpstr>
      <vt:lpstr>translate into Czech</vt:lpstr>
      <vt:lpstr>Prezentace aplikace PowerPoint</vt:lpstr>
      <vt:lpstr>translate into Czech</vt:lpstr>
      <vt:lpstr>Prezentace aplikace PowerPoint</vt:lpstr>
      <vt:lpstr>translate into Czech</vt:lpstr>
      <vt:lpstr>Prezentace aplikace PowerPoint</vt:lpstr>
      <vt:lpstr>make verbs</vt:lpstr>
      <vt:lpstr>Prezentace aplikace PowerPoint</vt:lpstr>
    </vt:vector>
  </TitlesOfParts>
  <Company>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Termination of business</dc:title>
  <dc:creator>A</dc:creator>
  <cp:lastModifiedBy>Štěpánka Bilová</cp:lastModifiedBy>
  <cp:revision>17</cp:revision>
  <dcterms:created xsi:type="dcterms:W3CDTF">2011-10-11T21:37:15Z</dcterms:created>
  <dcterms:modified xsi:type="dcterms:W3CDTF">2013-10-18T09:45:59Z</dcterms:modified>
</cp:coreProperties>
</file>