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80" r:id="rId5"/>
    <p:sldId id="266" r:id="rId6"/>
    <p:sldId id="267" r:id="rId7"/>
    <p:sldId id="286" r:id="rId8"/>
    <p:sldId id="287" r:id="rId9"/>
    <p:sldId id="285" r:id="rId10"/>
    <p:sldId id="271" r:id="rId11"/>
    <p:sldId id="272" r:id="rId12"/>
    <p:sldId id="273" r:id="rId13"/>
    <p:sldId id="274" r:id="rId14"/>
    <p:sldId id="281" r:id="rId15"/>
    <p:sldId id="260" r:id="rId16"/>
    <p:sldId id="263" r:id="rId17"/>
    <p:sldId id="289" r:id="rId18"/>
    <p:sldId id="282" r:id="rId19"/>
    <p:sldId id="283" r:id="rId20"/>
    <p:sldId id="290" r:id="rId21"/>
    <p:sldId id="291" r:id="rId22"/>
    <p:sldId id="288" r:id="rId23"/>
    <p:sldId id="292" r:id="rId24"/>
    <p:sldId id="293" r:id="rId25"/>
    <p:sldId id="294" r:id="rId26"/>
    <p:sldId id="301" r:id="rId27"/>
    <p:sldId id="295" r:id="rId28"/>
    <p:sldId id="302" r:id="rId29"/>
    <p:sldId id="296" r:id="rId30"/>
    <p:sldId id="264" r:id="rId31"/>
    <p:sldId id="278" r:id="rId32"/>
    <p:sldId id="298" r:id="rId33"/>
    <p:sldId id="299" r:id="rId34"/>
    <p:sldId id="300" r:id="rId35"/>
    <p:sldId id="297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96BFF-28C9-4887-A76D-98693B7683E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11F3D-2696-41AF-A447-8F82568E36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2835746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KRITICKÉ  PRÁVNÍ   MYŠLENÍ  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3384376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Přednáška pro studenty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doktorského studia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zimní semestr 2014 </a:t>
            </a:r>
            <a:r>
              <a:rPr lang="cs-CZ" dirty="0">
                <a:solidFill>
                  <a:schemeClr val="tx1"/>
                </a:solidFill>
              </a:rPr>
              <a:t> 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Tatiana</a:t>
            </a:r>
            <a:r>
              <a:rPr lang="cs-CZ" dirty="0" smtClean="0">
                <a:solidFill>
                  <a:schemeClr val="tx1"/>
                </a:solidFill>
              </a:rPr>
              <a:t> Machalová,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Katedra právní teorie </a:t>
            </a:r>
            <a:r>
              <a:rPr lang="cs-CZ" dirty="0" err="1" smtClean="0">
                <a:solidFill>
                  <a:schemeClr val="tx1"/>
                </a:solidFill>
              </a:rPr>
              <a:t>PrF</a:t>
            </a:r>
            <a:r>
              <a:rPr lang="cs-CZ" dirty="0" smtClean="0">
                <a:solidFill>
                  <a:schemeClr val="tx1"/>
                </a:solidFill>
              </a:rPr>
              <a:t> MU Brno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Překážky kritického myšlení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Co </a:t>
            </a:r>
            <a:r>
              <a:rPr lang="cs-CZ" dirty="0"/>
              <a:t>snižuje  kritičnost právního   myšlení?</a:t>
            </a:r>
          </a:p>
          <a:p>
            <a:pPr>
              <a:buNone/>
            </a:pPr>
            <a:r>
              <a:rPr lang="cs-CZ" dirty="0"/>
              <a:t>nejčastěji:    a) stereotypy a předsudky</a:t>
            </a:r>
          </a:p>
          <a:p>
            <a:pPr>
              <a:buNone/>
            </a:pPr>
            <a:r>
              <a:rPr lang="cs-CZ" dirty="0" smtClean="0"/>
              <a:t>                      </a:t>
            </a:r>
            <a:r>
              <a:rPr lang="cs-CZ" dirty="0"/>
              <a:t>b) logické klamy, </a:t>
            </a:r>
          </a:p>
          <a:p>
            <a:pPr>
              <a:buNone/>
            </a:pPr>
            <a:r>
              <a:rPr lang="cs-CZ" dirty="0"/>
              <a:t>                    c) nesprávné </a:t>
            </a:r>
            <a:r>
              <a:rPr lang="cs-CZ" dirty="0" smtClean="0"/>
              <a:t> </a:t>
            </a:r>
            <a:r>
              <a:rPr lang="cs-CZ" dirty="0"/>
              <a:t>používání  </a:t>
            </a:r>
            <a:r>
              <a:rPr lang="cs-CZ" dirty="0" smtClean="0"/>
              <a:t>slov a pojmů v právním jazyce 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A) Stereotypy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err="1" smtClean="0"/>
              <a:t>stereotypy</a:t>
            </a:r>
            <a:r>
              <a:rPr lang="cs-CZ" i="1" dirty="0" smtClean="0"/>
              <a:t> mohou nabývat formy: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u="sng" dirty="0" smtClean="0"/>
              <a:t>a</a:t>
            </a:r>
            <a:r>
              <a:rPr lang="cs-CZ" u="sng" dirty="0"/>
              <a:t>) prototypů a příkladů </a:t>
            </a:r>
            <a:r>
              <a:rPr lang="cs-CZ" dirty="0"/>
              <a:t> - představa o "typickém" Romovi, Němci, Židovi, Slovákovi, Čechovi,  skinhead,   atd.</a:t>
            </a:r>
          </a:p>
          <a:p>
            <a:r>
              <a:rPr lang="cs-CZ" u="sng" dirty="0"/>
              <a:t>b) schémat </a:t>
            </a:r>
            <a:r>
              <a:rPr lang="cs-CZ" dirty="0"/>
              <a:t>-  projevuje se zvládáním běžných rutinních,  naučených  aktivit, pohybových i myšlenkových. Příkladem schématu je čtení a psaní, chůze za běžných podmínek apod.</a:t>
            </a:r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i="1" dirty="0" smtClean="0"/>
              <a:t>Předsudky  v právním myšlení  se objevovaly  </a:t>
            </a:r>
            <a:r>
              <a:rPr lang="cs-CZ" b="1" i="1" dirty="0"/>
              <a:t>v 90. letech </a:t>
            </a:r>
            <a:r>
              <a:rPr lang="cs-CZ" b="1" i="1" dirty="0" smtClean="0"/>
              <a:t>například  při </a:t>
            </a:r>
            <a:r>
              <a:rPr lang="cs-CZ" b="1" i="1" dirty="0"/>
              <a:t>rozhodování rasistických trestných činů, </a:t>
            </a:r>
            <a:r>
              <a:rPr lang="cs-CZ" b="1" i="1" dirty="0" smtClean="0"/>
              <a:t>mělo se za to, že jej páchají jen </a:t>
            </a:r>
            <a:r>
              <a:rPr lang="cs-CZ" b="1" i="1" dirty="0" err="1" smtClean="0"/>
              <a:t>skinheads</a:t>
            </a:r>
            <a:r>
              <a:rPr lang="cs-CZ" b="1" i="1" dirty="0" smtClean="0"/>
              <a:t>;  </a:t>
            </a:r>
          </a:p>
          <a:p>
            <a:r>
              <a:rPr lang="cs-CZ" b="1" i="1" dirty="0" smtClean="0"/>
              <a:t>nebo </a:t>
            </a:r>
            <a:r>
              <a:rPr lang="cs-CZ" b="1" i="1" dirty="0"/>
              <a:t>se </a:t>
            </a:r>
            <a:r>
              <a:rPr lang="cs-CZ" b="1" i="1" dirty="0" smtClean="0"/>
              <a:t> dodnes objevují </a:t>
            </a:r>
            <a:r>
              <a:rPr lang="cs-CZ" b="1" i="1" dirty="0"/>
              <a:t>v pojetí postavení ženy a muže, viz úprava důchodového zabezpečení u mužů- vdovců starající se o děti, nezapočítává se jim tato činnost; </a:t>
            </a:r>
            <a:endParaRPr lang="cs-CZ" b="1" i="1" dirty="0" smtClean="0"/>
          </a:p>
          <a:p>
            <a:r>
              <a:rPr lang="cs-CZ" b="1" i="1" dirty="0" smtClean="0"/>
              <a:t>nebo </a:t>
            </a:r>
            <a:r>
              <a:rPr lang="cs-CZ" b="1" i="1" dirty="0"/>
              <a:t>otázka domácího násilí, stále panuje předsudek, že obětí jsou jen ženy </a:t>
            </a:r>
            <a:r>
              <a:rPr lang="cs-CZ" b="1" i="1" dirty="0" smtClean="0"/>
              <a:t> atd.,  </a:t>
            </a:r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B)  Logické klamy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různé </a:t>
            </a:r>
            <a:r>
              <a:rPr lang="cs-CZ" dirty="0"/>
              <a:t>dělení, nejčastější: </a:t>
            </a:r>
            <a:r>
              <a:rPr lang="cs-CZ" b="1" i="1" dirty="0"/>
              <a:t>a) logické omyly ve výpovědi, b)klamy, které spočívají v odvádění pozornosti; c) induktivní klamy; d)kauzální omyly; e) "Jde o něco jiného"; f) omyly v kategoriích; g) klamné definice</a:t>
            </a:r>
            <a:endParaRPr lang="cs-CZ" dirty="0"/>
          </a:p>
          <a:p>
            <a:pPr>
              <a:buNone/>
            </a:pPr>
            <a:r>
              <a:rPr lang="cs-CZ" b="1" i="1" dirty="0"/>
              <a:t> </a:t>
            </a:r>
            <a:endParaRPr lang="cs-CZ" dirty="0"/>
          </a:p>
          <a:p>
            <a:pPr lvl="0">
              <a:buNone/>
            </a:pPr>
            <a:r>
              <a:rPr lang="cs-CZ" b="1" dirty="0"/>
              <a:t>Mezi nejčastější logické klamy patří argumentace </a:t>
            </a:r>
            <a:endParaRPr lang="cs-CZ" b="1" dirty="0" smtClean="0"/>
          </a:p>
          <a:p>
            <a:pPr lvl="0">
              <a:buNone/>
            </a:pPr>
            <a:r>
              <a:rPr lang="cs-CZ" b="1" dirty="0" smtClean="0"/>
              <a:t>kruhem</a:t>
            </a:r>
            <a:r>
              <a:rPr lang="cs-CZ" b="1" dirty="0"/>
              <a:t>, omyly v kategoriích nebo příliš široké nebo </a:t>
            </a:r>
            <a:endParaRPr lang="cs-CZ" b="1" dirty="0" smtClean="0"/>
          </a:p>
          <a:p>
            <a:pPr lvl="0">
              <a:buNone/>
            </a:pPr>
            <a:r>
              <a:rPr lang="cs-CZ" b="1" dirty="0" smtClean="0"/>
              <a:t>úzké </a:t>
            </a:r>
            <a:r>
              <a:rPr lang="cs-CZ" b="1" dirty="0"/>
              <a:t>definice… </a:t>
            </a:r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u="sng" dirty="0" smtClean="0"/>
              <a:t>C) Nesprávné  používání  pojmů, slov v právním jazyce   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cs-CZ" b="1" dirty="0" smtClean="0"/>
              <a:t>Příkladem </a:t>
            </a:r>
            <a:r>
              <a:rPr lang="cs-CZ" b="1" dirty="0"/>
              <a:t>může být používaní </a:t>
            </a:r>
            <a:r>
              <a:rPr lang="cs-CZ" b="1" dirty="0" smtClean="0"/>
              <a:t>pojmů, které vedou ke zvěcňování či objektivizaci práv člověka nebo  </a:t>
            </a:r>
          </a:p>
          <a:p>
            <a:pPr lvl="0">
              <a:buNone/>
            </a:pPr>
            <a:r>
              <a:rPr lang="cs-CZ" b="1" dirty="0" smtClean="0"/>
              <a:t>člověka samotného   např. není příliš vhodné používat spojení   </a:t>
            </a:r>
            <a:r>
              <a:rPr lang="cs-CZ" b="1" u="sng" dirty="0" smtClean="0">
                <a:solidFill>
                  <a:srgbClr val="FF0000"/>
                </a:solidFill>
              </a:rPr>
              <a:t>„exekuce dítěte</a:t>
            </a:r>
            <a:r>
              <a:rPr lang="cs-CZ" b="1" dirty="0" smtClean="0">
                <a:solidFill>
                  <a:srgbClr val="FF0000"/>
                </a:solidFill>
              </a:rPr>
              <a:t>“:  </a:t>
            </a:r>
            <a:r>
              <a:rPr lang="cs-CZ" b="1" dirty="0"/>
              <a:t>toto slovní spojení </a:t>
            </a:r>
            <a:r>
              <a:rPr lang="cs-CZ" dirty="0" smtClean="0"/>
              <a:t> </a:t>
            </a:r>
          </a:p>
          <a:p>
            <a:pPr lvl="0">
              <a:buNone/>
            </a:pPr>
            <a:r>
              <a:rPr lang="cs-CZ" b="1" dirty="0" smtClean="0"/>
              <a:t>vede </a:t>
            </a:r>
            <a:r>
              <a:rPr lang="cs-CZ" b="1" dirty="0"/>
              <a:t>ke zvěcnění dítěte na předmět, objekt  práv </a:t>
            </a:r>
            <a:r>
              <a:rPr lang="cs-CZ" b="1" dirty="0" smtClean="0"/>
              <a:t>rodičů;</a:t>
            </a:r>
            <a:endParaRPr lang="cs-CZ" dirty="0"/>
          </a:p>
          <a:p>
            <a:pPr>
              <a:buNone/>
            </a:pPr>
            <a:endParaRPr lang="cs-CZ" dirty="0"/>
          </a:p>
          <a:p>
            <a:pPr lvl="0">
              <a:buNone/>
            </a:pPr>
            <a:r>
              <a:rPr lang="cs-CZ" b="1" dirty="0" smtClean="0"/>
              <a:t>NOZ zavádí nové pojmy, které v běžném jazyku jsou považovány za tzv.  </a:t>
            </a:r>
            <a:r>
              <a:rPr lang="cs-CZ" b="1" dirty="0"/>
              <a:t>„zombie </a:t>
            </a:r>
            <a:r>
              <a:rPr lang="cs-CZ" b="1" dirty="0" smtClean="0"/>
              <a:t>slova“  </a:t>
            </a:r>
            <a:r>
              <a:rPr lang="cs-CZ" b="1" dirty="0"/>
              <a:t>jako např. </a:t>
            </a:r>
            <a:endParaRPr lang="cs-CZ" b="1" dirty="0" smtClean="0"/>
          </a:p>
          <a:p>
            <a:pPr lvl="0">
              <a:buNone/>
            </a:pPr>
            <a:r>
              <a:rPr lang="cs-CZ" b="1" dirty="0" err="1" smtClean="0"/>
              <a:t>vejminek</a:t>
            </a:r>
            <a:r>
              <a:rPr lang="cs-CZ" b="1" dirty="0" smtClean="0"/>
              <a:t> </a:t>
            </a:r>
            <a:r>
              <a:rPr lang="cs-CZ" b="1" dirty="0"/>
              <a:t>( </a:t>
            </a:r>
            <a:r>
              <a:rPr lang="cs-CZ" b="1" dirty="0" smtClean="0"/>
              <a:t>výměnek), nebo pacht… tyto </a:t>
            </a:r>
            <a:r>
              <a:rPr lang="cs-CZ" b="1" dirty="0"/>
              <a:t>slova </a:t>
            </a:r>
            <a:r>
              <a:rPr lang="cs-CZ" b="1" dirty="0" smtClean="0"/>
              <a:t> již „vypadly“ z  běžného jazyka</a:t>
            </a:r>
          </a:p>
          <a:p>
            <a:pPr lvl="0"/>
            <a:endParaRPr lang="cs-CZ" dirty="0"/>
          </a:p>
          <a:p>
            <a:pPr>
              <a:buNone/>
            </a:pPr>
            <a:r>
              <a:rPr lang="cs-CZ" b="1" dirty="0" smtClean="0"/>
              <a:t>Tyto slova označují  </a:t>
            </a:r>
            <a:r>
              <a:rPr lang="cs-CZ" b="1" dirty="0"/>
              <a:t>určitou situaci, kontext, který existoval v časech, kdy </a:t>
            </a:r>
            <a:r>
              <a:rPr lang="cs-CZ" b="1" dirty="0" smtClean="0"/>
              <a:t>rodina </a:t>
            </a:r>
            <a:r>
              <a:rPr lang="cs-CZ" b="1" dirty="0"/>
              <a:t>fungovala jako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hospodářská jednotka. Otec  </a:t>
            </a:r>
            <a:r>
              <a:rPr lang="cs-CZ" b="1" dirty="0"/>
              <a:t>přenechával zpravidla synovi  své hospodářství a výměnou za to on se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zavazoval</a:t>
            </a:r>
            <a:r>
              <a:rPr lang="cs-CZ" b="1" dirty="0"/>
              <a:t>, že může dožít v prostoru hospodářství na to </a:t>
            </a:r>
            <a:r>
              <a:rPr lang="cs-CZ" b="1" dirty="0" smtClean="0"/>
              <a:t>určeném. Také se zavazoval, že se bude </a:t>
            </a:r>
            <a:r>
              <a:rPr lang="cs-CZ" b="1" dirty="0"/>
              <a:t>o něj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starat</a:t>
            </a:r>
            <a:r>
              <a:rPr lang="cs-CZ" b="1" dirty="0"/>
              <a:t>, dávat mu peníze nebo ošacení, naturálie apod. </a:t>
            </a:r>
            <a:endParaRPr lang="cs-CZ" b="1" dirty="0" smtClean="0"/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Tento </a:t>
            </a:r>
            <a:r>
              <a:rPr lang="cs-CZ" b="1" dirty="0"/>
              <a:t>význam slova nelze přenést do současné doby, protože </a:t>
            </a:r>
            <a:r>
              <a:rPr lang="cs-CZ" b="1" dirty="0" smtClean="0"/>
              <a:t>rodina ztratila  ekonomickou funkci, </a:t>
            </a:r>
          </a:p>
          <a:p>
            <a:pPr>
              <a:buNone/>
            </a:pPr>
            <a:r>
              <a:rPr lang="cs-CZ" b="1" dirty="0" smtClean="0"/>
              <a:t>rodinné vazby se radikálně změnily, rodina se atomizuje… </a:t>
            </a:r>
            <a:r>
              <a:rPr lang="cs-CZ" b="1" dirty="0" err="1" smtClean="0"/>
              <a:t>atd</a:t>
            </a:r>
            <a:r>
              <a:rPr lang="cs-CZ" b="1" dirty="0" smtClean="0"/>
              <a:t>… starost o staré lidi převzal stát a </a:t>
            </a:r>
          </a:p>
          <a:p>
            <a:pPr>
              <a:buNone/>
            </a:pPr>
            <a:r>
              <a:rPr lang="cs-CZ" b="1" dirty="0" smtClean="0"/>
              <a:t>instituce…  obydlí se nestaví s výměnky… (stavební zákon nezná tento pojem.) </a:t>
            </a:r>
            <a:endParaRPr lang="cs-CZ" dirty="0"/>
          </a:p>
          <a:p>
            <a:endParaRPr lang="cs-CZ" dirty="0"/>
          </a:p>
          <a:p>
            <a:pPr lvl="0">
              <a:buNone/>
            </a:pPr>
            <a:r>
              <a:rPr lang="cs-CZ" b="1" dirty="0" smtClean="0"/>
              <a:t>Jiný příklad je například zavedení </a:t>
            </a:r>
            <a:r>
              <a:rPr lang="cs-CZ" b="1" dirty="0"/>
              <a:t>institutu náhradního mateřství </a:t>
            </a:r>
            <a:r>
              <a:rPr lang="cs-CZ" b="1" dirty="0" smtClean="0"/>
              <a:t> … zavedl se nový institut ale stále </a:t>
            </a:r>
            <a:r>
              <a:rPr lang="cs-CZ" dirty="0" smtClean="0"/>
              <a:t> </a:t>
            </a:r>
          </a:p>
          <a:p>
            <a:pPr lvl="0">
              <a:buNone/>
            </a:pPr>
            <a:r>
              <a:rPr lang="cs-CZ" b="1" dirty="0" smtClean="0"/>
              <a:t>význam matky náleží jen  biologické  matce a to i </a:t>
            </a:r>
            <a:r>
              <a:rPr lang="cs-CZ" b="1" dirty="0"/>
              <a:t>když nemusí být genetickou matkou  </a:t>
            </a:r>
            <a:r>
              <a:rPr lang="cs-CZ" b="1" dirty="0" smtClean="0"/>
              <a:t>… </a:t>
            </a:r>
            <a:r>
              <a:rPr lang="cs-CZ" b="1" dirty="0" err="1" smtClean="0"/>
              <a:t>atd</a:t>
            </a:r>
            <a:r>
              <a:rPr lang="cs-CZ" b="1" dirty="0" smtClean="0"/>
              <a:t>…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>
                <a:solidFill>
                  <a:srgbClr val="FF0000"/>
                </a:solidFill>
              </a:rPr>
              <a:t>2. Základní otázky a problémy právní teorie a filosofie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Ontologické otázky: o podstatě bytí práva;  co je to právo? </a:t>
            </a:r>
          </a:p>
          <a:p>
            <a:r>
              <a:rPr lang="cs-CZ" dirty="0" smtClean="0"/>
              <a:t>Gnozeologické otázky: co je zdrojem poznání práva a jak je možné právo poznávat? </a:t>
            </a:r>
          </a:p>
          <a:p>
            <a:endParaRPr lang="cs-CZ" dirty="0"/>
          </a:p>
          <a:p>
            <a:r>
              <a:rPr lang="cs-CZ" dirty="0" smtClean="0"/>
              <a:t>Eticko-antropologické otázky: co je smyslem práva? Otázky spravedlnosti.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  Právně teoretické a filosofické otázky, které jsou zdrojem kritičnosti: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 smtClean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Ontologické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otázky: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cs-C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Kritika dualismu přirozeného a pozitivního práva </a:t>
            </a:r>
          </a:p>
          <a:p>
            <a:pPr lvl="0">
              <a:buNone/>
            </a:pP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Co  řeší současná právní filosofie a teorie : </a:t>
            </a: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Hierarchická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struktura práva vs. Systém (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síťové )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multicentrické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pojetí práva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Právní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pravidla  vs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. Právní principy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Norma vs.  operace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právo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jako normativní jev vs.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právo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jako médium komunikace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3.1. Problémy s definicemi a vymezením právních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 Definice či  pojmy  plní  v procesu našeho poznávání roli orientačních bodů.  Našemu myšlení a poznávání udávají  směr podobně,  jak když se kupříkladu  orientujeme podle  nějaké  mapy v cizím prostředí. Mapy nám  usnadňují orientaci díky zakresleným bodům a znakům,  za kterými  se  ukrývají  skutečné  objekty a předměty.  </a:t>
            </a:r>
          </a:p>
          <a:p>
            <a:r>
              <a:rPr lang="cs-CZ" sz="2000" dirty="0" smtClean="0"/>
              <a:t>Znaky, které jsou jen symboly skutečných věcí nemohou vyjádřit všechny vlastnosti a souvislosti, které se vážou k takto  označovaným předmětům.    Sebelepší definice nemůže zachytit všechny  vlastnosti a znaky, které danému jevu náleží.   </a:t>
            </a:r>
          </a:p>
          <a:p>
            <a:r>
              <a:rPr lang="cs-CZ" sz="2000" dirty="0" smtClean="0"/>
              <a:t>       Podobně je to s tvorbou pojmů, pokud   ji budeme chápat jen jako  zobecnění  podstatných či základních vlastností pozorovaného jevu. V případě tvorby obecnějších pojmů pak může nastat situace, kdy předmět bude postrádat  některou  z charakteristických vlastností a tak  nebude možné jednoznačně interpretovat jeho  význam.</a:t>
            </a:r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je řešení?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Známý právní teoretik H.L.A </a:t>
            </a:r>
            <a:r>
              <a:rPr lang="cs-CZ" dirty="0" err="1" smtClean="0"/>
              <a:t>Hart</a:t>
            </a:r>
            <a:r>
              <a:rPr lang="cs-CZ" dirty="0" smtClean="0"/>
              <a:t> nás v této souvislosti inspiruje k tomu, abychom vymezovali pojmy (definice) na základě problémů; tzn. vymezily jejich tematické roviny;</a:t>
            </a:r>
          </a:p>
          <a:p>
            <a:pPr>
              <a:buNone/>
            </a:pPr>
            <a:r>
              <a:rPr lang="cs-CZ" dirty="0" smtClean="0"/>
              <a:t>Tzn. nevymezovaly vlastnosti a znaky ale máme se pokusit o nalezení důvodů, proč právě tyto znaky  daný jev charakterizují;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Příklad nejasnosti definice „domácí násilí“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 smtClean="0"/>
              <a:t>Domácí násilí je vymezováno  na základě a)  forem  jako fyzické, sexuální, psychické týrání,  ekonomická závislost a sociální  izolovanost; </a:t>
            </a:r>
          </a:p>
          <a:p>
            <a:r>
              <a:rPr lang="cs-CZ" i="1" dirty="0" smtClean="0"/>
              <a:t>b)</a:t>
            </a:r>
            <a:r>
              <a:rPr lang="cs-CZ" b="1" i="1" dirty="0" smtClean="0"/>
              <a:t> </a:t>
            </a:r>
            <a:r>
              <a:rPr lang="cs-CZ" dirty="0" smtClean="0"/>
              <a:t>Za klíčové definiční znaky domácího násilí jsou nejčastěji uváděny tyto  znaky:  </a:t>
            </a:r>
            <a:r>
              <a:rPr lang="cs-CZ" i="1" dirty="0" smtClean="0"/>
              <a:t> opakování a dlouhodobost; </a:t>
            </a:r>
            <a:endParaRPr lang="cs-CZ" dirty="0" smtClean="0"/>
          </a:p>
          <a:p>
            <a:r>
              <a:rPr lang="cs-CZ" i="1" dirty="0" smtClean="0"/>
              <a:t> eskalace násilí a jeho cykličnost, kdy se násilí stupňuje od urážek, psychického nátlaku k  fyzickým útokům;</a:t>
            </a:r>
            <a:endParaRPr lang="cs-CZ" dirty="0" smtClean="0"/>
          </a:p>
          <a:p>
            <a:r>
              <a:rPr lang="cs-CZ" i="1" dirty="0" smtClean="0"/>
              <a:t> jasné a nezpochybnitelné rozdělení rolí na osoby ohrožené a násilné; </a:t>
            </a:r>
            <a:endParaRPr lang="cs-CZ" dirty="0" smtClean="0"/>
          </a:p>
          <a:p>
            <a:r>
              <a:rPr lang="cs-CZ" i="1" dirty="0" smtClean="0"/>
              <a:t> neveřejnost, probíhá v soukromí, „za zavřenými dveřmi“</a:t>
            </a:r>
            <a:r>
              <a:rPr lang="cs-CZ" dirty="0" smtClean="0"/>
              <a:t>.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Rozsudek Nevyššího  správního soudu ze dne 31.3.2009, č.j.5 As 84/2008-81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Popis případů: jedna žena přišla na policejní služebnu oznámit, že je již tři roky obětí domácího násilí svého muže… </a:t>
            </a:r>
          </a:p>
          <a:p>
            <a:r>
              <a:rPr lang="cs-CZ" dirty="0" smtClean="0"/>
              <a:t>Agresivní manžel byl vykázán  na 10 dnů… </a:t>
            </a:r>
          </a:p>
          <a:p>
            <a:r>
              <a:rPr lang="cs-CZ" dirty="0" smtClean="0"/>
              <a:t>Podal žalobu na svojí manželku a označil ji za agresorku….</a:t>
            </a:r>
          </a:p>
          <a:p>
            <a:r>
              <a:rPr lang="cs-CZ" dirty="0" smtClean="0"/>
              <a:t>Nižší soudy omítaly jeho žalobu až NSS vrátil případ k novému šetření…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Osnova přednášky: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7400" b="1" u="sng" dirty="0" smtClean="0">
                <a:solidFill>
                  <a:srgbClr val="FF0000"/>
                </a:solidFill>
              </a:rPr>
              <a:t>1. Současné právní myšlení </a:t>
            </a:r>
            <a:endParaRPr lang="cs-CZ" sz="7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7400" b="1" dirty="0" smtClean="0"/>
              <a:t>1.1  Stav  současné  právní teorie a filosofie jako  teoretických pramenů právního myšlení;</a:t>
            </a:r>
            <a:endParaRPr lang="cs-CZ" sz="7400" dirty="0" smtClean="0"/>
          </a:p>
          <a:p>
            <a:pPr>
              <a:buNone/>
            </a:pPr>
            <a:r>
              <a:rPr lang="cs-CZ" sz="7400" b="1" u="sng" dirty="0" smtClean="0">
                <a:solidFill>
                  <a:srgbClr val="FF0000"/>
                </a:solidFill>
              </a:rPr>
              <a:t>2. Právní myšlení jako kritické myšlení</a:t>
            </a:r>
            <a:endParaRPr lang="cs-CZ" sz="7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7400" b="1" dirty="0" smtClean="0"/>
              <a:t>2.1. Co je kritika a kritické myšlení?  </a:t>
            </a:r>
            <a:endParaRPr lang="cs-CZ" sz="7400" dirty="0" smtClean="0"/>
          </a:p>
          <a:p>
            <a:pPr>
              <a:buNone/>
            </a:pPr>
            <a:r>
              <a:rPr lang="cs-CZ" sz="7400" b="1" dirty="0" smtClean="0"/>
              <a:t>2.2  Překážky kritického myšlení</a:t>
            </a:r>
            <a:endParaRPr lang="cs-CZ" sz="7400" dirty="0" smtClean="0"/>
          </a:p>
          <a:p>
            <a:pPr>
              <a:buNone/>
            </a:pPr>
            <a:r>
              <a:rPr lang="cs-CZ" sz="7400" b="1" i="1" dirty="0" smtClean="0"/>
              <a:t>a) předsudky a stereotypy, </a:t>
            </a:r>
            <a:endParaRPr lang="cs-CZ" sz="7400" dirty="0" smtClean="0"/>
          </a:p>
          <a:p>
            <a:pPr>
              <a:buNone/>
            </a:pPr>
            <a:r>
              <a:rPr lang="cs-CZ" sz="7400" b="1" i="1" dirty="0" smtClean="0"/>
              <a:t>b) nejčastější logické klamy</a:t>
            </a:r>
            <a:endParaRPr lang="cs-CZ" sz="7400" dirty="0" smtClean="0"/>
          </a:p>
          <a:p>
            <a:pPr>
              <a:buNone/>
            </a:pPr>
            <a:r>
              <a:rPr lang="cs-CZ" sz="7400" b="1" i="1" dirty="0" smtClean="0"/>
              <a:t>c) nesprávné porozumění a používání  právního jazyka, pojmů, definic atd.  </a:t>
            </a:r>
            <a:endParaRPr lang="cs-CZ" sz="7400" dirty="0" smtClean="0"/>
          </a:p>
          <a:p>
            <a:pPr>
              <a:buNone/>
            </a:pPr>
            <a:r>
              <a:rPr lang="cs-CZ" sz="7400" dirty="0" smtClean="0"/>
              <a:t> </a:t>
            </a:r>
            <a:r>
              <a:rPr lang="cs-CZ" sz="7400" b="1" u="sng" dirty="0" smtClean="0">
                <a:solidFill>
                  <a:srgbClr val="FF0000"/>
                </a:solidFill>
              </a:rPr>
              <a:t>3. Základní otázky a problémy právní teorie a filosofie</a:t>
            </a:r>
            <a:endParaRPr lang="cs-CZ" sz="7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7400" b="1" dirty="0" smtClean="0"/>
              <a:t> 3.1. Problémy s definicemi a vymezením právních pojmů</a:t>
            </a:r>
            <a:endParaRPr lang="cs-CZ" sz="7400" dirty="0" smtClean="0"/>
          </a:p>
          <a:p>
            <a:pPr>
              <a:buNone/>
            </a:pPr>
            <a:r>
              <a:rPr lang="cs-CZ" sz="7400" b="1" dirty="0" smtClean="0"/>
              <a:t> 3.2. Aktuální otázky právní interpretace </a:t>
            </a:r>
            <a:endParaRPr lang="cs-CZ" sz="7400" dirty="0" smtClean="0"/>
          </a:p>
          <a:p>
            <a:pPr>
              <a:buNone/>
            </a:pPr>
            <a:r>
              <a:rPr lang="cs-CZ" sz="7400" b="1" u="sng" dirty="0" smtClean="0">
                <a:solidFill>
                  <a:srgbClr val="FF0000"/>
                </a:solidFill>
              </a:rPr>
              <a:t>4.  Několik obecných  metodických rad  k zachování kritického myšlení při psaní </a:t>
            </a:r>
          </a:p>
          <a:p>
            <a:pPr>
              <a:buNone/>
            </a:pPr>
            <a:r>
              <a:rPr lang="cs-CZ" sz="7400" b="1" u="sng" dirty="0" smtClean="0">
                <a:solidFill>
                  <a:srgbClr val="FF0000"/>
                </a:solidFill>
              </a:rPr>
              <a:t>odborného textu  </a:t>
            </a:r>
            <a:endParaRPr lang="cs-CZ" sz="7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7400" b="1" dirty="0" smtClean="0">
                <a:solidFill>
                  <a:srgbClr val="FF0000"/>
                </a:solidFill>
              </a:rPr>
              <a:t>    </a:t>
            </a:r>
            <a:r>
              <a:rPr lang="cs-CZ" sz="7400" b="1" dirty="0" smtClean="0"/>
              <a:t>Čeho by jste se měli  vyvarovat při psaní teoretické  práce   </a:t>
            </a:r>
            <a:endParaRPr lang="cs-CZ" sz="7400" dirty="0" smtClean="0"/>
          </a:p>
          <a:p>
            <a:pPr>
              <a:buNone/>
            </a:pPr>
            <a:r>
              <a:rPr lang="cs-CZ" sz="7400" b="1" dirty="0" smtClean="0"/>
              <a:t>  </a:t>
            </a:r>
            <a:endParaRPr lang="cs-CZ" sz="7400" dirty="0" smtClean="0"/>
          </a:p>
          <a:p>
            <a:endParaRPr lang="cs-CZ" sz="7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Argumenty NSS zpochybňující rozhodnutí nižších soudů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Policie nebyla přivolána na místo činu ale žalující se dostavila na oddělení Policie ČR  a případ oznámila. </a:t>
            </a:r>
          </a:p>
          <a:p>
            <a:endParaRPr lang="cs-CZ" dirty="0" smtClean="0"/>
          </a:p>
          <a:p>
            <a:r>
              <a:rPr lang="cs-CZ" dirty="0" smtClean="0"/>
              <a:t>Tím podle NSS bylo ztížené zajištění důkazů k danému incidentu, který žalující oznámila ale i k soužití posledních tří let, které popisovala jako situaci opakovaného fyzického a psychického  násilného jednání ze strany manžela. 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Zásadní námitkou pak bylo to, že   žena svojí situaci dříve neřešila, neoznámila ji a také nikdy nevyhledala ani lékařskou pomoc.  </a:t>
            </a:r>
          </a:p>
          <a:p>
            <a:pPr>
              <a:buNone/>
            </a:pPr>
            <a:r>
              <a:rPr lang="cs-CZ" dirty="0" smtClean="0"/>
              <a:t>Nejvyšší správní soud to považoval v této věci  za zásadní </a:t>
            </a:r>
          </a:p>
          <a:p>
            <a:pPr>
              <a:buNone/>
            </a:pPr>
            <a:r>
              <a:rPr lang="cs-CZ" dirty="0" smtClean="0"/>
              <a:t>důkaz pro identifikaci skutku jakým je domácí násilí.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Jaký koncept domácího násilí je potřebný?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i="1" dirty="0" smtClean="0"/>
              <a:t>Koncept, který  se nebude ptát na to , co to je za násilí a jaké má formy, ale co to znamená, že toto násilí má domácí charakter? </a:t>
            </a:r>
          </a:p>
          <a:p>
            <a:pPr>
              <a:buNone/>
            </a:pPr>
            <a:r>
              <a:rPr lang="cs-CZ" b="1" i="1" dirty="0" smtClean="0"/>
              <a:t> Vymezení domácího násilí pak bude vycházet z toho, že 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a) jde o  každodenní záležitost, která se odehrává mezi blízkými lidmi;  (proto se nebudeme ptát na počet  let a dlouhodobost)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b)  Násilí je  asociálním jednáním; tzn. důkazy o  násilném jednání aktérů musejí především prokazovat, že sociální život takové rodiny vede k porušování </a:t>
            </a:r>
            <a:r>
              <a:rPr lang="cs-CZ" b="1" i="1" u="sng" dirty="0" smtClean="0"/>
              <a:t>základních práv ohrožených osob, k omezování jejích svobody či znesnadnění  přístupu k jejich uplatnění. </a:t>
            </a:r>
          </a:p>
          <a:p>
            <a:pPr>
              <a:buNone/>
            </a:pPr>
            <a:r>
              <a:rPr lang="cs-CZ" b="1" i="1" dirty="0" smtClean="0"/>
              <a:t>c)  Domácí násilí  probíhá mezi lidmi, kteří navázali  intimní vztah a proto nelze jej řešit v prvních fázích  kupříkladu jako přestupek;  </a:t>
            </a:r>
            <a:endParaRPr lang="cs-CZ" b="1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3.2. Aktuální otázky právní interpretace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1800" b="1" i="1" u="sng" dirty="0" smtClean="0"/>
              <a:t>Co je to interpretace? </a:t>
            </a:r>
            <a:endParaRPr lang="cs-CZ" sz="1800" dirty="0" smtClean="0"/>
          </a:p>
          <a:p>
            <a:r>
              <a:rPr lang="cs-CZ" sz="1800" b="1" dirty="0" smtClean="0"/>
              <a:t> </a:t>
            </a:r>
            <a:r>
              <a:rPr lang="cs-CZ" sz="1800" dirty="0" smtClean="0"/>
              <a:t>Slovo</a:t>
            </a:r>
            <a:r>
              <a:rPr lang="cs-CZ" sz="1800" b="1" dirty="0" smtClean="0"/>
              <a:t> interpretace</a:t>
            </a:r>
            <a:r>
              <a:rPr lang="cs-CZ" sz="1800" dirty="0" smtClean="0"/>
              <a:t> (z latinského </a:t>
            </a:r>
            <a:r>
              <a:rPr lang="cs-CZ" sz="1800" i="1" dirty="0" err="1" smtClean="0"/>
              <a:t>interpretari</a:t>
            </a:r>
            <a:r>
              <a:rPr lang="cs-CZ" sz="1800" dirty="0" smtClean="0"/>
              <a:t> – vykládat, tlumočit, překládat, posuzovat) </a:t>
            </a:r>
          </a:p>
          <a:p>
            <a:r>
              <a:rPr lang="cs-CZ" sz="1800" dirty="0" smtClean="0"/>
              <a:t>Obecně znamená </a:t>
            </a:r>
            <a:r>
              <a:rPr lang="cs-CZ" sz="1800" b="1" dirty="0" smtClean="0"/>
              <a:t>výklad</a:t>
            </a:r>
            <a:r>
              <a:rPr lang="cs-CZ" sz="1800" dirty="0" smtClean="0"/>
              <a:t> (resp. porozumění a chápání)  významu či smyslu  nějakého textu či tvůrčího projevu (uměleckého, literárního díla)  ale i jevu, jako je například smysl dějin, tradice, jednání,   apod. </a:t>
            </a:r>
          </a:p>
          <a:p>
            <a:r>
              <a:rPr lang="cs-CZ" sz="1800" dirty="0" smtClean="0"/>
              <a:t>    Tato činnost souvisí s tím, že jevy ve světě kolem nás nejsou jen pouhými fakty, ale  se také k nám nějak vztahují, nějak jim  vždy rozumíme a  odhalujeme jejich význam či významy. </a:t>
            </a:r>
          </a:p>
          <a:p>
            <a:r>
              <a:rPr lang="cs-CZ" sz="1800" dirty="0" smtClean="0"/>
              <a:t>     Součástí interpretace je ale  i konstruktivní část, kdy je důležité abychom my sami dávali světu smysl… </a:t>
            </a:r>
          </a:p>
          <a:p>
            <a:r>
              <a:rPr lang="cs-CZ" sz="1800" dirty="0" smtClean="0"/>
              <a:t> </a:t>
            </a:r>
          </a:p>
          <a:p>
            <a:r>
              <a:rPr lang="cs-CZ" sz="1800" b="1" u="sng" dirty="0" smtClean="0"/>
              <a:t>K zapamatování: </a:t>
            </a:r>
            <a:endParaRPr lang="cs-CZ" sz="1800" dirty="0" smtClean="0"/>
          </a:p>
          <a:p>
            <a:r>
              <a:rPr lang="cs-CZ" sz="1800" dirty="0" smtClean="0"/>
              <a:t> </a:t>
            </a:r>
          </a:p>
          <a:p>
            <a:pPr lvl="0"/>
            <a:r>
              <a:rPr lang="cs-CZ" sz="1800" dirty="0" smtClean="0"/>
              <a:t>Interpretace je jazyková činnost, kdy interpret vždy  interpretuje něco někomu;</a:t>
            </a:r>
          </a:p>
          <a:p>
            <a:r>
              <a:rPr lang="cs-CZ" sz="1800" dirty="0" smtClean="0"/>
              <a:t> </a:t>
            </a:r>
          </a:p>
          <a:p>
            <a:r>
              <a:rPr lang="cs-CZ" sz="1800" b="1" dirty="0" smtClean="0"/>
              <a:t>Struktura interpretace: </a:t>
            </a:r>
            <a:r>
              <a:rPr lang="cs-CZ" sz="1800" b="1" i="1" dirty="0" smtClean="0"/>
              <a:t>interpret- interpretovaný objekt – příjemce interpretace</a:t>
            </a:r>
            <a:endParaRPr lang="cs-CZ" sz="1800" dirty="0" smtClean="0"/>
          </a:p>
          <a:p>
            <a:r>
              <a:rPr lang="cs-CZ" sz="1800" i="1" dirty="0" smtClean="0"/>
              <a:t> </a:t>
            </a:r>
            <a:endParaRPr lang="cs-CZ" sz="1800" dirty="0" smtClean="0"/>
          </a:p>
          <a:p>
            <a:pPr lvl="0"/>
            <a:r>
              <a:rPr lang="cs-CZ" sz="1800" dirty="0" smtClean="0"/>
              <a:t>Proces interpretace probíhá  v kruhu (hermeneutický výklad) jako: </a:t>
            </a:r>
          </a:p>
          <a:p>
            <a:r>
              <a:rPr lang="cs-CZ" sz="1800" dirty="0" smtClean="0"/>
              <a:t> </a:t>
            </a:r>
          </a:p>
          <a:p>
            <a:r>
              <a:rPr lang="cs-CZ" sz="1800" b="1" i="1" dirty="0" smtClean="0"/>
              <a:t>před porozumění- vždy něčemu nějak rozumí</a:t>
            </a:r>
            <a:endParaRPr lang="cs-CZ" sz="1800" dirty="0" smtClean="0"/>
          </a:p>
          <a:p>
            <a:r>
              <a:rPr lang="cs-CZ" sz="1800" b="1" i="1" dirty="0" smtClean="0"/>
              <a:t> </a:t>
            </a:r>
            <a:endParaRPr lang="cs-CZ" sz="1800" dirty="0" smtClean="0"/>
          </a:p>
          <a:p>
            <a:r>
              <a:rPr lang="cs-CZ" sz="1800" b="1" i="1" dirty="0" smtClean="0"/>
              <a:t>porozumění – utváření našeho rozumění jevu nebo  problému </a:t>
            </a:r>
            <a:endParaRPr lang="cs-CZ" sz="1800" dirty="0" smtClean="0"/>
          </a:p>
          <a:p>
            <a:r>
              <a:rPr lang="cs-CZ" sz="1800" b="1" i="1" dirty="0" smtClean="0"/>
              <a:t> </a:t>
            </a:r>
            <a:endParaRPr lang="cs-CZ" sz="1800" dirty="0" smtClean="0"/>
          </a:p>
          <a:p>
            <a:r>
              <a:rPr lang="cs-CZ" sz="1800" b="1" i="1" dirty="0" smtClean="0"/>
              <a:t>výklad-interpretace významu porozuměnému problému jevu  </a:t>
            </a:r>
            <a:endParaRPr lang="cs-CZ" sz="1800" dirty="0" smtClean="0"/>
          </a:p>
          <a:p>
            <a:r>
              <a:rPr lang="cs-CZ" sz="1800" dirty="0" smtClean="0"/>
              <a:t>  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premisy: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AutoNum type="alphaLcParenR"/>
            </a:pPr>
            <a:r>
              <a:rPr lang="cs-CZ" sz="8000" dirty="0" smtClean="0"/>
              <a:t>Interpretace je myšlenková a  jazyková činnost, </a:t>
            </a:r>
          </a:p>
          <a:p>
            <a:pPr marL="514350" indent="-514350">
              <a:buNone/>
            </a:pPr>
            <a:endParaRPr lang="cs-CZ" sz="8000" dirty="0" smtClean="0"/>
          </a:p>
          <a:p>
            <a:pPr marL="514350" indent="-514350">
              <a:buAutoNum type="alphaLcParenR" startAt="2"/>
            </a:pPr>
            <a:r>
              <a:rPr lang="cs-CZ" sz="8000" dirty="0" smtClean="0"/>
              <a:t>Interpret vždy  interpretuje </a:t>
            </a:r>
            <a:r>
              <a:rPr lang="cs-CZ" sz="8000" b="1" u="sng" dirty="0" smtClean="0"/>
              <a:t>něco někomu</a:t>
            </a:r>
            <a:r>
              <a:rPr lang="cs-CZ" sz="8000" dirty="0" smtClean="0"/>
              <a:t>;</a:t>
            </a:r>
          </a:p>
          <a:p>
            <a:pPr marL="514350" indent="-514350">
              <a:buNone/>
            </a:pPr>
            <a:endParaRPr lang="cs-CZ" sz="8000" dirty="0" smtClean="0"/>
          </a:p>
          <a:p>
            <a:pPr marL="514350" indent="-514350">
              <a:buAutoNum type="alphaLcParenR" startAt="3"/>
            </a:pPr>
            <a:r>
              <a:rPr lang="cs-CZ" sz="8000" dirty="0" smtClean="0"/>
              <a:t>Interpretace je komunikativní akt… to není monolog soudce, který vykládá nějaký zákon… </a:t>
            </a:r>
          </a:p>
          <a:p>
            <a:pPr marL="514350" indent="-514350">
              <a:buAutoNum type="alphaLcParenR" startAt="3"/>
            </a:pPr>
            <a:endParaRPr lang="cs-CZ" sz="8000" b="1" dirty="0" smtClean="0"/>
          </a:p>
          <a:p>
            <a:pPr marL="514350" indent="-514350">
              <a:buNone/>
            </a:pPr>
            <a:r>
              <a:rPr lang="cs-CZ" sz="8000" b="1" dirty="0" smtClean="0"/>
              <a:t>Struktura interpretace: </a:t>
            </a:r>
            <a:r>
              <a:rPr lang="cs-CZ" sz="8000" b="1" i="1" dirty="0" smtClean="0"/>
              <a:t>interpret- interpretovaný objekt – příjemce interpretace</a:t>
            </a:r>
            <a:endParaRPr lang="cs-CZ" sz="8000" dirty="0" smtClean="0"/>
          </a:p>
          <a:p>
            <a:pPr>
              <a:buNone/>
            </a:pPr>
            <a:r>
              <a:rPr lang="cs-CZ" sz="8000" i="1" dirty="0" smtClean="0"/>
              <a:t> </a:t>
            </a:r>
            <a:r>
              <a:rPr lang="cs-CZ" sz="8000" dirty="0" smtClean="0"/>
              <a:t>Hermeneutický přístup k interpretaci:  Proces interpretace probíhá  v kruhu (hermeneutický výklad) jako: </a:t>
            </a:r>
          </a:p>
          <a:p>
            <a:endParaRPr lang="cs-CZ" sz="8000" dirty="0" smtClean="0"/>
          </a:p>
          <a:p>
            <a:pPr>
              <a:buNone/>
            </a:pPr>
            <a:r>
              <a:rPr lang="cs-CZ" sz="8000" b="1" i="1" dirty="0" smtClean="0"/>
              <a:t>před porozumění- vždy něčemu nějak rozumí</a:t>
            </a:r>
            <a:endParaRPr lang="cs-CZ" sz="8000" dirty="0" smtClean="0"/>
          </a:p>
          <a:p>
            <a:pPr>
              <a:buNone/>
            </a:pPr>
            <a:r>
              <a:rPr lang="cs-CZ" sz="8000" b="1" i="1" dirty="0" smtClean="0"/>
              <a:t> </a:t>
            </a:r>
            <a:endParaRPr lang="cs-CZ" sz="8000" dirty="0" smtClean="0"/>
          </a:p>
          <a:p>
            <a:pPr>
              <a:buNone/>
            </a:pPr>
            <a:r>
              <a:rPr lang="cs-CZ" sz="8000" b="1" i="1" dirty="0" smtClean="0"/>
              <a:t>porozumění – utváření našeho rozumění jevu nebo  problému </a:t>
            </a:r>
            <a:endParaRPr lang="cs-CZ" sz="8000" dirty="0" smtClean="0"/>
          </a:p>
          <a:p>
            <a:pPr>
              <a:buNone/>
            </a:pPr>
            <a:r>
              <a:rPr lang="cs-CZ" sz="8000" b="1" i="1" dirty="0" smtClean="0"/>
              <a:t> </a:t>
            </a:r>
            <a:endParaRPr lang="cs-CZ" sz="8000" dirty="0" smtClean="0"/>
          </a:p>
          <a:p>
            <a:pPr>
              <a:buNone/>
            </a:pPr>
            <a:r>
              <a:rPr lang="cs-CZ" sz="8000" b="1" i="1" dirty="0" smtClean="0"/>
              <a:t>výklad-interpretace významu porozuměnému problému jevu  </a:t>
            </a:r>
            <a:endParaRPr lang="cs-CZ" sz="8000" dirty="0" smtClean="0"/>
          </a:p>
          <a:p>
            <a:pPr>
              <a:buNone/>
            </a:pPr>
            <a:r>
              <a:rPr lang="cs-CZ" sz="8000" dirty="0" smtClean="0"/>
              <a:t> 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b="1" i="1" dirty="0" smtClean="0"/>
              <a:t>Porovnejte jak se měnilo porozumění zvířeti v  českém právu: 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 smtClean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sz="4900" b="1" i="1" dirty="0" smtClean="0"/>
              <a:t>Zákon č. 40/164 Sb., občanský zákoník  v  </a:t>
            </a:r>
            <a:r>
              <a:rPr lang="cs-CZ" sz="4900" b="1" dirty="0" smtClean="0"/>
              <a:t>§599  </a:t>
            </a:r>
            <a:endParaRPr lang="cs-CZ" sz="4900" dirty="0" smtClean="0"/>
          </a:p>
          <a:p>
            <a:pPr>
              <a:buNone/>
            </a:pPr>
            <a:r>
              <a:rPr lang="cs-CZ" sz="4900" b="1" dirty="0" smtClean="0"/>
              <a:t>„Vady musí kupující uplatnit u prodávajícího bez zbytečného odkladu. Práva z odpovědnosti za vady se může kupující domáhat u soudu, jen jestliže vady vytkl nejpozději do šesti měsíců, jde-li o vady krmiv do tří týdnů, a jde-li o vady zvířat, do šesti týdnů po převzetí věci.“</a:t>
            </a:r>
            <a:r>
              <a:rPr lang="cs-CZ" sz="4900" b="1" i="1" dirty="0" smtClean="0"/>
              <a:t> </a:t>
            </a:r>
            <a:endParaRPr lang="cs-CZ" sz="4900" dirty="0" smtClean="0"/>
          </a:p>
          <a:p>
            <a:endParaRPr lang="cs-CZ" sz="4900" dirty="0" smtClean="0"/>
          </a:p>
          <a:p>
            <a:pPr>
              <a:buNone/>
            </a:pPr>
            <a:r>
              <a:rPr lang="cs-CZ" sz="4900" b="1" i="1" dirty="0" smtClean="0"/>
              <a:t> Zákon na ochranu zvířat  246/1992</a:t>
            </a:r>
            <a:r>
              <a:rPr lang="cs-CZ" sz="4900" b="1" dirty="0" smtClean="0"/>
              <a:t>  v § 3 se uvádí: </a:t>
            </a:r>
            <a:endParaRPr lang="cs-CZ" sz="4900" dirty="0" smtClean="0"/>
          </a:p>
          <a:p>
            <a:pPr>
              <a:buNone/>
            </a:pPr>
            <a:r>
              <a:rPr lang="cs-CZ" sz="4900" b="1" i="1" dirty="0" smtClean="0"/>
              <a:t>„Pro účely tohoto zákona se rozumí</a:t>
            </a:r>
            <a:r>
              <a:rPr lang="cs-CZ" sz="4900" dirty="0" smtClean="0"/>
              <a:t>  </a:t>
            </a:r>
            <a:r>
              <a:rPr lang="cs-CZ" sz="4900" b="1" i="1" dirty="0" smtClean="0"/>
              <a:t>zvířetem každý živý obratlovec, kromě člověka, nikoliv však plod nebo embryo“</a:t>
            </a:r>
            <a:endParaRPr lang="cs-CZ" sz="4900" dirty="0" smtClean="0"/>
          </a:p>
          <a:p>
            <a:pPr marL="914400" indent="-914400">
              <a:buNone/>
            </a:pPr>
            <a:r>
              <a:rPr lang="cs-CZ" sz="4900" b="1" i="1" dirty="0" smtClean="0"/>
              <a:t> </a:t>
            </a:r>
            <a:endParaRPr lang="cs-CZ" sz="4900" dirty="0" smtClean="0"/>
          </a:p>
          <a:p>
            <a:pPr marL="914400" indent="-914400">
              <a:buNone/>
            </a:pPr>
            <a:r>
              <a:rPr lang="cs-CZ" sz="4900" b="1" dirty="0" smtClean="0"/>
              <a:t> §494 NOZ zní:   „</a:t>
            </a:r>
            <a:r>
              <a:rPr lang="cs-CZ" sz="4900" b="1" i="1" dirty="0" smtClean="0"/>
              <a:t>Živé zvíře má zvláštní význam a hodnotu již jako smysly nadaný živý tvor. Živé zvíře není věcí a ustanovení o věcech se na živé zvíře použijí obdobně jen v rozsahu, ve kterém to neodporuje jeho povaze</a:t>
            </a:r>
            <a:r>
              <a:rPr lang="cs-CZ" sz="4900" b="1" dirty="0" smtClean="0"/>
              <a:t>.“</a:t>
            </a:r>
            <a:endParaRPr lang="cs-CZ" sz="4900" dirty="0" smtClean="0"/>
          </a:p>
          <a:p>
            <a:r>
              <a:rPr lang="cs-CZ" sz="4900" b="1" dirty="0" smtClean="0"/>
              <a:t> </a:t>
            </a:r>
            <a:endParaRPr lang="cs-CZ" sz="4900" dirty="0" smtClean="0"/>
          </a:p>
          <a:p>
            <a:endParaRPr lang="cs-CZ" sz="49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u="sng" dirty="0" smtClean="0"/>
              <a:t/>
            </a:r>
            <a:br>
              <a:rPr lang="cs-CZ" b="1" i="1" u="sng" dirty="0" smtClean="0"/>
            </a:br>
            <a:r>
              <a:rPr lang="cs-CZ" sz="3100" b="1" i="1" u="sng" dirty="0" smtClean="0"/>
              <a:t> Modely právní interpretace:  pozitivistický, hermeneutický, pragmatický přístup</a:t>
            </a:r>
            <a:r>
              <a:rPr lang="cs-CZ" sz="3100" dirty="0" smtClean="0"/>
              <a:t/>
            </a:r>
            <a:br>
              <a:rPr lang="cs-CZ" sz="3100" dirty="0" smtClean="0"/>
            </a:b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 - Pozitivistický přístup</a:t>
            </a:r>
            <a:r>
              <a:rPr lang="cs-CZ" dirty="0" smtClean="0"/>
              <a:t> charakterizuje spíše vysvětlení, mluví se o „překladu“, kdy text normy je vysvětlen jinými slovy… (vychází se z názoru, kdy se odmítá  nějaké jiné  možné rozumění zákonu tzn. odmítá se  interpretace výsledku jednání, protože se předpokládá, že vykonaná činnost je racionální)</a:t>
            </a:r>
          </a:p>
          <a:p>
            <a:pPr fontAlgn="t">
              <a:buNone/>
            </a:pPr>
            <a:r>
              <a:rPr lang="cs-CZ" dirty="0" smtClean="0"/>
              <a:t>Příklad ze starého OZ </a:t>
            </a:r>
            <a:r>
              <a:rPr lang="cs-CZ" b="1" dirty="0" smtClean="0"/>
              <a:t>§ 151n  </a:t>
            </a:r>
            <a:endParaRPr lang="cs-CZ" dirty="0" smtClean="0"/>
          </a:p>
          <a:p>
            <a:pPr lvl="0" fontAlgn="t"/>
            <a:r>
              <a:rPr lang="cs-CZ" b="1" i="1" dirty="0" smtClean="0">
                <a:solidFill>
                  <a:srgbClr val="FF0000"/>
                </a:solidFill>
              </a:rPr>
              <a:t>Věcná břemena omezují vlastníka nemovité věci ve prospěch někoho jiného tak, že je povinen něco trpět, něčeho se zdržet, nebo něco konat. Práva odpovídající věcným břemenům jsou spojena buď s vlastnictvím určité nemovitosti, nebo patří určité osobě. </a:t>
            </a:r>
            <a:endParaRPr lang="cs-CZ" dirty="0" smtClean="0">
              <a:solidFill>
                <a:srgbClr val="FF0000"/>
              </a:solidFill>
            </a:endParaRPr>
          </a:p>
          <a:p>
            <a:pPr fontAlgn="t"/>
            <a:r>
              <a:rPr lang="cs-CZ" b="1" dirty="0" smtClean="0"/>
              <a:t>Porozumění textu a pak výklad významu textu bude   východiskem kupříkladu  </a:t>
            </a:r>
          </a:p>
          <a:p>
            <a:pPr fontAlgn="t">
              <a:buNone/>
            </a:pPr>
            <a:r>
              <a:rPr lang="cs-CZ" b="1" dirty="0" smtClean="0"/>
              <a:t> smluvního vztahu mezi Adamem a  Petrem, kteří se  dohodli na  zřízení  věcného </a:t>
            </a:r>
          </a:p>
          <a:p>
            <a:pPr fontAlgn="t">
              <a:buNone/>
            </a:pPr>
            <a:r>
              <a:rPr lang="cs-CZ" b="1" dirty="0" smtClean="0"/>
              <a:t>břemene k Adamovu  rodinnému domu ve prospěch Petra, které má spočívat v právu </a:t>
            </a:r>
          </a:p>
          <a:p>
            <a:pPr fontAlgn="t">
              <a:buNone/>
            </a:pPr>
            <a:r>
              <a:rPr lang="cs-CZ" b="1" dirty="0" smtClean="0"/>
              <a:t>na doživotní bydlení.  </a:t>
            </a:r>
            <a:endParaRPr lang="cs-CZ" dirty="0" smtClean="0"/>
          </a:p>
          <a:p>
            <a:pPr fontAlgn="t">
              <a:buNone/>
            </a:pPr>
            <a:r>
              <a:rPr lang="cs-CZ" dirty="0" smtClean="0"/>
              <a:t> Úprava tohoto  smluvního vztahu  vychází z interpretace  </a:t>
            </a:r>
            <a:r>
              <a:rPr lang="cs-CZ" b="1" dirty="0" smtClean="0"/>
              <a:t>§ 151n,  OZ</a:t>
            </a:r>
          </a:p>
          <a:p>
            <a:pPr fontAlgn="t">
              <a:buNone/>
            </a:pPr>
            <a:r>
              <a:rPr lang="cs-CZ" dirty="0" smtClean="0"/>
              <a:t> </a:t>
            </a:r>
            <a:r>
              <a:rPr lang="cs-CZ" b="1" dirty="0" smtClean="0"/>
              <a:t>I když je toto ustanovení jasné a úprava smluvního vztahu mu odpovídá jedná se o </a:t>
            </a:r>
          </a:p>
          <a:p>
            <a:pPr>
              <a:buNone/>
            </a:pPr>
            <a:r>
              <a:rPr lang="cs-CZ" b="1" dirty="0" smtClean="0"/>
              <a:t>interpretaci… ustanovení  bylo takto porozuměno a  toto porozumění bylo </a:t>
            </a:r>
            <a:r>
              <a:rPr lang="cs-CZ" b="1" dirty="0" err="1" smtClean="0"/>
              <a:t>stělesněno</a:t>
            </a:r>
            <a:r>
              <a:rPr lang="cs-CZ" b="1" dirty="0" smtClean="0"/>
              <a:t> do   znění smlouvy….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Pozitivistický přístup v interpretaci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                      Význam textu  zákona  </a:t>
            </a:r>
          </a:p>
          <a:p>
            <a:pPr>
              <a:buNone/>
            </a:pPr>
            <a:r>
              <a:rPr lang="cs-CZ" dirty="0" smtClean="0"/>
              <a:t>                        je jakoby „přeložen“ do  slov a pojmů, které  umožňují jeho význam lépe </a:t>
            </a:r>
          </a:p>
          <a:p>
            <a:pPr>
              <a:buNone/>
            </a:pPr>
            <a:r>
              <a:rPr lang="cs-CZ" dirty="0" smtClean="0"/>
              <a:t>                            objasnit a vyložit </a:t>
            </a:r>
          </a:p>
          <a:p>
            <a:pPr>
              <a:buNone/>
            </a:pPr>
            <a:r>
              <a:rPr lang="cs-CZ" dirty="0" smtClean="0"/>
              <a:t>       </a:t>
            </a:r>
            <a:r>
              <a:rPr lang="cs-CZ" b="1" u="sng" dirty="0" smtClean="0"/>
              <a:t>Výklad významu textu na základě         porozumění  a vysvětlení textu </a:t>
            </a:r>
            <a:endParaRPr lang="cs-CZ" u="sng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Hermeneutický přístup k interpretaci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charakterizuje to, že význam právní skutečnosti se nehledá jen na základě  </a:t>
            </a:r>
            <a:r>
              <a:rPr lang="cs-CZ" u="sng" dirty="0" smtClean="0"/>
              <a:t>významu právního textu </a:t>
            </a:r>
            <a:r>
              <a:rPr lang="cs-CZ" dirty="0" smtClean="0"/>
              <a:t>ale také porozumění případu, skutkové podstaty, díky které je nalézán význam znění zákona; </a:t>
            </a:r>
          </a:p>
          <a:p>
            <a:r>
              <a:rPr lang="cs-CZ" dirty="0" smtClean="0"/>
              <a:t>(různé přístupy- porozumění případu, výsledku činnosti funguje jako korektor </a:t>
            </a:r>
            <a:r>
              <a:rPr lang="cs-CZ" dirty="0" err="1" smtClean="0"/>
              <a:t>atd</a:t>
            </a:r>
            <a:r>
              <a:rPr lang="cs-CZ" dirty="0" smtClean="0"/>
              <a:t>…)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Hermeneutický přístup v interpretaci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          </a:t>
            </a:r>
            <a:r>
              <a:rPr lang="cs-CZ" dirty="0" smtClean="0">
                <a:solidFill>
                  <a:srgbClr val="FF0000"/>
                </a:solidFill>
              </a:rPr>
              <a:t>Porozumění významu znění textu  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        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          </a:t>
            </a:r>
            <a:r>
              <a:rPr lang="cs-CZ" dirty="0" smtClean="0"/>
              <a:t>zákona  je korigováno porozuměním </a:t>
            </a:r>
          </a:p>
          <a:p>
            <a:pPr>
              <a:buNone/>
            </a:pPr>
            <a:r>
              <a:rPr lang="cs-CZ" dirty="0" smtClean="0"/>
              <a:t>      </a:t>
            </a:r>
          </a:p>
          <a:p>
            <a:pPr>
              <a:buNone/>
            </a:pPr>
            <a:r>
              <a:rPr lang="cs-CZ" dirty="0" smtClean="0"/>
              <a:t>             významu skutkové podstaty případů </a:t>
            </a:r>
          </a:p>
          <a:p>
            <a:pPr>
              <a:buNone/>
            </a:pPr>
            <a:r>
              <a:rPr lang="cs-CZ" dirty="0" smtClean="0"/>
              <a:t>   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- </a:t>
            </a:r>
            <a:r>
              <a:rPr lang="cs-CZ" b="1" dirty="0" smtClean="0"/>
              <a:t>Pragmatický model</a:t>
            </a:r>
            <a:r>
              <a:rPr lang="cs-CZ" dirty="0" smtClean="0"/>
              <a:t> </a:t>
            </a:r>
            <a:r>
              <a:rPr lang="cs-CZ" b="1" dirty="0" smtClean="0"/>
              <a:t>právní interpretace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význam je utvářen na základě  právního případu a k porozumění se dospívá   územ významů precedentů; </a:t>
            </a:r>
          </a:p>
          <a:p>
            <a:r>
              <a:rPr lang="cs-CZ" dirty="0" smtClean="0"/>
              <a:t>v současnosti různé názory, kritika úzu (konvence)  a hledání  nových modelů, např. úspěšnost vyřešení  konfliktu… tzn. použije se ten význam nějakého vágního pojmu,  který vedl v minulosti k úspěšným řešením  podobných konfliktů…</a:t>
            </a:r>
          </a:p>
          <a:p>
            <a:r>
              <a:rPr lang="cs-CZ" dirty="0" smtClean="0"/>
              <a:t>(viz např. </a:t>
            </a:r>
            <a:r>
              <a:rPr lang="cs-CZ" dirty="0" err="1" smtClean="0"/>
              <a:t>Hart</a:t>
            </a:r>
            <a:r>
              <a:rPr lang="cs-CZ" dirty="0" smtClean="0"/>
              <a:t>, </a:t>
            </a:r>
            <a:r>
              <a:rPr lang="cs-CZ" dirty="0" err="1" smtClean="0"/>
              <a:t>Brandom</a:t>
            </a:r>
            <a:r>
              <a:rPr lang="cs-CZ" dirty="0" smtClean="0"/>
              <a:t>)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Právní teorie a filosofie jako teoretický  zdroj  právního myšlení.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 smtClean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b="1" dirty="0" smtClean="0"/>
          </a:p>
          <a:p>
            <a:pPr lvl="0">
              <a:buNone/>
            </a:pPr>
            <a:r>
              <a:rPr lang="cs-CZ" sz="8000" b="1" i="1" dirty="0" smtClean="0"/>
              <a:t>Krize právní teorie a filosofie ve druhé polovině 20.století;</a:t>
            </a:r>
          </a:p>
          <a:p>
            <a:pPr lvl="0">
              <a:buNone/>
            </a:pPr>
            <a:r>
              <a:rPr lang="cs-CZ" sz="8000" b="1" i="1" dirty="0" smtClean="0"/>
              <a:t>Hledání východisek: </a:t>
            </a:r>
          </a:p>
          <a:p>
            <a:pPr lvl="0">
              <a:buNone/>
            </a:pPr>
            <a:r>
              <a:rPr lang="cs-CZ" sz="8000" b="1" i="1" dirty="0" smtClean="0"/>
              <a:t>- odmítání </a:t>
            </a:r>
            <a:r>
              <a:rPr lang="cs-CZ" sz="8000" b="1" i="1" dirty="0"/>
              <a:t>právní teorie stoupenci </a:t>
            </a:r>
            <a:r>
              <a:rPr lang="cs-CZ" sz="8000" b="1" i="1" dirty="0" err="1" smtClean="0"/>
              <a:t>postmodernity</a:t>
            </a:r>
            <a:r>
              <a:rPr lang="cs-CZ" sz="8000" b="1" i="1" dirty="0" smtClean="0"/>
              <a:t>;</a:t>
            </a:r>
            <a:endParaRPr lang="cs-CZ" sz="8000" dirty="0"/>
          </a:p>
          <a:p>
            <a:pPr lvl="0">
              <a:buNone/>
            </a:pPr>
            <a:r>
              <a:rPr lang="cs-CZ" sz="8000" b="1" i="1" dirty="0" smtClean="0"/>
              <a:t>-odmítání </a:t>
            </a:r>
            <a:r>
              <a:rPr lang="cs-CZ" sz="8000" b="1" i="1" dirty="0"/>
              <a:t>právní teorie jako </a:t>
            </a:r>
            <a:r>
              <a:rPr lang="cs-CZ" sz="8000" b="1" i="1" dirty="0" err="1"/>
              <a:t>metateorie</a:t>
            </a:r>
            <a:r>
              <a:rPr lang="cs-CZ" sz="8000" b="1" i="1" dirty="0"/>
              <a:t> a potřeba  rozvoje dílčích teorii </a:t>
            </a:r>
            <a:r>
              <a:rPr lang="cs-CZ" sz="8000" b="1" i="1" dirty="0" smtClean="0"/>
              <a:t>; </a:t>
            </a:r>
          </a:p>
          <a:p>
            <a:pPr lvl="0">
              <a:buNone/>
            </a:pPr>
            <a:r>
              <a:rPr lang="cs-CZ" sz="8000" b="1" dirty="0" smtClean="0"/>
              <a:t>-</a:t>
            </a:r>
            <a:r>
              <a:rPr lang="cs-CZ" sz="8000" b="1" i="1" dirty="0" smtClean="0"/>
              <a:t>volání </a:t>
            </a:r>
            <a:r>
              <a:rPr lang="cs-CZ" sz="8000" b="1" i="1" dirty="0"/>
              <a:t>po  nové teorii práva </a:t>
            </a:r>
            <a:r>
              <a:rPr lang="cs-CZ" sz="8000" b="1" i="1" dirty="0" smtClean="0"/>
              <a:t>  (</a:t>
            </a:r>
            <a:r>
              <a:rPr lang="cs-CZ" sz="8000" b="1" i="1" dirty="0" err="1" smtClean="0"/>
              <a:t>Luhmann</a:t>
            </a:r>
            <a:r>
              <a:rPr lang="cs-CZ" sz="8000" b="1" i="1" dirty="0" smtClean="0"/>
              <a:t>, </a:t>
            </a:r>
            <a:r>
              <a:rPr lang="cs-CZ" sz="8000" b="1" i="1" dirty="0" err="1" smtClean="0"/>
              <a:t>Habermas</a:t>
            </a:r>
            <a:r>
              <a:rPr lang="cs-CZ" sz="8000" b="1" i="1" dirty="0" smtClean="0"/>
              <a:t>)</a:t>
            </a:r>
          </a:p>
          <a:p>
            <a:pPr lvl="0">
              <a:buNone/>
            </a:pPr>
            <a:endParaRPr lang="cs-CZ" sz="8000" b="1" i="1" dirty="0"/>
          </a:p>
          <a:p>
            <a:pPr lvl="0">
              <a:buNone/>
            </a:pPr>
            <a:r>
              <a:rPr lang="cs-CZ" sz="8000" b="1" i="1" dirty="0" smtClean="0">
                <a:solidFill>
                  <a:srgbClr val="FF0000"/>
                </a:solidFill>
              </a:rPr>
              <a:t>Současná situace: snaha o renesanci právní teorie a filosofie v německy</a:t>
            </a:r>
          </a:p>
          <a:p>
            <a:pPr lvl="0">
              <a:buNone/>
            </a:pPr>
            <a:r>
              <a:rPr lang="cs-CZ" sz="8000" b="1" i="1" dirty="0" smtClean="0">
                <a:solidFill>
                  <a:srgbClr val="FF0000"/>
                </a:solidFill>
              </a:rPr>
              <a:t>mluvícím prostředí; </a:t>
            </a:r>
          </a:p>
          <a:p>
            <a:pPr lvl="0">
              <a:buNone/>
            </a:pPr>
            <a:r>
              <a:rPr lang="cs-CZ" sz="8000" b="1" i="1" dirty="0" smtClean="0"/>
              <a:t> </a:t>
            </a:r>
            <a:endParaRPr lang="cs-CZ" sz="8000" dirty="0"/>
          </a:p>
          <a:p>
            <a:pPr>
              <a:buNone/>
            </a:pPr>
            <a:r>
              <a:rPr lang="cs-CZ" sz="8000" b="1" dirty="0" smtClean="0"/>
              <a:t>Dvě tendence:   </a:t>
            </a:r>
          </a:p>
          <a:p>
            <a:pPr>
              <a:buNone/>
            </a:pPr>
            <a:r>
              <a:rPr lang="cs-CZ" sz="8000" b="1" dirty="0" smtClean="0"/>
              <a:t>a) snaha o aplikaci právní teorie a filosofie; tzn. teoretické otázky a problémy jsou řešeny na základě konkrétních problémů a příkladů </a:t>
            </a:r>
          </a:p>
          <a:p>
            <a:pPr>
              <a:buNone/>
            </a:pPr>
            <a:r>
              <a:rPr lang="cs-CZ" sz="8000" b="1" dirty="0" smtClean="0"/>
              <a:t>b)  renesance právní   teorie jako metodologie právní vědy a právní filosofie jako právní etiky nebo teorie lidských práv;</a:t>
            </a:r>
          </a:p>
          <a:p>
            <a:pPr>
              <a:buNone/>
            </a:pPr>
            <a:r>
              <a:rPr lang="cs-CZ" sz="8000" b="1" dirty="0"/>
              <a:t> </a:t>
            </a:r>
            <a:endParaRPr lang="cs-CZ" sz="8000" dirty="0"/>
          </a:p>
          <a:p>
            <a:pPr>
              <a:buNone/>
            </a:pPr>
            <a:r>
              <a:rPr lang="cs-CZ" sz="8000" b="1" dirty="0"/>
              <a:t> </a:t>
            </a:r>
            <a:endParaRPr lang="cs-CZ" sz="8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Právní interpretace  lidských  práv jako specifický problém: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Otázka lidských práv dnes konkretizuje v právní filosofii  a vůbec v právu  otázku spravedlnosti a morální   či hodnotové  relevantnosti  práva; </a:t>
            </a:r>
          </a:p>
          <a:p>
            <a:r>
              <a:rPr lang="cs-CZ" b="1" dirty="0" smtClean="0"/>
              <a:t>Obecným problémem je, aby právní interpretace nezvěcňovala  člověka, jeho práva, život </a:t>
            </a:r>
            <a:r>
              <a:rPr lang="cs-CZ" b="1" dirty="0" err="1" smtClean="0"/>
              <a:t>atd</a:t>
            </a:r>
            <a:r>
              <a:rPr lang="cs-CZ" b="1" dirty="0" smtClean="0"/>
              <a:t>… </a:t>
            </a:r>
          </a:p>
          <a:p>
            <a:r>
              <a:rPr lang="cs-CZ" b="1" dirty="0" smtClean="0"/>
              <a:t>Základním </a:t>
            </a:r>
            <a:r>
              <a:rPr lang="cs-CZ" b="1" dirty="0"/>
              <a:t>tématem v posledních letech je kritická reflexe práva na život ve světle nových biomedicínských technologií; </a:t>
            </a:r>
            <a:endParaRPr lang="cs-CZ" dirty="0"/>
          </a:p>
          <a:p>
            <a:pPr>
              <a:buNone/>
            </a:pPr>
            <a:r>
              <a:rPr lang="cs-CZ" b="1" dirty="0" smtClean="0"/>
              <a:t>V posledních letech se diskutuje o tom, zda je právo na život základním </a:t>
            </a:r>
          </a:p>
          <a:p>
            <a:pPr>
              <a:buNone/>
            </a:pPr>
            <a:r>
              <a:rPr lang="cs-CZ" b="1" dirty="0" smtClean="0"/>
              <a:t>právem; zda má život nějakou hodnotu, zda ji netvoří jen skutečnost, že toto </a:t>
            </a:r>
          </a:p>
          <a:p>
            <a:pPr>
              <a:buNone/>
            </a:pPr>
            <a:r>
              <a:rPr lang="cs-CZ" b="1" dirty="0" smtClean="0"/>
              <a:t>právo je podmínkou dalších základních práv; </a:t>
            </a:r>
          </a:p>
          <a:p>
            <a:endParaRPr lang="cs-CZ" b="1" dirty="0" smtClean="0"/>
          </a:p>
          <a:p>
            <a:r>
              <a:rPr lang="cs-CZ" b="1" dirty="0" smtClean="0"/>
              <a:t>Další oblastí je otázka práv dětí; jejich interpretace jako subjektů práv;</a:t>
            </a:r>
          </a:p>
          <a:p>
            <a:endParaRPr lang="cs-CZ" b="1" dirty="0" smtClean="0"/>
          </a:p>
          <a:p>
            <a:r>
              <a:rPr lang="cs-CZ" b="1" dirty="0" smtClean="0"/>
              <a:t>Otázky spojené s diskriminací, její identifikace jako nepřímé diskriminace; </a:t>
            </a:r>
            <a:endParaRPr lang="cs-CZ" b="1" dirty="0"/>
          </a:p>
          <a:p>
            <a:pPr>
              <a:buNone/>
            </a:pPr>
            <a:r>
              <a:rPr lang="cs-CZ" b="1" dirty="0"/>
              <a:t>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u="sng" dirty="0" smtClean="0"/>
              <a:t/>
            </a:r>
            <a:br>
              <a:rPr lang="cs-CZ" sz="3100" b="1" u="sng" dirty="0" smtClean="0"/>
            </a:br>
            <a:r>
              <a:rPr lang="cs-CZ" sz="3100" b="1" u="sng" dirty="0"/>
              <a:t/>
            </a:r>
            <a:br>
              <a:rPr lang="cs-CZ" sz="3100" b="1" u="sng" dirty="0"/>
            </a:br>
            <a:r>
              <a:rPr lang="cs-CZ" sz="3100" b="1" u="sng" dirty="0" smtClean="0"/>
              <a:t/>
            </a:r>
            <a:br>
              <a:rPr lang="cs-CZ" sz="3100" b="1" u="sng" dirty="0" smtClean="0"/>
            </a:br>
            <a:r>
              <a:rPr lang="cs-CZ" sz="3100" b="1" u="sng" dirty="0" smtClean="0"/>
              <a:t>4. Několik metodických rad: 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b="1" dirty="0" smtClean="0"/>
              <a:t>    Čeho byste se měli  vyvarovat při psaní teoretické  práce z oblasti práva 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b="1" dirty="0" smtClean="0"/>
              <a:t> 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b="1" u="sng" dirty="0" smtClean="0"/>
          </a:p>
          <a:p>
            <a:pPr lvl="0">
              <a:buNone/>
            </a:pPr>
            <a:r>
              <a:rPr lang="cs-CZ" sz="11200" b="1" dirty="0" smtClean="0"/>
              <a:t>1. Dávejte </a:t>
            </a:r>
            <a:r>
              <a:rPr lang="cs-CZ" sz="11200" b="1" dirty="0"/>
              <a:t>si  pozor na dichotomie, vyhýbejte se </a:t>
            </a:r>
            <a:endParaRPr lang="cs-CZ" sz="11200" b="1" dirty="0" smtClean="0"/>
          </a:p>
          <a:p>
            <a:pPr lvl="0">
              <a:buNone/>
            </a:pPr>
            <a:r>
              <a:rPr lang="cs-CZ" sz="11200" b="1" dirty="0" smtClean="0"/>
              <a:t>škodlivým </a:t>
            </a:r>
            <a:r>
              <a:rPr lang="cs-CZ" sz="11200" b="1" dirty="0"/>
              <a:t>dualismům, tzn. myšlení </a:t>
            </a:r>
            <a:r>
              <a:rPr lang="cs-CZ" sz="11200" b="1" dirty="0" smtClean="0"/>
              <a:t>v</a:t>
            </a:r>
            <a:r>
              <a:rPr lang="cs-CZ" sz="11200" b="1" dirty="0"/>
              <a:t> protikladech, ale </a:t>
            </a:r>
            <a:endParaRPr lang="cs-CZ" sz="11200" b="1" dirty="0" smtClean="0"/>
          </a:p>
          <a:p>
            <a:pPr lvl="0">
              <a:buNone/>
            </a:pPr>
            <a:r>
              <a:rPr lang="cs-CZ" sz="11200" b="1" dirty="0" smtClean="0"/>
              <a:t>uvažujte </a:t>
            </a:r>
            <a:r>
              <a:rPr lang="cs-CZ" sz="11200" b="1" dirty="0"/>
              <a:t>dialekticky, </a:t>
            </a:r>
            <a:r>
              <a:rPr lang="cs-CZ" sz="11200" b="1" dirty="0" smtClean="0"/>
              <a:t>procesuálně</a:t>
            </a:r>
            <a:r>
              <a:rPr lang="cs-CZ" sz="11200" b="1" dirty="0"/>
              <a:t>, atd..;  </a:t>
            </a:r>
            <a:endParaRPr lang="cs-CZ" sz="11200" dirty="0"/>
          </a:p>
          <a:p>
            <a:pPr>
              <a:buNone/>
            </a:pPr>
            <a:r>
              <a:rPr lang="cs-CZ" sz="11200" b="1" i="1" dirty="0" smtClean="0"/>
              <a:t>(</a:t>
            </a:r>
            <a:r>
              <a:rPr lang="cs-CZ" sz="11200" b="1" i="1" dirty="0"/>
              <a:t>např. nevysvětlujte vše dualismem pozitivní právo vs. přirozené právo, nebo unie a národní stát, veřejné a soukromé právo, </a:t>
            </a:r>
            <a:r>
              <a:rPr lang="cs-CZ" sz="11200" b="1" i="1" dirty="0" smtClean="0"/>
              <a:t> mezinárodní a národní právo atd</a:t>
            </a:r>
            <a:r>
              <a:rPr lang="cs-CZ" sz="11200" b="1" i="1" dirty="0"/>
              <a:t>.)</a:t>
            </a:r>
            <a:endParaRPr lang="cs-CZ" sz="11200" dirty="0"/>
          </a:p>
          <a:p>
            <a:pPr lvl="0">
              <a:buNone/>
            </a:pPr>
            <a:endParaRPr lang="cs-CZ" sz="11200" dirty="0"/>
          </a:p>
          <a:p>
            <a:pPr>
              <a:buNone/>
            </a:pPr>
            <a:r>
              <a:rPr lang="cs-CZ" sz="11200" b="1" dirty="0"/>
              <a:t> </a:t>
            </a:r>
            <a:endParaRPr lang="cs-CZ" sz="11200" dirty="0"/>
          </a:p>
          <a:p>
            <a:pPr>
              <a:buNone/>
            </a:pPr>
            <a:r>
              <a:rPr lang="cs-CZ" sz="11200" b="1" dirty="0"/>
              <a:t> </a:t>
            </a:r>
            <a:endParaRPr lang="cs-CZ" sz="11200" dirty="0"/>
          </a:p>
          <a:p>
            <a:pPr>
              <a:buNone/>
            </a:pPr>
            <a:r>
              <a:rPr lang="cs-CZ" sz="11200" b="1" dirty="0"/>
              <a:t> </a:t>
            </a:r>
            <a:endParaRPr lang="cs-CZ" sz="11200" dirty="0"/>
          </a:p>
          <a:p>
            <a:pPr>
              <a:buNone/>
            </a:pPr>
            <a:r>
              <a:rPr lang="cs-CZ" sz="11200" b="1" dirty="0"/>
              <a:t> </a:t>
            </a:r>
            <a:endParaRPr lang="cs-CZ" sz="11200" dirty="0"/>
          </a:p>
          <a:p>
            <a:endParaRPr lang="cs-CZ" sz="11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č.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cs-CZ" sz="9600" b="1" dirty="0" smtClean="0"/>
              <a:t> </a:t>
            </a:r>
            <a:r>
              <a:rPr lang="cs-CZ" sz="11200" b="1" dirty="0" smtClean="0"/>
              <a:t>Rozdílnost jevů se pokuste vidět </a:t>
            </a:r>
            <a:r>
              <a:rPr lang="cs-CZ" sz="11200" b="1" u="sng" dirty="0" smtClean="0"/>
              <a:t>funkcionálně</a:t>
            </a:r>
            <a:r>
              <a:rPr lang="cs-CZ" sz="11200" b="1" dirty="0" smtClean="0"/>
              <a:t> jako  </a:t>
            </a:r>
          </a:p>
          <a:p>
            <a:pPr lvl="0">
              <a:buNone/>
            </a:pPr>
            <a:r>
              <a:rPr lang="cs-CZ" sz="11200" b="1" dirty="0" smtClean="0"/>
              <a:t>komplementaritu, jako vzájemně se doplňující jevy;  </a:t>
            </a:r>
          </a:p>
          <a:p>
            <a:pPr lvl="0">
              <a:buNone/>
            </a:pPr>
            <a:r>
              <a:rPr lang="cs-CZ" sz="11200" b="1" dirty="0" smtClean="0"/>
              <a:t>souvisí to s tím, že právní jevy začínají mít čím dále </a:t>
            </a:r>
          </a:p>
          <a:p>
            <a:pPr lvl="0">
              <a:buNone/>
            </a:pPr>
            <a:r>
              <a:rPr lang="cs-CZ" sz="11200" b="1" dirty="0" smtClean="0"/>
              <a:t>více systémovou povahu v současném globalizujícím </a:t>
            </a:r>
          </a:p>
          <a:p>
            <a:pPr lvl="0">
              <a:buNone/>
            </a:pPr>
            <a:r>
              <a:rPr lang="cs-CZ" sz="11200" b="1" dirty="0" smtClean="0"/>
              <a:t>se světě; </a:t>
            </a:r>
            <a:r>
              <a:rPr lang="cs-CZ" sz="11200" b="1" i="1" dirty="0" smtClean="0"/>
              <a:t> </a:t>
            </a:r>
          </a:p>
          <a:p>
            <a:pPr lvl="0">
              <a:buNone/>
            </a:pPr>
            <a:r>
              <a:rPr lang="cs-CZ" sz="11200" b="1" i="1" dirty="0" smtClean="0"/>
              <a:t>(Komplementarita znamená vidět vztah, vazby mezi jevy jako podmínku  fungování systému;</a:t>
            </a:r>
            <a:endParaRPr lang="cs-CZ" sz="11200" dirty="0" smtClean="0"/>
          </a:p>
          <a:p>
            <a:pPr>
              <a:buNone/>
            </a:pPr>
            <a:r>
              <a:rPr lang="cs-CZ" sz="11200" b="1" i="1" dirty="0" smtClean="0"/>
              <a:t> tzn., že jevy se  vzájemně komplementárně doplňují, jejich fungování je nutné k existenci společnosti; kupříkladu takto je vysvětlován v právní filozofii </a:t>
            </a:r>
            <a:r>
              <a:rPr lang="cs-CZ" sz="11200" b="1" i="1" dirty="0" err="1" smtClean="0"/>
              <a:t>dns</a:t>
            </a:r>
            <a:r>
              <a:rPr lang="cs-CZ" sz="11200" b="1" i="1" dirty="0" smtClean="0"/>
              <a:t> vztah práva a morálky; </a:t>
            </a:r>
            <a:endParaRPr lang="cs-CZ" sz="11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č.3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 Myslete  více  procesuálně než staticky, více popisujte funkce a procedury než jednotlivé vlastnosti, znaky, které jsou pomíjivé a nelze je jednoznačně uchopit;   </a:t>
            </a:r>
          </a:p>
          <a:p>
            <a:pPr>
              <a:buNone/>
            </a:pPr>
            <a:r>
              <a:rPr lang="cs-CZ" b="1" dirty="0" smtClean="0"/>
              <a:t>jako neodmyslitelný prvek zahrňte do všech </a:t>
            </a:r>
          </a:p>
          <a:p>
            <a:pPr>
              <a:buNone/>
            </a:pPr>
            <a:r>
              <a:rPr lang="cs-CZ" b="1" dirty="0" smtClean="0"/>
              <a:t>svých analýz: čas, vývoj problému, evoluci </a:t>
            </a:r>
          </a:p>
          <a:p>
            <a:pPr>
              <a:buNone/>
            </a:pPr>
            <a:r>
              <a:rPr lang="cs-CZ" b="1" dirty="0" smtClean="0"/>
              <a:t>vztahů, transformaci, funkce daného jevu, atd. 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dirty="0" smtClean="0"/>
              <a:t>Rada č. 4 a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 Věnujte pozornost tomu, co způsobuje </a:t>
            </a:r>
          </a:p>
          <a:p>
            <a:pPr>
              <a:buNone/>
            </a:pPr>
            <a:r>
              <a:rPr lang="cs-CZ" b="1" dirty="0" smtClean="0"/>
              <a:t>rozpornost, vnitřní napětí, odpor; hledejte ve </a:t>
            </a:r>
          </a:p>
          <a:p>
            <a:pPr>
              <a:buNone/>
            </a:pPr>
            <a:r>
              <a:rPr lang="cs-CZ" b="1" dirty="0" smtClean="0"/>
              <a:t>všem alternativy, vyhledávejte   nejednoznačnost a rozpornost  nebo  paradoxy.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Stěžejní pojmy a slova podrobujte významové </a:t>
            </a:r>
          </a:p>
          <a:p>
            <a:pPr>
              <a:buNone/>
            </a:pPr>
            <a:r>
              <a:rPr lang="cs-CZ" b="1" dirty="0" smtClean="0"/>
              <a:t>analýze; ptejte se, co znamenají, jak se měnil jejich </a:t>
            </a:r>
          </a:p>
          <a:p>
            <a:pPr>
              <a:buNone/>
            </a:pPr>
            <a:r>
              <a:rPr lang="cs-CZ" b="1" dirty="0" smtClean="0"/>
              <a:t>význam v obecném  a zvláště v právním jazyce,  jak </a:t>
            </a:r>
          </a:p>
          <a:p>
            <a:pPr>
              <a:buNone/>
            </a:pPr>
            <a:r>
              <a:rPr lang="cs-CZ" b="1" dirty="0" smtClean="0"/>
              <a:t>jsou použity v právních textech,  </a:t>
            </a:r>
            <a:r>
              <a:rPr lang="cs-CZ" b="1" dirty="0" err="1" smtClean="0"/>
              <a:t>atd</a:t>
            </a:r>
            <a:r>
              <a:rPr lang="cs-CZ" b="1" dirty="0" smtClean="0"/>
              <a:t>…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poslední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000" b="1" dirty="0" smtClean="0"/>
              <a:t> Ve své argumentaci se neskrývejte  za fasádu </a:t>
            </a:r>
          </a:p>
          <a:p>
            <a:pPr>
              <a:buNone/>
            </a:pPr>
            <a:r>
              <a:rPr lang="cs-CZ" sz="4000" b="1" dirty="0" smtClean="0"/>
              <a:t>neutrality nebo objektivity a buďte kriticky </a:t>
            </a:r>
            <a:r>
              <a:rPr lang="cs-CZ" sz="4000" dirty="0" smtClean="0"/>
              <a:t> </a:t>
            </a:r>
            <a:r>
              <a:rPr lang="cs-CZ" sz="4000" b="1" dirty="0" smtClean="0"/>
              <a:t>vůči </a:t>
            </a:r>
          </a:p>
          <a:p>
            <a:pPr>
              <a:buNone/>
            </a:pPr>
            <a:r>
              <a:rPr lang="cs-CZ" sz="4000" b="1" dirty="0" smtClean="0"/>
              <a:t>autoritám…  snažte se ale  vždy svůj názor řádně </a:t>
            </a:r>
          </a:p>
          <a:p>
            <a:pPr>
              <a:buNone/>
            </a:pPr>
            <a:r>
              <a:rPr lang="cs-CZ" sz="4000" b="1" dirty="0" smtClean="0"/>
              <a:t>vyargumentovat a zdůvodnit; </a:t>
            </a:r>
          </a:p>
          <a:p>
            <a:pPr>
              <a:buNone/>
            </a:pPr>
            <a:endParaRPr lang="cs-CZ" sz="4000" b="1" dirty="0" smtClean="0"/>
          </a:p>
          <a:p>
            <a:pPr>
              <a:buNone/>
            </a:pPr>
            <a:r>
              <a:rPr lang="cs-CZ" sz="4000" b="1" dirty="0" smtClean="0"/>
              <a:t>Budujte si koherentní (metodicky ucelený)  přístup </a:t>
            </a:r>
          </a:p>
          <a:p>
            <a:pPr>
              <a:buNone/>
            </a:pPr>
            <a:r>
              <a:rPr lang="cs-CZ" sz="4000" b="1" dirty="0" smtClean="0"/>
              <a:t>k poznávání zvoleného problému, to vám pomůže </a:t>
            </a:r>
          </a:p>
          <a:p>
            <a:pPr>
              <a:buNone/>
            </a:pPr>
            <a:r>
              <a:rPr lang="cs-CZ" sz="4000" b="1" dirty="0" smtClean="0"/>
              <a:t>se  orientovat i v jiných souvislostech a otázkách;</a:t>
            </a:r>
            <a:endParaRPr lang="cs-CZ" sz="4000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b="1" u="sng" dirty="0" smtClean="0"/>
              <a:t> Základní znaky právního myšlení </a:t>
            </a:r>
            <a:r>
              <a:rPr lang="cs-CZ" b="1" u="sng" dirty="0"/>
              <a:t/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sz="7400" b="1" i="1" dirty="0" smtClean="0"/>
          </a:p>
          <a:p>
            <a:pPr>
              <a:buNone/>
            </a:pPr>
            <a:r>
              <a:rPr lang="cs-CZ" sz="7400" b="1" i="1" dirty="0" smtClean="0">
                <a:solidFill>
                  <a:srgbClr val="FF0000"/>
                </a:solidFill>
              </a:rPr>
              <a:t>a)  normativní myšlení ;</a:t>
            </a:r>
            <a:r>
              <a:rPr lang="cs-CZ" sz="7400" b="1" i="1" dirty="0" smtClean="0"/>
              <a:t>   (myšlení  o tom, co má být „</a:t>
            </a:r>
            <a:r>
              <a:rPr lang="cs-CZ" sz="7400" b="1" i="1" dirty="0" err="1" smtClean="0"/>
              <a:t>Sollen</a:t>
            </a:r>
            <a:r>
              <a:rPr lang="cs-CZ" sz="7400" b="1" i="1" dirty="0" smtClean="0"/>
              <a:t>“ )</a:t>
            </a:r>
          </a:p>
          <a:p>
            <a:endParaRPr lang="cs-CZ" sz="7400" b="1" i="1" dirty="0" smtClean="0"/>
          </a:p>
          <a:p>
            <a:pPr>
              <a:buNone/>
            </a:pPr>
            <a:endParaRPr lang="cs-CZ" sz="7400" b="1" i="1" dirty="0" smtClean="0"/>
          </a:p>
          <a:p>
            <a:pPr>
              <a:buNone/>
            </a:pPr>
            <a:r>
              <a:rPr lang="cs-CZ" sz="7400" b="1" i="1" dirty="0" smtClean="0">
                <a:solidFill>
                  <a:srgbClr val="FF0000"/>
                </a:solidFill>
              </a:rPr>
              <a:t>b) případové myšlení-</a:t>
            </a:r>
            <a:r>
              <a:rPr lang="cs-CZ" sz="7400" b="1" i="1" dirty="0" smtClean="0"/>
              <a:t> případy jsou empirickým materiálem, kterému je vždy </a:t>
            </a:r>
          </a:p>
          <a:p>
            <a:pPr>
              <a:buNone/>
            </a:pPr>
            <a:r>
              <a:rPr lang="cs-CZ" sz="7400" b="1" i="1" dirty="0" smtClean="0"/>
              <a:t>nějak rozuměno a který je vždy nějak interpretován;  předmětem právního </a:t>
            </a:r>
          </a:p>
          <a:p>
            <a:pPr>
              <a:buNone/>
            </a:pPr>
            <a:r>
              <a:rPr lang="cs-CZ" sz="7400" b="1" i="1" dirty="0" smtClean="0"/>
              <a:t>myšlení je to, co se již stalo, odehrálo </a:t>
            </a:r>
          </a:p>
          <a:p>
            <a:pPr>
              <a:buNone/>
            </a:pPr>
            <a:endParaRPr lang="cs-CZ" sz="7400" b="1" i="1" dirty="0" smtClean="0"/>
          </a:p>
          <a:p>
            <a:pPr>
              <a:buNone/>
            </a:pPr>
            <a:endParaRPr lang="cs-CZ" sz="7400" b="1" i="1" dirty="0" smtClean="0"/>
          </a:p>
          <a:p>
            <a:pPr>
              <a:buNone/>
            </a:pPr>
            <a:r>
              <a:rPr lang="cs-CZ" sz="7400" b="1" i="1" dirty="0" smtClean="0">
                <a:solidFill>
                  <a:srgbClr val="FF0000"/>
                </a:solidFill>
              </a:rPr>
              <a:t>c)  jeho předmětem je řešení  konfliktů</a:t>
            </a:r>
            <a:r>
              <a:rPr lang="cs-CZ" sz="7400" b="1" i="1" dirty="0" smtClean="0"/>
              <a:t>;  rozhodování, které je založené na argumentaci a interpretaci; </a:t>
            </a:r>
            <a:endParaRPr lang="cs-CZ" sz="7400" dirty="0" smtClean="0"/>
          </a:p>
          <a:p>
            <a:pPr>
              <a:buNone/>
            </a:pPr>
            <a:r>
              <a:rPr lang="cs-CZ" sz="7400" b="1" i="1" dirty="0" smtClean="0"/>
              <a:t>     </a:t>
            </a:r>
          </a:p>
          <a:p>
            <a:pPr>
              <a:buNone/>
            </a:pPr>
            <a:r>
              <a:rPr lang="cs-CZ" sz="7400" b="1" i="1" dirty="0" smtClean="0">
                <a:solidFill>
                  <a:srgbClr val="FF0000"/>
                </a:solidFill>
              </a:rPr>
              <a:t>d) </a:t>
            </a:r>
            <a:r>
              <a:rPr lang="cs-CZ" sz="7400" b="1" i="1" dirty="0">
                <a:solidFill>
                  <a:srgbClr val="FF0000"/>
                </a:solidFill>
              </a:rPr>
              <a:t>odehrává se v právním jazyku</a:t>
            </a:r>
            <a:r>
              <a:rPr lang="cs-CZ" sz="7400" b="1" i="1" dirty="0"/>
              <a:t>, který je specifickým případem odborného jazyka;  </a:t>
            </a:r>
            <a:endParaRPr lang="cs-CZ" sz="7400" dirty="0"/>
          </a:p>
          <a:p>
            <a:pPr>
              <a:buNone/>
            </a:pPr>
            <a:r>
              <a:rPr lang="cs-CZ" sz="7400" b="1" i="1" dirty="0"/>
              <a:t> </a:t>
            </a:r>
            <a:endParaRPr lang="cs-CZ" sz="7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u="sng" dirty="0" smtClean="0"/>
              <a:t/>
            </a:r>
            <a:br>
              <a:rPr lang="cs-CZ" sz="3200" b="1" u="sng" dirty="0" smtClean="0"/>
            </a:br>
            <a:r>
              <a:rPr lang="cs-CZ" sz="3200" b="1" u="sng" dirty="0"/>
              <a:t/>
            </a:r>
            <a:br>
              <a:rPr lang="cs-CZ" sz="3200" b="1" u="sng" dirty="0"/>
            </a:br>
            <a:r>
              <a:rPr lang="cs-CZ" sz="3200" b="1" u="sng" dirty="0" smtClean="0"/>
              <a:t>Proč má být právní myšlení kritickým myšlením?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b="1" i="1" dirty="0" smtClean="0"/>
              <a:t> 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b="1" i="1" dirty="0" smtClean="0"/>
              <a:t> 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i="1" u="sng" dirty="0" smtClean="0"/>
              <a:t>Obecně o kritice: </a:t>
            </a:r>
          </a:p>
          <a:p>
            <a:r>
              <a:rPr lang="cs-CZ" b="1" dirty="0" smtClean="0"/>
              <a:t>Kritika</a:t>
            </a:r>
            <a:r>
              <a:rPr lang="cs-CZ" dirty="0" smtClean="0"/>
              <a:t> </a:t>
            </a:r>
            <a:r>
              <a:rPr lang="cs-CZ" dirty="0"/>
              <a:t>(z řeckého </a:t>
            </a:r>
            <a:r>
              <a:rPr lang="cs-CZ" i="1" dirty="0" err="1"/>
              <a:t>krinein</a:t>
            </a:r>
            <a:r>
              <a:rPr lang="cs-CZ" dirty="0"/>
              <a:t> a </a:t>
            </a:r>
            <a:r>
              <a:rPr lang="cs-CZ" i="1" dirty="0" err="1"/>
              <a:t>kritiké</a:t>
            </a:r>
            <a:r>
              <a:rPr lang="cs-CZ" i="1" dirty="0"/>
              <a:t> </a:t>
            </a:r>
            <a:r>
              <a:rPr lang="cs-CZ" i="1" dirty="0" err="1"/>
              <a:t>techné</a:t>
            </a:r>
            <a:r>
              <a:rPr lang="cs-CZ" dirty="0"/>
              <a:t>, umění rozlišovat a posuzovat), označuje  </a:t>
            </a:r>
            <a:r>
              <a:rPr lang="cs-CZ" i="1" dirty="0"/>
              <a:t>činnost</a:t>
            </a:r>
            <a:r>
              <a:rPr lang="cs-CZ" dirty="0"/>
              <a:t> hodnocení, posouzení, ocenění.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Různé významy slova „kritika“ 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/>
              <a:t>i) v běžném jazyce jako výraz nesouhlasu odmítání, negace… </a:t>
            </a:r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pPr>
              <a:buNone/>
            </a:pPr>
            <a:r>
              <a:rPr lang="cs-CZ" b="1" dirty="0" err="1"/>
              <a:t>ii</a:t>
            </a:r>
            <a:r>
              <a:rPr lang="cs-CZ" b="1" dirty="0"/>
              <a:t>)   Kritika jako  racionální  zdůvodnění argumentů; tzn. jako forma poznávání, kdy se jedná o tvorba platných a pravdivých soudů;  (filosofické pojetí) </a:t>
            </a:r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pPr>
              <a:buNone/>
            </a:pPr>
            <a:r>
              <a:rPr lang="cs-CZ" b="1" dirty="0" err="1"/>
              <a:t>iii</a:t>
            </a:r>
            <a:r>
              <a:rPr lang="cs-CZ" b="1" dirty="0"/>
              <a:t>) Kritika jako prostředek  (metoda)  poznávání, tzn. tázání,  hledání  nových problémů;  smyslem kritiky je odhalování nových otázek, hledisek, přístupů, apod.  </a:t>
            </a:r>
            <a:endParaRPr lang="cs-CZ" dirty="0"/>
          </a:p>
          <a:p>
            <a:pPr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 zapamatování: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 </a:t>
            </a:r>
            <a:r>
              <a:rPr lang="cs-CZ" b="1" dirty="0" smtClean="0"/>
              <a:t>ne </a:t>
            </a:r>
            <a:r>
              <a:rPr lang="cs-CZ" b="1" dirty="0"/>
              <a:t>každé  hodnocení a </a:t>
            </a:r>
            <a:r>
              <a:rPr lang="cs-CZ" b="1" dirty="0" smtClean="0"/>
              <a:t>odmítání  a  ne </a:t>
            </a:r>
            <a:r>
              <a:rPr lang="cs-CZ" b="1" dirty="0"/>
              <a:t>každá negace je kritikou;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odlišujte </a:t>
            </a:r>
            <a:r>
              <a:rPr lang="cs-CZ" b="1" dirty="0"/>
              <a:t>mezi emocionálním   </a:t>
            </a:r>
            <a:r>
              <a:rPr lang="cs-CZ" b="1" dirty="0" smtClean="0"/>
              <a:t> </a:t>
            </a:r>
            <a:r>
              <a:rPr lang="cs-CZ" b="1" dirty="0"/>
              <a:t>vyjádřením nelibosti a  racionálním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zdůvodňováním</a:t>
            </a:r>
            <a:r>
              <a:rPr lang="cs-CZ" b="1" dirty="0"/>
              <a:t>;          </a:t>
            </a:r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 smtClean="0"/>
              <a:t> </a:t>
            </a:r>
            <a:r>
              <a:rPr lang="cs-CZ" b="1" dirty="0"/>
              <a:t>kritika může být destruktivní a konstruktivní </a:t>
            </a:r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 smtClean="0"/>
              <a:t> </a:t>
            </a:r>
            <a:r>
              <a:rPr lang="cs-CZ" b="1" dirty="0"/>
              <a:t>kritika je ve společenských vědách jedinou metodou </a:t>
            </a:r>
            <a:r>
              <a:rPr lang="cs-CZ" b="1" dirty="0" smtClean="0"/>
              <a:t>zkoumání a rozvoje  </a:t>
            </a:r>
            <a:r>
              <a:rPr lang="cs-CZ" b="1" dirty="0"/>
              <a:t>poznání;    </a:t>
            </a:r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 smtClean="0"/>
              <a:t> </a:t>
            </a:r>
            <a:r>
              <a:rPr lang="cs-CZ" b="1" dirty="0"/>
              <a:t>člověk by měl být schopen podrobit kritice i vlastní myšlenky a své vlastní </a:t>
            </a:r>
            <a:r>
              <a:rPr lang="cs-CZ" b="1" dirty="0" smtClean="0"/>
              <a:t>předsudky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u="sng" dirty="0" smtClean="0"/>
              <a:t/>
            </a:r>
            <a:br>
              <a:rPr lang="cs-CZ" b="1" i="1" u="sng" dirty="0" smtClean="0"/>
            </a:br>
            <a:r>
              <a:rPr lang="cs-CZ" b="1" i="1" u="sng" dirty="0" smtClean="0"/>
              <a:t>2. CO  CHARAKTERIZUJE   KRITICKÉ  MYŠLENÍ ? 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Předmětem </a:t>
            </a:r>
            <a:r>
              <a:rPr lang="cs-CZ" dirty="0"/>
              <a:t>kritického myšlení je samotný proces myšlení</a:t>
            </a:r>
          </a:p>
          <a:p>
            <a:r>
              <a:rPr lang="cs-CZ" b="1" i="1" dirty="0"/>
              <a:t>Jedna z  možných definic: "Kritické myšlení je výsledkem vzdělanosti a cviku. Je duševním zvykem a silou; jedinou zárukou, která nás chrání před klamy, podvody, pověrami a mylným chápáním jak sebe sama, tak i světa kolem nás."</a:t>
            </a:r>
            <a:endParaRPr lang="cs-CZ" dirty="0"/>
          </a:p>
          <a:p>
            <a:r>
              <a:rPr lang="cs-CZ" b="1" dirty="0"/>
              <a:t>Jinými slovy:   „Kritické myšlení je, v nejobecnějším slova smyslu, pečlivé a uvážlivé rozhodování o tom, zda nějaké tvrzení s určitým stupněm jistoty přijmeme, odmítneme nebo se zřekneme úsudku.“  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Struktura kritického myšlení: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Začíná </a:t>
            </a:r>
            <a:r>
              <a:rPr lang="cs-CZ" b="1" dirty="0"/>
              <a:t>otázkou: </a:t>
            </a:r>
            <a:endParaRPr lang="cs-CZ" b="1" dirty="0" smtClean="0"/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sz="3600" b="1" i="1" dirty="0" smtClean="0"/>
              <a:t>co </a:t>
            </a:r>
            <a:r>
              <a:rPr lang="cs-CZ" sz="3600" b="1" i="1" dirty="0"/>
              <a:t>je problémem?  o čem to je?</a:t>
            </a:r>
            <a:endParaRPr lang="cs-CZ" sz="3600" dirty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r>
              <a:rPr lang="cs-CZ" sz="3600" b="1" dirty="0" smtClean="0"/>
              <a:t>ověřuje </a:t>
            </a:r>
            <a:r>
              <a:rPr lang="cs-CZ" sz="3600" b="1" dirty="0"/>
              <a:t>způsob tázání: </a:t>
            </a:r>
            <a:r>
              <a:rPr lang="cs-CZ" sz="3600" b="1" i="1" dirty="0"/>
              <a:t>proč to je problém? jaké nové souvislosti odhaluje? </a:t>
            </a:r>
            <a:endParaRPr lang="cs-CZ" sz="3600" dirty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r>
              <a:rPr lang="cs-CZ" sz="3600" b="1" dirty="0" smtClean="0"/>
              <a:t>ověřuje  </a:t>
            </a:r>
            <a:r>
              <a:rPr lang="cs-CZ" sz="3600" b="1" dirty="0"/>
              <a:t>logickou správnost myšlení: </a:t>
            </a:r>
            <a:r>
              <a:rPr lang="cs-CZ" sz="3600" b="1" i="1" dirty="0"/>
              <a:t>jak máme problém řešit?  </a:t>
            </a:r>
            <a:r>
              <a:rPr lang="cs-CZ" sz="3600" b="1" dirty="0"/>
              <a:t>  </a:t>
            </a:r>
            <a:endParaRPr lang="cs-CZ" sz="3600" dirty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r>
              <a:rPr lang="cs-CZ" sz="3600" b="1" dirty="0" smtClean="0"/>
              <a:t>ověřuje </a:t>
            </a:r>
            <a:r>
              <a:rPr lang="cs-CZ" sz="3600" b="1" dirty="0"/>
              <a:t>správnost používání našeho jazyka: </a:t>
            </a:r>
            <a:r>
              <a:rPr lang="cs-CZ" sz="3600" b="1" i="1" dirty="0"/>
              <a:t>jak máme správně používat </a:t>
            </a:r>
            <a:endParaRPr lang="cs-CZ" sz="3600" b="1" i="1" dirty="0" smtClean="0"/>
          </a:p>
          <a:p>
            <a:pPr>
              <a:buNone/>
            </a:pPr>
            <a:r>
              <a:rPr lang="cs-CZ" sz="3600" b="1" i="1" dirty="0" smtClean="0"/>
              <a:t>slova</a:t>
            </a:r>
            <a:r>
              <a:rPr lang="cs-CZ" sz="3600" b="1" i="1" dirty="0"/>
              <a:t>, abychom co nejadekvátněji označili a vysvětlili problém?</a:t>
            </a:r>
            <a:endParaRPr lang="cs-CZ" sz="3600" dirty="0"/>
          </a:p>
          <a:p>
            <a:endParaRPr lang="cs-CZ" sz="3600" b="1" dirty="0" smtClean="0"/>
          </a:p>
          <a:p>
            <a:pPr>
              <a:buNone/>
            </a:pPr>
            <a:endParaRPr lang="cs-CZ" b="1" i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i="1" u="sng" dirty="0" smtClean="0">
                <a:solidFill>
                  <a:srgbClr val="FF0000"/>
                </a:solidFill>
              </a:rPr>
              <a:t>Nedostatečnost </a:t>
            </a:r>
            <a:r>
              <a:rPr lang="cs-CZ" b="1" i="1" u="sng" dirty="0">
                <a:solidFill>
                  <a:srgbClr val="FF0000"/>
                </a:solidFill>
              </a:rPr>
              <a:t>nebo absence některého z uvedených kroků se stává  </a:t>
            </a:r>
            <a:endParaRPr lang="cs-CZ" b="1" i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i="1" u="sng" dirty="0" smtClean="0">
                <a:solidFill>
                  <a:srgbClr val="FF0000"/>
                </a:solidFill>
              </a:rPr>
              <a:t>překážkou </a:t>
            </a:r>
            <a:r>
              <a:rPr lang="cs-CZ" b="1" i="1" u="sng" dirty="0">
                <a:solidFill>
                  <a:srgbClr val="FF0000"/>
                </a:solidFill>
              </a:rPr>
              <a:t>kritického myšlení. 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i="1" dirty="0"/>
              <a:t>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Právní myšlení  dělá kritickým především  zdůvodňování a argumentace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Rozlišujte důvody, které vedou </a:t>
            </a:r>
            <a:r>
              <a:rPr lang="cs-CZ" b="1" dirty="0" smtClean="0"/>
              <a:t>k   </a:t>
            </a:r>
            <a:endParaRPr lang="cs-CZ" dirty="0"/>
          </a:p>
          <a:p>
            <a:pPr>
              <a:buNone/>
            </a:pPr>
            <a:r>
              <a:rPr lang="cs-CZ" b="1" dirty="0" smtClean="0"/>
              <a:t>VYSVĚTLENÍ   faktů</a:t>
            </a:r>
            <a:endParaRPr lang="cs-CZ" dirty="0"/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ZDŮVODNĚNÍ  zpochybňující nároky platnosti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OSPRAVEDLNĚNÍ (</a:t>
            </a:r>
            <a:r>
              <a:rPr lang="cs-CZ" b="1" dirty="0" err="1" smtClean="0"/>
              <a:t>Rechtsfertigung</a:t>
            </a:r>
            <a:r>
              <a:rPr lang="cs-CZ" b="1" dirty="0" smtClean="0"/>
              <a:t>) motivů </a:t>
            </a:r>
          </a:p>
          <a:p>
            <a:pPr>
              <a:buNone/>
            </a:pPr>
            <a:r>
              <a:rPr lang="cs-CZ" b="1" dirty="0" smtClean="0"/>
              <a:t>jednání, úmysl, </a:t>
            </a:r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r>
              <a:rPr lang="cs-CZ" b="1" dirty="0" smtClean="0"/>
              <a:t>(podílejí se na správnosti, pravdivosti a důvěryhodnosti  tvrzení)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1680</Words>
  <Application>Microsoft Office PowerPoint</Application>
  <PresentationFormat>Předvádění na obrazovce (4:3)</PresentationFormat>
  <Paragraphs>325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Motiv sady Office</vt:lpstr>
      <vt:lpstr>KRITICKÉ  PRÁVNÍ   MYŠLENÍ    </vt:lpstr>
      <vt:lpstr>Osnova přednášky:  </vt:lpstr>
      <vt:lpstr>   Právní teorie a filosofie jako teoretický  zdroj  právního myšlení.    </vt:lpstr>
      <vt:lpstr>  Základní znaky právního myšlení  </vt:lpstr>
      <vt:lpstr>  Proč má být právní myšlení kritickým myšlením?     </vt:lpstr>
      <vt:lpstr>K zapamatování:  </vt:lpstr>
      <vt:lpstr> 2. CO  CHARAKTERIZUJE   KRITICKÉ  MYŠLENÍ ?   </vt:lpstr>
      <vt:lpstr>Struktura kritického myšlení:  </vt:lpstr>
      <vt:lpstr>Právní myšlení  dělá kritickým především  zdůvodňování a argumentace</vt:lpstr>
      <vt:lpstr>Překážky kritického myšlení </vt:lpstr>
      <vt:lpstr> A) Stereotypy  stereotypy mohou nabývat formy:  </vt:lpstr>
      <vt:lpstr> B)  Logické klamy </vt:lpstr>
      <vt:lpstr>C) Nesprávné  používání  pojmů, slov v právním jazyce    </vt:lpstr>
      <vt:lpstr>2. Základní otázky a problémy právní teorie a filosofie </vt:lpstr>
      <vt:lpstr>    Právně teoretické a filosofické otázky, které jsou zdrojem kritičnosti:    </vt:lpstr>
      <vt:lpstr>3.1. Problémy s definicemi a vymezením právních pojmů</vt:lpstr>
      <vt:lpstr>Jaké je řešení? </vt:lpstr>
      <vt:lpstr> Příklad nejasnosti definice „domácí násilí“ </vt:lpstr>
      <vt:lpstr>Rozsudek Nevyššího  správního soudu ze dne 31.3.2009, č.j.5 As 84/2008-81</vt:lpstr>
      <vt:lpstr>Argumenty NSS zpochybňující rozhodnutí nižších soudů</vt:lpstr>
      <vt:lpstr>Jaký koncept domácího násilí je potřebný? </vt:lpstr>
      <vt:lpstr>3.2. Aktuální otázky právní interpretace</vt:lpstr>
      <vt:lpstr>Základní premisy: </vt:lpstr>
      <vt:lpstr>  Porovnejte jak se měnilo porozumění zvířeti v  českém právu:     </vt:lpstr>
      <vt:lpstr>  Modely právní interpretace:  pozitivistický, hermeneutický, pragmatický přístup </vt:lpstr>
      <vt:lpstr>Pozitivistický přístup v interpretaci </vt:lpstr>
      <vt:lpstr>Hermeneutický přístup k interpretaci</vt:lpstr>
      <vt:lpstr>Hermeneutický přístup v interpretaci </vt:lpstr>
      <vt:lpstr>- Pragmatický model právní interpretace</vt:lpstr>
      <vt:lpstr>Právní interpretace  lidských  práv jako specifický problém: </vt:lpstr>
      <vt:lpstr>   4. Několik metodických rad:      Čeho byste se měli  vyvarovat při psaní teoretické  práce z oblasti práva     </vt:lpstr>
      <vt:lpstr>Rada č. 2</vt:lpstr>
      <vt:lpstr>Rada č.3</vt:lpstr>
      <vt:lpstr>Rada č. 4 a 5</vt:lpstr>
      <vt:lpstr>Rada poslední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KRITICKÉ  PRÁVNÍ   MYŠLENÍ</dc:title>
  <dc:creator>Tester</dc:creator>
  <cp:lastModifiedBy>Tatiana Machalová</cp:lastModifiedBy>
  <cp:revision>11</cp:revision>
  <dcterms:created xsi:type="dcterms:W3CDTF">2013-11-19T15:52:44Z</dcterms:created>
  <dcterms:modified xsi:type="dcterms:W3CDTF">2014-12-18T08:25:30Z</dcterms:modified>
</cp:coreProperties>
</file>