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37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9BC3F-AE3C-4380-9F50-9E80036DC9CD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53416-BE07-4E7A-B2DB-BDBA1E60BF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47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53416-BE07-4E7A-B2DB-BDBA1E60BF36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5E8D55-2D09-4CFA-93F7-3B1AA09024E9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0ECA17-583E-459D-AA90-12F51A60B8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728" y="0"/>
            <a:ext cx="6643734" cy="92867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POSTAVENÍ FIRMY - </a:t>
            </a:r>
            <a:r>
              <a:rPr lang="cs-CZ" sz="3100" dirty="0" smtClean="0"/>
              <a:t>Rizika povolání</a:t>
            </a:r>
            <a:endParaRPr lang="cs-CZ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1071538" y="2285992"/>
            <a:ext cx="8072494" cy="4214842"/>
            <a:chOff x="1071538" y="2285992"/>
            <a:chExt cx="8072494" cy="4214842"/>
          </a:xfrm>
        </p:grpSpPr>
        <p:sp>
          <p:nvSpPr>
            <p:cNvPr id="4" name="Rovnoramenný trojúhelník 3"/>
            <p:cNvSpPr/>
            <p:nvPr/>
          </p:nvSpPr>
          <p:spPr>
            <a:xfrm>
              <a:off x="3071834" y="2714620"/>
              <a:ext cx="3786214" cy="292895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dirty="0" smtClean="0"/>
                <a:t>FIRMA</a:t>
              </a:r>
              <a:endParaRPr lang="cs-CZ" sz="2400" dirty="0"/>
            </a:p>
          </p:txBody>
        </p:sp>
        <p:cxnSp>
          <p:nvCxnSpPr>
            <p:cNvPr id="6" name="Přímá spojovací šipka 5"/>
            <p:cNvCxnSpPr/>
            <p:nvPr/>
          </p:nvCxnSpPr>
          <p:spPr>
            <a:xfrm>
              <a:off x="3000396" y="2714620"/>
              <a:ext cx="1071570" cy="7858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ovací šipka 6"/>
            <p:cNvCxnSpPr/>
            <p:nvPr/>
          </p:nvCxnSpPr>
          <p:spPr>
            <a:xfrm rot="5400000" flipH="1" flipV="1">
              <a:off x="4679983" y="6107131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šipka 7"/>
            <p:cNvCxnSpPr/>
            <p:nvPr/>
          </p:nvCxnSpPr>
          <p:spPr>
            <a:xfrm rot="10800000" flipV="1">
              <a:off x="6072230" y="2786058"/>
              <a:ext cx="107157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šipka 8"/>
            <p:cNvCxnSpPr/>
            <p:nvPr/>
          </p:nvCxnSpPr>
          <p:spPr>
            <a:xfrm rot="10800000" flipV="1">
              <a:off x="6858048" y="3929066"/>
              <a:ext cx="1143008" cy="6429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šipka 9"/>
            <p:cNvCxnSpPr/>
            <p:nvPr/>
          </p:nvCxnSpPr>
          <p:spPr>
            <a:xfrm>
              <a:off x="2286016" y="3643314"/>
              <a:ext cx="1071570" cy="7858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ovéPole 20"/>
            <p:cNvSpPr txBox="1"/>
            <p:nvPr/>
          </p:nvSpPr>
          <p:spPr>
            <a:xfrm>
              <a:off x="1071538" y="5610541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ORGANIZACE</a:t>
              </a:r>
              <a:endParaRPr lang="cs-CZ" dirty="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6643702" y="5643578"/>
              <a:ext cx="25003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LIDSKÝ FAKTOR</a:t>
              </a:r>
              <a:endParaRPr lang="cs-CZ" sz="2400" dirty="0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4500594" y="2285992"/>
              <a:ext cx="9286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CÍLE</a:t>
              </a:r>
              <a:endParaRPr lang="cs-CZ" sz="24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 rot="2221403">
              <a:off x="2188816" y="3038372"/>
              <a:ext cx="17145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Ekonomie</a:t>
              </a:r>
            </a:p>
            <a:p>
              <a:endParaRPr lang="cs-CZ" sz="2400" dirty="0"/>
            </a:p>
            <a:p>
              <a:endParaRPr lang="cs-CZ" sz="24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 rot="2240087">
              <a:off x="1829053" y="4094256"/>
              <a:ext cx="1643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Politika</a:t>
              </a:r>
              <a:endParaRPr lang="cs-CZ" dirty="0"/>
            </a:p>
          </p:txBody>
        </p:sp>
        <p:sp>
          <p:nvSpPr>
            <p:cNvPr id="28" name="TextovéPole 27"/>
            <p:cNvSpPr txBox="1"/>
            <p:nvPr/>
          </p:nvSpPr>
          <p:spPr>
            <a:xfrm rot="19814803">
              <a:off x="6226066" y="3002727"/>
              <a:ext cx="15716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Ekologie</a:t>
              </a:r>
              <a:endParaRPr lang="cs-CZ" sz="2400" dirty="0"/>
            </a:p>
          </p:txBody>
        </p:sp>
        <p:sp>
          <p:nvSpPr>
            <p:cNvPr id="29" name="TextovéPole 28"/>
            <p:cNvSpPr txBox="1"/>
            <p:nvPr/>
          </p:nvSpPr>
          <p:spPr>
            <a:xfrm rot="19818807">
              <a:off x="7007416" y="4091325"/>
              <a:ext cx="1643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Legislativa</a:t>
              </a:r>
              <a:endParaRPr lang="cs-CZ" dirty="0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5143536" y="5786454"/>
              <a:ext cx="1643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Trh</a:t>
              </a:r>
              <a:endParaRPr lang="cs-CZ" sz="2400" dirty="0"/>
            </a:p>
          </p:txBody>
        </p:sp>
      </p:grpSp>
      <p:sp>
        <p:nvSpPr>
          <p:cNvPr id="32" name="TextovéPole 31"/>
          <p:cNvSpPr txBox="1"/>
          <p:nvPr/>
        </p:nvSpPr>
        <p:spPr>
          <a:xfrm>
            <a:off x="1500166" y="1071546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Riziko         v centrálně řízené ekonomice</a:t>
            </a:r>
          </a:p>
          <a:p>
            <a:r>
              <a:rPr lang="cs-CZ" sz="2400" dirty="0" smtClean="0"/>
              <a:t>                  v tržní ekonomice</a:t>
            </a:r>
            <a:endParaRPr lang="cs-CZ" dirty="0"/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2428860" y="12858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>
            <a:off x="2428860" y="1285860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 startAt="2"/>
            </a:pPr>
            <a:r>
              <a:rPr lang="cs-CZ" u="sng" dirty="0" smtClean="0"/>
              <a:t>VÝROBKOVÁ – INOVAČNÍ</a:t>
            </a:r>
          </a:p>
          <a:p>
            <a:pPr marL="596646" indent="-514350"/>
            <a:r>
              <a:rPr lang="cs-CZ" sz="2800" dirty="0" smtClean="0"/>
              <a:t>Založena na inovační aktivitě firmy (4 z 5 nových výrobků ztroskotá na trhu).</a:t>
            </a:r>
          </a:p>
          <a:p>
            <a:pPr marL="596646" indent="-514350"/>
            <a:r>
              <a:rPr lang="cs-CZ" sz="2800" dirty="0" smtClean="0"/>
              <a:t>Výrobek je vyráběn dle představ výrobce o užitných parametrech výrobku (mohou být odlišné od uživatele).</a:t>
            </a:r>
          </a:p>
          <a:p>
            <a:pPr marL="596646" indent="-514350">
              <a:buFont typeface="+mj-lt"/>
              <a:buAutoNum type="arabicPeriod" startAt="3"/>
            </a:pPr>
            <a:r>
              <a:rPr lang="cs-CZ" u="sng" dirty="0" smtClean="0"/>
              <a:t>PRODEJNÍ KONCEPCE</a:t>
            </a:r>
          </a:p>
          <a:p>
            <a:pPr marL="596646" indent="-514350"/>
            <a:r>
              <a:rPr lang="cs-CZ" sz="2800" dirty="0" smtClean="0"/>
              <a:t>Akcentuje prodejní aktivity firmy (zdokonalování prodejních metod &gt;agresivita prodeje).</a:t>
            </a:r>
          </a:p>
          <a:p>
            <a:pPr marL="596646" indent="-514350">
              <a:buFont typeface="+mj-lt"/>
              <a:buAutoNum type="arabicPeriod" startAt="4"/>
            </a:pPr>
            <a:r>
              <a:rPr lang="cs-CZ" u="sng" dirty="0" smtClean="0"/>
              <a:t>MARKETINGOVÁ KONCEPCE</a:t>
            </a:r>
          </a:p>
          <a:p>
            <a:pPr marL="596646" indent="-514350"/>
            <a:r>
              <a:rPr lang="cs-CZ" dirty="0" smtClean="0"/>
              <a:t>Akcentují orientaci na komplexní potřeby uživatele.</a:t>
            </a:r>
          </a:p>
          <a:p>
            <a:pPr marL="596646" indent="-514350">
              <a:buFont typeface="+mj-lt"/>
              <a:buAutoNum type="arabicPeriod" startAt="4"/>
            </a:pPr>
            <a:endParaRPr lang="cs-CZ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/>
          <a:lstStyle/>
          <a:p>
            <a:pPr lvl="1"/>
            <a:r>
              <a:rPr lang="cs-CZ" dirty="0" smtClean="0"/>
              <a:t>Komplexní servis</a:t>
            </a:r>
          </a:p>
          <a:p>
            <a:pPr lvl="1"/>
            <a:r>
              <a:rPr lang="cs-CZ" dirty="0" smtClean="0"/>
              <a:t>Těsný kontakt s uživatelem</a:t>
            </a:r>
          </a:p>
          <a:p>
            <a:pPr lvl="1"/>
            <a:r>
              <a:rPr lang="cs-CZ" dirty="0" smtClean="0"/>
              <a:t>Rychlá reakce na podněty </a:t>
            </a:r>
          </a:p>
          <a:p>
            <a:pPr lvl="1"/>
            <a:r>
              <a:rPr lang="cs-CZ" dirty="0" smtClean="0"/>
              <a:t>Podřizování se „</a:t>
            </a:r>
            <a:r>
              <a:rPr lang="cs-CZ" dirty="0" err="1" smtClean="0"/>
              <a:t>imperativum</a:t>
            </a:r>
            <a:r>
              <a:rPr lang="cs-CZ" dirty="0" smtClean="0"/>
              <a:t>“ doby (ekologie, zdraví, energetické úspory)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M. politika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4962540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Obchodní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Výrobní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Řídící</a:t>
            </a:r>
          </a:p>
          <a:p>
            <a:pPr marL="596646" indent="-514350">
              <a:buNone/>
            </a:pPr>
            <a:endParaRPr lang="cs-CZ" dirty="0" smtClean="0"/>
          </a:p>
          <a:p>
            <a:pPr marL="596646" indent="-514350">
              <a:buAutoNum type="arabicParenR"/>
            </a:pPr>
            <a:r>
              <a:rPr lang="cs-CZ" u="sng" dirty="0" smtClean="0"/>
              <a:t>OBCHODNÍ</a:t>
            </a:r>
          </a:p>
          <a:p>
            <a:pPr marL="870966" lvl="1" indent="-514350"/>
            <a:r>
              <a:rPr lang="cs-CZ" dirty="0" smtClean="0"/>
              <a:t>Průzkum trhu</a:t>
            </a:r>
          </a:p>
          <a:p>
            <a:pPr marL="870966" lvl="1" indent="-514350"/>
            <a:r>
              <a:rPr lang="cs-CZ" dirty="0" smtClean="0"/>
              <a:t>Plánování prodeje</a:t>
            </a:r>
          </a:p>
          <a:p>
            <a:pPr marL="870966" lvl="1" indent="-514350"/>
            <a:r>
              <a:rPr lang="cs-CZ" dirty="0" smtClean="0"/>
              <a:t>Podněcování prodeje</a:t>
            </a:r>
          </a:p>
          <a:p>
            <a:pPr marL="870966" lvl="1" indent="-514350"/>
            <a:r>
              <a:rPr lang="cs-CZ" dirty="0" smtClean="0"/>
              <a:t>Rozvoj obchodních metod</a:t>
            </a:r>
          </a:p>
          <a:p>
            <a:pPr marL="870966" lvl="1" indent="-514350"/>
            <a:r>
              <a:rPr lang="cs-CZ" dirty="0" smtClean="0"/>
              <a:t>Reklama</a:t>
            </a:r>
          </a:p>
          <a:p>
            <a:pPr marL="870966" lvl="1" indent="-514350"/>
            <a:r>
              <a:rPr lang="cs-CZ" dirty="0" smtClean="0"/>
              <a:t>Cenová strategie</a:t>
            </a:r>
          </a:p>
          <a:p>
            <a:pPr marL="870966" lvl="1" indent="-514350"/>
            <a:endParaRPr lang="cs-CZ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2</a:t>
            </a:r>
            <a:r>
              <a:rPr lang="cs-CZ" sz="3000" dirty="0" smtClean="0"/>
              <a:t>) </a:t>
            </a:r>
            <a:r>
              <a:rPr lang="cs-CZ" sz="3000" u="sng" dirty="0" smtClean="0"/>
              <a:t>VÝROBNÍ</a:t>
            </a:r>
          </a:p>
          <a:p>
            <a:pPr lvl="1"/>
            <a:r>
              <a:rPr lang="cs-CZ" sz="2600" dirty="0" smtClean="0"/>
              <a:t>Technický výzkum a vývoj</a:t>
            </a:r>
          </a:p>
          <a:p>
            <a:pPr lvl="1"/>
            <a:r>
              <a:rPr lang="cs-CZ" sz="2600" dirty="0" smtClean="0"/>
              <a:t>Programování výroby</a:t>
            </a:r>
          </a:p>
          <a:p>
            <a:pPr lvl="1"/>
            <a:r>
              <a:rPr lang="cs-CZ" sz="2600" dirty="0" smtClean="0"/>
              <a:t>Investice a </a:t>
            </a:r>
            <a:r>
              <a:rPr lang="cs-CZ" sz="2600" dirty="0" err="1" smtClean="0"/>
              <a:t>invest</a:t>
            </a:r>
            <a:r>
              <a:rPr lang="cs-CZ" sz="2600" dirty="0" smtClean="0"/>
              <a:t>. </a:t>
            </a:r>
            <a:r>
              <a:rPr lang="cs-CZ" sz="2600" dirty="0" err="1" smtClean="0"/>
              <a:t>pol</a:t>
            </a:r>
            <a:r>
              <a:rPr lang="cs-CZ" sz="2600" dirty="0" smtClean="0"/>
              <a:t>.</a:t>
            </a:r>
          </a:p>
          <a:p>
            <a:pPr lvl="1"/>
            <a:r>
              <a:rPr lang="cs-CZ" sz="2600" dirty="0" smtClean="0"/>
              <a:t>Výrobní a výrobková politika (volba sortimentu, velikosti </a:t>
            </a:r>
            <a:r>
              <a:rPr lang="cs-CZ" sz="2600" dirty="0" err="1" smtClean="0"/>
              <a:t>serií</a:t>
            </a:r>
            <a:r>
              <a:rPr lang="cs-CZ" sz="2600" dirty="0" smtClean="0"/>
              <a:t>, záruční doba, servis, obal, design, sledování a eliminace tržní životnosti…)</a:t>
            </a:r>
          </a:p>
          <a:p>
            <a:pPr lvl="1"/>
            <a:endParaRPr lang="cs-CZ" dirty="0" smtClean="0"/>
          </a:p>
          <a:p>
            <a:pPr marL="915988" lvl="1" indent="-825500">
              <a:buNone/>
            </a:pPr>
            <a:r>
              <a:rPr lang="cs-CZ" sz="3000" dirty="0" smtClean="0"/>
              <a:t>3) </a:t>
            </a:r>
            <a:r>
              <a:rPr lang="cs-CZ" sz="3000" u="sng" dirty="0" smtClean="0"/>
              <a:t>ŘÍDÍCÍ</a:t>
            </a:r>
          </a:p>
          <a:p>
            <a:pPr lvl="1"/>
            <a:r>
              <a:rPr lang="cs-CZ" sz="2600" dirty="0" smtClean="0"/>
              <a:t>Personální politika</a:t>
            </a:r>
          </a:p>
          <a:p>
            <a:pPr lvl="1"/>
            <a:r>
              <a:rPr lang="cs-CZ" sz="2600" dirty="0" smtClean="0"/>
              <a:t>Organizační politika</a:t>
            </a:r>
          </a:p>
          <a:p>
            <a:pPr lvl="1"/>
            <a:r>
              <a:rPr lang="cs-CZ" sz="2600" dirty="0" smtClean="0"/>
              <a:t>Alokace firemních zdrojů</a:t>
            </a:r>
            <a:endParaRPr lang="cs-CZ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Šipka dolů 20"/>
          <p:cNvSpPr/>
          <p:nvPr/>
        </p:nvSpPr>
        <p:spPr>
          <a:xfrm>
            <a:off x="4359600" y="6084000"/>
            <a:ext cx="360000" cy="57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4443768" y="5963644"/>
            <a:ext cx="2700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u="sng" dirty="0" smtClean="0"/>
              <a:t>MARKETINGOVÝ ALGORITMUS: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Koncepční fáze:</a:t>
            </a:r>
          </a:p>
          <a:p>
            <a:endParaRPr lang="cs-CZ" dirty="0" smtClean="0"/>
          </a:p>
          <a:p>
            <a:r>
              <a:rPr lang="cs-CZ" dirty="0" smtClean="0"/>
              <a:t>Analytická fáze: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Realizační fáze:</a:t>
            </a:r>
          </a:p>
        </p:txBody>
      </p:sp>
      <p:sp>
        <p:nvSpPr>
          <p:cNvPr id="13" name="Šipka dolů 12"/>
          <p:cNvSpPr/>
          <p:nvPr/>
        </p:nvSpPr>
        <p:spPr>
          <a:xfrm>
            <a:off x="7021718" y="2928934"/>
            <a:ext cx="360000" cy="3731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7021718" y="1692000"/>
            <a:ext cx="360000" cy="808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936660" y="1357298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M.  FILOSOFIE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09718" y="2500306"/>
            <a:ext cx="34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VELIKOST TRHU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09718" y="3071810"/>
            <a:ext cx="34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SEGMENTACE TRHU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09718" y="3643314"/>
            <a:ext cx="34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VÝKONNOST TRHU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09718" y="4214818"/>
            <a:ext cx="34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DYNAMIKA TRHU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09718" y="4786322"/>
            <a:ext cx="34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SLABÉ-SILNÉ STRÁNKY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14876" y="621508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MARKETING. STRAT.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Šipka dolů 19"/>
          <p:cNvSpPr/>
          <p:nvPr/>
        </p:nvSpPr>
        <p:spPr>
          <a:xfrm>
            <a:off x="4644000" y="3906000"/>
            <a:ext cx="360000" cy="57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6840000" y="1692000"/>
            <a:ext cx="360000" cy="21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>
            <a:off x="2700000" y="1692000"/>
            <a:ext cx="360000" cy="21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/>
          <a:lstStyle/>
          <a:p>
            <a:pPr algn="ctr"/>
            <a:endParaRPr lang="cs-CZ" dirty="0" smtClean="0"/>
          </a:p>
          <a:p>
            <a:pPr marL="365125" indent="1333500">
              <a:buNone/>
            </a:pPr>
            <a:r>
              <a:rPr lang="cs-CZ" sz="2400" dirty="0" smtClean="0"/>
              <a:t>MARKETING STRATEGIE</a:t>
            </a:r>
          </a:p>
          <a:p>
            <a:pPr marL="365125" indent="1333500">
              <a:buNone/>
            </a:pPr>
            <a:endParaRPr lang="cs-CZ" sz="2400" dirty="0" smtClean="0"/>
          </a:p>
          <a:p>
            <a:pPr marL="365125" indent="1333500">
              <a:buNone/>
            </a:pPr>
            <a:endParaRPr lang="cs-CZ" sz="2400" dirty="0" smtClean="0"/>
          </a:p>
          <a:p>
            <a:pPr marL="365125" indent="1333500">
              <a:buNone/>
            </a:pPr>
            <a:endParaRPr lang="cs-CZ" sz="2400" dirty="0" smtClean="0"/>
          </a:p>
          <a:p>
            <a:pPr marL="365125" indent="1333500">
              <a:buNone/>
            </a:pPr>
            <a:endParaRPr lang="cs-CZ" sz="2400" dirty="0" smtClean="0"/>
          </a:p>
          <a:p>
            <a:pPr marL="365125" indent="1333500">
              <a:buNone/>
            </a:pPr>
            <a:endParaRPr lang="cs-CZ" sz="2400" dirty="0" smtClean="0"/>
          </a:p>
          <a:p>
            <a:pPr marL="365125" indent="-3175">
              <a:buNone/>
            </a:pPr>
            <a:endParaRPr lang="cs-CZ" sz="2400" dirty="0" smtClean="0"/>
          </a:p>
          <a:p>
            <a:pPr marL="365125" indent="-3175">
              <a:buNone/>
            </a:pP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2790000" y="518066"/>
            <a:ext cx="4284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6840000" y="180000"/>
            <a:ext cx="360000" cy="108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760000" y="1285860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CENA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20000" y="1285860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SORTIMENT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60000" y="1785926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REKLAMACE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60000" y="2285992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DISTRIBUCE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760000" y="2786058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PRODEJ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20000" y="1785926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DESIGN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620000" y="2285992"/>
            <a:ext cx="252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OBAL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2880000" y="3873600"/>
            <a:ext cx="4140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1000100" y="3312383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TVORBA PRODUKTU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143768" y="3312383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PODPORA PRODUKTU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86116" y="4497181"/>
            <a:ext cx="31432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TRH</a:t>
            </a:r>
            <a:endParaRPr lang="cs-CZ" sz="3600" dirty="0"/>
          </a:p>
        </p:txBody>
      </p:sp>
      <p:sp>
        <p:nvSpPr>
          <p:cNvPr id="24" name="Šipka doprava 23"/>
          <p:cNvSpPr/>
          <p:nvPr/>
        </p:nvSpPr>
        <p:spPr>
          <a:xfrm rot="10800000">
            <a:off x="1018116" y="4640636"/>
            <a:ext cx="2268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1214414" y="5026895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ZPĚTNÁ VAZBA</a:t>
            </a:r>
            <a:endParaRPr lang="cs-CZ" sz="2400" dirty="0"/>
          </a:p>
        </p:txBody>
      </p:sp>
      <p:sp>
        <p:nvSpPr>
          <p:cNvPr id="26" name="Šipka doprava 25"/>
          <p:cNvSpPr/>
          <p:nvPr/>
        </p:nvSpPr>
        <p:spPr>
          <a:xfrm>
            <a:off x="1008000" y="5929330"/>
            <a:ext cx="2268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2714612" y="5884151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ZMĚNA ČI POTVRZENÍ MARKETINGOVÉ FILOSOFIE</a:t>
            </a:r>
            <a:endParaRPr lang="cs-CZ" sz="2400" dirty="0"/>
          </a:p>
        </p:txBody>
      </p:sp>
      <p:sp>
        <p:nvSpPr>
          <p:cNvPr id="4" name="Šipka dolů 3"/>
          <p:cNvSpPr/>
          <p:nvPr/>
        </p:nvSpPr>
        <p:spPr>
          <a:xfrm>
            <a:off x="2700000" y="518400"/>
            <a:ext cx="360000" cy="759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504960" cy="654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Vymezení marketingu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57216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Market = trh</a:t>
            </a:r>
          </a:p>
          <a:p>
            <a:r>
              <a:rPr lang="cs-CZ" sz="2600" dirty="0" smtClean="0"/>
              <a:t>M. je činnost usměrňující tok zboží od výrobce ke spotřebiteli</a:t>
            </a:r>
          </a:p>
          <a:p>
            <a:pPr algn="r">
              <a:buNone/>
            </a:pPr>
            <a:r>
              <a:rPr lang="cs-CZ" sz="2600" i="1" dirty="0" smtClean="0"/>
              <a:t>K. </a:t>
            </a:r>
            <a:r>
              <a:rPr lang="cs-CZ" sz="2600" i="1" dirty="0" err="1" smtClean="0"/>
              <a:t>Synnot</a:t>
            </a:r>
            <a:endParaRPr lang="cs-CZ" sz="2600" i="1" dirty="0" smtClean="0"/>
          </a:p>
          <a:p>
            <a:r>
              <a:rPr lang="cs-CZ" sz="2600" dirty="0" smtClean="0"/>
              <a:t>M. je proces přizpůsobování firmy měnícím se požadavkům zákazníkům</a:t>
            </a:r>
          </a:p>
          <a:p>
            <a:pPr algn="r">
              <a:buNone/>
            </a:pPr>
            <a:r>
              <a:rPr lang="cs-CZ" sz="2600" i="1" dirty="0" smtClean="0"/>
              <a:t>M. </a:t>
            </a:r>
            <a:r>
              <a:rPr lang="cs-CZ" sz="2600" i="1" dirty="0" err="1" smtClean="0"/>
              <a:t>Zober</a:t>
            </a:r>
            <a:endParaRPr lang="cs-CZ" sz="2600" i="1" dirty="0" smtClean="0"/>
          </a:p>
          <a:p>
            <a:r>
              <a:rPr lang="cs-CZ" sz="2600" dirty="0" smtClean="0"/>
              <a:t>M. je na trh zaměřená podnikatelská politika</a:t>
            </a:r>
          </a:p>
          <a:p>
            <a:pPr algn="r">
              <a:buNone/>
            </a:pPr>
            <a:r>
              <a:rPr lang="cs-CZ" sz="2600" i="1" dirty="0" smtClean="0"/>
              <a:t>R. Philips</a:t>
            </a:r>
          </a:p>
          <a:p>
            <a:r>
              <a:rPr lang="cs-CZ" sz="2600" dirty="0" smtClean="0"/>
              <a:t>M. není uměním prodat co jste vyrobili, ale poznáním toho co vyrábět </a:t>
            </a:r>
            <a:r>
              <a:rPr lang="cs-CZ" sz="2600" dirty="0" err="1" smtClean="0"/>
              <a:t>ev</a:t>
            </a:r>
            <a:r>
              <a:rPr lang="cs-CZ" sz="2600" dirty="0" smtClean="0"/>
              <a:t>. Nabízet</a:t>
            </a:r>
          </a:p>
          <a:p>
            <a:pPr algn="r">
              <a:buNone/>
            </a:pPr>
            <a:r>
              <a:rPr lang="cs-CZ" sz="2600" i="1" dirty="0" smtClean="0"/>
              <a:t>P. </a:t>
            </a:r>
            <a:r>
              <a:rPr lang="cs-CZ" sz="2600" i="1" dirty="0" err="1" smtClean="0"/>
              <a:t>Kotler</a:t>
            </a:r>
            <a:endParaRPr lang="cs-CZ" sz="2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M. je umění  identifikace a pochopení zákazníkových potřeb a tvorby jejich řešení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V nejobecnějším slova smyslu lze M. chápat jako takový způsob podnikatelského řízení firmy, které plně vychází z potřeb a požadavků trhu.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M. řízení vychází z potřeb zákazníka, doslova na něho myslí na každém kroku již před samotným vznikem výrobku.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Důležité: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M.řízení firmy = složitý proces řízení výroby, výzkumu, odbytu…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M. klade důraz na </a:t>
            </a:r>
            <a:r>
              <a:rPr lang="cs-CZ" sz="2800" u="sng" dirty="0" smtClean="0"/>
              <a:t>dlouhodobou orientaci </a:t>
            </a:r>
            <a:r>
              <a:rPr lang="cs-CZ" sz="2800" dirty="0" smtClean="0"/>
              <a:t>a prosperitu, nesleduje krátkodobé efekty.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M. orientace na zákazníka prostupuje </a:t>
            </a:r>
            <a:r>
              <a:rPr lang="cs-CZ" sz="2800" u="sng" dirty="0" smtClean="0"/>
              <a:t>celým </a:t>
            </a:r>
            <a:r>
              <a:rPr lang="cs-CZ" sz="2800" u="sng" dirty="0" err="1" smtClean="0"/>
              <a:t>repro</a:t>
            </a:r>
            <a:r>
              <a:rPr lang="cs-CZ" sz="2800" u="sng" dirty="0" smtClean="0"/>
              <a:t>. procesem </a:t>
            </a:r>
            <a:r>
              <a:rPr lang="cs-CZ" sz="2800" dirty="0" smtClean="0"/>
              <a:t>firmy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 praxi je těžké vést dělící čáru. M. koncepce musí prostupovat celou firmou.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Pozor: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319730"/>
          </a:xfrm>
        </p:spPr>
        <p:txBody>
          <a:bodyPr/>
          <a:lstStyle/>
          <a:p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Marketing ≠ výzkum trhu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Marketing ≠ pouze úspěšně prodat co se vytvořilo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 pro M. koncepci firmy nestačí pouze založit M. oddělení</a:t>
            </a:r>
          </a:p>
          <a:p>
            <a:pPr>
              <a:buNone/>
            </a:pPr>
            <a:endParaRPr lang="cs-CZ" sz="2600" dirty="0" smtClean="0"/>
          </a:p>
          <a:p>
            <a:r>
              <a:rPr lang="cs-CZ" sz="2600" dirty="0" smtClean="0"/>
              <a:t>Marketing ≠ reklama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Marketingová strategie předpokládá: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u="sng" dirty="0" smtClean="0"/>
              <a:t>Interdisciplinární přístup 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dirty="0" smtClean="0"/>
              <a:t>(ekonomie, statistika, sociologie,psychologie…)=&gt;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dirty="0" smtClean="0"/>
              <a:t>Systémovost, profesionalita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u="sng" dirty="0" smtClean="0"/>
              <a:t>Vztah teorie a praxe M.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dirty="0" smtClean="0"/>
              <a:t>M. Teorie není univerzální =&gt; tvůrčí aplikace na podmínky konkrétní firmy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u="sng" dirty="0" smtClean="0"/>
              <a:t>M je odrazem stavu tržní ekonomiky</a:t>
            </a:r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r>
              <a:rPr lang="cs-CZ" sz="2800" dirty="0" smtClean="0"/>
              <a:t>=&gt;M. koncepce odpovídá</a:t>
            </a:r>
            <a:endParaRPr lang="cs-CZ" sz="2800" u="sng" dirty="0" smtClean="0"/>
          </a:p>
          <a:p>
            <a:pPr marL="596646" indent="-514350">
              <a:buClr>
                <a:schemeClr val="accent1">
                  <a:lumMod val="50000"/>
                </a:schemeClr>
              </a:buClr>
              <a:buNone/>
            </a:pPr>
            <a:endParaRPr lang="cs-CZ" sz="2800" u="sng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r>
              <a:rPr lang="cs-CZ" dirty="0" smtClean="0"/>
              <a:t>Funkce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Zhospodárnění  (zefektivnění všech činností firmy </a:t>
            </a:r>
            <a:r>
              <a:rPr lang="cs-CZ" u="sng" dirty="0" smtClean="0"/>
              <a:t>aktivním</a:t>
            </a:r>
            <a:r>
              <a:rPr lang="cs-CZ" dirty="0" smtClean="0"/>
              <a:t> ovlivňováním trhu – např. reklamou, distribucí…=&gt; </a:t>
            </a:r>
            <a:r>
              <a:rPr lang="cs-CZ" dirty="0" smtClean="0">
                <a:solidFill>
                  <a:srgbClr val="FF0000"/>
                </a:solidFill>
              </a:rPr>
              <a:t>NIŽŠÍ NÁKLADY</a:t>
            </a:r>
          </a:p>
          <a:p>
            <a:pPr>
              <a:buNone/>
            </a:pPr>
            <a:r>
              <a:rPr lang="cs-CZ" u="sng" dirty="0" smtClean="0"/>
              <a:t>Důležité</a:t>
            </a:r>
            <a:r>
              <a:rPr lang="cs-CZ" dirty="0" smtClean="0"/>
              <a:t>:</a:t>
            </a:r>
          </a:p>
          <a:p>
            <a:r>
              <a:rPr lang="cs-CZ" dirty="0" smtClean="0"/>
              <a:t> vysoká kvalita produkce</a:t>
            </a:r>
          </a:p>
          <a:p>
            <a:r>
              <a:rPr lang="cs-CZ" dirty="0" smtClean="0"/>
              <a:t>Relativně nízké náklady</a:t>
            </a:r>
          </a:p>
          <a:p>
            <a:r>
              <a:rPr lang="cs-CZ" dirty="0" smtClean="0"/>
              <a:t>Vhodné firemní klima</a:t>
            </a:r>
          </a:p>
          <a:p>
            <a:r>
              <a:rPr lang="cs-CZ" dirty="0" smtClean="0"/>
              <a:t>Relativně vysoká adaptabilita firmy</a:t>
            </a:r>
          </a:p>
          <a:p>
            <a:endParaRPr lang="cs-CZ" dirty="0" smtClean="0"/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9286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Stupně kultivace tržního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857232"/>
            <a:ext cx="749808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Důležité</a:t>
            </a:r>
            <a:r>
              <a:rPr lang="cs-CZ" sz="2600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cs-CZ" sz="2600" dirty="0" smtClean="0"/>
              <a:t>Aktivní přístup</a:t>
            </a:r>
          </a:p>
          <a:p>
            <a:pPr lvl="1"/>
            <a:r>
              <a:rPr lang="cs-CZ" sz="2600" dirty="0" smtClean="0"/>
              <a:t>Odvaha</a:t>
            </a:r>
          </a:p>
          <a:p>
            <a:pPr lvl="1"/>
            <a:r>
              <a:rPr lang="cs-CZ" sz="2600" dirty="0" smtClean="0"/>
              <a:t>Tvořivost</a:t>
            </a:r>
          </a:p>
          <a:p>
            <a:pPr lvl="1"/>
            <a:r>
              <a:rPr lang="cs-CZ" sz="2600" dirty="0" smtClean="0"/>
              <a:t>Odbornost</a:t>
            </a:r>
          </a:p>
          <a:p>
            <a:pPr lvl="1"/>
            <a:r>
              <a:rPr lang="cs-CZ" sz="2600" dirty="0" smtClean="0"/>
              <a:t>Energie</a:t>
            </a:r>
          </a:p>
          <a:p>
            <a:pPr lvl="1"/>
            <a:r>
              <a:rPr lang="cs-CZ" sz="2600" dirty="0" smtClean="0"/>
              <a:t>Vytrvalost</a:t>
            </a:r>
          </a:p>
          <a:p>
            <a:pPr lvl="1"/>
            <a:r>
              <a:rPr lang="cs-CZ" sz="2600" dirty="0" smtClean="0"/>
              <a:t>Zdravé sebehodnocení (uznání omylů a schopnost korekce)</a:t>
            </a:r>
          </a:p>
          <a:p>
            <a:pPr lvl="1"/>
            <a:endParaRPr lang="cs-CZ" sz="2600" dirty="0" smtClean="0"/>
          </a:p>
          <a:p>
            <a:pPr lvl="1" algn="ctr">
              <a:buNone/>
            </a:pPr>
            <a:r>
              <a:rPr lang="cs-CZ" sz="2600" dirty="0" smtClean="0"/>
              <a:t>KRITÉRIEM ÚSPĚŠNOSTI = VÝSLEDKY DOSAŽENÉ NA TRHU</a:t>
            </a:r>
            <a:endParaRPr lang="cs-CZ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22672" cy="1142984"/>
          </a:xfrm>
        </p:spPr>
        <p:txBody>
          <a:bodyPr/>
          <a:lstStyle/>
          <a:p>
            <a:r>
              <a:rPr lang="cs-CZ" dirty="0" smtClean="0"/>
              <a:t>Typy podnikatelských koncepcí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Výrobní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Výrobková – inovační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Prodejní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Marketingová</a:t>
            </a:r>
          </a:p>
          <a:p>
            <a:pPr marL="596646" indent="-514350">
              <a:buNone/>
            </a:pPr>
            <a:endParaRPr lang="cs-CZ" dirty="0" smtClean="0"/>
          </a:p>
          <a:p>
            <a:pPr marL="596646" indent="-514350">
              <a:buFont typeface="+mj-lt"/>
              <a:buAutoNum type="arabicPeriod"/>
            </a:pPr>
            <a:r>
              <a:rPr lang="cs-CZ" u="sng" dirty="0" smtClean="0"/>
              <a:t>VÝROBNÍ</a:t>
            </a:r>
          </a:p>
          <a:p>
            <a:pPr marL="596646" indent="-514350"/>
            <a:r>
              <a:rPr lang="cs-CZ" sz="2800" dirty="0" smtClean="0"/>
              <a:t>Akcentuje výrobní možnosti firmy</a:t>
            </a:r>
          </a:p>
          <a:p>
            <a:pPr marL="596646" indent="-514350"/>
            <a:r>
              <a:rPr lang="cs-CZ" sz="2800" dirty="0" smtClean="0"/>
              <a:t>Velké série &gt; snižování nákladů &gt; růst produktivity &gt; snižování ceny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725</TotalTime>
  <Words>566</Words>
  <Application>Microsoft Office PowerPoint</Application>
  <PresentationFormat>Předvádění na obrazovce (4:3)</PresentationFormat>
  <Paragraphs>151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POSTAVENÍ FIRMY - Rizika povolání</vt:lpstr>
      <vt:lpstr>Vymezení marketingu </vt:lpstr>
      <vt:lpstr>Prezentace aplikace PowerPoint</vt:lpstr>
      <vt:lpstr>Důležité: </vt:lpstr>
      <vt:lpstr> Pozor: </vt:lpstr>
      <vt:lpstr>Marketingová strategie předpokládá:</vt:lpstr>
      <vt:lpstr>Funkce marketingu</vt:lpstr>
      <vt:lpstr>Stupně kultivace tržního prostředí</vt:lpstr>
      <vt:lpstr>Typy podnikatelských koncepcí</vt:lpstr>
      <vt:lpstr>Prezentace aplikace PowerPoint</vt:lpstr>
      <vt:lpstr>Prezentace aplikace PowerPoint</vt:lpstr>
      <vt:lpstr>M. politika firmy</vt:lpstr>
      <vt:lpstr>Prezentace aplikace PowerPoint</vt:lpstr>
      <vt:lpstr>MARKETINGOVÝ ALGORITMUS: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FIRMY     RIZIKA POVOLÁNÍ</dc:title>
  <dc:creator>Pecik</dc:creator>
  <cp:lastModifiedBy>Jiří Blažek</cp:lastModifiedBy>
  <cp:revision>51</cp:revision>
  <dcterms:created xsi:type="dcterms:W3CDTF">2014-09-11T09:31:39Z</dcterms:created>
  <dcterms:modified xsi:type="dcterms:W3CDTF">2014-10-21T08:06:25Z</dcterms:modified>
</cp:coreProperties>
</file>