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58" r:id="rId30"/>
    <p:sldId id="259" r:id="rId31"/>
    <p:sldId id="261" r:id="rId32"/>
    <p:sldId id="262" r:id="rId33"/>
    <p:sldId id="260" r:id="rId34"/>
    <p:sldId id="263" r:id="rId35"/>
    <p:sldId id="264" r:id="rId36"/>
    <p:sldId id="265" r:id="rId37"/>
    <p:sldId id="266" r:id="rId38"/>
    <p:sldId id="267" r:id="rId39"/>
    <p:sldId id="268" r:id="rId40"/>
    <p:sldId id="269" r:id="rId4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7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62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29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33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85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277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66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36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37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32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BF2D9-0C4F-4589-A00B-E2A5798D2583}" type="datetimeFigureOut">
              <a:rPr lang="cs-CZ" smtClean="0"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A57C-24B5-40E9-81E4-FF72DF1B5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88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 za škodu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Pracovní právo ve veřejné správě</a:t>
            </a:r>
          </a:p>
          <a:p>
            <a:pPr algn="r"/>
            <a:r>
              <a:rPr lang="cs-CZ" dirty="0" smtClean="0"/>
              <a:t>Podzim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289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zaměstnance – příčinná souvislost </a:t>
            </a:r>
            <a:endParaRPr lang="cs-CZ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Příčinná souvislost mezi vznikem škody a porušením povinností</a:t>
            </a:r>
          </a:p>
          <a:p>
            <a:pPr lvl="1" eaLnBrk="1" hangingPunct="1"/>
            <a:r>
              <a:rPr lang="cs-CZ" dirty="0" smtClean="0"/>
              <a:t>okolnost, bez které by následky nenastaly</a:t>
            </a:r>
          </a:p>
          <a:p>
            <a:pPr lvl="1" eaLnBrk="1" hangingPunct="1"/>
            <a:r>
              <a:rPr lang="cs-CZ" dirty="0" smtClean="0"/>
              <a:t>vznik škody – porušení povinností“</a:t>
            </a:r>
          </a:p>
          <a:p>
            <a:pPr lvl="1" eaLnBrk="1" hangingPunct="1"/>
            <a:r>
              <a:rPr lang="cs-CZ" dirty="0" smtClean="0"/>
              <a:t>porušení povinnosti nemusí být jedinou příčinou</a:t>
            </a:r>
          </a:p>
          <a:p>
            <a:pPr lvl="1"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46332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zaměstnance – zavinění</a:t>
            </a:r>
            <a:endParaRPr lang="cs-CZ" dirty="0"/>
          </a:p>
        </p:txBody>
      </p:sp>
      <p:sp>
        <p:nvSpPr>
          <p:cNvPr id="2662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Vztah zaměstnance k jednání (myšlenkový)</a:t>
            </a:r>
          </a:p>
          <a:p>
            <a:pPr eaLnBrk="1" hangingPunct="1"/>
            <a:r>
              <a:rPr lang="cs-CZ" dirty="0" smtClean="0"/>
              <a:t>Úmysl vs. Nedbalost</a:t>
            </a:r>
          </a:p>
          <a:p>
            <a:pPr eaLnBrk="1" hangingPunct="1"/>
            <a:r>
              <a:rPr lang="cs-CZ" dirty="0" smtClean="0"/>
              <a:t>Není-li zavinění, není odpovědnost!!!</a:t>
            </a:r>
          </a:p>
          <a:p>
            <a:pPr eaLnBrk="1" hangingPunct="1"/>
            <a:r>
              <a:rPr lang="cs-CZ" dirty="0" smtClean="0"/>
              <a:t>Zavinění prokazuje zaměstnavatel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cs-CZ" dirty="0" smtClean="0"/>
              <a:t>Př. Účetní – pozdní platba</a:t>
            </a:r>
          </a:p>
          <a:p>
            <a:pPr lvl="1" eaLnBrk="1" hangingPunct="1"/>
            <a:r>
              <a:rPr lang="cs-CZ" dirty="0" smtClean="0"/>
              <a:t>Porušení povinnosti</a:t>
            </a:r>
          </a:p>
          <a:p>
            <a:pPr lvl="1" eaLnBrk="1" hangingPunct="1"/>
            <a:r>
              <a:rPr lang="cs-CZ" dirty="0" smtClean="0"/>
              <a:t>Škoda</a:t>
            </a:r>
          </a:p>
          <a:p>
            <a:pPr lvl="1" eaLnBrk="1" hangingPunct="1"/>
            <a:r>
              <a:rPr lang="cs-CZ" dirty="0" smtClean="0"/>
              <a:t>Příčinná souvislost</a:t>
            </a:r>
          </a:p>
          <a:p>
            <a:pPr lvl="1" eaLnBrk="1" hangingPunct="1"/>
            <a:r>
              <a:rPr lang="cs-CZ" dirty="0" smtClean="0"/>
              <a:t>Není zavinění </a:t>
            </a:r>
          </a:p>
          <a:p>
            <a:pPr lvl="1"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/>
            <a:endParaRPr lang="cs-CZ" dirty="0" smtClean="0"/>
          </a:p>
          <a:p>
            <a:pPr lvl="1"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4548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zaměstnance – předcházení škodám</a:t>
            </a:r>
            <a:endParaRPr lang="cs-CZ" dirty="0"/>
          </a:p>
        </p:txBody>
      </p:sp>
      <p:sp>
        <p:nvSpPr>
          <p:cNvPr id="2765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lvl="1" eaLnBrk="1" hangingPunct="1"/>
            <a:r>
              <a:rPr lang="cs-CZ" dirty="0" err="1" smtClean="0"/>
              <a:t>Ust</a:t>
            </a:r>
            <a:r>
              <a:rPr lang="cs-CZ" dirty="0" smtClean="0"/>
              <a:t>. § 249 ZP „</a:t>
            </a:r>
            <a:r>
              <a:rPr lang="cs-CZ" i="1" dirty="0" smtClean="0"/>
              <a:t>hrozí-li škoda, je povinen na ni upozornit nadřízeného</a:t>
            </a:r>
            <a:r>
              <a:rPr lang="cs-CZ" dirty="0" smtClean="0"/>
              <a:t>“</a:t>
            </a:r>
          </a:p>
          <a:p>
            <a:pPr lvl="1" eaLnBrk="1" hangingPunct="1"/>
            <a:r>
              <a:rPr lang="cs-CZ" dirty="0" err="1" smtClean="0"/>
              <a:t>Ust</a:t>
            </a:r>
            <a:r>
              <a:rPr lang="cs-CZ" dirty="0" smtClean="0"/>
              <a:t> § 251 ZP „</a:t>
            </a:r>
            <a:r>
              <a:rPr lang="cs-CZ" i="1" dirty="0" smtClean="0"/>
              <a:t>Na zaměstnanci, který </a:t>
            </a:r>
            <a:r>
              <a:rPr lang="cs-CZ" b="1" i="1" dirty="0" smtClean="0"/>
              <a:t>vědomě</a:t>
            </a:r>
            <a:r>
              <a:rPr lang="cs-CZ" i="1" dirty="0" smtClean="0"/>
              <a:t> neupozornil nadřízeného vedoucího zaměstnance na škodu hrozící zaměstnavateli nebo nezakročil proti hrozící škodě, ačkoliv by tím bylo zabráněno bezprostřednímu vzniku škody …“</a:t>
            </a:r>
          </a:p>
          <a:p>
            <a:pPr lvl="1" eaLnBrk="1" hangingPunct="1"/>
            <a:r>
              <a:rPr lang="cs-CZ" dirty="0" smtClean="0"/>
              <a:t>Tzv. </a:t>
            </a:r>
            <a:r>
              <a:rPr lang="cs-CZ" dirty="0" err="1" smtClean="0"/>
              <a:t>zakročovací</a:t>
            </a:r>
            <a:r>
              <a:rPr lang="cs-CZ" dirty="0" smtClean="0"/>
              <a:t> povinnost</a:t>
            </a:r>
          </a:p>
        </p:txBody>
      </p:sp>
    </p:spTree>
    <p:extLst>
      <p:ext uri="{BB962C8B-B14F-4D97-AF65-F5344CB8AC3E}">
        <p14:creationId xmlns:p14="http://schemas.microsoft.com/office/powerpoint/2010/main" val="3397554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zaměstnance - schodek</a:t>
            </a:r>
            <a:endParaRPr lang="cs-CZ" dirty="0"/>
          </a:p>
        </p:txBody>
      </p:sp>
      <p:sp>
        <p:nvSpPr>
          <p:cNvPr id="2867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90688"/>
            <a:ext cx="8832112" cy="4873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dirty="0" smtClean="0"/>
              <a:t>Zavinění se presumuje</a:t>
            </a:r>
          </a:p>
          <a:p>
            <a:pPr eaLnBrk="1" hangingPunct="1"/>
            <a:r>
              <a:rPr lang="cs-CZ" dirty="0" smtClean="0"/>
              <a:t>Ceniny, oběživo, zúčtovatelné hodnoty</a:t>
            </a:r>
          </a:p>
          <a:p>
            <a:pPr eaLnBrk="1" hangingPunct="1"/>
            <a:r>
              <a:rPr lang="cs-CZ" dirty="0" smtClean="0"/>
              <a:t>Předměty určené k obratu nebo oběhu</a:t>
            </a:r>
          </a:p>
          <a:p>
            <a:pPr eaLnBrk="1" hangingPunct="1"/>
            <a:r>
              <a:rPr lang="cs-CZ" dirty="0" smtClean="0"/>
              <a:t>Osobní dispozice zaměstnancem</a:t>
            </a:r>
          </a:p>
          <a:p>
            <a:pPr eaLnBrk="1" hangingPunct="1"/>
            <a:r>
              <a:rPr lang="cs-CZ" dirty="0" smtClean="0"/>
              <a:t>21 </a:t>
            </a:r>
            <a:r>
              <a:rPr lang="cs-CZ" dirty="0" err="1" smtClean="0"/>
              <a:t>Cdo</a:t>
            </a:r>
            <a:r>
              <a:rPr lang="cs-CZ" dirty="0" smtClean="0"/>
              <a:t> 3794/2007 </a:t>
            </a:r>
          </a:p>
          <a:p>
            <a:pPr lvl="1" eaLnBrk="1" hangingPunct="1"/>
            <a:r>
              <a:rPr lang="cs-CZ" dirty="0" smtClean="0"/>
              <a:t>NE </a:t>
            </a:r>
          </a:p>
          <a:p>
            <a:pPr lvl="2" eaLnBrk="1" hangingPunct="1"/>
            <a:r>
              <a:rPr lang="cs-CZ" dirty="0" smtClean="0"/>
              <a:t>Automobil</a:t>
            </a:r>
          </a:p>
          <a:p>
            <a:pPr lvl="2" eaLnBrk="1" hangingPunct="1"/>
            <a:r>
              <a:rPr lang="cs-CZ" dirty="0" smtClean="0"/>
              <a:t>Vybavení kanceláře</a:t>
            </a:r>
          </a:p>
          <a:p>
            <a:pPr lvl="2" eaLnBrk="1" hangingPunct="1"/>
            <a:r>
              <a:rPr lang="cs-CZ" dirty="0" smtClean="0"/>
              <a:t>Služební telefon</a:t>
            </a:r>
          </a:p>
          <a:p>
            <a:pPr eaLnBrk="1" hangingPunct="1"/>
            <a:r>
              <a:rPr lang="cs-CZ" dirty="0" smtClean="0"/>
              <a:t>21 </a:t>
            </a:r>
            <a:r>
              <a:rPr lang="cs-CZ" dirty="0" err="1" smtClean="0"/>
              <a:t>Cdo</a:t>
            </a:r>
            <a:r>
              <a:rPr lang="cs-CZ" dirty="0" smtClean="0"/>
              <a:t> 2196/2010</a:t>
            </a:r>
          </a:p>
          <a:p>
            <a:pPr lvl="1" eaLnBrk="1" hangingPunct="1"/>
            <a:r>
              <a:rPr lang="cs-CZ" dirty="0" smtClean="0"/>
              <a:t>Osobní dispozice</a:t>
            </a:r>
          </a:p>
          <a:p>
            <a:pPr lvl="1" eaLnBrk="1" hangingPunct="1"/>
            <a:r>
              <a:rPr lang="cs-CZ" dirty="0" smtClean="0"/>
              <a:t>NE drobné předměty a např. i auto</a:t>
            </a:r>
          </a:p>
        </p:txBody>
      </p:sp>
    </p:spTree>
    <p:extLst>
      <p:ext uri="{BB962C8B-B14F-4D97-AF65-F5344CB8AC3E}">
        <p14:creationId xmlns:p14="http://schemas.microsoft.com/office/powerpoint/2010/main" val="2746429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zaměstnance - schodek</a:t>
            </a:r>
            <a:endParaRPr lang="cs-CZ" dirty="0"/>
          </a:p>
        </p:txBody>
      </p:sp>
      <p:sp>
        <p:nvSpPr>
          <p:cNvPr id="3174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Inventarizace</a:t>
            </a:r>
          </a:p>
          <a:p>
            <a:pPr eaLnBrk="1" hangingPunct="1"/>
            <a:r>
              <a:rPr lang="cs-CZ" dirty="0" smtClean="0"/>
              <a:t>Odstoupení od dohody</a:t>
            </a:r>
          </a:p>
          <a:p>
            <a:pPr eaLnBrk="1" hangingPunct="1"/>
            <a:r>
              <a:rPr lang="cs-CZ" dirty="0" smtClean="0"/>
              <a:t>Společná odpovědnost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21 </a:t>
            </a:r>
            <a:r>
              <a:rPr lang="cs-CZ" dirty="0" err="1" smtClean="0"/>
              <a:t>Cdo</a:t>
            </a:r>
            <a:r>
              <a:rPr lang="cs-CZ" dirty="0" smtClean="0"/>
              <a:t> 1358/2002</a:t>
            </a:r>
          </a:p>
          <a:p>
            <a:pPr lvl="1" eaLnBrk="1" hangingPunct="1"/>
            <a:r>
              <a:rPr lang="cs-CZ" dirty="0" smtClean="0"/>
              <a:t>Inventarizace není jediným důkazním prostředkem</a:t>
            </a:r>
          </a:p>
          <a:p>
            <a:pPr lvl="1" eaLnBrk="1" hangingPunct="1"/>
            <a:r>
              <a:rPr lang="cs-CZ" dirty="0" smtClean="0"/>
              <a:t>Z-l prokáže i jinými způsoby</a:t>
            </a:r>
          </a:p>
          <a:p>
            <a:pPr eaLnBrk="1" hangingPunct="1"/>
            <a:r>
              <a:rPr lang="cs-CZ" dirty="0" smtClean="0"/>
              <a:t>21 </a:t>
            </a:r>
            <a:r>
              <a:rPr lang="cs-CZ" dirty="0" err="1" smtClean="0"/>
              <a:t>Cdo</a:t>
            </a:r>
            <a:r>
              <a:rPr lang="cs-CZ" dirty="0" smtClean="0"/>
              <a:t> 2426/2009</a:t>
            </a:r>
          </a:p>
          <a:p>
            <a:pPr lvl="1" eaLnBrk="1" hangingPunct="1"/>
            <a:r>
              <a:rPr lang="cs-CZ" dirty="0" smtClean="0"/>
              <a:t>Více individuálních dohod místo společné odpovědnosti - OK</a:t>
            </a:r>
          </a:p>
        </p:txBody>
      </p:sp>
    </p:spTree>
    <p:extLst>
      <p:ext uri="{BB962C8B-B14F-4D97-AF65-F5344CB8AC3E}">
        <p14:creationId xmlns:p14="http://schemas.microsoft.com/office/powerpoint/2010/main" val="1351925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zaměstnance - ztráta</a:t>
            </a:r>
            <a:endParaRPr lang="cs-CZ" dirty="0"/>
          </a:p>
        </p:txBody>
      </p:sp>
      <p:sp>
        <p:nvSpPr>
          <p:cNvPr id="3277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Zavinění se presumuje</a:t>
            </a:r>
          </a:p>
          <a:p>
            <a:pPr eaLnBrk="1" hangingPunct="1"/>
            <a:r>
              <a:rPr lang="cs-CZ" dirty="0" smtClean="0"/>
              <a:t>Dohoda</a:t>
            </a:r>
          </a:p>
          <a:p>
            <a:pPr eaLnBrk="1" hangingPunct="1"/>
            <a:r>
              <a:rPr lang="cs-CZ" dirty="0" smtClean="0"/>
              <a:t>Potvrzení o převzetí (do 50 tis.)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Př. Telefon</a:t>
            </a:r>
          </a:p>
          <a:p>
            <a:pPr lvl="1" eaLnBrk="1" hangingPunct="1"/>
            <a:r>
              <a:rPr lang="cs-CZ" dirty="0" smtClean="0"/>
              <a:t>Klidně rozbít a </a:t>
            </a:r>
            <a:r>
              <a:rPr lang="cs-CZ" dirty="0" err="1" smtClean="0"/>
              <a:t>znefunkčnit</a:t>
            </a:r>
            <a:endParaRPr lang="cs-CZ" dirty="0" smtClean="0"/>
          </a:p>
          <a:p>
            <a:pPr lvl="1" eaLnBrk="1" hangingPunct="1"/>
            <a:r>
              <a:rPr lang="cs-CZ" dirty="0" smtClean="0"/>
              <a:t>Vrátit zaměstnavateli</a:t>
            </a:r>
          </a:p>
          <a:p>
            <a:pPr lvl="1" eaLnBrk="1" hangingPunct="1"/>
            <a:endParaRPr lang="cs-CZ" dirty="0" smtClean="0"/>
          </a:p>
          <a:p>
            <a:pPr eaLnBrk="1" hangingPunct="1"/>
            <a:r>
              <a:rPr lang="cs-CZ" dirty="0" smtClean="0"/>
              <a:t>21 </a:t>
            </a:r>
            <a:r>
              <a:rPr lang="cs-CZ" dirty="0" err="1" smtClean="0"/>
              <a:t>Cdo</a:t>
            </a:r>
            <a:r>
              <a:rPr lang="cs-CZ" dirty="0" smtClean="0"/>
              <a:t> 2196/2010</a:t>
            </a:r>
          </a:p>
          <a:p>
            <a:pPr lvl="1" eaLnBrk="1" hangingPunct="1"/>
            <a:r>
              <a:rPr lang="cs-CZ" dirty="0" smtClean="0"/>
              <a:t>Předpokladem je existence pracovněprávního vztahu</a:t>
            </a:r>
          </a:p>
        </p:txBody>
      </p:sp>
    </p:spTree>
    <p:extLst>
      <p:ext uri="{BB962C8B-B14F-4D97-AF65-F5344CB8AC3E}">
        <p14:creationId xmlns:p14="http://schemas.microsoft.com/office/powerpoint/2010/main" val="2264197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zaměstnance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 smtClean="0"/>
              <a:t>Služební vozidlo a jeho užití</a:t>
            </a:r>
          </a:p>
          <a:p>
            <a:pPr lvl="1"/>
            <a:r>
              <a:rPr lang="cs-CZ" dirty="0" smtClean="0"/>
              <a:t>Cesta domů – parkování před domem (domluveno) – souvislost s výkonem </a:t>
            </a:r>
          </a:p>
          <a:p>
            <a:pPr lvl="1"/>
            <a:r>
              <a:rPr lang="cs-CZ" dirty="0" smtClean="0"/>
              <a:t>Víkendové užití – zneužití (porušení povinnosti)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1590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zaměstnance – náhrada škody</a:t>
            </a:r>
            <a:endParaRPr lang="cs-CZ" dirty="0"/>
          </a:p>
        </p:txBody>
      </p:sp>
      <p:sp>
        <p:nvSpPr>
          <p:cNvPr id="3379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§ 250 ZP „</a:t>
            </a:r>
            <a:r>
              <a:rPr lang="cs-CZ" i="1" dirty="0" smtClean="0"/>
              <a:t>Zaměstnanec, který odpovídá za škodu podle § 250 je povinen nahradit zaměstnavateli skutečnou škodu, a to v penězích, jestliže neodčiní škodu uvedením v předešlý stav</a:t>
            </a:r>
            <a:r>
              <a:rPr lang="cs-CZ" dirty="0" smtClean="0"/>
              <a:t>“</a:t>
            </a:r>
          </a:p>
          <a:p>
            <a:pPr eaLnBrk="1" hangingPunct="1"/>
            <a:r>
              <a:rPr lang="cs-CZ" dirty="0" smtClean="0"/>
              <a:t>Náhrada:</a:t>
            </a:r>
          </a:p>
          <a:p>
            <a:pPr lvl="1" eaLnBrk="1" hangingPunct="1"/>
            <a:r>
              <a:rPr lang="cs-CZ" dirty="0" smtClean="0"/>
              <a:t>1) vrácení v předešlý stav, nejde –</a:t>
            </a:r>
            <a:r>
              <a:rPr lang="cs-CZ" dirty="0" err="1" smtClean="0"/>
              <a:t>li</a:t>
            </a:r>
            <a:endParaRPr lang="cs-CZ" dirty="0" smtClean="0"/>
          </a:p>
          <a:p>
            <a:pPr lvl="1" eaLnBrk="1" hangingPunct="1"/>
            <a:r>
              <a:rPr lang="cs-CZ" dirty="0" smtClean="0"/>
              <a:t>2) peníze</a:t>
            </a:r>
          </a:p>
          <a:p>
            <a:pPr lvl="1" eaLnBrk="1" hangingPunct="1"/>
            <a:endParaRPr lang="cs-CZ" dirty="0" smtClean="0"/>
          </a:p>
          <a:p>
            <a:pPr eaLnBrk="1" hangingPunct="1"/>
            <a:r>
              <a:rPr lang="cs-CZ" dirty="0" smtClean="0"/>
              <a:t>Limitace:</a:t>
            </a:r>
          </a:p>
          <a:p>
            <a:pPr lvl="1" eaLnBrk="1" hangingPunct="1"/>
            <a:r>
              <a:rPr lang="cs-CZ" dirty="0" smtClean="0"/>
              <a:t>Nedbalost – 4,5 násobku průměrného výdělku</a:t>
            </a:r>
          </a:p>
          <a:p>
            <a:pPr lvl="1" eaLnBrk="1" hangingPunct="1"/>
            <a:r>
              <a:rPr lang="cs-CZ" dirty="0" smtClean="0"/>
              <a:t>Úmysl – nejen skutečnou škodu, ale i ušlý zisk</a:t>
            </a:r>
          </a:p>
        </p:txBody>
      </p:sp>
    </p:spTree>
    <p:extLst>
      <p:ext uri="{BB962C8B-B14F-4D97-AF65-F5344CB8AC3E}">
        <p14:creationId xmlns:p14="http://schemas.microsoft.com/office/powerpoint/2010/main" val="4190342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zaměstnance – náhrada škody</a:t>
            </a:r>
            <a:endParaRPr lang="cs-CZ" dirty="0"/>
          </a:p>
        </p:txBody>
      </p:sp>
      <p:sp>
        <p:nvSpPr>
          <p:cNvPr id="3481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err="1" smtClean="0"/>
              <a:t>Zakročovací</a:t>
            </a:r>
            <a:r>
              <a:rPr lang="cs-CZ" dirty="0" smtClean="0"/>
              <a:t> povinnost (§251 ZP)</a:t>
            </a:r>
          </a:p>
          <a:p>
            <a:pPr lvl="1" eaLnBrk="1" hangingPunct="1"/>
            <a:r>
              <a:rPr lang="cs-CZ" dirty="0" smtClean="0"/>
              <a:t>Až 3 násobek průměrného výdělku</a:t>
            </a:r>
          </a:p>
          <a:p>
            <a:pPr lvl="1" eaLnBrk="1" hangingPunct="1"/>
            <a:r>
              <a:rPr lang="cs-CZ" dirty="0" smtClean="0"/>
              <a:t>Nejde – </a:t>
            </a:r>
            <a:r>
              <a:rPr lang="cs-CZ" dirty="0" err="1" smtClean="0"/>
              <a:t>li</a:t>
            </a:r>
            <a:r>
              <a:rPr lang="cs-CZ" dirty="0" smtClean="0"/>
              <a:t> uhradit jinak</a:t>
            </a:r>
          </a:p>
          <a:p>
            <a:pPr eaLnBrk="1" hangingPunct="1"/>
            <a:r>
              <a:rPr lang="cs-CZ" dirty="0" smtClean="0"/>
              <a:t>Schodek a ztráta</a:t>
            </a:r>
          </a:p>
          <a:p>
            <a:pPr lvl="1" eaLnBrk="1" hangingPunct="1"/>
            <a:r>
              <a:rPr lang="cs-CZ" dirty="0" smtClean="0"/>
              <a:t>Bez limitace</a:t>
            </a:r>
          </a:p>
          <a:p>
            <a:pPr lvl="1" eaLnBrk="1" hangingPunct="1"/>
            <a:r>
              <a:rPr lang="cs-CZ" dirty="0" smtClean="0"/>
              <a:t>V plné výši</a:t>
            </a:r>
          </a:p>
          <a:p>
            <a:pPr lvl="1" eaLnBrk="1" hangingPunct="1"/>
            <a:r>
              <a:rPr lang="cs-CZ" dirty="0" smtClean="0"/>
              <a:t>Liberace</a:t>
            </a:r>
          </a:p>
          <a:p>
            <a:pPr eaLnBrk="1" hangingPunct="1"/>
            <a:r>
              <a:rPr lang="cs-CZ" dirty="0" smtClean="0"/>
              <a:t>Výši náhrady určuje zaměstnavatel (§262)</a:t>
            </a:r>
          </a:p>
          <a:p>
            <a:pPr eaLnBrk="1" hangingPunct="1"/>
            <a:r>
              <a:rPr lang="cs-CZ" dirty="0" smtClean="0"/>
              <a:t>Moderační právo soudu  (§264)</a:t>
            </a:r>
          </a:p>
        </p:txBody>
      </p:sp>
    </p:spTree>
    <p:extLst>
      <p:ext uri="{BB962C8B-B14F-4D97-AF65-F5344CB8AC3E}">
        <p14:creationId xmlns:p14="http://schemas.microsoft.com/office/powerpoint/2010/main" val="3156534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358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Objektivní odpovědnost</a:t>
            </a:r>
          </a:p>
          <a:p>
            <a:pPr eaLnBrk="1" hangingPunct="1"/>
            <a:r>
              <a:rPr lang="cs-CZ" dirty="0" smtClean="0"/>
              <a:t>Není a </a:t>
            </a:r>
            <a:r>
              <a:rPr lang="cs-CZ" dirty="0" err="1" smtClean="0"/>
              <a:t>NEzkoumá</a:t>
            </a:r>
            <a:r>
              <a:rPr lang="cs-CZ" dirty="0" smtClean="0"/>
              <a:t> se zavinění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§ 265 odst. 1 ZP „</a:t>
            </a:r>
            <a:r>
              <a:rPr lang="cs-CZ" i="1" dirty="0" smtClean="0"/>
              <a:t>Zaměstnavatel odpovídá zaměstnanci za škodu, která mu vznikla při plnění pracovních úkolů nebo v přímé souvislosti s ním porušením právních povinností nebo úmyslným jednáním proti dobrým mravům</a:t>
            </a:r>
            <a:r>
              <a:rPr lang="cs-CZ" dirty="0" smtClean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97829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 škodu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Třeba rozlišovat právní vztah</a:t>
            </a:r>
          </a:p>
          <a:p>
            <a:pPr lvl="1"/>
            <a:r>
              <a:rPr lang="cs-CZ" dirty="0" smtClean="0"/>
              <a:t>„běžný“ z</a:t>
            </a:r>
            <a:r>
              <a:rPr lang="cs-CZ" dirty="0" smtClean="0"/>
              <a:t>aměstnanec </a:t>
            </a:r>
          </a:p>
          <a:p>
            <a:pPr lvl="1"/>
            <a:r>
              <a:rPr lang="cs-CZ" dirty="0" smtClean="0"/>
              <a:t>úředník</a:t>
            </a:r>
          </a:p>
          <a:p>
            <a:pPr lvl="1"/>
            <a:r>
              <a:rPr lang="cs-CZ" dirty="0" smtClean="0"/>
              <a:t>„státní“ zaměstnanec</a:t>
            </a:r>
          </a:p>
          <a:p>
            <a:pPr lvl="1"/>
            <a:r>
              <a:rPr lang="cs-CZ" dirty="0" smtClean="0"/>
              <a:t>zaměstnanec „bezpečnostního sboru“</a:t>
            </a:r>
          </a:p>
          <a:p>
            <a:r>
              <a:rPr lang="cs-CZ" dirty="0" smtClean="0"/>
              <a:t>Odlišná pravidla odpovědnosti za škodu a náhrady škody</a:t>
            </a:r>
          </a:p>
          <a:p>
            <a:r>
              <a:rPr lang="cs-CZ" dirty="0" smtClean="0"/>
              <a:t>Pozor! Speciální úprava vs. obecné právo soukromé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04818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3686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§265 odst. 2 ZP „</a:t>
            </a:r>
            <a:r>
              <a:rPr lang="cs-CZ" i="1" dirty="0" smtClean="0"/>
              <a:t>Zaměstnavatel odpovídá zaměstnanci též za škodu, kterou mu způsobili porušením právních povinností v rámci plnění pracovních úkolů zaměstnavatele zaměstnanci jednající jeho jménem.</a:t>
            </a:r>
            <a:r>
              <a:rPr lang="cs-CZ" dirty="0" smtClean="0"/>
              <a:t>“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POZOR!</a:t>
            </a:r>
          </a:p>
          <a:p>
            <a:pPr lvl="1" eaLnBrk="1" hangingPunct="1"/>
            <a:r>
              <a:rPr lang="cs-CZ" dirty="0" smtClean="0"/>
              <a:t>Odpovědnost za podání nepravdivé informace (náhrada ztráty na výdělku – starobní důchod)</a:t>
            </a:r>
          </a:p>
          <a:p>
            <a:pPr lvl="1" eaLnBrk="1" hangingPunct="1"/>
            <a:r>
              <a:rPr lang="cs-CZ" dirty="0"/>
              <a:t>Nepravdivý posudek – nepřijetí do </a:t>
            </a:r>
            <a:r>
              <a:rPr lang="cs-CZ" dirty="0" smtClean="0"/>
              <a:t>zaměstnání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663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3789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Při výkonu pracovní činnosti nebo v přímé souvislosti s ní</a:t>
            </a:r>
          </a:p>
          <a:p>
            <a:pPr eaLnBrk="1" hangingPunct="1"/>
            <a:r>
              <a:rPr lang="cs-CZ" dirty="0" smtClean="0"/>
              <a:t>§ 273 ZP</a:t>
            </a:r>
          </a:p>
          <a:p>
            <a:pPr lvl="1" eaLnBrk="1" hangingPunct="1"/>
            <a:r>
              <a:rPr lang="cs-CZ" dirty="0" smtClean="0"/>
              <a:t>Úkoly plynoucí z pracovní smlouvy či dohod</a:t>
            </a:r>
          </a:p>
          <a:p>
            <a:pPr lvl="1" eaLnBrk="1" hangingPunct="1"/>
            <a:r>
              <a:rPr lang="cs-CZ" dirty="0" smtClean="0"/>
              <a:t>Podnět odborové organizace</a:t>
            </a:r>
          </a:p>
          <a:p>
            <a:pPr lvl="1" eaLnBrk="1" hangingPunct="1"/>
            <a:r>
              <a:rPr lang="cs-CZ" dirty="0" smtClean="0"/>
              <a:t>Vlastní iniciativa</a:t>
            </a:r>
          </a:p>
          <a:p>
            <a:pPr lvl="1" eaLnBrk="1" hangingPunct="1"/>
            <a:r>
              <a:rPr lang="cs-CZ" dirty="0" smtClean="0"/>
              <a:t>Dobrovolná výpomoc organizovaná zaměstnavatelem</a:t>
            </a:r>
          </a:p>
          <a:p>
            <a:pPr eaLnBrk="1" hangingPunct="1"/>
            <a:r>
              <a:rPr lang="cs-CZ" dirty="0" smtClean="0"/>
              <a:t>§ 274 ZP</a:t>
            </a:r>
          </a:p>
          <a:p>
            <a:pPr lvl="1" eaLnBrk="1" hangingPunct="1"/>
            <a:r>
              <a:rPr lang="cs-CZ" dirty="0" smtClean="0"/>
              <a:t>Úkony obvyklé před započetím a skončením práce</a:t>
            </a:r>
          </a:p>
          <a:p>
            <a:pPr lvl="1" eaLnBrk="1" hangingPunct="1"/>
            <a:r>
              <a:rPr lang="cs-CZ" dirty="0" smtClean="0"/>
              <a:t>Pracovní cesta </a:t>
            </a:r>
          </a:p>
          <a:p>
            <a:pPr lvl="1" eaLnBrk="1" hangingPunct="1"/>
            <a:r>
              <a:rPr lang="cs-CZ" dirty="0" smtClean="0"/>
              <a:t>Úkony obvyklé v přestávce v práci</a:t>
            </a:r>
          </a:p>
          <a:p>
            <a:pPr lvl="1" eaLnBrk="1" hangingPunct="1"/>
            <a:r>
              <a:rPr lang="cs-CZ" dirty="0" smtClean="0"/>
              <a:t>Cesta na stravování (v místě zaměstnavatele)</a:t>
            </a:r>
          </a:p>
        </p:txBody>
      </p:sp>
    </p:spTree>
    <p:extLst>
      <p:ext uri="{BB962C8B-B14F-4D97-AF65-F5344CB8AC3E}">
        <p14:creationId xmlns:p14="http://schemas.microsoft.com/office/powerpoint/2010/main" val="1675513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399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21 </a:t>
            </a:r>
            <a:r>
              <a:rPr lang="cs-CZ" dirty="0" err="1" smtClean="0"/>
              <a:t>Cdo</a:t>
            </a:r>
            <a:r>
              <a:rPr lang="cs-CZ" dirty="0" smtClean="0"/>
              <a:t> 4834/2010</a:t>
            </a:r>
          </a:p>
          <a:p>
            <a:pPr lvl="1" eaLnBrk="1" hangingPunct="1"/>
            <a:r>
              <a:rPr lang="cs-CZ" dirty="0" smtClean="0"/>
              <a:t>Pracovní cesta vs. Cesta do zaměstnání (konference)</a:t>
            </a:r>
          </a:p>
          <a:p>
            <a:pPr lvl="1" eaLnBrk="1" hangingPunct="1"/>
            <a:r>
              <a:rPr lang="cs-CZ" dirty="0" smtClean="0"/>
              <a:t>Místo působnosti zaměstnavatele – turniket</a:t>
            </a:r>
          </a:p>
          <a:p>
            <a:pPr lvl="1" eaLnBrk="1" hangingPunct="1"/>
            <a:r>
              <a:rPr lang="cs-CZ" dirty="0" smtClean="0"/>
              <a:t>Nástup do dopravního prostředku</a:t>
            </a:r>
          </a:p>
          <a:p>
            <a:pPr eaLnBrk="1" hangingPunct="1"/>
            <a:r>
              <a:rPr lang="cs-CZ" dirty="0" smtClean="0"/>
              <a:t>21 </a:t>
            </a:r>
            <a:r>
              <a:rPr lang="cs-CZ" dirty="0" err="1" smtClean="0"/>
              <a:t>Cdo</a:t>
            </a:r>
            <a:r>
              <a:rPr lang="cs-CZ" dirty="0" smtClean="0"/>
              <a:t> 688/2005</a:t>
            </a:r>
          </a:p>
          <a:p>
            <a:pPr lvl="1" eaLnBrk="1" hangingPunct="1"/>
            <a:r>
              <a:rPr lang="cs-CZ" dirty="0" smtClean="0"/>
              <a:t>Podřízenost pokynům z-</a:t>
            </a:r>
            <a:r>
              <a:rPr lang="cs-CZ" dirty="0" err="1" smtClean="0"/>
              <a:t>le</a:t>
            </a:r>
            <a:endParaRPr lang="cs-CZ" dirty="0" smtClean="0"/>
          </a:p>
          <a:p>
            <a:pPr lvl="1" eaLnBrk="1" hangingPunct="1"/>
            <a:r>
              <a:rPr lang="cs-CZ" dirty="0" smtClean="0"/>
              <a:t>Ostraha společných prostor</a:t>
            </a:r>
          </a:p>
          <a:p>
            <a:pPr eaLnBrk="1" hangingPunct="1"/>
            <a:r>
              <a:rPr lang="cs-CZ" dirty="0" smtClean="0"/>
              <a:t>21 </a:t>
            </a:r>
            <a:r>
              <a:rPr lang="cs-CZ" dirty="0" err="1" smtClean="0"/>
              <a:t>Cdo</a:t>
            </a:r>
            <a:r>
              <a:rPr lang="cs-CZ" dirty="0" smtClean="0"/>
              <a:t> 2259/2011 </a:t>
            </a:r>
          </a:p>
          <a:p>
            <a:pPr lvl="1" eaLnBrk="1" hangingPunct="1"/>
            <a:r>
              <a:rPr lang="cs-CZ" dirty="0" err="1" smtClean="0"/>
              <a:t>Teambuilding</a:t>
            </a:r>
            <a:endParaRPr lang="cs-CZ" dirty="0" smtClean="0"/>
          </a:p>
          <a:p>
            <a:pPr lvl="1" eaLnBrk="1" hangingPunct="1"/>
            <a:r>
              <a:rPr lang="cs-CZ" dirty="0" smtClean="0"/>
              <a:t>Kdy? Časové určení – kdy se jedná o </a:t>
            </a:r>
            <a:r>
              <a:rPr lang="cs-CZ" i="1" dirty="0" smtClean="0"/>
              <a:t>časovou</a:t>
            </a:r>
            <a:r>
              <a:rPr lang="cs-CZ" dirty="0" smtClean="0"/>
              <a:t> souvislost?</a:t>
            </a:r>
          </a:p>
          <a:p>
            <a:pPr lvl="2"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2022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419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§ 266 ZP „</a:t>
            </a:r>
            <a:r>
              <a:rPr lang="cs-CZ" i="1" dirty="0" smtClean="0"/>
              <a:t>Zaměstnavatel odpovídá za věcnou škodu, kterou utrpěl zaměstnanec při odvracení škody hrozící zaměstnavateli nebo nebezpečí hrozící životu nebo zdraví, jestliže škoda nevznikla úmyslným jednáním zaměstnance a zaměstnanec si počínal způsobem přiměřeným okolnostem</a:t>
            </a:r>
            <a:r>
              <a:rPr lang="cs-CZ" dirty="0" smtClean="0"/>
              <a:t>.“</a:t>
            </a:r>
          </a:p>
          <a:p>
            <a:pPr eaLnBrk="1" hangingPunct="1"/>
            <a:r>
              <a:rPr lang="cs-CZ" dirty="0" smtClean="0"/>
              <a:t>POZOR ne exces (zvážit, jakou škodu způsobím při zasahování proti vzniku primární škody)</a:t>
            </a:r>
          </a:p>
        </p:txBody>
      </p:sp>
    </p:spTree>
    <p:extLst>
      <p:ext uri="{BB962C8B-B14F-4D97-AF65-F5344CB8AC3E}">
        <p14:creationId xmlns:p14="http://schemas.microsoft.com/office/powerpoint/2010/main" val="2370839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430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dirty="0" smtClean="0"/>
              <a:t>§ 267 ZP – odpovědnost na odložených věcech</a:t>
            </a:r>
          </a:p>
          <a:p>
            <a:pPr eaLnBrk="1" hangingPunct="1"/>
            <a:r>
              <a:rPr lang="cs-CZ" i="1" dirty="0" smtClean="0"/>
              <a:t>„zaměstnavatel odpovídá zaměstnanci za škodu na věcech, které se obvykle nosí do práce a které si zaměstnanec odložil při plnění pracovních úkolů nebo v přímé souvislosti s ním na místě k tomu určeném nebo obvyklém</a:t>
            </a:r>
            <a:r>
              <a:rPr lang="cs-CZ" dirty="0" smtClean="0"/>
              <a:t>.“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§226 ZP – povinnost z-</a:t>
            </a:r>
            <a:r>
              <a:rPr lang="cs-CZ" dirty="0" err="1" smtClean="0"/>
              <a:t>le</a:t>
            </a:r>
            <a:r>
              <a:rPr lang="cs-CZ" dirty="0" smtClean="0"/>
              <a:t> zajistit bezpečnou úschovu svršků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Bez účinků: „za volně odložené věci neručíme“</a:t>
            </a:r>
          </a:p>
        </p:txBody>
      </p:sp>
    </p:spTree>
    <p:extLst>
      <p:ext uri="{BB962C8B-B14F-4D97-AF65-F5344CB8AC3E}">
        <p14:creationId xmlns:p14="http://schemas.microsoft.com/office/powerpoint/2010/main" val="2612054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zaměstnavatele - náhrada</a:t>
            </a:r>
            <a:endParaRPr lang="cs-CZ" dirty="0"/>
          </a:p>
        </p:txBody>
      </p:sp>
      <p:sp>
        <p:nvSpPr>
          <p:cNvPr id="440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§ 268 ZP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Náhrada skutečné škody </a:t>
            </a:r>
          </a:p>
          <a:p>
            <a:pPr lvl="1" eaLnBrk="1" hangingPunct="1"/>
            <a:r>
              <a:rPr lang="cs-CZ" dirty="0" smtClean="0"/>
              <a:t>S přihlédnutím k hodnotě věci v době poškození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Obecná odpovědnost – bez limitace</a:t>
            </a:r>
          </a:p>
          <a:p>
            <a:pPr eaLnBrk="1" hangingPunct="1"/>
            <a:r>
              <a:rPr lang="cs-CZ" dirty="0" smtClean="0"/>
              <a:t>Odvrácení škody – věcná škoda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288878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zaměstnavatele - náhrada</a:t>
            </a:r>
            <a:endParaRPr lang="cs-CZ" dirty="0"/>
          </a:p>
        </p:txBody>
      </p:sp>
      <p:sp>
        <p:nvSpPr>
          <p:cNvPr id="4505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err="1" smtClean="0"/>
              <a:t>Vnošené</a:t>
            </a:r>
            <a:r>
              <a:rPr lang="cs-CZ" dirty="0" smtClean="0"/>
              <a:t> věci</a:t>
            </a:r>
          </a:p>
          <a:p>
            <a:pPr lvl="1" eaLnBrk="1" hangingPunct="1"/>
            <a:r>
              <a:rPr lang="cs-CZ" dirty="0" smtClean="0"/>
              <a:t>Obvykle nositelné do práce v plné výši</a:t>
            </a:r>
          </a:p>
          <a:p>
            <a:pPr lvl="1" eaLnBrk="1" hangingPunct="1"/>
            <a:r>
              <a:rPr lang="cs-CZ" dirty="0" smtClean="0"/>
              <a:t>Ostatní do výše 10 000 Kč</a:t>
            </a:r>
          </a:p>
          <a:p>
            <a:pPr lvl="1" eaLnBrk="1" hangingPunct="1"/>
            <a:r>
              <a:rPr lang="cs-CZ" dirty="0" smtClean="0"/>
              <a:t>POZOR! Prekluzivní subjektivní lhůta 15 dní</a:t>
            </a:r>
          </a:p>
          <a:p>
            <a:pPr lvl="1" eaLnBrk="1" hangingPunct="1"/>
            <a:r>
              <a:rPr lang="cs-CZ" dirty="0" smtClean="0"/>
              <a:t>Škoda způsobená jiným z-</a:t>
            </a:r>
            <a:r>
              <a:rPr lang="cs-CZ" dirty="0" err="1" smtClean="0"/>
              <a:t>cem</a:t>
            </a:r>
            <a:r>
              <a:rPr lang="cs-CZ" dirty="0" smtClean="0"/>
              <a:t>?</a:t>
            </a:r>
          </a:p>
          <a:p>
            <a:pPr eaLnBrk="1" hangingPunct="1"/>
            <a:r>
              <a:rPr lang="cs-CZ" dirty="0" smtClean="0"/>
              <a:t>Odcizení mzdy – finanční obnos ve výši ne obvyklé </a:t>
            </a:r>
          </a:p>
          <a:p>
            <a:pPr lvl="1" eaLnBrk="1" hangingPunct="1"/>
            <a:r>
              <a:rPr lang="cs-CZ" dirty="0" smtClean="0"/>
              <a:t>Odpovídá zaměstnavatel???</a:t>
            </a:r>
          </a:p>
        </p:txBody>
      </p:sp>
    </p:spTree>
    <p:extLst>
      <p:ext uri="{BB962C8B-B14F-4D97-AF65-F5344CB8AC3E}">
        <p14:creationId xmlns:p14="http://schemas.microsoft.com/office/powerpoint/2010/main" val="2460574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zaměstnavatele - náhrada</a:t>
            </a:r>
            <a:endParaRPr lang="cs-CZ" dirty="0"/>
          </a:p>
        </p:txBody>
      </p:sp>
      <p:sp>
        <p:nvSpPr>
          <p:cNvPr id="460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Regres </a:t>
            </a:r>
          </a:p>
          <a:p>
            <a:pPr eaLnBrk="1" hangingPunct="1"/>
            <a:r>
              <a:rPr lang="cs-CZ" dirty="0" smtClean="0"/>
              <a:t>§ 271</a:t>
            </a:r>
          </a:p>
          <a:p>
            <a:pPr eaLnBrk="1" hangingPunct="1"/>
            <a:r>
              <a:rPr lang="cs-CZ" dirty="0" smtClean="0"/>
              <a:t>„</a:t>
            </a:r>
            <a:r>
              <a:rPr lang="cs-CZ" i="1" dirty="0" smtClean="0"/>
              <a:t>Zaměstnavatel, který nahradil poškozenému škodu, má právo na náhradu vůči tomu, kdo poškozenému za tuto škodu odpovídá podle občanského zákoníku, a to v rozsahu odpovídajícím míře této odpovědnosti vůči poškozenému, pokud nebylo předem dohodnuto jinak.“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555264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Odpovědnost – náhrada – obecná pravidla</a:t>
            </a:r>
            <a:endParaRPr lang="cs-CZ" dirty="0"/>
          </a:p>
        </p:txBody>
      </p:sp>
      <p:sp>
        <p:nvSpPr>
          <p:cNvPr id="4710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00201"/>
            <a:ext cx="8610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Uvedení v předešlý stav, pak peníze</a:t>
            </a:r>
          </a:p>
          <a:p>
            <a:pPr eaLnBrk="1" hangingPunct="1"/>
            <a:r>
              <a:rPr lang="cs-CZ" dirty="0" smtClean="0"/>
              <a:t>Hodnota věci podle stavu v době poškození</a:t>
            </a:r>
          </a:p>
          <a:p>
            <a:pPr eaLnBrk="1" hangingPunct="1"/>
            <a:r>
              <a:rPr lang="cs-CZ" dirty="0" smtClean="0"/>
              <a:t>Možno sjednat dohodu o srážkách ze mzdy/platu (k umoření dluhu)</a:t>
            </a:r>
          </a:p>
          <a:p>
            <a:pPr eaLnBrk="1" hangingPunct="1"/>
            <a:r>
              <a:rPr lang="cs-CZ" dirty="0" smtClean="0"/>
              <a:t>Žalovatelný nárok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11728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sbor; příslušník – generální klauzule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Zák. č. 361/2003 Sb., o služebním poměru příslušníků bezpečnostních sborů</a:t>
            </a:r>
          </a:p>
          <a:p>
            <a:r>
              <a:rPr lang="cs-CZ" dirty="0" smtClean="0"/>
              <a:t>Obecná povinnost předcházet škodám (</a:t>
            </a:r>
            <a:r>
              <a:rPr lang="cs-CZ" dirty="0" err="1" smtClean="0"/>
              <a:t>ust</a:t>
            </a:r>
            <a:r>
              <a:rPr lang="cs-CZ" dirty="0" smtClean="0"/>
              <a:t>. § 93 a </a:t>
            </a:r>
            <a:r>
              <a:rPr lang="cs-CZ" dirty="0" err="1" smtClean="0"/>
              <a:t>ust</a:t>
            </a:r>
            <a:r>
              <a:rPr lang="cs-CZ" dirty="0" smtClean="0"/>
              <a:t>. § 94)</a:t>
            </a:r>
            <a:endParaRPr lang="cs-CZ" dirty="0" smtClean="0"/>
          </a:p>
          <a:p>
            <a:pPr lvl="1"/>
            <a:r>
              <a:rPr lang="cs-CZ" dirty="0" smtClean="0"/>
              <a:t>Bezpečnostní sbor</a:t>
            </a:r>
          </a:p>
          <a:p>
            <a:pPr lvl="2"/>
            <a:r>
              <a:rPr lang="cs-CZ" dirty="0" smtClean="0"/>
              <a:t>Vytváření bezpečných podmínek výkonu služby; kontrola plnění služebních úkolů v souvislosti s předcházení škodám</a:t>
            </a:r>
          </a:p>
          <a:p>
            <a:pPr lvl="2"/>
            <a:r>
              <a:rPr lang="cs-CZ" dirty="0" smtClean="0"/>
              <a:t>Osobní prohlídky (</a:t>
            </a:r>
            <a:r>
              <a:rPr lang="cs-CZ" dirty="0" err="1" smtClean="0"/>
              <a:t>vnošené</a:t>
            </a:r>
            <a:r>
              <a:rPr lang="cs-CZ" dirty="0" smtClean="0"/>
              <a:t>/odnášené věci) v nezbytném rozsahu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Příslušník</a:t>
            </a:r>
          </a:p>
          <a:p>
            <a:pPr lvl="2"/>
            <a:r>
              <a:rPr lang="cs-CZ" dirty="0" smtClean="0"/>
              <a:t>Předcházení škodám na majetku i zdraví bezpečnostního sboru</a:t>
            </a:r>
          </a:p>
          <a:p>
            <a:pPr lvl="2"/>
            <a:r>
              <a:rPr lang="cs-CZ" dirty="0" smtClean="0"/>
              <a:t>Informační a </a:t>
            </a:r>
            <a:r>
              <a:rPr lang="cs-CZ" dirty="0" err="1" smtClean="0"/>
              <a:t>zakročovací</a:t>
            </a:r>
            <a:r>
              <a:rPr lang="cs-CZ" dirty="0" smtClean="0"/>
              <a:t> povinnost</a:t>
            </a:r>
          </a:p>
          <a:p>
            <a:pPr lvl="2"/>
            <a:r>
              <a:rPr lang="cs-CZ" dirty="0" smtClean="0"/>
              <a:t>Oznámit, pokud nejsou vytvořené vhodné podmínky výkonu služby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699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Občanskoprávní vs. </a:t>
            </a:r>
            <a:r>
              <a:rPr lang="cs-CZ" dirty="0" smtClean="0"/>
              <a:t>pracovněprávní odpovědnost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1628" y="1913860"/>
            <a:ext cx="8917172" cy="4559966"/>
          </a:xfrm>
        </p:spPr>
        <p:txBody>
          <a:bodyPr/>
          <a:lstStyle/>
          <a:p>
            <a:pPr eaLnBrk="1" hangingPunct="1"/>
            <a:r>
              <a:rPr lang="cs-CZ" dirty="0" smtClean="0"/>
              <a:t>NOZ subsidiarita k ZP</a:t>
            </a:r>
          </a:p>
          <a:p>
            <a:pPr lvl="1" eaLnBrk="1" hangingPunct="1"/>
            <a:r>
              <a:rPr lang="cs-CZ" dirty="0" smtClean="0"/>
              <a:t>§ 2401 NOZ „</a:t>
            </a:r>
            <a:r>
              <a:rPr lang="cs-CZ" i="1" dirty="0" smtClean="0"/>
              <a:t>Pracovní poměr, jakož i práva a povinnosti zaměstnance a zaměstnavatele z pracovního poměru upravuje jiný zákon. Totéž platí v rozsahu stanoveném jiným zákonem o smlouvách o výkonu závislé práce zakládajících mezi zaměstnancem a zaměstnavatelem obdobný závazek.“</a:t>
            </a:r>
          </a:p>
          <a:p>
            <a:pPr lvl="1" eaLnBrk="1" hangingPunct="1">
              <a:buFont typeface="Wingdings 2" pitchFamily="18" charset="2"/>
              <a:buNone/>
            </a:pPr>
            <a:endParaRPr lang="cs-CZ" i="1" dirty="0" smtClean="0"/>
          </a:p>
          <a:p>
            <a:pPr lvl="1" eaLnBrk="1" hangingPunct="1"/>
            <a:r>
              <a:rPr lang="cs-CZ" i="1" dirty="0" smtClean="0"/>
              <a:t>§ 4 ZP „Pracovněprávní vztahy se řídí tímto zákonem; nelze-li použít tento zákon, řídí se občanským zákoníkem, a to vždy v souladu se základními zásadami pracovněprávních vztahů</a:t>
            </a:r>
            <a:r>
              <a:rPr lang="cs-CZ" dirty="0" smtClean="0"/>
              <a:t>.“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8607457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Příslušník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Ust</a:t>
            </a:r>
            <a:r>
              <a:rPr lang="cs-CZ" dirty="0" smtClean="0"/>
              <a:t>. § 95 a násl.</a:t>
            </a:r>
          </a:p>
          <a:p>
            <a:r>
              <a:rPr lang="cs-CZ" dirty="0" smtClean="0"/>
              <a:t>Zaviněné poručení povinnosti při výkonu služby nebo v přímé souvislosti s ním.</a:t>
            </a:r>
          </a:p>
          <a:p>
            <a:r>
              <a:rPr lang="cs-CZ" dirty="0" smtClean="0"/>
              <a:t>Forma náhrady škody:</a:t>
            </a:r>
          </a:p>
          <a:p>
            <a:pPr lvl="1"/>
            <a:r>
              <a:rPr lang="cs-CZ" dirty="0" smtClean="0"/>
              <a:t>V penězích nebo uvedením v předešlý stav (se souhlasem služebního funkcionáře)</a:t>
            </a:r>
          </a:p>
          <a:p>
            <a:r>
              <a:rPr lang="cs-CZ" dirty="0" smtClean="0"/>
              <a:t>Výše náhrady:</a:t>
            </a:r>
          </a:p>
          <a:p>
            <a:pPr lvl="1"/>
            <a:r>
              <a:rPr lang="cs-CZ" dirty="0" smtClean="0"/>
              <a:t>Skutečná škoda </a:t>
            </a:r>
          </a:p>
          <a:p>
            <a:pPr lvl="1"/>
            <a:r>
              <a:rPr lang="cs-CZ" dirty="0" smtClean="0"/>
              <a:t>Hodnota věci v době poškození nebo ztráty</a:t>
            </a:r>
          </a:p>
        </p:txBody>
      </p:sp>
    </p:spTree>
    <p:extLst>
      <p:ext uri="{BB962C8B-B14F-4D97-AF65-F5344CB8AC3E}">
        <p14:creationId xmlns:p14="http://schemas.microsoft.com/office/powerpoint/2010/main" val="23335077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Příslušník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Výše náhrady škody</a:t>
            </a:r>
          </a:p>
          <a:p>
            <a:pPr lvl="1"/>
            <a:r>
              <a:rPr lang="cs-CZ" dirty="0" smtClean="0"/>
              <a:t>Obecná odpovědnost</a:t>
            </a:r>
          </a:p>
          <a:p>
            <a:pPr lvl="2"/>
            <a:r>
              <a:rPr lang="cs-CZ" dirty="0" smtClean="0"/>
              <a:t>Limitace ( nedbalost - 4,5 násobek služebního příjmu) vyjma opilost/návykové látky/úmysl</a:t>
            </a:r>
            <a:endParaRPr lang="cs-CZ" dirty="0"/>
          </a:p>
          <a:p>
            <a:pPr lvl="1"/>
            <a:r>
              <a:rPr lang="cs-CZ" dirty="0" err="1" smtClean="0"/>
              <a:t>Zakročovací</a:t>
            </a:r>
            <a:r>
              <a:rPr lang="cs-CZ" dirty="0" smtClean="0"/>
              <a:t> povinnost</a:t>
            </a:r>
          </a:p>
          <a:p>
            <a:pPr lvl="2"/>
            <a:r>
              <a:rPr lang="cs-CZ" dirty="0" smtClean="0"/>
              <a:t>Přiměřeně a nelze </a:t>
            </a:r>
            <a:r>
              <a:rPr lang="cs-CZ" dirty="0" err="1" smtClean="0"/>
              <a:t>li</a:t>
            </a:r>
            <a:r>
              <a:rPr lang="cs-CZ" dirty="0" smtClean="0"/>
              <a:t> uhradit jinak</a:t>
            </a:r>
          </a:p>
          <a:p>
            <a:pPr lvl="2"/>
            <a:r>
              <a:rPr lang="cs-CZ" dirty="0" smtClean="0"/>
              <a:t>Max. 3 násobek průměrného služebního příjmu</a:t>
            </a:r>
          </a:p>
          <a:p>
            <a:r>
              <a:rPr lang="cs-CZ" dirty="0" smtClean="0"/>
              <a:t>Zproštění se odpovědnosti při ztrátě svěřených předmětů</a:t>
            </a:r>
          </a:p>
          <a:p>
            <a:pPr lvl="1"/>
            <a:r>
              <a:rPr lang="cs-CZ" dirty="0" smtClean="0"/>
              <a:t>Částečné (prokázat, že nezavinil zcela)</a:t>
            </a:r>
          </a:p>
          <a:p>
            <a:pPr lvl="1"/>
            <a:r>
              <a:rPr lang="cs-CZ" dirty="0" smtClean="0"/>
              <a:t>Úplné  (nezavinil z části)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56700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Ust</a:t>
            </a:r>
            <a:r>
              <a:rPr lang="cs-CZ" dirty="0" smtClean="0"/>
              <a:t>. § 96 a násl.</a:t>
            </a:r>
          </a:p>
          <a:p>
            <a:pPr marL="0" lvl="0" indent="0">
              <a:buNone/>
            </a:pPr>
            <a:r>
              <a:rPr lang="cs-CZ" dirty="0"/>
              <a:t>Bezpečnostní sbor odpovídá za škodu způsobenou příslušníkovi porušením právní povinnosti při výkonu služby, v přímé souvislosti s ním nebo pro výkon služby.  </a:t>
            </a:r>
          </a:p>
          <a:p>
            <a:r>
              <a:rPr lang="cs-CZ" dirty="0" smtClean="0"/>
              <a:t>Forma náhrady</a:t>
            </a:r>
          </a:p>
          <a:p>
            <a:pPr lvl="1"/>
            <a:r>
              <a:rPr lang="cs-CZ" dirty="0" smtClean="0"/>
              <a:t>V penězích</a:t>
            </a:r>
          </a:p>
          <a:p>
            <a:pPr lvl="1"/>
            <a:r>
              <a:rPr lang="cs-CZ" dirty="0" smtClean="0"/>
              <a:t>Uvedením v předešlý stav (se souhlasem příslušníka)</a:t>
            </a:r>
          </a:p>
          <a:p>
            <a:r>
              <a:rPr lang="cs-CZ" dirty="0" smtClean="0"/>
              <a:t>Výše</a:t>
            </a:r>
          </a:p>
          <a:p>
            <a:pPr lvl="1"/>
            <a:r>
              <a:rPr lang="cs-CZ" dirty="0" smtClean="0"/>
              <a:t>S přihlédnutím k hodnotě věci v době poškození</a:t>
            </a:r>
          </a:p>
          <a:p>
            <a:pPr lvl="1"/>
            <a:r>
              <a:rPr lang="cs-CZ" dirty="0" smtClean="0"/>
              <a:t>Celá  (skutečná) škoda</a:t>
            </a:r>
          </a:p>
          <a:p>
            <a:r>
              <a:rPr lang="cs-CZ" dirty="0" smtClean="0"/>
              <a:t>Bez odpovědnosti – věc použitá bez souhlasu </a:t>
            </a:r>
          </a:p>
        </p:txBody>
      </p:sp>
    </p:spTree>
    <p:extLst>
      <p:ext uri="{BB962C8B-B14F-4D97-AF65-F5344CB8AC3E}">
        <p14:creationId xmlns:p14="http://schemas.microsoft.com/office/powerpoint/2010/main" val="592764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sbor – věci </a:t>
            </a:r>
            <a:r>
              <a:rPr lang="cs-CZ" dirty="0" err="1" smtClean="0"/>
              <a:t>vnešené</a:t>
            </a:r>
            <a:r>
              <a:rPr lang="cs-CZ" dirty="0" smtClean="0"/>
              <a:t> a odložené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Odpovědnost za škodu na věci</a:t>
            </a:r>
          </a:p>
          <a:p>
            <a:pPr lvl="1"/>
            <a:r>
              <a:rPr lang="cs-CZ" dirty="0" smtClean="0"/>
              <a:t>Běžně nošené do zaměstnání</a:t>
            </a:r>
          </a:p>
          <a:p>
            <a:pPr lvl="1"/>
            <a:r>
              <a:rPr lang="cs-CZ" dirty="0" smtClean="0"/>
              <a:t>Odložené na služebně nebo místě obvyklém nebo určeném</a:t>
            </a:r>
          </a:p>
          <a:p>
            <a:r>
              <a:rPr lang="cs-CZ" dirty="0" smtClean="0"/>
              <a:t>Výše náhrady</a:t>
            </a:r>
          </a:p>
          <a:p>
            <a:pPr lvl="1"/>
            <a:r>
              <a:rPr lang="cs-CZ" dirty="0" smtClean="0"/>
              <a:t>Plná výše</a:t>
            </a:r>
          </a:p>
          <a:p>
            <a:pPr lvl="2"/>
            <a:r>
              <a:rPr lang="cs-CZ" dirty="0" smtClean="0"/>
              <a:t>Běžně nošené věci</a:t>
            </a:r>
          </a:p>
          <a:p>
            <a:pPr lvl="2"/>
            <a:r>
              <a:rPr lang="cs-CZ" dirty="0" smtClean="0"/>
              <a:t>Ne běžně nošené</a:t>
            </a:r>
          </a:p>
          <a:p>
            <a:pPr lvl="3"/>
            <a:r>
              <a:rPr lang="cs-CZ" dirty="0" smtClean="0"/>
              <a:t>Škoda způsobena jiným příslušníkem</a:t>
            </a:r>
          </a:p>
          <a:p>
            <a:pPr lvl="3"/>
            <a:r>
              <a:rPr lang="cs-CZ" dirty="0" smtClean="0"/>
              <a:t>Sbor převzal věc do úschovy</a:t>
            </a:r>
          </a:p>
          <a:p>
            <a:pPr lvl="1"/>
            <a:r>
              <a:rPr lang="cs-CZ" dirty="0" smtClean="0"/>
              <a:t>Limitovaná – 10 000 Kč </a:t>
            </a:r>
          </a:p>
          <a:p>
            <a:pPr lvl="2"/>
            <a:r>
              <a:rPr lang="cs-CZ" dirty="0" smtClean="0"/>
              <a:t>Věci, které se obvykle nenosí</a:t>
            </a:r>
          </a:p>
          <a:p>
            <a:r>
              <a:rPr lang="cs-CZ" dirty="0" smtClean="0"/>
              <a:t>Prekluzivní lhůta 15 dní (od „vím o tom“)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7466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sbor – služební úraz/nemoc z povolání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Poškození zdraví v souvislosti s výkonem služebních úkolů</a:t>
            </a:r>
          </a:p>
          <a:p>
            <a:pPr lvl="1"/>
            <a:r>
              <a:rPr lang="cs-CZ" dirty="0" smtClean="0"/>
              <a:t>Úkon obvyklý v přestávce na jídlo a oddech</a:t>
            </a:r>
          </a:p>
          <a:p>
            <a:pPr lvl="1"/>
            <a:r>
              <a:rPr lang="cs-CZ" dirty="0" smtClean="0"/>
              <a:t>Před a po skončení přímého výkonu</a:t>
            </a:r>
          </a:p>
          <a:p>
            <a:pPr lvl="1"/>
            <a:r>
              <a:rPr lang="cs-CZ" dirty="0" smtClean="0"/>
              <a:t>Při cestě do místa plnění služebního úkolu</a:t>
            </a:r>
          </a:p>
          <a:p>
            <a:pPr lvl="1"/>
            <a:r>
              <a:rPr lang="cs-CZ" dirty="0" smtClean="0"/>
              <a:t>Při cestě na studijní pobyt či převelení</a:t>
            </a:r>
          </a:p>
        </p:txBody>
      </p:sp>
    </p:spTree>
    <p:extLst>
      <p:ext uri="{BB962C8B-B14F-4D97-AF65-F5344CB8AC3E}">
        <p14:creationId xmlns:p14="http://schemas.microsoft.com/office/powerpoint/2010/main" val="40673698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sbor – služební úraz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Druhy náhrad</a:t>
            </a:r>
          </a:p>
          <a:p>
            <a:pPr lvl="1"/>
            <a:r>
              <a:rPr lang="cs-CZ" dirty="0"/>
              <a:t>náhradu za ztrátu na služebním </a:t>
            </a:r>
            <a:r>
              <a:rPr lang="cs-CZ" dirty="0" smtClean="0"/>
              <a:t>příjmu (</a:t>
            </a:r>
            <a:r>
              <a:rPr lang="cs-CZ" dirty="0" err="1" smtClean="0"/>
              <a:t>ust</a:t>
            </a:r>
            <a:r>
              <a:rPr lang="cs-CZ" dirty="0" smtClean="0"/>
              <a:t>. § 102 a násl.)</a:t>
            </a:r>
          </a:p>
          <a:p>
            <a:pPr lvl="1"/>
            <a:r>
              <a:rPr lang="cs-CZ" dirty="0" smtClean="0"/>
              <a:t>náhradu </a:t>
            </a:r>
            <a:r>
              <a:rPr lang="cs-CZ" dirty="0"/>
              <a:t>za bolest a ztížení společenského </a:t>
            </a:r>
            <a:r>
              <a:rPr lang="cs-CZ" dirty="0" smtClean="0"/>
              <a:t>uplatnění (§ 104),</a:t>
            </a:r>
          </a:p>
          <a:p>
            <a:pPr lvl="1"/>
            <a:r>
              <a:rPr lang="cs-CZ" dirty="0" smtClean="0"/>
              <a:t>náhradu účelně vynaložených nákladů spojených s léčením a pohřbem(§ 107),</a:t>
            </a:r>
          </a:p>
          <a:p>
            <a:pPr lvl="1"/>
            <a:r>
              <a:rPr lang="cs-CZ" dirty="0" smtClean="0"/>
              <a:t>Náhrada nákladů na výživu pozůstalých (§ 108)</a:t>
            </a:r>
          </a:p>
          <a:p>
            <a:pPr lvl="1"/>
            <a:r>
              <a:rPr lang="cs-CZ" dirty="0" smtClean="0"/>
              <a:t>Jednorázové odškodnění pozůstalých (§ 109)</a:t>
            </a:r>
          </a:p>
          <a:p>
            <a:pPr lvl="1"/>
            <a:r>
              <a:rPr lang="cs-CZ" dirty="0" smtClean="0"/>
              <a:t>Jednorázové odškodnění (§ 105) – 230 tis.</a:t>
            </a:r>
          </a:p>
          <a:p>
            <a:pPr lvl="1"/>
            <a:r>
              <a:rPr lang="cs-CZ" dirty="0" smtClean="0"/>
              <a:t>Náhrada věcné škody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4619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sbor – zproštění se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Příslušník</a:t>
            </a:r>
          </a:p>
          <a:p>
            <a:pPr lvl="1"/>
            <a:r>
              <a:rPr lang="cs-CZ" dirty="0" smtClean="0"/>
              <a:t>Porušil právní předpisy, rozkazy, služební předpisy</a:t>
            </a:r>
          </a:p>
          <a:p>
            <a:pPr lvl="1"/>
            <a:r>
              <a:rPr lang="cs-CZ" dirty="0" smtClean="0"/>
              <a:t>Alkohol, návykové látky</a:t>
            </a:r>
          </a:p>
          <a:p>
            <a:r>
              <a:rPr lang="cs-CZ" dirty="0" smtClean="0"/>
              <a:t>Částečné vs. úplné zproštění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375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zaměstnanec – zákon o státní službě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Zák. č. 234/2014 Sb., zákon o státní službě</a:t>
            </a:r>
          </a:p>
          <a:p>
            <a:r>
              <a:rPr lang="cs-CZ" dirty="0" smtClean="0"/>
              <a:t>Samostatná právní úprava, ale pozor! DELEGAČNÍ PRINCIP</a:t>
            </a:r>
          </a:p>
          <a:p>
            <a:pPr marL="0" lvl="0" indent="0" fontAlgn="base">
              <a:buNone/>
            </a:pPr>
            <a:r>
              <a:rPr lang="cs-CZ" i="1" dirty="0" err="1" smtClean="0"/>
              <a:t>Ust</a:t>
            </a:r>
            <a:r>
              <a:rPr lang="cs-CZ" i="1" dirty="0" smtClean="0"/>
              <a:t>. § 122 </a:t>
            </a:r>
          </a:p>
          <a:p>
            <a:pPr marL="0" lvl="0" indent="0" fontAlgn="base">
              <a:buNone/>
            </a:pPr>
            <a:r>
              <a:rPr lang="cs-CZ" i="1" dirty="0" smtClean="0"/>
              <a:t>Odst. 1) Vytváření </a:t>
            </a:r>
            <a:r>
              <a:rPr lang="cs-CZ" i="1" dirty="0"/>
              <a:t>podmínek státním zaměstnancům k předcházení škodám, kontrola, zda státní zaměstnanci plní své služební úkoly tak, aby nedocházelo ke škodám, a kontrola věcí, které státní zaměstnanci vnášejí nebo odnášejí ze služebního působiště, se řídí zákoníkem práce. Pracovním řádem se pro tyto účely rozumí služební předpis.</a:t>
            </a:r>
          </a:p>
          <a:p>
            <a:pPr marL="0" indent="0">
              <a:buNone/>
            </a:pPr>
            <a:r>
              <a:rPr lang="cs-CZ" i="1" dirty="0" smtClean="0"/>
              <a:t>Odst. 2) Povinnosti </a:t>
            </a:r>
            <a:r>
              <a:rPr lang="cs-CZ" i="1" dirty="0"/>
              <a:t>státního zaměstnance při předcházení škodám se řídí zákoníkem práce.</a:t>
            </a:r>
          </a:p>
        </p:txBody>
      </p:sp>
    </p:spTree>
    <p:extLst>
      <p:ext uri="{BB962C8B-B14F-4D97-AF65-F5344CB8AC3E}">
        <p14:creationId xmlns:p14="http://schemas.microsoft.com/office/powerpoint/2010/main" val="41145335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poměr - Státní zaměstnanec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Odpovědnost řešena dle zákoníku práce</a:t>
            </a:r>
          </a:p>
          <a:p>
            <a:r>
              <a:rPr lang="cs-CZ" dirty="0" smtClean="0"/>
              <a:t>Výše náhrady</a:t>
            </a:r>
          </a:p>
          <a:p>
            <a:pPr lvl="1"/>
            <a:r>
              <a:rPr lang="cs-CZ" dirty="0" smtClean="0"/>
              <a:t>Limitace</a:t>
            </a:r>
          </a:p>
          <a:p>
            <a:pPr lvl="2"/>
            <a:r>
              <a:rPr lang="cs-CZ" dirty="0" smtClean="0"/>
              <a:t>Obecná odpovědnost – 4, 5 násobek průměrného výdělku</a:t>
            </a:r>
          </a:p>
          <a:p>
            <a:pPr lvl="2"/>
            <a:r>
              <a:rPr lang="cs-CZ" dirty="0" err="1" smtClean="0"/>
              <a:t>Zakrořovací</a:t>
            </a:r>
            <a:r>
              <a:rPr lang="cs-CZ" dirty="0" smtClean="0"/>
              <a:t> povinnost – 3 násobek průměrného výdělku</a:t>
            </a:r>
          </a:p>
          <a:p>
            <a:pPr lvl="1"/>
            <a:r>
              <a:rPr lang="cs-CZ" dirty="0" smtClean="0"/>
              <a:t>Bez limitace </a:t>
            </a:r>
          </a:p>
          <a:p>
            <a:pPr lvl="2"/>
            <a:r>
              <a:rPr lang="cs-CZ" dirty="0" smtClean="0"/>
              <a:t>Obecná odpovědnost - úmysl, alkohol, návykové látky</a:t>
            </a:r>
          </a:p>
          <a:p>
            <a:pPr lvl="2"/>
            <a:r>
              <a:rPr lang="cs-CZ" dirty="0" smtClean="0"/>
              <a:t>Odpovědnost založená dohodami (schodek; ztráta)</a:t>
            </a:r>
          </a:p>
          <a:p>
            <a:r>
              <a:rPr lang="cs-CZ" dirty="0" smtClean="0"/>
              <a:t>Dohoda o odpovědnosti za schodek a ztrátu svěřených předmětů</a:t>
            </a:r>
          </a:p>
          <a:p>
            <a:pPr lvl="1"/>
            <a:r>
              <a:rPr lang="cs-CZ" dirty="0" smtClean="0"/>
              <a:t>Okruh činností určený služebním orgánem –služební předpis (§ 123 odst. 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9317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poměr – služební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Odpovědnost za služební úraz i nemoc z povolání</a:t>
            </a:r>
          </a:p>
          <a:p>
            <a:r>
              <a:rPr lang="cs-CZ" dirty="0" smtClean="0"/>
              <a:t>Odpovědnost za škodu na majetku </a:t>
            </a:r>
          </a:p>
          <a:p>
            <a:r>
              <a:rPr lang="cs-CZ" dirty="0" smtClean="0"/>
              <a:t>Zvláštní odpovědnost (§ 125)</a:t>
            </a:r>
          </a:p>
          <a:p>
            <a:pPr lvl="1"/>
            <a:r>
              <a:rPr lang="cs-CZ" dirty="0"/>
              <a:t>Služební úřad nahradí škodu osobě, která poskytla státnímu zaměstnanci na jeho žádost nebo s jeho vědomím pomoc při plnění jeho služebních úkolů; této odpovědnosti se zprostí jen tehdy, způsobí-li si poškozený tuto škodu úmyslně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Úprava dle zákoníku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87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Pracovněprávní vs. občanskoprávní odpovědnost</a:t>
            </a: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0484" y="1935126"/>
            <a:ext cx="8768316" cy="4538700"/>
          </a:xfrm>
        </p:spPr>
        <p:txBody>
          <a:bodyPr/>
          <a:lstStyle/>
          <a:p>
            <a:pPr eaLnBrk="1" hangingPunct="1"/>
            <a:r>
              <a:rPr lang="cs-CZ" dirty="0" smtClean="0"/>
              <a:t>Pozor, nutno rozlišovat (různé důsledky i předpoklady náhrady škody)</a:t>
            </a:r>
          </a:p>
          <a:p>
            <a:pPr eaLnBrk="1" hangingPunct="1"/>
            <a:r>
              <a:rPr lang="cs-CZ" dirty="0" smtClean="0"/>
              <a:t>21 </a:t>
            </a:r>
            <a:r>
              <a:rPr lang="cs-CZ" dirty="0" err="1" smtClean="0"/>
              <a:t>Cdo</a:t>
            </a:r>
            <a:r>
              <a:rPr lang="cs-CZ" dirty="0" smtClean="0"/>
              <a:t> 2612/2010 </a:t>
            </a:r>
          </a:p>
          <a:p>
            <a:pPr lvl="1" eaLnBrk="1" hangingPunct="1"/>
            <a:r>
              <a:rPr lang="cs-CZ" dirty="0" smtClean="0"/>
              <a:t>Není rozhodující porušení povinností plynoucí ze zák. práce. Rozhodující je </a:t>
            </a:r>
            <a:r>
              <a:rPr lang="cs-CZ" b="1" dirty="0" smtClean="0"/>
              <a:t>zda činnost, kterou byla zaměstnancem způsobena škoda jeho zaměstnavateli, postrádá či nepostrádá místní, časový a zejména věcný (vnitřní účelový) vztah k plnění pracovních úkolů škůdce.</a:t>
            </a:r>
          </a:p>
        </p:txBody>
      </p:sp>
    </p:spTree>
    <p:extLst>
      <p:ext uri="{BB962C8B-B14F-4D97-AF65-F5344CB8AC3E}">
        <p14:creationId xmlns:p14="http://schemas.microsoft.com/office/powerpoint/2010/main" val="39626315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Úřední obce a kraje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podpůrné působení „subsidiarita“, zákoníku práce k úředníkům  (§ 1 odst. 2 zákona o úřednících)</a:t>
            </a:r>
          </a:p>
          <a:p>
            <a:r>
              <a:rPr lang="cs-CZ" dirty="0" smtClean="0"/>
              <a:t>Komplexní úprava zákoníkem práce</a:t>
            </a:r>
          </a:p>
        </p:txBody>
      </p:sp>
    </p:spTree>
    <p:extLst>
      <p:ext uri="{BB962C8B-B14F-4D97-AF65-F5344CB8AC3E}">
        <p14:creationId xmlns:p14="http://schemas.microsoft.com/office/powerpoint/2010/main" val="144174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 škodu – generální klauzule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Prevenční povinnost předcházení škodám</a:t>
            </a:r>
          </a:p>
          <a:p>
            <a:r>
              <a:rPr lang="cs-CZ" dirty="0" smtClean="0"/>
              <a:t>Zaměstnavatel vytváří bezpečné pracovní podmínky</a:t>
            </a:r>
          </a:p>
          <a:p>
            <a:pPr lvl="1"/>
            <a:r>
              <a:rPr lang="cs-CZ" dirty="0" smtClean="0"/>
              <a:t>Kontroluje stále – vyhledávání rizik</a:t>
            </a:r>
          </a:p>
          <a:p>
            <a:pPr lvl="1"/>
            <a:r>
              <a:rPr lang="cs-CZ" dirty="0" smtClean="0"/>
              <a:t>Ochranné pracovní pomůcky</a:t>
            </a:r>
          </a:p>
          <a:p>
            <a:pPr lvl="1"/>
            <a:r>
              <a:rPr lang="cs-CZ" dirty="0" smtClean="0"/>
              <a:t>Osobní prohlídky</a:t>
            </a:r>
          </a:p>
          <a:p>
            <a:r>
              <a:rPr lang="cs-CZ" dirty="0" smtClean="0"/>
              <a:t>Zaměstnanec předchází škodám</a:t>
            </a:r>
          </a:p>
          <a:p>
            <a:pPr lvl="1"/>
            <a:r>
              <a:rPr lang="cs-CZ" dirty="0" smtClean="0"/>
              <a:t>na majetku a zdraví svém, z-</a:t>
            </a:r>
            <a:r>
              <a:rPr lang="cs-CZ" dirty="0" err="1" smtClean="0"/>
              <a:t>le</a:t>
            </a:r>
            <a:r>
              <a:rPr lang="cs-CZ" dirty="0" smtClean="0"/>
              <a:t> i ostatních</a:t>
            </a:r>
          </a:p>
          <a:p>
            <a:pPr lvl="1"/>
            <a:r>
              <a:rPr lang="cs-CZ" dirty="0" smtClean="0"/>
              <a:t>Informační a </a:t>
            </a:r>
            <a:r>
              <a:rPr lang="cs-CZ" dirty="0" err="1" smtClean="0"/>
              <a:t>zakročovací</a:t>
            </a:r>
            <a:r>
              <a:rPr lang="cs-CZ" dirty="0" smtClean="0"/>
              <a:t> povinnost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72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zaměstnance za škodu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Obecná odpovědnost </a:t>
            </a:r>
          </a:p>
          <a:p>
            <a:r>
              <a:rPr lang="cs-CZ" dirty="0" smtClean="0"/>
              <a:t>Subjektivní - zavinění</a:t>
            </a:r>
          </a:p>
          <a:p>
            <a:r>
              <a:rPr lang="cs-CZ" dirty="0" smtClean="0"/>
              <a:t>Zvláštní skutkové podstaty</a:t>
            </a:r>
          </a:p>
          <a:p>
            <a:pPr lvl="1"/>
            <a:r>
              <a:rPr lang="cs-CZ" dirty="0" smtClean="0"/>
              <a:t>Nesplnění </a:t>
            </a:r>
            <a:r>
              <a:rPr lang="cs-CZ" dirty="0" err="1" smtClean="0"/>
              <a:t>zakročovací</a:t>
            </a:r>
            <a:r>
              <a:rPr lang="cs-CZ" dirty="0" smtClean="0"/>
              <a:t> </a:t>
            </a:r>
            <a:r>
              <a:rPr lang="cs-CZ" dirty="0" err="1" smtClean="0"/>
              <a:t>povinnsoti</a:t>
            </a:r>
            <a:endParaRPr lang="cs-CZ" dirty="0" smtClean="0"/>
          </a:p>
          <a:p>
            <a:pPr lvl="1"/>
            <a:r>
              <a:rPr lang="cs-CZ" dirty="0" smtClean="0"/>
              <a:t>Odpovědnost za schodek</a:t>
            </a:r>
          </a:p>
          <a:p>
            <a:pPr lvl="1"/>
            <a:r>
              <a:rPr lang="cs-CZ" dirty="0" smtClean="0"/>
              <a:t>Odpovědnost za ztrátu předmětů</a:t>
            </a:r>
          </a:p>
          <a:p>
            <a:r>
              <a:rPr lang="cs-CZ" dirty="0" smtClean="0"/>
              <a:t>Forma</a:t>
            </a:r>
          </a:p>
          <a:p>
            <a:pPr lvl="1"/>
            <a:r>
              <a:rPr lang="cs-CZ" dirty="0" smtClean="0"/>
              <a:t>Věcná škoda skutečná</a:t>
            </a:r>
          </a:p>
          <a:p>
            <a:pPr lvl="1"/>
            <a:r>
              <a:rPr lang="cs-CZ" dirty="0" smtClean="0"/>
              <a:t>Ušlý zisk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81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Pracovněprávní vs. občanskoprávní odpovědnost</a:t>
            </a: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90688"/>
            <a:ext cx="873819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Pozor, nutno rozlišovat (různé důsledky i předpoklady náhrady škody)</a:t>
            </a:r>
          </a:p>
          <a:p>
            <a:pPr eaLnBrk="1" hangingPunct="1"/>
            <a:r>
              <a:rPr lang="cs-CZ" dirty="0" smtClean="0"/>
              <a:t>21 </a:t>
            </a:r>
            <a:r>
              <a:rPr lang="cs-CZ" dirty="0" err="1" smtClean="0"/>
              <a:t>Cdo</a:t>
            </a:r>
            <a:r>
              <a:rPr lang="cs-CZ" dirty="0" smtClean="0"/>
              <a:t> 2612/2010 </a:t>
            </a:r>
          </a:p>
          <a:p>
            <a:pPr lvl="1" eaLnBrk="1" hangingPunct="1"/>
            <a:r>
              <a:rPr lang="cs-CZ" dirty="0" smtClean="0"/>
              <a:t>Není rozhodující porušení povinností plynoucí ze zák. práce. Rozhodující je </a:t>
            </a:r>
            <a:r>
              <a:rPr lang="cs-CZ" b="1" dirty="0" smtClean="0"/>
              <a:t>zda činnost, kterou byla zaměstnancem způsobena škoda jeho zaměstnavateli, postrádá či nepostrádá místní, časový a zejména věcný (vnitřní účelový) vztah k plnění pracovních úkolů škůdce.</a:t>
            </a:r>
          </a:p>
        </p:txBody>
      </p:sp>
    </p:spTree>
    <p:extLst>
      <p:ext uri="{BB962C8B-B14F-4D97-AF65-F5344CB8AC3E}">
        <p14:creationId xmlns:p14="http://schemas.microsoft.com/office/powerpoint/2010/main" val="235491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zaměstnance – porušení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Povinnosti – abstraktní pojem</a:t>
            </a:r>
          </a:p>
          <a:p>
            <a:pPr lvl="1"/>
            <a:r>
              <a:rPr lang="cs-CZ" dirty="0" smtClean="0"/>
              <a:t>V celém předpise</a:t>
            </a:r>
          </a:p>
          <a:p>
            <a:pPr lvl="1"/>
            <a:r>
              <a:rPr lang="cs-CZ" dirty="0" smtClean="0"/>
              <a:t>§ 1a odst. 1 písm. d) „oprávněné zájmy z-</a:t>
            </a:r>
            <a:r>
              <a:rPr lang="cs-CZ" dirty="0" err="1" smtClean="0"/>
              <a:t>le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§ 38 ZP povinnosti plynoucí z uzavření </a:t>
            </a:r>
            <a:r>
              <a:rPr lang="cs-CZ" dirty="0" err="1" smtClean="0"/>
              <a:t>prac</a:t>
            </a:r>
            <a:r>
              <a:rPr lang="cs-CZ" dirty="0" smtClean="0"/>
              <a:t>. poměru</a:t>
            </a:r>
          </a:p>
          <a:p>
            <a:pPr lvl="1"/>
            <a:r>
              <a:rPr lang="cs-CZ" dirty="0" smtClean="0"/>
              <a:t>§ 249 ZP – prevenční povinnost </a:t>
            </a:r>
          </a:p>
          <a:p>
            <a:pPr lvl="2"/>
            <a:r>
              <a:rPr lang="cs-CZ" i="1" dirty="0" smtClean="0"/>
              <a:t>„Zaměstnanec je povinen počínat si tak, aby nedocházelo ke škodám na zdraví, majetku ani k bezdůvodnému obohacení. Hrozí-li škoda, je povinen na ni upozornit nadřízeného vedoucího zaměstnance.“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883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zaměstnance – porušení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§ 301 ZP</a:t>
            </a:r>
          </a:p>
          <a:p>
            <a:r>
              <a:rPr lang="cs-CZ" dirty="0" smtClean="0"/>
              <a:t>Ochrana majetku z-</a:t>
            </a:r>
            <a:r>
              <a:rPr lang="cs-CZ" dirty="0" err="1" smtClean="0"/>
              <a:t>le</a:t>
            </a:r>
            <a:endParaRPr lang="cs-CZ" dirty="0" smtClean="0"/>
          </a:p>
          <a:p>
            <a:r>
              <a:rPr lang="cs-CZ" dirty="0" smtClean="0"/>
              <a:t>Pracovní doba využita</a:t>
            </a:r>
          </a:p>
          <a:p>
            <a:r>
              <a:rPr lang="cs-CZ" dirty="0" smtClean="0"/>
              <a:t>Dodržování právních předpisů</a:t>
            </a:r>
          </a:p>
          <a:p>
            <a:r>
              <a:rPr lang="cs-CZ" dirty="0" smtClean="0"/>
              <a:t>Obecně:</a:t>
            </a:r>
          </a:p>
          <a:p>
            <a:pPr lvl="1"/>
            <a:r>
              <a:rPr lang="cs-CZ" dirty="0" smtClean="0"/>
              <a:t>povinnost řádně pracovat,</a:t>
            </a:r>
          </a:p>
          <a:p>
            <a:pPr lvl="1"/>
            <a:r>
              <a:rPr lang="cs-CZ" dirty="0" smtClean="0"/>
              <a:t>povinnost řádně využívat pracovní dobu, </a:t>
            </a:r>
          </a:p>
          <a:p>
            <a:pPr lvl="1"/>
            <a:r>
              <a:rPr lang="cs-CZ" dirty="0" smtClean="0"/>
              <a:t>povinnost dodržovat předpisy,</a:t>
            </a:r>
          </a:p>
          <a:p>
            <a:pPr lvl="1"/>
            <a:r>
              <a:rPr lang="cs-CZ" dirty="0" smtClean="0"/>
              <a:t>povinnost řádně hospodařit s majetkem.</a:t>
            </a:r>
          </a:p>
          <a:p>
            <a:r>
              <a:rPr lang="cs-CZ" dirty="0" smtClean="0"/>
              <a:t>Péče řádného hospodáře </a:t>
            </a:r>
          </a:p>
        </p:txBody>
      </p:sp>
    </p:spTree>
    <p:extLst>
      <p:ext uri="{BB962C8B-B14F-4D97-AF65-F5344CB8AC3E}">
        <p14:creationId xmlns:p14="http://schemas.microsoft.com/office/powerpoint/2010/main" val="4061850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2028</Words>
  <Application>Microsoft Office PowerPoint</Application>
  <PresentationFormat>Širokoúhlá obrazovka</PresentationFormat>
  <Paragraphs>307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Wingdings</vt:lpstr>
      <vt:lpstr>Wingdings 2</vt:lpstr>
      <vt:lpstr>Motiv Office</vt:lpstr>
      <vt:lpstr>Odpovědnost za škodu</vt:lpstr>
      <vt:lpstr>Odpovědnost za škodu </vt:lpstr>
      <vt:lpstr>Občanskoprávní vs. pracovněprávní odpovědnost</vt:lpstr>
      <vt:lpstr>Pracovněprávní vs. občanskoprávní odpovědnost</vt:lpstr>
      <vt:lpstr>Odpovědnost za škodu – generální klauzule</vt:lpstr>
      <vt:lpstr>Odpovědnost zaměstnance za škodu</vt:lpstr>
      <vt:lpstr>Pracovněprávní vs. občanskoprávní odpovědnost</vt:lpstr>
      <vt:lpstr>Odpovědnost zaměstnance – porušení povinnosti</vt:lpstr>
      <vt:lpstr>Odpovědnost zaměstnance – porušení povinnosti</vt:lpstr>
      <vt:lpstr>Odpovědnost zaměstnance – příčinná souvislost </vt:lpstr>
      <vt:lpstr>Odpovědnost zaměstnance – zavinění</vt:lpstr>
      <vt:lpstr>Odpovědnost zaměstnance – předcházení škodám</vt:lpstr>
      <vt:lpstr>Odpovědnost zaměstnance - schodek</vt:lpstr>
      <vt:lpstr>Odpovědnost zaměstnance - schodek</vt:lpstr>
      <vt:lpstr>Odpovědnost zaměstnance - ztráta</vt:lpstr>
      <vt:lpstr>Odpovědnost zaměstnance</vt:lpstr>
      <vt:lpstr>Odpovědnost zaměstnance – náhrada škody</vt:lpstr>
      <vt:lpstr>Odpovědnost zaměstnance – náhrada škody</vt:lpstr>
      <vt:lpstr>Odpovědnost zaměstnavatele</vt:lpstr>
      <vt:lpstr>Odpovědnost zaměstnavatele</vt:lpstr>
      <vt:lpstr>Odpovědnost zaměstnavatele</vt:lpstr>
      <vt:lpstr>Odpovědnost zaměstnavatele</vt:lpstr>
      <vt:lpstr>Odpovědnost zaměstnavatele</vt:lpstr>
      <vt:lpstr>Odpovědnost zaměstnavatele</vt:lpstr>
      <vt:lpstr>Odpovědnost zaměstnavatele - náhrada</vt:lpstr>
      <vt:lpstr>Odpovědnost zaměstnavatele - náhrada</vt:lpstr>
      <vt:lpstr>Odpovědnost zaměstnavatele - náhrada</vt:lpstr>
      <vt:lpstr>Odpovědnost – náhrada – obecná pravidla</vt:lpstr>
      <vt:lpstr>Bezpečnostní sbor; příslušník – generální klauzule</vt:lpstr>
      <vt:lpstr>Příslušník</vt:lpstr>
      <vt:lpstr>Příslušník</vt:lpstr>
      <vt:lpstr>Bezpečnostní sbor</vt:lpstr>
      <vt:lpstr>Bezpečnostní sbor – věci vnešené a odložené </vt:lpstr>
      <vt:lpstr>Bezpečnostní sbor – služební úraz/nemoc z povolání</vt:lpstr>
      <vt:lpstr>Bezpečnostní sbor – služební úraz</vt:lpstr>
      <vt:lpstr>Bezpečnostní sbor – zproštění se </vt:lpstr>
      <vt:lpstr>Státní zaměstnanec – zákon o státní službě</vt:lpstr>
      <vt:lpstr>Služební poměr - Státní zaměstnanec</vt:lpstr>
      <vt:lpstr>Služební poměr – služební úřad</vt:lpstr>
      <vt:lpstr>Úřední obce a kraje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 za škodu</dc:title>
  <dc:creator>office wb2vr</dc:creator>
  <cp:lastModifiedBy>office wb2vr</cp:lastModifiedBy>
  <cp:revision>16</cp:revision>
  <dcterms:created xsi:type="dcterms:W3CDTF">2014-12-18T20:37:24Z</dcterms:created>
  <dcterms:modified xsi:type="dcterms:W3CDTF">2014-12-18T23:45:09Z</dcterms:modified>
</cp:coreProperties>
</file>