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1" autoAdjust="0"/>
    <p:restoredTop sz="94662" autoAdjust="0"/>
  </p:normalViewPr>
  <p:slideViewPr>
    <p:cSldViewPr>
      <p:cViewPr varScale="1">
        <p:scale>
          <a:sx n="49" d="100"/>
          <a:sy n="49" d="100"/>
        </p:scale>
        <p:origin x="-90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Slu%C5%BEebn%C3%AD_z%C3%A1k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cetnikavarna.cz/document/enactment?no=238/2000%20Sb.&amp;effect=8.6.2011" TargetMode="External"/><Relationship Id="rId3" Type="http://schemas.openxmlformats.org/officeDocument/2006/relationships/hyperlink" Target="http://cs.wikipedia.org/wiki/Obec" TargetMode="External"/><Relationship Id="rId7" Type="http://schemas.openxmlformats.org/officeDocument/2006/relationships/hyperlink" Target="http://portal.gov.cz/app/zakony/zakonPar.jsp?idBiblio=49555&amp;fulltext=&amp;nr=238~2F2000&amp;part=&amp;name=&amp;rpp=15#local-content" TargetMode="External"/><Relationship Id="rId2" Type="http://schemas.openxmlformats.org/officeDocument/2006/relationships/hyperlink" Target="http://portal.gov.cz/app/zakony/zakonPar.jsp?idBiblio=53652&amp;fulltext=&amp;nr=312~2F2002&amp;part=&amp;name=&amp;rpp=15#local-cont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ortal.gov.cz/app/zakony/zakonPar.jsp?idBiblio=67272&amp;fulltext=&amp;nr=273~2F2008&amp;part=&amp;name=&amp;rpp=15#local-content" TargetMode="External"/><Relationship Id="rId5" Type="http://schemas.openxmlformats.org/officeDocument/2006/relationships/hyperlink" Target="http://www.ucetnikavarna.cz/document/enactment?no=361/2003%20Sb.&amp;effect=8.6.2011" TargetMode="External"/><Relationship Id="rId4" Type="http://schemas.openxmlformats.org/officeDocument/2006/relationships/hyperlink" Target="http://cs.wikipedia.org/wiki/Kraje_v_%C4%8Cesku" TargetMode="External"/><Relationship Id="rId9" Type="http://schemas.openxmlformats.org/officeDocument/2006/relationships/hyperlink" Target="http://portal.gov.cz/app/zakony/zakonPar.jsp?idBiblio=48032&amp;fulltext=&amp;nr=221~2F1999&amp;part=&amp;name=&amp;rpp=15#local-conten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Pracovní právo pro veřejné správu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Prameny práva</a:t>
            </a:r>
          </a:p>
          <a:p>
            <a:r>
              <a:rPr lang="cs-CZ" dirty="0" smtClean="0"/>
              <a:t>Vznik pracovního poměru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Služební poměr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 “tak slibuji!“ </a:t>
            </a:r>
          </a:p>
          <a:p>
            <a:r>
              <a:rPr lang="cs-CZ" dirty="0" smtClean="0"/>
              <a:t>Bylo-li složení služebního slibu odmítnuto nebo byl-li složen služební slib s výhradou, služební poměr se považuje od počátku za </a:t>
            </a:r>
            <a:r>
              <a:rPr lang="cs-CZ" b="1" dirty="0" smtClean="0"/>
              <a:t>neexistující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služební poměr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úřednická zkouška</a:t>
            </a:r>
          </a:p>
          <a:p>
            <a:r>
              <a:rPr lang="cs-CZ" dirty="0" smtClean="0"/>
              <a:t>státní zaměstnanec – povinnost</a:t>
            </a:r>
          </a:p>
          <a:p>
            <a:r>
              <a:rPr lang="cs-CZ" dirty="0" smtClean="0"/>
              <a:t>příbuzenství – překážka </a:t>
            </a:r>
          </a:p>
          <a:p>
            <a:pPr lvl="1"/>
            <a:r>
              <a:rPr lang="cs-CZ" dirty="0" smtClean="0"/>
              <a:t>osoby blízké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Služební poměr -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v subjektech – z- l ČR</a:t>
            </a:r>
          </a:p>
          <a:p>
            <a:r>
              <a:rPr lang="cs-CZ" dirty="0" smtClean="0"/>
              <a:t>Změna v předmětu právního vztahu – výkon činností státní služby (nelze)</a:t>
            </a:r>
          </a:p>
          <a:p>
            <a:r>
              <a:rPr lang="cs-CZ" dirty="0" smtClean="0"/>
              <a:t>Změny v obsahu – typizované (lze)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Služební poměr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Pojmenované změny </a:t>
            </a:r>
            <a:r>
              <a:rPr lang="cs-CZ" b="1" dirty="0" smtClean="0"/>
              <a:t>§ 44 </a:t>
            </a:r>
            <a:r>
              <a:rPr lang="cs-CZ" dirty="0" smtClean="0"/>
              <a:t>služebního zákona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a) vyslání na služební cestu,</a:t>
            </a:r>
          </a:p>
          <a:p>
            <a:pPr>
              <a:buNone/>
            </a:pPr>
            <a:r>
              <a:rPr lang="cs-CZ" dirty="0" smtClean="0"/>
              <a:t>b) přeložení,</a:t>
            </a:r>
          </a:p>
          <a:p>
            <a:pPr>
              <a:buNone/>
            </a:pPr>
            <a:r>
              <a:rPr lang="cs-CZ" dirty="0" smtClean="0"/>
              <a:t>c) zproštění výkonu služby na základě usnesení o zahájení trestního stíhání nebo z důvodu vazby,</a:t>
            </a:r>
          </a:p>
          <a:p>
            <a:pPr>
              <a:buNone/>
            </a:pPr>
            <a:r>
              <a:rPr lang="cs-CZ" dirty="0" smtClean="0"/>
              <a:t>d) zařazení na jiné služební místo,</a:t>
            </a:r>
          </a:p>
          <a:p>
            <a:pPr>
              <a:buNone/>
            </a:pPr>
            <a:r>
              <a:rPr lang="cs-CZ" dirty="0" smtClean="0"/>
              <a:t>e) změna doby trvání služebního poměru,</a:t>
            </a:r>
          </a:p>
          <a:p>
            <a:pPr>
              <a:buNone/>
            </a:pPr>
            <a:r>
              <a:rPr lang="cs-CZ" dirty="0" smtClean="0"/>
              <a:t>f) jmenování na služební místo představeného,</a:t>
            </a:r>
          </a:p>
          <a:p>
            <a:pPr>
              <a:buNone/>
            </a:pPr>
            <a:r>
              <a:rPr lang="cs-CZ" dirty="0" smtClean="0"/>
              <a:t>g) odvolání ze služebního místa představeného,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Služební poměr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h) převedení na jiné služební místo,</a:t>
            </a:r>
          </a:p>
          <a:p>
            <a:pPr>
              <a:buNone/>
            </a:pPr>
            <a:r>
              <a:rPr lang="cs-CZ" dirty="0" smtClean="0"/>
              <a:t>i) zařazení mimo výkon služby z organizačních důvodů,</a:t>
            </a:r>
          </a:p>
          <a:p>
            <a:pPr>
              <a:buNone/>
            </a:pPr>
            <a:r>
              <a:rPr lang="cs-CZ" dirty="0" smtClean="0"/>
              <a:t>j) zařazení mimo výkon služby z důvodu mateřské nebo rodičovské dovolené,</a:t>
            </a:r>
          </a:p>
          <a:p>
            <a:pPr>
              <a:buNone/>
            </a:pPr>
            <a:r>
              <a:rPr lang="cs-CZ" dirty="0" smtClean="0"/>
              <a:t>k) zařazení mimo výkon služby pro výkon funkce v odborové organizaci,</a:t>
            </a:r>
          </a:p>
          <a:p>
            <a:pPr>
              <a:buNone/>
            </a:pPr>
            <a:r>
              <a:rPr lang="cs-CZ" dirty="0" smtClean="0"/>
              <a:t>l) zařazení mimo výkon služby pro pozastavení služby,</a:t>
            </a:r>
          </a:p>
          <a:p>
            <a:pPr>
              <a:buNone/>
            </a:pPr>
            <a:r>
              <a:rPr lang="cs-CZ" dirty="0" smtClean="0"/>
              <a:t>m) zastupování,</a:t>
            </a:r>
          </a:p>
          <a:p>
            <a:pPr>
              <a:buNone/>
            </a:pPr>
            <a:r>
              <a:rPr lang="cs-CZ" dirty="0" smtClean="0"/>
              <a:t>n) vyslání k výkonu zahraniční služby a zařazení po jeho ukončení,</a:t>
            </a:r>
          </a:p>
          <a:p>
            <a:pPr>
              <a:buNone/>
            </a:pPr>
            <a:r>
              <a:rPr lang="cs-CZ" dirty="0" smtClean="0"/>
              <a:t>o) zkrácení služební doby,</a:t>
            </a:r>
          </a:p>
          <a:p>
            <a:pPr>
              <a:buNone/>
            </a:pPr>
            <a:r>
              <a:rPr lang="cs-CZ" dirty="0" smtClean="0"/>
              <a:t>p) přerušení výkonu služby za účelem dalšího vzdělání nebo odborné stáže.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 zákon č. 218/2002 Sb., o službě státních zaměstnanců ve správních úřadech a o odměňování těchto zaměstnanců a ostatních zaměstnanců ve správních úřadech (</a:t>
            </a:r>
            <a:r>
              <a:rPr lang="cs-CZ" u="sng" dirty="0" smtClean="0">
                <a:hlinkClick r:id="rId2" tooltip="Služební zákon"/>
              </a:rPr>
              <a:t>služební zákon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Podpůrné působení zákoníku práce</a:t>
            </a:r>
          </a:p>
          <a:p>
            <a:r>
              <a:rPr lang="cs-CZ" dirty="0" smtClean="0"/>
              <a:t>Nenabyl plné účinnosti</a:t>
            </a:r>
          </a:p>
          <a:p>
            <a:r>
              <a:rPr lang="cs-CZ" dirty="0" smtClean="0"/>
              <a:t>Zrušen k 6. listopadu 2014 zák. č. 234/2014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ústřední úroveň státní správy (zejména ministerstva) a dekoncentrované specializované orgány státní správy (například správy sociálního zabezpečení či katastrální úřady) platí pouze zákoník práce vs. </a:t>
            </a:r>
          </a:p>
          <a:p>
            <a:r>
              <a:rPr lang="cs-CZ" dirty="0" smtClean="0"/>
              <a:t>na obecní a krajské úrovni je účinný zákon o úřednících územních samosprávných celků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č. </a:t>
            </a:r>
            <a:r>
              <a:rPr lang="cs-CZ" dirty="0" smtClean="0">
                <a:hlinkClick r:id="rId2"/>
              </a:rPr>
              <a:t>312/2002</a:t>
            </a:r>
            <a:r>
              <a:rPr lang="cs-CZ" dirty="0" smtClean="0"/>
              <a:t> Sb., o úřednících územních samosprávných celků, který se vztahuje na úředníky </a:t>
            </a:r>
            <a:r>
              <a:rPr lang="cs-CZ" dirty="0" smtClean="0">
                <a:hlinkClick r:id="rId3" tooltip="Obec"/>
              </a:rPr>
              <a:t>obcí</a:t>
            </a:r>
            <a:r>
              <a:rPr lang="cs-CZ" dirty="0" smtClean="0"/>
              <a:t> a </a:t>
            </a:r>
            <a:r>
              <a:rPr lang="cs-CZ" u="sng" dirty="0" smtClean="0">
                <a:hlinkClick r:id="rId4" tooltip="Kraje v Česku"/>
              </a:rPr>
              <a:t>krajů</a:t>
            </a:r>
            <a:endParaRPr lang="cs-CZ" dirty="0" smtClean="0"/>
          </a:p>
          <a:p>
            <a:r>
              <a:rPr lang="cs-CZ" dirty="0" smtClean="0"/>
              <a:t>zákon č. </a:t>
            </a:r>
            <a:r>
              <a:rPr lang="cs-CZ" dirty="0" smtClean="0">
                <a:hlinkClick r:id="rId5" tooltip=" [Odkaz se otevře v novém okně]"/>
              </a:rPr>
              <a:t>361/2003 Sb.</a:t>
            </a:r>
            <a:r>
              <a:rPr lang="cs-CZ" dirty="0" smtClean="0"/>
              <a:t>, o služebním poměru příslušníků bezpečnostních sborů</a:t>
            </a:r>
          </a:p>
          <a:p>
            <a:r>
              <a:rPr lang="cs-CZ" dirty="0" smtClean="0"/>
              <a:t>zákon č. </a:t>
            </a:r>
            <a:r>
              <a:rPr lang="cs-CZ" dirty="0" smtClean="0">
                <a:hlinkClick r:id="rId6" tooltip=" [Odkaz se otevře v novém okně]"/>
              </a:rPr>
              <a:t>273/2008 Sb.</a:t>
            </a:r>
            <a:r>
              <a:rPr lang="cs-CZ" dirty="0" smtClean="0"/>
              <a:t>, o policii České republiky</a:t>
            </a:r>
          </a:p>
          <a:p>
            <a:r>
              <a:rPr lang="cs-CZ" dirty="0" smtClean="0"/>
              <a:t>zákon č. </a:t>
            </a:r>
            <a:r>
              <a:rPr lang="cs-CZ" dirty="0" smtClean="0">
                <a:hlinkClick r:id="rId7" tooltip=" [Odkaz se otevře v novém okně]"/>
              </a:rPr>
              <a:t>238/2000 Sb</a:t>
            </a:r>
            <a:r>
              <a:rPr lang="cs-CZ" dirty="0" smtClean="0">
                <a:hlinkClick r:id="rId8" tooltip=" [Odkaz se otevře v novém okně]"/>
              </a:rPr>
              <a:t>.</a:t>
            </a:r>
            <a:r>
              <a:rPr lang="cs-CZ" dirty="0" smtClean="0"/>
              <a:t>, o Hasičském záchranném sboru České republiky</a:t>
            </a:r>
          </a:p>
          <a:p>
            <a:r>
              <a:rPr lang="cs-CZ" dirty="0" smtClean="0"/>
              <a:t>Zákon č. </a:t>
            </a:r>
            <a:r>
              <a:rPr lang="cs-CZ" dirty="0" smtClean="0">
                <a:hlinkClick r:id="rId9"/>
              </a:rPr>
              <a:t>221/1999 </a:t>
            </a:r>
            <a:r>
              <a:rPr lang="cs-CZ" dirty="0" smtClean="0"/>
              <a:t>Sb., o vojácích z povolání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262/2006  Sb., zákoník práce</a:t>
            </a:r>
          </a:p>
          <a:p>
            <a:r>
              <a:rPr lang="cs-CZ" dirty="0" smtClean="0"/>
              <a:t>podpůrné působení „subsidiarita“, např. k úředníkům  (§ 1 odst. 2 </a:t>
            </a:r>
            <a:r>
              <a:rPr lang="cs-CZ" dirty="0" err="1" smtClean="0"/>
              <a:t>ZoU</a:t>
            </a:r>
            <a:r>
              <a:rPr lang="cs-CZ" dirty="0" smtClean="0"/>
              <a:t>)</a:t>
            </a:r>
          </a:p>
          <a:p>
            <a:r>
              <a:rPr lang="cs-CZ" dirty="0" smtClean="0"/>
              <a:t>§ 5 zákoníku práce – je-li veřejná </a:t>
            </a:r>
            <a:r>
              <a:rPr lang="cs-CZ" dirty="0" err="1" smtClean="0"/>
              <a:t>fce</a:t>
            </a:r>
            <a:r>
              <a:rPr lang="cs-CZ" dirty="0" smtClean="0"/>
              <a:t> vykonávána v pracovním poměru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Ústavní zákon č. 1/1993 Sb., Ústava ČR</a:t>
            </a:r>
          </a:p>
          <a:p>
            <a:pPr lvl="1"/>
            <a:r>
              <a:rPr lang="cs-CZ" dirty="0" smtClean="0"/>
              <a:t>Čl. 79 odst. 2 - Právní poměry státních zaměstnanců v ministerstvech a jiných správních úřadech upravuje zákon.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Služební poměr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přijetí rozhodnutím služebního orgánu </a:t>
            </a:r>
          </a:p>
          <a:p>
            <a:pPr lvl="1"/>
            <a:r>
              <a:rPr lang="cs-CZ" dirty="0" smtClean="0"/>
              <a:t>žádost</a:t>
            </a:r>
          </a:p>
          <a:p>
            <a:pPr lvl="1"/>
            <a:r>
              <a:rPr lang="cs-CZ" dirty="0" smtClean="0"/>
              <a:t>výběrové řízení</a:t>
            </a:r>
          </a:p>
          <a:p>
            <a:r>
              <a:rPr lang="cs-CZ" dirty="0" smtClean="0"/>
              <a:t>Doba určitá vs. neurčitá</a:t>
            </a:r>
          </a:p>
          <a:p>
            <a:pPr lvl="1"/>
            <a:r>
              <a:rPr lang="cs-CZ" dirty="0" smtClean="0"/>
              <a:t>primárně neurčitá</a:t>
            </a:r>
          </a:p>
          <a:p>
            <a:pPr lvl="1"/>
            <a:r>
              <a:rPr lang="cs-CZ" dirty="0" smtClean="0"/>
              <a:t>srov. </a:t>
            </a:r>
            <a:r>
              <a:rPr lang="cs-CZ" dirty="0" err="1" smtClean="0"/>
              <a:t>ust</a:t>
            </a:r>
            <a:r>
              <a:rPr lang="cs-CZ" dirty="0" smtClean="0"/>
              <a:t>. § 29 </a:t>
            </a:r>
          </a:p>
          <a:p>
            <a:pPr lvl="2"/>
            <a:r>
              <a:rPr lang="cs-CZ" dirty="0" smtClean="0"/>
              <a:t> osoba, která dosud úspěšně nevykonala úřednickou zkoušku</a:t>
            </a:r>
          </a:p>
          <a:p>
            <a:pPr lvl="2"/>
            <a:r>
              <a:rPr lang="cs-CZ" dirty="0" err="1" smtClean="0"/>
              <a:t>zkuš</a:t>
            </a:r>
            <a:r>
              <a:rPr lang="cs-CZ" dirty="0" smtClean="0"/>
              <a:t>. doba 6 měsíců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Služební poměr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§ 31 </a:t>
            </a:r>
          </a:p>
          <a:p>
            <a:pPr lvl="1"/>
            <a:r>
              <a:rPr lang="cs-CZ" dirty="0" smtClean="0"/>
              <a:t>Služební poměr vzniká dnem, který je uveden v rozhodnutí o přijetí do služebního poměru.</a:t>
            </a:r>
          </a:p>
          <a:p>
            <a:pPr lvl="1"/>
            <a:r>
              <a:rPr lang="cs-CZ" dirty="0" smtClean="0"/>
              <a:t>„odstoupení“ – </a:t>
            </a:r>
            <a:r>
              <a:rPr lang="cs-CZ" b="1" dirty="0" smtClean="0"/>
              <a:t>zrušení 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Služební poměr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služební slib (§ 32)</a:t>
            </a:r>
          </a:p>
          <a:p>
            <a:pPr>
              <a:buNone/>
            </a:pPr>
            <a:r>
              <a:rPr lang="cs-CZ" dirty="0" smtClean="0"/>
              <a:t>	„Slibuji na svou čest a svědomí, že při výkonu státní služby se budu řídit právními a služebními předpisy a v souladu s nimi příkazy představených. Své povinnosti budu vykonávat řádně, nestranně, svědomitě, odborně a v zájmu České republiky, nebudu zneužívat postavení státního zaměstnance a budu se chovat a jednat tak, aby nebyla ohrožena důvěra ve státní službu.“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243</Words>
  <Application>Microsoft Office PowerPoint</Application>
  <PresentationFormat>Předvádění na obrazovce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Pracovní právo pro veřejné správu</vt:lpstr>
      <vt:lpstr>Snímek 2</vt:lpstr>
      <vt:lpstr>Snímek 3</vt:lpstr>
      <vt:lpstr>Snímek 4</vt:lpstr>
      <vt:lpstr>Snímek 5</vt:lpstr>
      <vt:lpstr>Snímek 6</vt:lpstr>
      <vt:lpstr>Služební poměr</vt:lpstr>
      <vt:lpstr>Služební poměr</vt:lpstr>
      <vt:lpstr>Služební poměr</vt:lpstr>
      <vt:lpstr>Služební poměr</vt:lpstr>
      <vt:lpstr>služební poměr</vt:lpstr>
      <vt:lpstr>Služební poměr - změny</vt:lpstr>
      <vt:lpstr>Služební poměr</vt:lpstr>
      <vt:lpstr>Služební poměr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 právo pro veřejné správu</dc:title>
  <dc:creator>Honza</dc:creator>
  <cp:lastModifiedBy>Honza</cp:lastModifiedBy>
  <cp:revision>25</cp:revision>
  <dcterms:created xsi:type="dcterms:W3CDTF">2014-11-14T09:11:37Z</dcterms:created>
  <dcterms:modified xsi:type="dcterms:W3CDTF">2014-11-21T22:21:58Z</dcterms:modified>
</cp:coreProperties>
</file>