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3"/>
  </p:notesMasterIdLst>
  <p:handoutMasterIdLst>
    <p:handoutMasterId r:id="rId24"/>
  </p:handoutMasterIdLst>
  <p:sldIdLst>
    <p:sldId id="309" r:id="rId3"/>
    <p:sldId id="304" r:id="rId4"/>
    <p:sldId id="305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102" d="100"/>
          <a:sy n="102" d="100"/>
        </p:scale>
        <p:origin x="-19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A8B9508-C50A-4ADC-A8A8-7E43623051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746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2BC14DF-468A-4C8B-9B6F-0CA5A69972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329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14DF-468A-4C8B-9B6F-0CA5A699726F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333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F4D13-3B55-432F-8E1B-28F4C3525E1D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205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CD2CE69-E452-4F6C-AC9F-914E38F383E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63B62-B52A-4F97-978E-EA6A9D602D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18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9465C2-6D6A-4D87-9F36-8CADFA2E1A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6371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34832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99135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02726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3263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86405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67442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69363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270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24D2E-1B01-4342-890F-829DB933FC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5892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67764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048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2738" y="1825625"/>
            <a:ext cx="2011362" cy="4627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9492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83BE28-B423-4105-AA8B-35A690DD72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34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85BB40-C4DE-48BA-9610-4EBBD5B456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97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4BE369-70E7-4F62-BAC2-83ACAF81D8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29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D8F92C-671E-4903-84E1-6E534A1D16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62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55FE4-4C57-42F3-AA79-DD058C7ED6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464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D882B2-2F80-4E4A-A154-3BCB991A68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987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633A16-FBF2-4C26-8DDF-09E82B3A79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457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DB7077C-EF7E-46A3-8417-88030EA1B00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3141663"/>
            <a:ext cx="5969000" cy="1727497"/>
          </a:xfrm>
        </p:spPr>
        <p:txBody>
          <a:bodyPr/>
          <a:lstStyle/>
          <a:p>
            <a:pPr algn="ctr"/>
            <a:r>
              <a:rPr lang="cs-CZ" dirty="0" smtClean="0"/>
              <a:t>Opatrovnictví dítěte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63888" y="6165304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© Radovan Dávid, </a:t>
            </a:r>
            <a:r>
              <a:rPr lang="cs-CZ" dirty="0" smtClean="0"/>
              <a:t>2015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Opatrovník pro nečinnost zákonného zástupce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943 OZ uvádí, že opatrovník je dítěti jmenován </a:t>
            </a:r>
            <a:r>
              <a:rPr lang="cs-CZ" dirty="0"/>
              <a:t>také tehdy, nehájí-li zákonný zástupce dostatečně zájmy </a:t>
            </a:r>
            <a:r>
              <a:rPr lang="cs-CZ" dirty="0" smtClean="0"/>
              <a:t>dítěte.</a:t>
            </a:r>
          </a:p>
          <a:p>
            <a:endParaRPr lang="cs-CZ" dirty="0"/>
          </a:p>
          <a:p>
            <a:r>
              <a:rPr lang="cs-CZ" dirty="0" smtClean="0"/>
              <a:t>Důvody pro jmenování jsou subjektivní (</a:t>
            </a:r>
            <a:r>
              <a:rPr lang="cs-CZ" i="1" dirty="0" smtClean="0"/>
              <a:t>ad hoc</a:t>
            </a:r>
            <a:r>
              <a:rPr lang="cs-CZ" dirty="0" smtClean="0"/>
              <a:t>), nečinnost zákonného zástupce však musí dosahovat takové intenzity, aby skutečně bylo možné uvažovat o zásahu do zájmu dítěte.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982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Opatrovník pro jiné 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§ 943 je opatrovník jmenován </a:t>
            </a:r>
            <a:r>
              <a:rPr lang="cs-CZ" dirty="0"/>
              <a:t>rovněž tehdy, je-li toho v zájmu dítěte zapotřebí z jiného </a:t>
            </a:r>
            <a:r>
              <a:rPr lang="cs-CZ" dirty="0" smtClean="0"/>
              <a:t>důvodu (</a:t>
            </a:r>
            <a:r>
              <a:rPr lang="cs-CZ" i="1" dirty="0" smtClean="0"/>
              <a:t>ad hoc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Důvody jsou spíše objektivní, např. zdravotní komplikace zákonného zástupce, které však nezakládají důvody pozastavení rodičovské odpovědnosti, nýbrž pouze zastoupení pro některá právní jednání.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8583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Opatrovník jmenovaný ze zákonem vymezených důvodů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Občanský zákoník stanovuje nutnost jmenování opatrovníka v zákonem vymezených případech:</a:t>
            </a:r>
          </a:p>
          <a:p>
            <a:pPr lvl="1"/>
            <a:r>
              <a:rPr lang="cs-CZ" dirty="0" smtClean="0"/>
              <a:t>Při omezení rodičovské odpovědnosti, resp. jejího výkonu</a:t>
            </a:r>
          </a:p>
          <a:p>
            <a:pPr lvl="1"/>
            <a:r>
              <a:rPr lang="cs-CZ" dirty="0" smtClean="0"/>
              <a:t>K udělení souhlasu k osvojení za rodiče</a:t>
            </a:r>
          </a:p>
          <a:p>
            <a:pPr lvl="1"/>
            <a:r>
              <a:rPr lang="cs-CZ" dirty="0" smtClean="0"/>
              <a:t>K udělení souhlasu k osvojení za dítě</a:t>
            </a:r>
          </a:p>
          <a:p>
            <a:pPr lvl="1"/>
            <a:r>
              <a:rPr lang="cs-CZ" dirty="0" smtClean="0"/>
              <a:t>Řízení o osvojení</a:t>
            </a:r>
          </a:p>
          <a:p>
            <a:pPr lvl="1"/>
            <a:r>
              <a:rPr lang="cs-CZ" dirty="0" smtClean="0"/>
              <a:t>Správa jmění dítěte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9646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Opatrovník při omezení rodičovské odpovědnosti, resp. jejího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88840"/>
            <a:ext cx="7772400" cy="4357687"/>
          </a:xfrm>
        </p:spPr>
        <p:txBody>
          <a:bodyPr/>
          <a:lstStyle/>
          <a:p>
            <a:r>
              <a:rPr lang="cs-CZ" dirty="0" smtClean="0"/>
              <a:t>Podle § 878 odst. 3 OZ platí</a:t>
            </a:r>
            <a:r>
              <a:rPr lang="cs-CZ" dirty="0"/>
              <a:t>, že </a:t>
            </a:r>
            <a:r>
              <a:rPr lang="cs-CZ" dirty="0" smtClean="0"/>
              <a:t>je-li </a:t>
            </a:r>
            <a:r>
              <a:rPr lang="cs-CZ" dirty="0"/>
              <a:t>rodičovská odpovědnost rodičů omezena nebo je-li omezen její výkon, jmenuje soud dítěti opatrovníka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Omezení rodičovské odpovědnosti a jejího výkonu upravuje § 870 OZ</a:t>
            </a:r>
          </a:p>
          <a:p>
            <a:pPr lvl="1"/>
            <a:r>
              <a:rPr lang="cs-CZ" dirty="0" smtClean="0"/>
              <a:t>V rozhodnutí soud přesně uvede, na která práva a povinnosti se omezení vztahuje</a:t>
            </a:r>
          </a:p>
          <a:p>
            <a:pPr lvl="1"/>
            <a:r>
              <a:rPr lang="cs-CZ" dirty="0" smtClean="0"/>
              <a:t>V tomto rozsahu vykonává práva a plní povinnosti jmenovaný opatrovník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7180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sz="2400" dirty="0" smtClean="0"/>
              <a:t>Opatrovník k udělení souhlasu s osvojením za rodiče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357687"/>
          </a:xfrm>
        </p:spPr>
        <p:txBody>
          <a:bodyPr/>
          <a:lstStyle/>
          <a:p>
            <a:r>
              <a:rPr lang="cs-CZ" dirty="0" smtClean="0"/>
              <a:t>Ke jmenování opatrovníka pro udělení souhlasu s osvojením za rodiče dochází v řízení o osvojení, a to v těchto případech:</a:t>
            </a:r>
          </a:p>
          <a:p>
            <a:pPr lvl="1"/>
            <a:r>
              <a:rPr lang="cs-CZ" dirty="0" smtClean="0"/>
              <a:t>rozhodne-li </a:t>
            </a:r>
            <a:r>
              <a:rPr lang="cs-CZ" dirty="0"/>
              <a:t>soud, že k osvojení není třeba souhlasu obou </a:t>
            </a:r>
            <a:r>
              <a:rPr lang="cs-CZ" dirty="0" smtClean="0"/>
              <a:t>rodičů (§ 821 odst. 2 OZ)</a:t>
            </a:r>
          </a:p>
          <a:p>
            <a:pPr lvl="1"/>
            <a:r>
              <a:rPr lang="cs-CZ" dirty="0" smtClean="0"/>
              <a:t>rodič byl </a:t>
            </a:r>
            <a:r>
              <a:rPr lang="cs-CZ" dirty="0"/>
              <a:t>zbaven rodičovské odpovědnosti a </a:t>
            </a:r>
            <a:r>
              <a:rPr lang="cs-CZ" dirty="0" smtClean="0"/>
              <a:t>současně </a:t>
            </a:r>
            <a:r>
              <a:rPr lang="cs-CZ" dirty="0"/>
              <a:t>práva dát souhlas k </a:t>
            </a:r>
            <a:r>
              <a:rPr lang="cs-CZ" dirty="0" smtClean="0"/>
              <a:t>osvojení </a:t>
            </a:r>
            <a:r>
              <a:rPr lang="cs-CZ" dirty="0">
                <a:latin typeface="Calibri"/>
              </a:rPr>
              <a:t>[</a:t>
            </a:r>
            <a:r>
              <a:rPr lang="cs-CZ" dirty="0" smtClean="0"/>
              <a:t>§ 818 odst. 1 písm. a) OZ</a:t>
            </a:r>
            <a:r>
              <a:rPr lang="cs-CZ" dirty="0" smtClean="0">
                <a:latin typeface="Calibri"/>
              </a:rPr>
              <a:t>]</a:t>
            </a:r>
            <a:endParaRPr lang="cs-CZ" dirty="0"/>
          </a:p>
          <a:p>
            <a:pPr lvl="1"/>
            <a:r>
              <a:rPr lang="cs-CZ" dirty="0" smtClean="0"/>
              <a:t>rodič není </a:t>
            </a:r>
            <a:r>
              <a:rPr lang="cs-CZ" dirty="0"/>
              <a:t>schopen projevit svou vůli nebo rozpoznat následky svého jednání nebo je </a:t>
            </a:r>
            <a:r>
              <a:rPr lang="cs-CZ" dirty="0" smtClean="0"/>
              <a:t>ovládnout</a:t>
            </a:r>
            <a:r>
              <a:rPr lang="cs-CZ" dirty="0"/>
              <a:t> </a:t>
            </a:r>
            <a:r>
              <a:rPr lang="cs-CZ" dirty="0">
                <a:latin typeface="Calibri"/>
              </a:rPr>
              <a:t>[</a:t>
            </a:r>
            <a:r>
              <a:rPr lang="cs-CZ" dirty="0"/>
              <a:t>§ 818 odst. 1 písm. </a:t>
            </a:r>
            <a:r>
              <a:rPr lang="cs-CZ" dirty="0" smtClean="0"/>
              <a:t>b) </a:t>
            </a:r>
            <a:r>
              <a:rPr lang="cs-CZ" dirty="0"/>
              <a:t>OZ</a:t>
            </a:r>
            <a:r>
              <a:rPr lang="cs-CZ" dirty="0">
                <a:latin typeface="Calibri"/>
              </a:rPr>
              <a:t>]</a:t>
            </a:r>
            <a:endParaRPr lang="cs-CZ" dirty="0"/>
          </a:p>
          <a:p>
            <a:pPr lvl="1"/>
            <a:r>
              <a:rPr lang="cs-CZ" dirty="0" smtClean="0"/>
              <a:t>rodič se </a:t>
            </a:r>
            <a:r>
              <a:rPr lang="cs-CZ" dirty="0"/>
              <a:t>zdržuje na neznámém místě a toto místo se nepodaří soudu v součinnosti s dalšími orgány veřejné moci zjistit ani při vynaložení potřebné </a:t>
            </a:r>
            <a:r>
              <a:rPr lang="cs-CZ" dirty="0" smtClean="0"/>
              <a:t>pečlivosti </a:t>
            </a:r>
            <a:r>
              <a:rPr lang="cs-CZ" dirty="0">
                <a:latin typeface="Calibri"/>
              </a:rPr>
              <a:t>[</a:t>
            </a:r>
            <a:r>
              <a:rPr lang="cs-CZ" dirty="0"/>
              <a:t>§ 818 odst. 1 písm. </a:t>
            </a:r>
            <a:r>
              <a:rPr lang="cs-CZ" dirty="0" smtClean="0"/>
              <a:t>c) </a:t>
            </a:r>
            <a:r>
              <a:rPr lang="cs-CZ" dirty="0"/>
              <a:t>OZ</a:t>
            </a:r>
            <a:r>
              <a:rPr lang="cs-CZ" dirty="0">
                <a:latin typeface="Calibri"/>
              </a:rPr>
              <a:t>]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9373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Opatrovník k udělení souhlasu s osvojením za dítě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807 odst. </a:t>
            </a:r>
            <a:r>
              <a:rPr lang="cs-CZ" dirty="0"/>
              <a:t>1 uvádí, že </a:t>
            </a:r>
            <a:r>
              <a:rPr lang="cs-CZ" dirty="0" smtClean="0"/>
              <a:t>nedosáhlo-li </a:t>
            </a:r>
            <a:r>
              <a:rPr lang="cs-CZ" dirty="0"/>
              <a:t>dítě věku alespoň dvanácti let, dá jeho jménem souhlas s osvojením jeho </a:t>
            </a:r>
            <a:r>
              <a:rPr lang="cs-CZ" dirty="0" smtClean="0"/>
              <a:t>opatrovník</a:t>
            </a:r>
          </a:p>
          <a:p>
            <a:endParaRPr lang="cs-CZ" dirty="0"/>
          </a:p>
          <a:p>
            <a:r>
              <a:rPr lang="cs-CZ" dirty="0" smtClean="0"/>
              <a:t>Opatrovníkem </a:t>
            </a:r>
            <a:r>
              <a:rPr lang="cs-CZ" dirty="0"/>
              <a:t>soud jmenuje zpravidla orgán sociálně-právní ochrany </a:t>
            </a:r>
            <a:r>
              <a:rPr lang="cs-CZ" dirty="0" smtClean="0"/>
              <a:t>dětí</a:t>
            </a:r>
          </a:p>
          <a:p>
            <a:endParaRPr lang="cs-CZ" dirty="0"/>
          </a:p>
          <a:p>
            <a:r>
              <a:rPr lang="cs-CZ" dirty="0"/>
              <a:t>Dříve než dá opatrovník souhlas, zjistí všechny rozhodné skutečnosti, které ho povedou k závěru, že osvojení bude v souladu se zájmy dítěte.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425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Opatrovník pro správu jmění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Opatrovník pro správu jmění dítěte je jmenován podle § 948 a násl. OZ, a to jak z objektivních, tak subjektivních důvodů, jejichž společným znakem je ohrožení majetkových zájmů dítěte</a:t>
            </a:r>
          </a:p>
          <a:p>
            <a:endParaRPr lang="cs-CZ" dirty="0"/>
          </a:p>
          <a:p>
            <a:r>
              <a:rPr lang="cs-CZ" dirty="0" smtClean="0"/>
              <a:t>Mezi objektivní důvody lze řadit:</a:t>
            </a:r>
          </a:p>
          <a:p>
            <a:pPr lvl="1"/>
            <a:r>
              <a:rPr lang="cs-CZ" dirty="0"/>
              <a:t>značný rozsah jmění </a:t>
            </a:r>
            <a:r>
              <a:rPr lang="cs-CZ" dirty="0" smtClean="0"/>
              <a:t>dítěte</a:t>
            </a:r>
          </a:p>
          <a:p>
            <a:pPr lvl="1"/>
            <a:r>
              <a:rPr lang="cs-CZ" dirty="0"/>
              <a:t>zvláštní </a:t>
            </a:r>
            <a:r>
              <a:rPr lang="cs-CZ" dirty="0" smtClean="0"/>
              <a:t>povaha </a:t>
            </a:r>
            <a:r>
              <a:rPr lang="cs-CZ" dirty="0"/>
              <a:t>některých </a:t>
            </a:r>
            <a:r>
              <a:rPr lang="cs-CZ" dirty="0" smtClean="0"/>
              <a:t>součástí jmění</a:t>
            </a:r>
          </a:p>
          <a:p>
            <a:endParaRPr lang="cs-CZ" dirty="0"/>
          </a:p>
          <a:p>
            <a:r>
              <a:rPr lang="cs-CZ" dirty="0" smtClean="0"/>
              <a:t>Mezi subjektivní důvody lze řadit:</a:t>
            </a:r>
          </a:p>
          <a:p>
            <a:pPr lvl="1"/>
            <a:r>
              <a:rPr lang="cs-CZ" dirty="0" smtClean="0"/>
              <a:t>nikoliv řádná </a:t>
            </a:r>
            <a:r>
              <a:rPr lang="cs-CZ" dirty="0"/>
              <a:t>péče o jmění </a:t>
            </a:r>
            <a:r>
              <a:rPr lang="cs-CZ" dirty="0" smtClean="0"/>
              <a:t>dítěte ze strany rodičů</a:t>
            </a:r>
          </a:p>
          <a:p>
            <a:pPr lvl="1"/>
            <a:r>
              <a:rPr lang="cs-CZ" dirty="0"/>
              <a:t>zneužívání jmění dítěte pro vlastní potřebu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1486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 pro správu jmění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důvody pro jmenování opatrovníka pro správu jmění dítěte:</a:t>
            </a:r>
          </a:p>
          <a:p>
            <a:endParaRPr lang="cs-CZ" dirty="0"/>
          </a:p>
          <a:p>
            <a:pPr lvl="1"/>
            <a:r>
              <a:rPr lang="cs-CZ" dirty="0"/>
              <a:t>r</a:t>
            </a:r>
            <a:r>
              <a:rPr lang="cs-CZ" dirty="0" smtClean="0"/>
              <a:t>ozhodnutí insolvenčního soudu o úpadku rodiče (§ 901 odst. 1 OZ)</a:t>
            </a:r>
          </a:p>
          <a:p>
            <a:pPr lvl="1"/>
            <a:r>
              <a:rPr lang="cs-CZ" dirty="0" smtClean="0"/>
              <a:t>omezení rodiče v rodičovské odpovědnosti nebo jejím výkonu, neplní-li rodič správu jmění dítěte řádně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5960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Osoba opatrovníka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 jmenuje opatrovníkem</a:t>
            </a:r>
          </a:p>
          <a:p>
            <a:pPr lvl="1"/>
            <a:r>
              <a:rPr lang="cs-CZ" dirty="0" smtClean="0"/>
              <a:t>toho</a:t>
            </a:r>
            <a:r>
              <a:rPr lang="cs-CZ" dirty="0"/>
              <a:t>, koho naznačili rodiče, ledaže tato osoba </a:t>
            </a:r>
            <a:r>
              <a:rPr lang="cs-CZ" dirty="0" smtClean="0"/>
              <a:t>opatrovnictví odmítne </a:t>
            </a:r>
          </a:p>
          <a:p>
            <a:pPr lvl="1"/>
            <a:r>
              <a:rPr lang="cs-CZ" dirty="0" smtClean="0"/>
              <a:t>některou </a:t>
            </a:r>
            <a:r>
              <a:rPr lang="cs-CZ" dirty="0"/>
              <a:t>z osob příbuzných nebo blízkých dítěti nebo jeho rodině, ledaže rodič takovou osobu výslovně vyloučil. </a:t>
            </a:r>
            <a:endParaRPr lang="cs-CZ" dirty="0" smtClean="0"/>
          </a:p>
          <a:p>
            <a:pPr lvl="1"/>
            <a:r>
              <a:rPr lang="cs-CZ" dirty="0" smtClean="0"/>
              <a:t>jiného </a:t>
            </a:r>
            <a:r>
              <a:rPr lang="cs-CZ" dirty="0"/>
              <a:t>vhodného </a:t>
            </a:r>
            <a:r>
              <a:rPr lang="cs-CZ" dirty="0" smtClean="0"/>
              <a:t>člověka</a:t>
            </a:r>
          </a:p>
          <a:p>
            <a:pPr lvl="1"/>
            <a:r>
              <a:rPr lang="cs-CZ" dirty="0" smtClean="0"/>
              <a:t>orgán sociálně-právně ochrany dětí.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1038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a odměna opatrovníka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Náhrada nákladů spojených s opatrovnictvím dítěte je řešena přiznáním soudem</a:t>
            </a:r>
          </a:p>
          <a:p>
            <a:endParaRPr lang="cs-CZ" dirty="0"/>
          </a:p>
          <a:p>
            <a:r>
              <a:rPr lang="cs-CZ" dirty="0" smtClean="0"/>
              <a:t>Odměna se odvíjí od druhu a účelu opatrovnictví.</a:t>
            </a:r>
          </a:p>
          <a:p>
            <a:pPr lvl="1"/>
            <a:r>
              <a:rPr lang="cs-CZ" dirty="0" smtClean="0"/>
              <a:t>Zásadně se přiznává opatrovníkovi pro správu jmění.</a:t>
            </a:r>
          </a:p>
          <a:p>
            <a:pPr lvl="1"/>
            <a:r>
              <a:rPr lang="cs-CZ" dirty="0" smtClean="0"/>
              <a:t>Nepřiznává se orgánu sociálně-právní ochrany dětí.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063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14400" y="1654434"/>
            <a:ext cx="7772400" cy="4357687"/>
          </a:xfrm>
        </p:spPr>
        <p:txBody>
          <a:bodyPr/>
          <a:lstStyle/>
          <a:p>
            <a:r>
              <a:rPr lang="cs-CZ" dirty="0"/>
              <a:t>Obecný úvod </a:t>
            </a:r>
          </a:p>
          <a:p>
            <a:pPr lvl="1"/>
            <a:r>
              <a:rPr lang="cs-CZ" dirty="0"/>
              <a:t>Poručenství a opatrovnictví</a:t>
            </a:r>
          </a:p>
          <a:p>
            <a:pPr lvl="1"/>
            <a:r>
              <a:rPr lang="cs-CZ" dirty="0"/>
              <a:t>Odlišnosti</a:t>
            </a:r>
          </a:p>
          <a:p>
            <a:r>
              <a:rPr lang="cs-CZ" dirty="0" smtClean="0"/>
              <a:t>Opatrovnictví</a:t>
            </a:r>
            <a:endParaRPr lang="cs-CZ" dirty="0"/>
          </a:p>
          <a:p>
            <a:pPr lvl="1"/>
            <a:r>
              <a:rPr lang="cs-CZ" dirty="0"/>
              <a:t>Vymezení pojmu </a:t>
            </a:r>
          </a:p>
          <a:p>
            <a:pPr lvl="1"/>
            <a:r>
              <a:rPr lang="cs-CZ" dirty="0"/>
              <a:t>Důvody pro jmenování </a:t>
            </a:r>
            <a:r>
              <a:rPr lang="cs-CZ" dirty="0" smtClean="0"/>
              <a:t>opatrovníka</a:t>
            </a:r>
            <a:endParaRPr lang="cs-CZ" dirty="0"/>
          </a:p>
          <a:p>
            <a:pPr lvl="1"/>
            <a:r>
              <a:rPr lang="cs-CZ" dirty="0"/>
              <a:t>Osoba </a:t>
            </a:r>
            <a:r>
              <a:rPr lang="cs-CZ" dirty="0" smtClean="0"/>
              <a:t>opatrovníka</a:t>
            </a:r>
            <a:endParaRPr lang="cs-CZ" dirty="0"/>
          </a:p>
          <a:p>
            <a:pPr lvl="1"/>
            <a:r>
              <a:rPr lang="cs-CZ" dirty="0"/>
              <a:t>Práva a povinnosti </a:t>
            </a:r>
            <a:r>
              <a:rPr lang="cs-CZ" dirty="0" smtClean="0"/>
              <a:t>opatrovníka</a:t>
            </a:r>
            <a:endParaRPr lang="cs-CZ" dirty="0"/>
          </a:p>
          <a:p>
            <a:pPr lvl="1"/>
            <a:r>
              <a:rPr lang="cs-CZ" dirty="0" smtClean="0"/>
              <a:t>Konkrétní příklady opatrovnictví v OZ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a zrušení opatrovnictví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 zánik:</a:t>
            </a:r>
          </a:p>
          <a:p>
            <a:pPr lvl="1"/>
            <a:r>
              <a:rPr lang="cs-CZ" dirty="0" smtClean="0"/>
              <a:t>Splněním účelu, provedením právního jednání, skončením řízení apod.</a:t>
            </a:r>
          </a:p>
          <a:p>
            <a:pPr lvl="1"/>
            <a:r>
              <a:rPr lang="cs-CZ" dirty="0" smtClean="0"/>
              <a:t>Smrt dítěte</a:t>
            </a:r>
          </a:p>
          <a:p>
            <a:pPr lvl="1"/>
            <a:r>
              <a:rPr lang="cs-CZ" dirty="0" smtClean="0"/>
              <a:t>Netrvá-li potřeba opatrovnictví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Relativní zánik:</a:t>
            </a:r>
          </a:p>
          <a:p>
            <a:pPr lvl="1"/>
            <a:r>
              <a:rPr lang="cs-CZ" dirty="0" smtClean="0"/>
              <a:t>Zbavení funkce soudem pro nikoliv řádný výkon opatrovnictví, popř. pro nesouhlas opatrovníka s dalším pokračováním výkonu funkce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4071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3455863" cy="4357687"/>
          </a:xfrm>
          <a:ln/>
        </p:spPr>
        <p:txBody>
          <a:bodyPr/>
          <a:lstStyle/>
          <a:p>
            <a:r>
              <a:rPr lang="cs-CZ" dirty="0" smtClean="0"/>
              <a:t>Hmotněprávní </a:t>
            </a:r>
          </a:p>
          <a:p>
            <a:pPr lvl="1"/>
            <a:r>
              <a:rPr lang="cs-CZ" sz="2000" dirty="0" smtClean="0"/>
              <a:t>zák. č. 89/2012 Sb., občanský zákoník </a:t>
            </a:r>
          </a:p>
          <a:p>
            <a:pPr lvl="1"/>
            <a:r>
              <a:rPr lang="cs-CZ" sz="2000" dirty="0" smtClean="0"/>
              <a:t>zák. č. 359/1999 Sb., o sociálně-právní ochraně dětí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21208" y="1773237"/>
            <a:ext cx="3455863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Procesní </a:t>
            </a:r>
          </a:p>
          <a:p>
            <a:pPr lvl="1"/>
            <a:r>
              <a:rPr lang="cs-CZ" sz="2000" dirty="0" smtClean="0"/>
              <a:t>zák. č. 292/2013 Sb., o zvláštních řízeních soudních</a:t>
            </a:r>
          </a:p>
          <a:p>
            <a:pPr lvl="1"/>
            <a:r>
              <a:rPr lang="cs-CZ" sz="2000" dirty="0" smtClean="0"/>
              <a:t>zák. č. 99/1963 Sb., občanský soudní řád</a:t>
            </a:r>
          </a:p>
          <a:p>
            <a:pPr lvl="1"/>
            <a:r>
              <a:rPr lang="cs-CZ" sz="2000" dirty="0" smtClean="0"/>
              <a:t>zák. č. 359/1999 Sb., o sociálně-právní ochraně dětí 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502" y="891849"/>
            <a:ext cx="7772400" cy="503237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357687"/>
          </a:xfrm>
        </p:spPr>
        <p:txBody>
          <a:bodyPr/>
          <a:lstStyle/>
          <a:p>
            <a:r>
              <a:rPr lang="cs-CZ" altLang="cs-CZ" i="1" dirty="0" err="1"/>
              <a:t>Hrušáková</a:t>
            </a:r>
            <a:r>
              <a:rPr lang="cs-CZ" altLang="cs-CZ" i="1" dirty="0"/>
              <a:t>, M., Králíčková, Z., </a:t>
            </a:r>
            <a:r>
              <a:rPr lang="cs-CZ" altLang="cs-CZ" i="1" dirty="0" err="1"/>
              <a:t>Westphalová</a:t>
            </a:r>
            <a:r>
              <a:rPr lang="cs-CZ" altLang="cs-CZ" i="1" dirty="0"/>
              <a:t>, L. a kol.:</a:t>
            </a:r>
            <a:r>
              <a:rPr lang="cs-CZ" altLang="cs-CZ" dirty="0"/>
              <a:t> Rodinné právo. Praha: C. H. Beck, 2015.</a:t>
            </a:r>
          </a:p>
          <a:p>
            <a:endParaRPr lang="cs-CZ" altLang="cs-CZ" dirty="0"/>
          </a:p>
          <a:p>
            <a:r>
              <a:rPr lang="cs-CZ" altLang="cs-CZ" i="1" dirty="0" err="1"/>
              <a:t>Hrušáková</a:t>
            </a:r>
            <a:r>
              <a:rPr lang="cs-CZ" altLang="cs-CZ" i="1" dirty="0"/>
              <a:t>, M., Králíčková, Z., </a:t>
            </a:r>
            <a:r>
              <a:rPr lang="cs-CZ" altLang="cs-CZ" i="1" dirty="0" err="1"/>
              <a:t>Westphalová</a:t>
            </a:r>
            <a:r>
              <a:rPr lang="cs-CZ" altLang="cs-CZ" i="1" dirty="0"/>
              <a:t>, L. a kol.: </a:t>
            </a:r>
            <a:r>
              <a:rPr lang="cs-CZ" altLang="cs-CZ" dirty="0"/>
              <a:t>Občanský zákoník. Rodinné právo. Praha: C. H. Beck, 2014.</a:t>
            </a:r>
          </a:p>
          <a:p>
            <a:endParaRPr lang="cs-CZ" dirty="0" smtClean="0"/>
          </a:p>
          <a:p>
            <a:r>
              <a:rPr lang="cs-CZ" i="1" dirty="0" smtClean="0"/>
              <a:t>Lavický, P. a kol.</a:t>
            </a:r>
            <a:r>
              <a:rPr lang="cs-CZ" dirty="0" smtClean="0"/>
              <a:t>: Civilní proces. Řízení nesporné: zákon o zvláštních řízeních soudních.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, 2015.</a:t>
            </a:r>
          </a:p>
          <a:p>
            <a:endParaRPr lang="cs-CZ" dirty="0"/>
          </a:p>
          <a:p>
            <a:r>
              <a:rPr lang="cs-CZ" i="1" dirty="0" err="1" smtClean="0"/>
              <a:t>Macela</a:t>
            </a:r>
            <a:r>
              <a:rPr lang="cs-CZ" i="1" dirty="0" smtClean="0"/>
              <a:t>, M. a kol.</a:t>
            </a:r>
            <a:r>
              <a:rPr lang="cs-CZ" dirty="0" smtClean="0"/>
              <a:t>: Zákon o sociálně-právní ochraně dětí: komentář.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, 2015.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034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a 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Uplatní se v případě nutnosti ochrany zájmů nezletilých dětí ze strany jiných subjektů než rodičů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základě rozhodnutí soudu </a:t>
            </a:r>
            <a:endParaRPr lang="cs-CZ" dirty="0" smtClean="0"/>
          </a:p>
          <a:p>
            <a:pPr lvl="1"/>
            <a:r>
              <a:rPr lang="cs-CZ" dirty="0" smtClean="0"/>
              <a:t>Když </a:t>
            </a:r>
            <a:r>
              <a:rPr lang="cs-CZ" dirty="0"/>
              <a:t>rodiče (z různých důvodů) nemohou vykonávat některá, resp. všechna práva a povinnosti vyplývající z rodičovské </a:t>
            </a:r>
            <a:r>
              <a:rPr lang="cs-CZ" dirty="0" smtClean="0"/>
              <a:t>odpovědnosti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842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dirty="0"/>
              <a:t>Základní rozdíl mezi opatrovnictvím a poručenstvím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132856"/>
            <a:ext cx="7772400" cy="4357687"/>
          </a:xfrm>
        </p:spPr>
        <p:txBody>
          <a:bodyPr/>
          <a:lstStyle/>
          <a:p>
            <a:r>
              <a:rPr lang="cs-CZ" dirty="0"/>
              <a:t>Opatrovník vykonává pouze některá práva a povinnosti za rodiče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Poručník </a:t>
            </a:r>
            <a:r>
              <a:rPr lang="cs-CZ" dirty="0"/>
              <a:t>vykonává práva a povinnosti namísto rodičů, protože </a:t>
            </a:r>
            <a:r>
              <a:rPr lang="cs-CZ" dirty="0" smtClean="0"/>
              <a:t>dítě nemá žádného rodiče, který je nositelem rodičovské odpovědnosti, resp. by ji mohl vykonávat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0652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pojmem </a:t>
            </a:r>
            <a:r>
              <a:rPr lang="cs-CZ" dirty="0" smtClean="0"/>
              <a:t>pracují jak hmotněprávní předpisy (občanský zákoník, zákon o sociálně-právní ochraně dětí), tak rovněž předpisy procesní (zákon o zvláštních řízeních soudních, občanský soudní řád, správní řád, zákon o sociálně-právní ochraně dětí)</a:t>
            </a:r>
          </a:p>
          <a:p>
            <a:endParaRPr lang="cs-CZ" dirty="0"/>
          </a:p>
          <a:p>
            <a:r>
              <a:rPr lang="cs-CZ" dirty="0" smtClean="0"/>
              <a:t>Opatrovník se podle § 943 občanského zákoníku </a:t>
            </a:r>
            <a:r>
              <a:rPr lang="cs-CZ" dirty="0"/>
              <a:t>jmenuje dítěti, hrozí-li střet zájmů dítěte na straně jedné a jiné osoby na straně druhé, nehájí-li zákonný zástupce dostatečně zájmy dítěte, nebo je-li toho v zájmu dítěte zapotřebí z jiného důvodu, anebo stanoví-li tak zákon.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3954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dirty="0"/>
              <a:t>Ustanovení opatrovníka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344295" cy="2303834"/>
          </a:xfrm>
        </p:spPr>
        <p:txBody>
          <a:bodyPr/>
          <a:lstStyle/>
          <a:p>
            <a:r>
              <a:rPr lang="cs-CZ" dirty="0"/>
              <a:t>Rozhoduje o něm soud (usnesením) </a:t>
            </a:r>
          </a:p>
          <a:p>
            <a:r>
              <a:rPr lang="cs-CZ" dirty="0" smtClean="0"/>
              <a:t>V </a:t>
            </a:r>
            <a:r>
              <a:rPr lang="cs-CZ" dirty="0"/>
              <a:t>rozhodnutí o jmenování opatrovníkem soud uvede </a:t>
            </a:r>
            <a:r>
              <a:rPr lang="cs-CZ" dirty="0" smtClean="0"/>
              <a:t>zejména</a:t>
            </a:r>
          </a:p>
          <a:p>
            <a:pPr lvl="1"/>
            <a:r>
              <a:rPr lang="cs-CZ" dirty="0" smtClean="0"/>
              <a:t>proč </a:t>
            </a:r>
            <a:r>
              <a:rPr lang="cs-CZ" dirty="0"/>
              <a:t>je opatrovník jmenován, </a:t>
            </a:r>
            <a:endParaRPr lang="cs-CZ" dirty="0" smtClean="0"/>
          </a:p>
          <a:p>
            <a:pPr lvl="1"/>
            <a:r>
              <a:rPr lang="cs-CZ" dirty="0" smtClean="0"/>
              <a:t>zda </a:t>
            </a:r>
            <a:r>
              <a:rPr lang="cs-CZ" dirty="0"/>
              <a:t>a jak je omezena doba, po niž má funkci vykonávat, </a:t>
            </a:r>
            <a:endParaRPr lang="cs-CZ" dirty="0" smtClean="0"/>
          </a:p>
          <a:p>
            <a:pPr lvl="1"/>
            <a:r>
              <a:rPr lang="cs-CZ" dirty="0" smtClean="0"/>
              <a:t>jaká </a:t>
            </a:r>
            <a:r>
              <a:rPr lang="cs-CZ" dirty="0"/>
              <a:t>jsou jeho práva a povinnosti, a to i ve vztahu k dalším osobám, </a:t>
            </a:r>
            <a:endParaRPr lang="cs-CZ" dirty="0" smtClean="0"/>
          </a:p>
          <a:p>
            <a:pPr lvl="1"/>
            <a:r>
              <a:rPr lang="cs-CZ" dirty="0" smtClean="0"/>
              <a:t>zda </a:t>
            </a:r>
            <a:r>
              <a:rPr lang="cs-CZ" dirty="0"/>
              <a:t>k některému právnímu jednání potřebuje souhlas soudu, </a:t>
            </a:r>
            <a:endParaRPr lang="cs-CZ" dirty="0" smtClean="0"/>
          </a:p>
          <a:p>
            <a:pPr lvl="1"/>
            <a:r>
              <a:rPr lang="cs-CZ" dirty="0" smtClean="0"/>
              <a:t>zda </a:t>
            </a:r>
            <a:r>
              <a:rPr lang="cs-CZ" dirty="0"/>
              <a:t>a jak podává zprávy soudu, </a:t>
            </a:r>
            <a:endParaRPr lang="cs-CZ" dirty="0" smtClean="0"/>
          </a:p>
          <a:p>
            <a:pPr lvl="1"/>
            <a:r>
              <a:rPr lang="cs-CZ" dirty="0" smtClean="0"/>
              <a:t>zda </a:t>
            </a:r>
            <a:r>
              <a:rPr lang="cs-CZ" dirty="0"/>
              <a:t>má právo na náhradu všech nebo některých nákladů a právo na odměnu.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068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opatrovník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Opatrovník je dítěti </a:t>
            </a:r>
            <a:r>
              <a:rPr lang="cs-CZ" dirty="0"/>
              <a:t>jmenován tehdy, </a:t>
            </a:r>
            <a:r>
              <a:rPr lang="cs-CZ" dirty="0" smtClean="0"/>
              <a:t>hrozí-li </a:t>
            </a:r>
            <a:r>
              <a:rPr lang="cs-CZ" dirty="0"/>
              <a:t>střet zájmů dítěte na straně jedné a jiné osoby na straně </a:t>
            </a:r>
            <a:r>
              <a:rPr lang="cs-CZ" dirty="0" smtClean="0"/>
              <a:t>druhé</a:t>
            </a:r>
            <a:endParaRPr lang="cs-CZ" dirty="0"/>
          </a:p>
          <a:p>
            <a:pPr lvl="1"/>
            <a:r>
              <a:rPr lang="cs-CZ" dirty="0" smtClean="0"/>
              <a:t>Typicky střet zájmů mezi dítětem a rodičem, ale rovněž např. mezi více dětmi týchž rodičů</a:t>
            </a:r>
          </a:p>
          <a:p>
            <a:r>
              <a:rPr lang="cs-CZ" dirty="0" smtClean="0"/>
              <a:t>Neprokazuje se skutečný střet zájmů, rozhodující je jeho potenciální hrozba</a:t>
            </a:r>
          </a:p>
          <a:p>
            <a:endParaRPr lang="cs-CZ" dirty="0"/>
          </a:p>
          <a:p>
            <a:r>
              <a:rPr lang="cs-CZ" dirty="0" smtClean="0"/>
              <a:t>Je třeba rozlišit kolizního opatrovníka pro hmotněprávní jednání (§ 943 OZ) a kolizního opatrovníka pro soudní řízení (např. § 434, § 466 a násl. ZŘS)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0212434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615</TotalTime>
  <Words>1212</Words>
  <Application>Microsoft Office PowerPoint</Application>
  <PresentationFormat>Předvádění na obrazovce (4:3)</PresentationFormat>
  <Paragraphs>145</Paragraphs>
  <Slides>20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PF_PPT_prezentace</vt:lpstr>
      <vt:lpstr>BÉŽOVÁ TITL</vt:lpstr>
      <vt:lpstr>Opatrovnictví dítěte</vt:lpstr>
      <vt:lpstr>OBSAH</vt:lpstr>
      <vt:lpstr>PRAMENY</vt:lpstr>
      <vt:lpstr>LITERATURA</vt:lpstr>
      <vt:lpstr>Opatrovnictví a poručenství</vt:lpstr>
      <vt:lpstr>Základní rozdíl mezi opatrovnictvím a poručenstvím</vt:lpstr>
      <vt:lpstr>Opatrovnictví</vt:lpstr>
      <vt:lpstr>Ustanovení opatrovníka</vt:lpstr>
      <vt:lpstr>Kolizní opatrovník</vt:lpstr>
      <vt:lpstr>Opatrovník pro nečinnost zákonného zástupce</vt:lpstr>
      <vt:lpstr>Opatrovník pro jiné důvody</vt:lpstr>
      <vt:lpstr>Opatrovník jmenovaný ze zákonem vymezených důvodů</vt:lpstr>
      <vt:lpstr>Opatrovník při omezení rodičovské odpovědnosti, resp. jejího výkonu</vt:lpstr>
      <vt:lpstr>Opatrovník k udělení souhlasu s osvojením za rodiče</vt:lpstr>
      <vt:lpstr>Opatrovník k udělení souhlasu s osvojením za dítě</vt:lpstr>
      <vt:lpstr>Opatrovník pro správu jmění dítěte</vt:lpstr>
      <vt:lpstr>Opatrovník pro správu jmění dítěte</vt:lpstr>
      <vt:lpstr>Osoba opatrovníka</vt:lpstr>
      <vt:lpstr>Náklady a odměna opatrovníka</vt:lpstr>
      <vt:lpstr>Zánik a zrušení opatrovnictví</vt:lpstr>
    </vt:vector>
  </TitlesOfParts>
  <Company>Radek Poisl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PRÁVNÍ OCHRANA DĚTÍ</dc:title>
  <dc:creator>Radovan Dávid</dc:creator>
  <cp:lastModifiedBy>Zdeňka Králíčková</cp:lastModifiedBy>
  <cp:revision>24</cp:revision>
  <dcterms:created xsi:type="dcterms:W3CDTF">2015-10-11T13:14:21Z</dcterms:created>
  <dcterms:modified xsi:type="dcterms:W3CDTF">2015-10-22T13:50:57Z</dcterms:modified>
</cp:coreProperties>
</file>