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9"/>
  </p:notesMasterIdLst>
  <p:handoutMasterIdLst>
    <p:handoutMasterId r:id="rId20"/>
  </p:handoutMasterIdLst>
  <p:sldIdLst>
    <p:sldId id="309" r:id="rId3"/>
    <p:sldId id="304" r:id="rId4"/>
    <p:sldId id="305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102" d="100"/>
          <a:sy n="102" d="100"/>
        </p:scale>
        <p:origin x="-19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A8B9508-C50A-4ADC-A8A8-7E43623051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74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2BC14DF-468A-4C8B-9B6F-0CA5A69972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329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14DF-468A-4C8B-9B6F-0CA5A699726F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33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F4D13-3B55-432F-8E1B-28F4C3525E1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05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CD2CE69-E452-4F6C-AC9F-914E38F383E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63B62-B52A-4F97-978E-EA6A9D60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18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9465C2-6D6A-4D87-9F36-8CADFA2E1A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637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34832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9135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02726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3263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86405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67442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69363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270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24D2E-1B01-4342-890F-829DB933FC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892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67764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048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492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83BE28-B423-4105-AA8B-35A690DD72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34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85BB40-C4DE-48BA-9610-4EBBD5B456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97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4BE369-70E7-4F62-BAC2-83ACAF81D8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D8F92C-671E-4903-84E1-6E534A1D16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62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55FE4-4C57-42F3-AA79-DD058C7ED6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6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882B2-2F80-4E4A-A154-3BCB991A68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8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633A16-FBF2-4C26-8DDF-09E82B3A79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57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DB7077C-EF7E-46A3-8417-88030EA1B00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141663"/>
            <a:ext cx="5969000" cy="1727497"/>
          </a:xfrm>
        </p:spPr>
        <p:txBody>
          <a:bodyPr/>
          <a:lstStyle/>
          <a:p>
            <a:pPr algn="ctr"/>
            <a:r>
              <a:rPr lang="cs-CZ" dirty="0" smtClean="0"/>
              <a:t>Poručenství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3888" y="616530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© Radovan Dávid, </a:t>
            </a:r>
            <a:r>
              <a:rPr lang="cs-CZ" dirty="0" smtClean="0"/>
              <a:t>2015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 poručníka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§ 931 </a:t>
            </a:r>
            <a:r>
              <a:rPr lang="cs-CZ" dirty="0" smtClean="0"/>
              <a:t>OZ </a:t>
            </a:r>
            <a:r>
              <a:rPr lang="cs-CZ" dirty="0"/>
              <a:t>jmenuje soud poručníkem </a:t>
            </a:r>
            <a:endParaRPr lang="cs-CZ" dirty="0" smtClean="0"/>
          </a:p>
          <a:p>
            <a:pPr lvl="1"/>
            <a:r>
              <a:rPr lang="cs-CZ" dirty="0" smtClean="0"/>
              <a:t>toho</a:t>
            </a:r>
            <a:r>
              <a:rPr lang="cs-CZ" dirty="0"/>
              <a:t>, koho naznačili rodiče, ledaže tato osoba poručenství </a:t>
            </a:r>
            <a:r>
              <a:rPr lang="cs-CZ" dirty="0" smtClean="0"/>
              <a:t>odmítne</a:t>
            </a:r>
          </a:p>
          <a:p>
            <a:pPr lvl="1"/>
            <a:r>
              <a:rPr lang="cs-CZ" dirty="0" smtClean="0"/>
              <a:t>některou </a:t>
            </a:r>
            <a:r>
              <a:rPr lang="cs-CZ" dirty="0"/>
              <a:t>z osob příbuzných nebo blízkých dítěti nebo jeho rodině, ledaže rodič takovou osobu výslovně </a:t>
            </a:r>
            <a:r>
              <a:rPr lang="cs-CZ" dirty="0" smtClean="0"/>
              <a:t>vyloučil</a:t>
            </a:r>
          </a:p>
          <a:p>
            <a:pPr lvl="1"/>
            <a:r>
              <a:rPr lang="cs-CZ" dirty="0" smtClean="0"/>
              <a:t>jiného </a:t>
            </a:r>
            <a:r>
              <a:rPr lang="cs-CZ" dirty="0"/>
              <a:t>vhodného </a:t>
            </a:r>
            <a:r>
              <a:rPr lang="cs-CZ" dirty="0" smtClean="0"/>
              <a:t>člověka</a:t>
            </a:r>
          </a:p>
          <a:p>
            <a:pPr lvl="1"/>
            <a:r>
              <a:rPr lang="cs-CZ" dirty="0" smtClean="0"/>
              <a:t>orgán sociálně-právní ochrany dětí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7865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Pluralita poručníků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§ 932 odst</a:t>
            </a:r>
            <a:r>
              <a:rPr lang="cs-CZ" dirty="0"/>
              <a:t>. 2 </a:t>
            </a:r>
            <a:r>
              <a:rPr lang="cs-CZ" dirty="0" smtClean="0"/>
              <a:t>může </a:t>
            </a:r>
            <a:r>
              <a:rPr lang="cs-CZ" dirty="0"/>
              <a:t>soud </a:t>
            </a:r>
            <a:r>
              <a:rPr lang="cs-CZ" dirty="0" smtClean="0"/>
              <a:t>do </a:t>
            </a:r>
            <a:r>
              <a:rPr lang="cs-CZ" dirty="0"/>
              <a:t>funkce poručníka </a:t>
            </a:r>
            <a:r>
              <a:rPr lang="cs-CZ" dirty="0" smtClean="0"/>
              <a:t>jmenovat </a:t>
            </a:r>
            <a:r>
              <a:rPr lang="cs-CZ" dirty="0"/>
              <a:t>i dvě </a:t>
            </a:r>
            <a:r>
              <a:rPr lang="cs-CZ" dirty="0" smtClean="0"/>
              <a:t>osoby</a:t>
            </a:r>
          </a:p>
          <a:p>
            <a:pPr lvl="1"/>
            <a:r>
              <a:rPr lang="cs-CZ" dirty="0" smtClean="0"/>
              <a:t>budou </a:t>
            </a:r>
            <a:r>
              <a:rPr lang="cs-CZ" dirty="0"/>
              <a:t>jimi zpravidla </a:t>
            </a:r>
            <a:r>
              <a:rPr lang="cs-CZ" dirty="0" smtClean="0"/>
              <a:t>manželé</a:t>
            </a:r>
          </a:p>
          <a:p>
            <a:pPr lvl="1"/>
            <a:r>
              <a:rPr lang="cs-CZ" dirty="0" smtClean="0"/>
              <a:t>lze uvažovat i o nesezdaných párech a registrovaných partnerech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998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poručníka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928 odst. 2 OZ</a:t>
            </a:r>
          </a:p>
          <a:p>
            <a:r>
              <a:rPr lang="cs-CZ" dirty="0" smtClean="0"/>
              <a:t>Poručník </a:t>
            </a:r>
            <a:r>
              <a:rPr lang="cs-CZ" dirty="0"/>
              <a:t>má vůči dítěti zásadně všechny povinnosti a práva jako </a:t>
            </a:r>
            <a:r>
              <a:rPr lang="cs-CZ" dirty="0" smtClean="0"/>
              <a:t>rodič</a:t>
            </a:r>
          </a:p>
          <a:p>
            <a:pPr lvl="1"/>
            <a:r>
              <a:rPr lang="cs-CZ" dirty="0" smtClean="0"/>
              <a:t>nemá však k </a:t>
            </a:r>
            <a:r>
              <a:rPr lang="cs-CZ" dirty="0"/>
              <a:t>dítěti vyživovací </a:t>
            </a:r>
            <a:r>
              <a:rPr lang="cs-CZ" dirty="0" smtClean="0"/>
              <a:t>povinnost</a:t>
            </a:r>
          </a:p>
          <a:p>
            <a:pPr lvl="1"/>
            <a:endParaRPr lang="cs-CZ" dirty="0"/>
          </a:p>
          <a:p>
            <a:r>
              <a:rPr lang="cs-CZ" dirty="0" smtClean="0"/>
              <a:t>S </a:t>
            </a:r>
            <a:r>
              <a:rPr lang="cs-CZ" dirty="0"/>
              <a:t>ohledem na osobu poručníka nebo poměry dítěte, jakož i s ohledem na to, z jakého důvodu rodiče nemají všechny povinnosti a práva, může být výjimečně okruh povinností a práv poručníka vymezen jinak.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8271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péče jako součást poručenství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Poručník může, avšak nemusí, o dítě osobně pečovat.</a:t>
            </a:r>
          </a:p>
          <a:p>
            <a:endParaRPr lang="cs-CZ" dirty="0"/>
          </a:p>
          <a:p>
            <a:r>
              <a:rPr lang="cs-CZ" dirty="0" smtClean="0"/>
              <a:t>Pokud má však poručník dítě ve své péči, má podle </a:t>
            </a:r>
            <a:br>
              <a:rPr lang="cs-CZ" dirty="0" smtClean="0"/>
            </a:br>
            <a:r>
              <a:rPr lang="cs-CZ" dirty="0" smtClean="0"/>
              <a:t>§ 939 OZ právo na stejné hmotné zabezpečení jako pěstoun (srov. § 961 OZ)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3581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Dozor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§ 933 OZ </a:t>
            </a:r>
            <a:r>
              <a:rPr lang="cs-CZ" dirty="0" smtClean="0"/>
              <a:t>odpovídá poručník za </a:t>
            </a:r>
            <a:r>
              <a:rPr lang="cs-CZ" dirty="0"/>
              <a:t>řádné plnění své funkce a podléhá stálému dozoru </a:t>
            </a:r>
            <a:r>
              <a:rPr lang="cs-CZ" dirty="0" smtClean="0"/>
              <a:t>soudu</a:t>
            </a:r>
          </a:p>
          <a:p>
            <a:endParaRPr lang="cs-CZ" dirty="0"/>
          </a:p>
          <a:p>
            <a:r>
              <a:rPr lang="cs-CZ" dirty="0"/>
              <a:t>Do devadesáti dnů po svém jmenování předloží poručník soudu soupis jmění dítěte; soud může tuto lhůtu na žádost poručníka prodloužit, nejdéle však o šedesát dnů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Podle § 934 OZ platí, že </a:t>
            </a:r>
            <a:r>
              <a:rPr lang="cs-CZ" dirty="0" smtClean="0"/>
              <a:t>každé </a:t>
            </a:r>
            <a:r>
              <a:rPr lang="cs-CZ" dirty="0"/>
              <a:t>rozhodnutí poručníka v nikoli běžné záležitosti týkající se dítěte musí být schváleno soudem. K právnímu jednání poručníka, k němuž schází potřebný souhlas soudu, se nepřihlíží.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9143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a zánik poručenství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Zánik poručenství </a:t>
            </a:r>
            <a:r>
              <a:rPr lang="cs-CZ" i="1" dirty="0" smtClean="0"/>
              <a:t>ex lege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Rodiči byl navrácen výkon rodičovské odpovědnosti</a:t>
            </a:r>
          </a:p>
          <a:p>
            <a:pPr lvl="1"/>
            <a:r>
              <a:rPr lang="cs-CZ" dirty="0" smtClean="0"/>
              <a:t>Rodiči se obnovila rodičovská odpovědnost</a:t>
            </a:r>
          </a:p>
          <a:p>
            <a:pPr lvl="1"/>
            <a:r>
              <a:rPr lang="cs-CZ" dirty="0" smtClean="0"/>
              <a:t>Nezletilý rodič se stal plně svéprávným</a:t>
            </a:r>
          </a:p>
          <a:p>
            <a:pPr lvl="2"/>
            <a:r>
              <a:rPr lang="cs-CZ" dirty="0" smtClean="0"/>
              <a:t>Soudním rozhodnutím</a:t>
            </a:r>
          </a:p>
          <a:p>
            <a:pPr lvl="2"/>
            <a:r>
              <a:rPr lang="cs-CZ" dirty="0" smtClean="0"/>
              <a:t>Uzavřením manželství</a:t>
            </a:r>
          </a:p>
          <a:p>
            <a:pPr lvl="1"/>
            <a:r>
              <a:rPr lang="cs-CZ" dirty="0" smtClean="0"/>
              <a:t>Nezletilý rodič se stal zletilým</a:t>
            </a:r>
          </a:p>
          <a:p>
            <a:pPr lvl="1"/>
            <a:r>
              <a:rPr lang="cs-CZ" dirty="0" smtClean="0"/>
              <a:t>Bylo zrušeno rozhodnutí o omezení svéprávnosti rodiče</a:t>
            </a:r>
          </a:p>
          <a:p>
            <a:pPr lvl="1"/>
            <a:r>
              <a:rPr lang="cs-CZ" dirty="0" smtClean="0"/>
              <a:t>Bylo určeno rodičovství k nalezenému dítěti</a:t>
            </a:r>
          </a:p>
          <a:p>
            <a:pPr lvl="1"/>
            <a:r>
              <a:rPr lang="cs-CZ" dirty="0" smtClean="0"/>
              <a:t>Poručenec nabyl plné svéprávnosti</a:t>
            </a:r>
          </a:p>
          <a:p>
            <a:pPr lvl="1"/>
            <a:r>
              <a:rPr lang="cs-CZ" dirty="0" smtClean="0"/>
              <a:t>Poručenec byl osvojen</a:t>
            </a:r>
          </a:p>
          <a:p>
            <a:pPr lvl="1"/>
            <a:r>
              <a:rPr lang="cs-CZ" dirty="0" smtClean="0"/>
              <a:t>Smrt poručence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927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a zánik 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9"/>
            <a:ext cx="7776343" cy="1943794"/>
          </a:xfrm>
        </p:spPr>
        <p:txBody>
          <a:bodyPr/>
          <a:lstStyle/>
          <a:p>
            <a:r>
              <a:rPr lang="cs-CZ" dirty="0" smtClean="0"/>
              <a:t>Relativní zánik poručenství:</a:t>
            </a:r>
          </a:p>
          <a:p>
            <a:pPr lvl="1"/>
            <a:r>
              <a:rPr lang="cs-CZ" dirty="0" smtClean="0"/>
              <a:t>Smrt poručníka</a:t>
            </a:r>
          </a:p>
          <a:p>
            <a:pPr lvl="1"/>
            <a:r>
              <a:rPr lang="cs-CZ" dirty="0" smtClean="0"/>
              <a:t>Zproštění funkce poručníka</a:t>
            </a:r>
          </a:p>
          <a:p>
            <a:pPr lvl="1"/>
            <a:r>
              <a:rPr lang="cs-CZ" dirty="0" smtClean="0"/>
              <a:t>Odvolání poručníka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6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14400" y="1654434"/>
            <a:ext cx="7772400" cy="4357687"/>
          </a:xfrm>
        </p:spPr>
        <p:txBody>
          <a:bodyPr/>
          <a:lstStyle/>
          <a:p>
            <a:r>
              <a:rPr lang="cs-CZ" dirty="0" smtClean="0"/>
              <a:t>Obecný úvod </a:t>
            </a:r>
          </a:p>
          <a:p>
            <a:pPr lvl="1"/>
            <a:r>
              <a:rPr lang="cs-CZ" dirty="0" smtClean="0"/>
              <a:t>Poručenství a opatrovnictví</a:t>
            </a:r>
          </a:p>
          <a:p>
            <a:pPr lvl="1"/>
            <a:r>
              <a:rPr lang="cs-CZ" dirty="0" smtClean="0"/>
              <a:t>Odlišnosti</a:t>
            </a:r>
          </a:p>
          <a:p>
            <a:r>
              <a:rPr lang="cs-CZ" dirty="0" smtClean="0"/>
              <a:t>Poručenství</a:t>
            </a:r>
          </a:p>
          <a:p>
            <a:pPr lvl="1"/>
            <a:r>
              <a:rPr lang="cs-CZ" dirty="0" smtClean="0"/>
              <a:t>Vymezení pojmu </a:t>
            </a:r>
          </a:p>
          <a:p>
            <a:pPr lvl="1"/>
            <a:r>
              <a:rPr lang="cs-CZ" dirty="0" smtClean="0"/>
              <a:t>Důvody pro jmenování poručníka</a:t>
            </a:r>
          </a:p>
          <a:p>
            <a:pPr lvl="1"/>
            <a:r>
              <a:rPr lang="cs-CZ" dirty="0" smtClean="0"/>
              <a:t>Osoba poručníka</a:t>
            </a:r>
          </a:p>
          <a:p>
            <a:pPr lvl="1"/>
            <a:r>
              <a:rPr lang="cs-CZ" dirty="0" smtClean="0"/>
              <a:t>Práva a povinnosti poručníka</a:t>
            </a:r>
          </a:p>
          <a:p>
            <a:pPr lvl="1"/>
            <a:r>
              <a:rPr lang="cs-CZ" dirty="0" smtClean="0"/>
              <a:t>Dozor soudu</a:t>
            </a:r>
          </a:p>
          <a:p>
            <a:pPr lvl="1"/>
            <a:r>
              <a:rPr lang="cs-CZ" dirty="0" smtClean="0"/>
              <a:t>Zrušení a zánik poručenství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3455863" cy="4357687"/>
          </a:xfrm>
          <a:ln/>
        </p:spPr>
        <p:txBody>
          <a:bodyPr/>
          <a:lstStyle/>
          <a:p>
            <a:r>
              <a:rPr lang="cs-CZ" dirty="0" smtClean="0"/>
              <a:t>Hmotněprávní </a:t>
            </a:r>
          </a:p>
          <a:p>
            <a:pPr lvl="1"/>
            <a:r>
              <a:rPr lang="cs-CZ" sz="2000" dirty="0" smtClean="0"/>
              <a:t>zák. č. 89/2012 Sb., občanský zákoník 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21208" y="1773237"/>
            <a:ext cx="3455863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Procesní </a:t>
            </a:r>
          </a:p>
          <a:p>
            <a:pPr lvl="1"/>
            <a:r>
              <a:rPr lang="cs-CZ" sz="2000" dirty="0" smtClean="0"/>
              <a:t>zák. č. 292/2013 Sb., o zvláštních řízeních soudních</a:t>
            </a:r>
          </a:p>
          <a:p>
            <a:pPr lvl="1"/>
            <a:r>
              <a:rPr lang="cs-CZ" sz="2000" dirty="0" smtClean="0"/>
              <a:t>zák. č. 99/1963 Sb., občanský soudní řád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502" y="891849"/>
            <a:ext cx="7772400" cy="503237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57687"/>
          </a:xfrm>
        </p:spPr>
        <p:txBody>
          <a:bodyPr/>
          <a:lstStyle/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</a:t>
            </a:r>
            <a:r>
              <a:rPr lang="cs-CZ" altLang="cs-CZ" dirty="0"/>
              <a:t> Rodinné právo. Praha: C. H. Beck, 2015.</a:t>
            </a:r>
          </a:p>
          <a:p>
            <a:endParaRPr lang="cs-CZ" altLang="cs-CZ" dirty="0"/>
          </a:p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 </a:t>
            </a:r>
            <a:r>
              <a:rPr lang="cs-CZ" altLang="cs-CZ" dirty="0"/>
              <a:t>Občanský zákoník. Rodinné právo. Praha: C. H. Beck, 2014.</a:t>
            </a:r>
          </a:p>
          <a:p>
            <a:endParaRPr lang="cs-CZ" dirty="0" smtClean="0"/>
          </a:p>
          <a:p>
            <a:r>
              <a:rPr lang="cs-CZ" i="1" dirty="0" smtClean="0"/>
              <a:t>Lavický, P. a kol.</a:t>
            </a:r>
            <a:r>
              <a:rPr lang="cs-CZ" dirty="0" smtClean="0"/>
              <a:t>: Civilní proces. Řízení nesporné: zákon o zvláštních řízeních soudních.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</a:p>
          <a:p>
            <a:endParaRPr lang="cs-CZ" dirty="0"/>
          </a:p>
          <a:p>
            <a:r>
              <a:rPr lang="cs-CZ" i="1" dirty="0" err="1" smtClean="0"/>
              <a:t>Macela</a:t>
            </a:r>
            <a:r>
              <a:rPr lang="cs-CZ" i="1" dirty="0" smtClean="0"/>
              <a:t>, M. a kol.</a:t>
            </a:r>
            <a:r>
              <a:rPr lang="cs-CZ" dirty="0" smtClean="0"/>
              <a:t>: Zákon o sociálně-právní ochraně dětí: komentář.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34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a 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Uplatní se v případě nutnosti ochrany zájmů nezletilých dětí ze strany jiných subjektů než rodičů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základě rozhodnutí soudu </a:t>
            </a:r>
            <a:endParaRPr lang="cs-CZ" dirty="0" smtClean="0"/>
          </a:p>
          <a:p>
            <a:pPr lvl="1"/>
            <a:r>
              <a:rPr lang="cs-CZ" dirty="0" smtClean="0"/>
              <a:t>Když </a:t>
            </a:r>
            <a:r>
              <a:rPr lang="cs-CZ" dirty="0"/>
              <a:t>rodiče (z různých důvodů) nemohou vykonávat některá, resp. všechna práva a povinnosti vyplývající z rodičovské </a:t>
            </a:r>
            <a:r>
              <a:rPr lang="cs-CZ" dirty="0" smtClean="0"/>
              <a:t>odpovědnosti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84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/>
              <a:t>Základní rozdíl mezi opatrovnictvím a poručenstvím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132856"/>
            <a:ext cx="7772400" cy="4357687"/>
          </a:xfrm>
        </p:spPr>
        <p:txBody>
          <a:bodyPr/>
          <a:lstStyle/>
          <a:p>
            <a:r>
              <a:rPr lang="cs-CZ" dirty="0"/>
              <a:t>Opatrovník vykonává pouze některá práva a povinnosti za rodiče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Poručník </a:t>
            </a:r>
            <a:r>
              <a:rPr lang="cs-CZ" dirty="0"/>
              <a:t>vykonává práva a povinnosti namísto rodičů, protože </a:t>
            </a:r>
            <a:r>
              <a:rPr lang="cs-CZ" dirty="0" smtClean="0"/>
              <a:t>dítě nemá žádného rodiče, který je nositelem rodičovské odpovědnosti, resp. by ji mohl vykonávat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065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OZ pečlivě </a:t>
            </a:r>
            <a:r>
              <a:rPr lang="cs-CZ" dirty="0"/>
              <a:t>rozlišuje opatrovnictví a </a:t>
            </a:r>
            <a:r>
              <a:rPr lang="cs-CZ" dirty="0" smtClean="0"/>
              <a:t>poručenství</a:t>
            </a:r>
          </a:p>
          <a:p>
            <a:endParaRPr lang="cs-CZ" dirty="0"/>
          </a:p>
          <a:p>
            <a:r>
              <a:rPr lang="cs-CZ" dirty="0" smtClean="0"/>
              <a:t>Poručenství </a:t>
            </a:r>
            <a:r>
              <a:rPr lang="cs-CZ" dirty="0"/>
              <a:t>může </a:t>
            </a:r>
            <a:r>
              <a:rPr lang="cs-CZ" dirty="0" smtClean="0"/>
              <a:t>plnit </a:t>
            </a:r>
            <a:r>
              <a:rPr lang="cs-CZ" dirty="0"/>
              <a:t>funkci náhradní </a:t>
            </a:r>
            <a:r>
              <a:rPr lang="cs-CZ" dirty="0" smtClean="0"/>
              <a:t>péče, ta však není </a:t>
            </a:r>
            <a:r>
              <a:rPr lang="cs-CZ" dirty="0"/>
              <a:t>jeho hlavním </a:t>
            </a:r>
            <a:r>
              <a:rPr lang="cs-CZ" dirty="0" smtClean="0"/>
              <a:t>cílem</a:t>
            </a:r>
          </a:p>
          <a:p>
            <a:endParaRPr lang="cs-CZ" dirty="0"/>
          </a:p>
          <a:p>
            <a:r>
              <a:rPr lang="cs-CZ" dirty="0" smtClean="0"/>
              <a:t>Obecně </a:t>
            </a:r>
            <a:r>
              <a:rPr lang="cs-CZ" dirty="0"/>
              <a:t>lze konstatovat, že poručník je nezletilému ustanoven tehdy, jestliže dítě nemá </a:t>
            </a:r>
            <a:r>
              <a:rPr lang="cs-CZ" dirty="0" smtClean="0"/>
              <a:t>žádného rodiče, který by byl nositelem rodičovské odpovědnosti, příp. by ji mohl vykonávat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429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Předpoklady pro jmenování poručníka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4357687"/>
          </a:xfrm>
        </p:spPr>
        <p:txBody>
          <a:bodyPr/>
          <a:lstStyle/>
          <a:p>
            <a:r>
              <a:rPr lang="cs-CZ" dirty="0" smtClean="0"/>
              <a:t>Důvody pro jmenování poručníka:</a:t>
            </a:r>
          </a:p>
          <a:p>
            <a:pPr lvl="1"/>
            <a:r>
              <a:rPr lang="cs-CZ" dirty="0" smtClean="0"/>
              <a:t>Rodiče, popř. jediný rodič dítěte zemřeli (včetně prohlášení za mrtvého)</a:t>
            </a:r>
          </a:p>
          <a:p>
            <a:pPr lvl="1"/>
            <a:r>
              <a:rPr lang="cs-CZ" dirty="0" smtClean="0"/>
              <a:t>Rodiče, popř. jediný rodič dítěte, byli zbaveni rodičovské odpovědnosti</a:t>
            </a:r>
          </a:p>
          <a:p>
            <a:pPr lvl="1"/>
            <a:r>
              <a:rPr lang="cs-CZ" dirty="0" smtClean="0"/>
              <a:t>Rodiče, popř. jediný rodič dítěte, mají pozastavený výkon rodičovské odpovědnosti</a:t>
            </a:r>
          </a:p>
          <a:p>
            <a:pPr lvl="1"/>
            <a:r>
              <a:rPr lang="cs-CZ" dirty="0" smtClean="0"/>
              <a:t>Rodiče, popř. jediný rodič dítěte, jsou nezletilí a dosud nenabyli plnou svéprávnost</a:t>
            </a:r>
          </a:p>
          <a:p>
            <a:pPr lvl="1"/>
            <a:r>
              <a:rPr lang="cs-CZ" dirty="0" smtClean="0"/>
              <a:t>Rodiče, popř. jediný rodič dítěte, byli omezeni ve svéprávnosti v uvedené oblasti</a:t>
            </a:r>
          </a:p>
          <a:p>
            <a:pPr lvl="1"/>
            <a:r>
              <a:rPr lang="cs-CZ" dirty="0" smtClean="0"/>
              <a:t>Uplynuly tři měsíce od udělení souhlasu s osvojením ze strany rodičů</a:t>
            </a:r>
          </a:p>
          <a:p>
            <a:pPr lvl="1"/>
            <a:r>
              <a:rPr lang="cs-CZ" dirty="0" smtClean="0"/>
              <a:t>Kombinace uvedených důvodů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296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 poručníka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Poručníkem </a:t>
            </a:r>
            <a:r>
              <a:rPr lang="cs-CZ" dirty="0"/>
              <a:t>lze </a:t>
            </a:r>
            <a:r>
              <a:rPr lang="cs-CZ" dirty="0" smtClean="0"/>
              <a:t>podle § 932 OZ jmenovat </a:t>
            </a:r>
          </a:p>
          <a:p>
            <a:pPr lvl="1"/>
            <a:r>
              <a:rPr lang="cs-CZ" dirty="0" smtClean="0"/>
              <a:t>plně </a:t>
            </a:r>
            <a:r>
              <a:rPr lang="cs-CZ" dirty="0"/>
              <a:t>svéprávnou osobu, </a:t>
            </a:r>
            <a:endParaRPr lang="cs-CZ" dirty="0" smtClean="0"/>
          </a:p>
          <a:p>
            <a:pPr lvl="1"/>
            <a:r>
              <a:rPr lang="cs-CZ" dirty="0" smtClean="0"/>
              <a:t>která </a:t>
            </a:r>
            <a:r>
              <a:rPr lang="cs-CZ" dirty="0"/>
              <a:t>způsobem života zaručuje, že je schopna funkci poručníka řádně vykonávat.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Před </a:t>
            </a:r>
            <a:r>
              <a:rPr lang="cs-CZ" dirty="0"/>
              <a:t>jejím jmenováním do funkce poručníka soud zjistí, zda její jmenování není v rozporu se zájmem dítěte.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1199326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648</TotalTime>
  <Words>803</Words>
  <Application>Microsoft Office PowerPoint</Application>
  <PresentationFormat>Předvádění na obrazovce (4:3)</PresentationFormat>
  <Paragraphs>121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PF_PPT_prezentace</vt:lpstr>
      <vt:lpstr>BÉŽOVÁ TITL</vt:lpstr>
      <vt:lpstr>Poručenství</vt:lpstr>
      <vt:lpstr>OBSAH</vt:lpstr>
      <vt:lpstr>PRAMENY</vt:lpstr>
      <vt:lpstr>LITERATURA</vt:lpstr>
      <vt:lpstr>Opatrovnictví a poručenství</vt:lpstr>
      <vt:lpstr>Základní rozdíl mezi opatrovnictvím a poručenstvím</vt:lpstr>
      <vt:lpstr>Poručenství</vt:lpstr>
      <vt:lpstr>Předpoklady pro jmenování poručníka</vt:lpstr>
      <vt:lpstr>Osoba poručníka</vt:lpstr>
      <vt:lpstr>Osoba poručníka</vt:lpstr>
      <vt:lpstr>Pluralita poručníků</vt:lpstr>
      <vt:lpstr>Práva a povinnosti poručníka</vt:lpstr>
      <vt:lpstr>Osobní péče jako součást poručenství</vt:lpstr>
      <vt:lpstr>Dozor soudu</vt:lpstr>
      <vt:lpstr>Zrušení a zánik poručenství</vt:lpstr>
      <vt:lpstr>Zrušení a zánik poručenství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Radovan Dávid</dc:creator>
  <cp:lastModifiedBy>Zdeňka Králíčková</cp:lastModifiedBy>
  <cp:revision>27</cp:revision>
  <dcterms:created xsi:type="dcterms:W3CDTF">2015-10-11T13:14:21Z</dcterms:created>
  <dcterms:modified xsi:type="dcterms:W3CDTF">2015-10-22T13:51:35Z</dcterms:modified>
</cp:coreProperties>
</file>