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63" r:id="rId3"/>
    <p:sldId id="310" r:id="rId4"/>
    <p:sldId id="266" r:id="rId5"/>
    <p:sldId id="290" r:id="rId6"/>
    <p:sldId id="309" r:id="rId7"/>
    <p:sldId id="267" r:id="rId8"/>
    <p:sldId id="295" r:id="rId9"/>
    <p:sldId id="271" r:id="rId10"/>
    <p:sldId id="272" r:id="rId11"/>
    <p:sldId id="274" r:id="rId12"/>
    <p:sldId id="273" r:id="rId13"/>
    <p:sldId id="331" r:id="rId14"/>
    <p:sldId id="292" r:id="rId15"/>
    <p:sldId id="322" r:id="rId16"/>
    <p:sldId id="279" r:id="rId17"/>
    <p:sldId id="293" r:id="rId18"/>
    <p:sldId id="275" r:id="rId19"/>
    <p:sldId id="276" r:id="rId20"/>
    <p:sldId id="311" r:id="rId21"/>
    <p:sldId id="277" r:id="rId22"/>
    <p:sldId id="298" r:id="rId23"/>
    <p:sldId id="332" r:id="rId24"/>
    <p:sldId id="278" r:id="rId25"/>
    <p:sldId id="312" r:id="rId26"/>
    <p:sldId id="313" r:id="rId27"/>
    <p:sldId id="317" r:id="rId28"/>
    <p:sldId id="318" r:id="rId29"/>
    <p:sldId id="328" r:id="rId30"/>
    <p:sldId id="333" r:id="rId31"/>
    <p:sldId id="334" r:id="rId32"/>
    <p:sldId id="326" r:id="rId33"/>
    <p:sldId id="324" r:id="rId34"/>
    <p:sldId id="325" r:id="rId35"/>
    <p:sldId id="327" r:id="rId36"/>
    <p:sldId id="329" r:id="rId37"/>
    <p:sldId id="323" r:id="rId38"/>
    <p:sldId id="281" r:id="rId39"/>
    <p:sldId id="335" r:id="rId40"/>
    <p:sldId id="308" r:id="rId41"/>
    <p:sldId id="300" r:id="rId42"/>
    <p:sldId id="302" r:id="rId43"/>
    <p:sldId id="314" r:id="rId44"/>
    <p:sldId id="336" r:id="rId45"/>
    <p:sldId id="301" r:id="rId46"/>
    <p:sldId id="303" r:id="rId47"/>
    <p:sldId id="304" r:id="rId48"/>
    <p:sldId id="305" r:id="rId49"/>
    <p:sldId id="330" r:id="rId50"/>
    <p:sldId id="284" r:id="rId51"/>
    <p:sldId id="294" r:id="rId52"/>
    <p:sldId id="316" r:id="rId53"/>
    <p:sldId id="337" r:id="rId54"/>
    <p:sldId id="338" r:id="rId55"/>
    <p:sldId id="339" r:id="rId56"/>
    <p:sldId id="265"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A1F"/>
    <a:srgbClr val="FFFFFF"/>
    <a:srgbClr val="F1EEE7"/>
    <a:srgbClr val="F9F8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138"/>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84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06/relationships/legacyDocTextInfo" Target="legacyDocTextInfo.bin"/><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4B17C-A8D6-4EC1-9F74-DEF1B852E50E}"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zh-CN" altLang="en-US"/>
        </a:p>
      </dgm:t>
    </dgm:pt>
    <dgm:pt modelId="{5D72DEBB-C4EE-4A4C-998A-DBACC02F0CFB}">
      <dgm:prSet phldrT="[文本]" custT="1"/>
      <dgm:spPr/>
      <dgm:t>
        <a:bodyPr/>
        <a:lstStyle/>
        <a:p>
          <a:r>
            <a:rPr lang="cs-CZ" altLang="zh-CN" sz="1800" dirty="0" smtClean="0"/>
            <a:t>Ústavní</a:t>
          </a:r>
          <a:r>
            <a:rPr lang="cs-CZ" altLang="zh-CN" sz="1600" dirty="0" smtClean="0"/>
            <a:t> </a:t>
          </a:r>
          <a:r>
            <a:rPr lang="cs-CZ" altLang="zh-CN" sz="1800" dirty="0" smtClean="0"/>
            <a:t>základy</a:t>
          </a:r>
          <a:endParaRPr lang="zh-CN" altLang="en-US" sz="1600" dirty="0"/>
        </a:p>
      </dgm:t>
    </dgm:pt>
    <dgm:pt modelId="{17E68D72-00DC-4896-AF97-6202D147E269}" type="parTrans" cxnId="{1A220DA0-ED41-4929-AA2B-745CE0C8832B}">
      <dgm:prSet/>
      <dgm:spPr/>
      <dgm:t>
        <a:bodyPr/>
        <a:lstStyle/>
        <a:p>
          <a:endParaRPr lang="zh-CN" altLang="en-US"/>
        </a:p>
      </dgm:t>
    </dgm:pt>
    <dgm:pt modelId="{2E39222F-7B7B-4ED2-827E-1328DFCF5572}" type="sibTrans" cxnId="{1A220DA0-ED41-4929-AA2B-745CE0C8832B}">
      <dgm:prSet/>
      <dgm:spPr/>
      <dgm:t>
        <a:bodyPr/>
        <a:lstStyle/>
        <a:p>
          <a:endParaRPr lang="zh-CN" altLang="en-US"/>
        </a:p>
      </dgm:t>
    </dgm:pt>
    <dgm:pt modelId="{240C59D7-2CE4-462A-9515-C237DA44CA8D}">
      <dgm:prSet phldrT="[文本]"/>
      <dgm:spPr/>
      <dgm:t>
        <a:bodyPr/>
        <a:lstStyle/>
        <a:p>
          <a:r>
            <a:rPr lang="cs-CZ" altLang="zh-CN" dirty="0" smtClean="0"/>
            <a:t>Orgány</a:t>
          </a:r>
          <a:endParaRPr lang="zh-CN" altLang="en-US" dirty="0"/>
        </a:p>
      </dgm:t>
    </dgm:pt>
    <dgm:pt modelId="{CD49C4B8-92C8-418B-931E-B71E1BE6881B}" type="parTrans" cxnId="{910A7DF5-E214-4793-B0E5-4BDA9128D21F}">
      <dgm:prSet/>
      <dgm:spPr/>
      <dgm:t>
        <a:bodyPr/>
        <a:lstStyle/>
        <a:p>
          <a:endParaRPr lang="zh-CN" altLang="en-US"/>
        </a:p>
      </dgm:t>
    </dgm:pt>
    <dgm:pt modelId="{947B3124-FA3E-44E6-A51D-10587B3FB02E}" type="sibTrans" cxnId="{910A7DF5-E214-4793-B0E5-4BDA9128D21F}">
      <dgm:prSet/>
      <dgm:spPr/>
      <dgm:t>
        <a:bodyPr/>
        <a:lstStyle/>
        <a:p>
          <a:endParaRPr lang="zh-CN" altLang="en-US"/>
        </a:p>
      </dgm:t>
    </dgm:pt>
    <dgm:pt modelId="{B05E394A-9B94-4D12-AA2A-4A782672DD2C}">
      <dgm:prSet phldrT="[文本]"/>
      <dgm:spPr/>
      <dgm:t>
        <a:bodyPr/>
        <a:lstStyle/>
        <a:p>
          <a:r>
            <a:rPr lang="cs-CZ" altLang="zh-CN" dirty="0" smtClean="0"/>
            <a:t>Správní proces</a:t>
          </a:r>
          <a:endParaRPr lang="zh-CN" altLang="en-US" dirty="0"/>
        </a:p>
      </dgm:t>
    </dgm:pt>
    <dgm:pt modelId="{A56B56F5-D1A3-4E94-9B1D-AFE1904D8299}" type="parTrans" cxnId="{DAD30B86-5D82-4561-9BF4-8FBCCDDA715C}">
      <dgm:prSet/>
      <dgm:spPr/>
      <dgm:t>
        <a:bodyPr/>
        <a:lstStyle/>
        <a:p>
          <a:endParaRPr lang="zh-CN" altLang="en-US"/>
        </a:p>
      </dgm:t>
    </dgm:pt>
    <dgm:pt modelId="{7A5B6132-DA9E-4D4C-92AC-FEA7555A6732}" type="sibTrans" cxnId="{DAD30B86-5D82-4561-9BF4-8FBCCDDA715C}">
      <dgm:prSet/>
      <dgm:spPr/>
      <dgm:t>
        <a:bodyPr/>
        <a:lstStyle/>
        <a:p>
          <a:endParaRPr lang="zh-CN" altLang="en-US"/>
        </a:p>
      </dgm:t>
    </dgm:pt>
    <dgm:pt modelId="{7D9423EC-6A38-4926-B806-E86DC14550C0}">
      <dgm:prSet/>
      <dgm:spPr/>
      <dgm:t>
        <a:bodyPr/>
        <a:lstStyle/>
        <a:p>
          <a:r>
            <a:rPr lang="cs-CZ" dirty="0" smtClean="0"/>
            <a:t>Základní pojmy a instituty</a:t>
          </a:r>
          <a:endParaRPr lang="cs-CZ" dirty="0"/>
        </a:p>
      </dgm:t>
    </dgm:pt>
    <dgm:pt modelId="{290AE959-9638-449F-9283-1CA37626E473}" type="parTrans" cxnId="{13077B52-F113-41CB-B402-72CFB56B2642}">
      <dgm:prSet/>
      <dgm:spPr/>
      <dgm:t>
        <a:bodyPr/>
        <a:lstStyle/>
        <a:p>
          <a:endParaRPr lang="cs-CZ"/>
        </a:p>
      </dgm:t>
    </dgm:pt>
    <dgm:pt modelId="{F5676DD8-0768-467A-B8E9-3239A754970D}" type="sibTrans" cxnId="{13077B52-F113-41CB-B402-72CFB56B2642}">
      <dgm:prSet/>
      <dgm:spPr/>
      <dgm:t>
        <a:bodyPr/>
        <a:lstStyle/>
        <a:p>
          <a:endParaRPr lang="cs-CZ"/>
        </a:p>
      </dgm:t>
    </dgm:pt>
    <dgm:pt modelId="{99ECF7C9-8827-46CE-9045-5C2F76E1B8C0}">
      <dgm:prSet/>
      <dgm:spPr/>
      <dgm:t>
        <a:bodyPr/>
        <a:lstStyle/>
        <a:p>
          <a:r>
            <a:rPr lang="cs-CZ" dirty="0" smtClean="0"/>
            <a:t>Prameny</a:t>
          </a:r>
          <a:endParaRPr lang="cs-CZ" dirty="0"/>
        </a:p>
      </dgm:t>
    </dgm:pt>
    <dgm:pt modelId="{73EDB5BF-5C59-4CD4-AE54-D3211ED5F27B}" type="parTrans" cxnId="{B69A2DC1-6792-48D7-A5FE-A4CFA1D50316}">
      <dgm:prSet/>
      <dgm:spPr/>
      <dgm:t>
        <a:bodyPr/>
        <a:lstStyle/>
        <a:p>
          <a:endParaRPr lang="cs-CZ"/>
        </a:p>
      </dgm:t>
    </dgm:pt>
    <dgm:pt modelId="{57FBE512-5E20-48F5-AB50-6B49034089AB}" type="sibTrans" cxnId="{B69A2DC1-6792-48D7-A5FE-A4CFA1D50316}">
      <dgm:prSet/>
      <dgm:spPr/>
      <dgm:t>
        <a:bodyPr/>
        <a:lstStyle/>
        <a:p>
          <a:endParaRPr lang="cs-CZ"/>
        </a:p>
      </dgm:t>
    </dgm:pt>
    <dgm:pt modelId="{290ADAC8-17E0-4F11-BE79-899CD4DD5E12}" type="pres">
      <dgm:prSet presAssocID="{0274B17C-A8D6-4EC1-9F74-DEF1B852E50E}" presName="linear" presStyleCnt="0">
        <dgm:presLayoutVars>
          <dgm:dir/>
          <dgm:animLvl val="lvl"/>
          <dgm:resizeHandles val="exact"/>
        </dgm:presLayoutVars>
      </dgm:prSet>
      <dgm:spPr/>
      <dgm:t>
        <a:bodyPr/>
        <a:lstStyle/>
        <a:p>
          <a:endParaRPr lang="zh-CN" altLang="en-US"/>
        </a:p>
      </dgm:t>
    </dgm:pt>
    <dgm:pt modelId="{45EF6FC4-75DC-49E3-BD05-7B7E6300CE25}" type="pres">
      <dgm:prSet presAssocID="{5D72DEBB-C4EE-4A4C-998A-DBACC02F0CFB}" presName="parentLin" presStyleCnt="0"/>
      <dgm:spPr/>
    </dgm:pt>
    <dgm:pt modelId="{20A6C866-FD85-4400-83D4-E3B919A34B51}" type="pres">
      <dgm:prSet presAssocID="{5D72DEBB-C4EE-4A4C-998A-DBACC02F0CFB}" presName="parentLeftMargin" presStyleLbl="node1" presStyleIdx="0" presStyleCnt="5"/>
      <dgm:spPr/>
      <dgm:t>
        <a:bodyPr/>
        <a:lstStyle/>
        <a:p>
          <a:endParaRPr lang="zh-CN" altLang="en-US"/>
        </a:p>
      </dgm:t>
    </dgm:pt>
    <dgm:pt modelId="{833C47F7-914D-4919-99FE-C55F44DD4350}" type="pres">
      <dgm:prSet presAssocID="{5D72DEBB-C4EE-4A4C-998A-DBACC02F0CFB}" presName="parentText" presStyleLbl="node1" presStyleIdx="0" presStyleCnt="5">
        <dgm:presLayoutVars>
          <dgm:chMax val="0"/>
          <dgm:bulletEnabled val="1"/>
        </dgm:presLayoutVars>
      </dgm:prSet>
      <dgm:spPr/>
      <dgm:t>
        <a:bodyPr/>
        <a:lstStyle/>
        <a:p>
          <a:endParaRPr lang="zh-CN" altLang="en-US"/>
        </a:p>
      </dgm:t>
    </dgm:pt>
    <dgm:pt modelId="{1CA09CCC-EF99-4340-B4E1-5E5C5D8074D6}" type="pres">
      <dgm:prSet presAssocID="{5D72DEBB-C4EE-4A4C-998A-DBACC02F0CFB}" presName="negativeSpace" presStyleCnt="0"/>
      <dgm:spPr/>
    </dgm:pt>
    <dgm:pt modelId="{5EFADA3F-DBD8-47B3-87A4-F7C4DF43CC18}" type="pres">
      <dgm:prSet presAssocID="{5D72DEBB-C4EE-4A4C-998A-DBACC02F0CFB}" presName="childText" presStyleLbl="conFgAcc1" presStyleIdx="0" presStyleCnt="5">
        <dgm:presLayoutVars>
          <dgm:bulletEnabled val="1"/>
        </dgm:presLayoutVars>
      </dgm:prSet>
      <dgm:spPr/>
    </dgm:pt>
    <dgm:pt modelId="{D5BCB613-75FD-4DEE-8DA5-6CE19F632FB4}" type="pres">
      <dgm:prSet presAssocID="{2E39222F-7B7B-4ED2-827E-1328DFCF5572}" presName="spaceBetweenRectangles" presStyleCnt="0"/>
      <dgm:spPr/>
    </dgm:pt>
    <dgm:pt modelId="{7ACF66A2-E512-4410-8128-FF7E35055F0C}" type="pres">
      <dgm:prSet presAssocID="{99ECF7C9-8827-46CE-9045-5C2F76E1B8C0}" presName="parentLin" presStyleCnt="0"/>
      <dgm:spPr/>
    </dgm:pt>
    <dgm:pt modelId="{6AB278FF-ADE8-4A05-9BA3-15D91554C03E}" type="pres">
      <dgm:prSet presAssocID="{99ECF7C9-8827-46CE-9045-5C2F76E1B8C0}" presName="parentLeftMargin" presStyleLbl="node1" presStyleIdx="0" presStyleCnt="5"/>
      <dgm:spPr/>
      <dgm:t>
        <a:bodyPr/>
        <a:lstStyle/>
        <a:p>
          <a:endParaRPr lang="cs-CZ"/>
        </a:p>
      </dgm:t>
    </dgm:pt>
    <dgm:pt modelId="{E0D762D7-324C-4EC8-82FA-524A09F5241B}" type="pres">
      <dgm:prSet presAssocID="{99ECF7C9-8827-46CE-9045-5C2F76E1B8C0}" presName="parentText" presStyleLbl="node1" presStyleIdx="1" presStyleCnt="5">
        <dgm:presLayoutVars>
          <dgm:chMax val="0"/>
          <dgm:bulletEnabled val="1"/>
        </dgm:presLayoutVars>
      </dgm:prSet>
      <dgm:spPr/>
      <dgm:t>
        <a:bodyPr/>
        <a:lstStyle/>
        <a:p>
          <a:endParaRPr lang="cs-CZ"/>
        </a:p>
      </dgm:t>
    </dgm:pt>
    <dgm:pt modelId="{01F93459-514E-4CB6-8966-B098FDA9E3AC}" type="pres">
      <dgm:prSet presAssocID="{99ECF7C9-8827-46CE-9045-5C2F76E1B8C0}" presName="negativeSpace" presStyleCnt="0"/>
      <dgm:spPr/>
    </dgm:pt>
    <dgm:pt modelId="{A732ADBF-9495-4556-85A4-C3CFC60738F8}" type="pres">
      <dgm:prSet presAssocID="{99ECF7C9-8827-46CE-9045-5C2F76E1B8C0}" presName="childText" presStyleLbl="conFgAcc1" presStyleIdx="1" presStyleCnt="5">
        <dgm:presLayoutVars>
          <dgm:bulletEnabled val="1"/>
        </dgm:presLayoutVars>
      </dgm:prSet>
      <dgm:spPr/>
    </dgm:pt>
    <dgm:pt modelId="{8B667ADA-F5CF-40FE-8AFD-725AD20F2300}" type="pres">
      <dgm:prSet presAssocID="{57FBE512-5E20-48F5-AB50-6B49034089AB}" presName="spaceBetweenRectangles" presStyleCnt="0"/>
      <dgm:spPr/>
    </dgm:pt>
    <dgm:pt modelId="{A5A8023D-C3ED-4715-A4F1-23EBE033DD4A}" type="pres">
      <dgm:prSet presAssocID="{7D9423EC-6A38-4926-B806-E86DC14550C0}" presName="parentLin" presStyleCnt="0"/>
      <dgm:spPr/>
    </dgm:pt>
    <dgm:pt modelId="{352E9C84-9195-4871-B6A8-4C6D550905C1}" type="pres">
      <dgm:prSet presAssocID="{7D9423EC-6A38-4926-B806-E86DC14550C0}" presName="parentLeftMargin" presStyleLbl="node1" presStyleIdx="1" presStyleCnt="5"/>
      <dgm:spPr/>
      <dgm:t>
        <a:bodyPr/>
        <a:lstStyle/>
        <a:p>
          <a:endParaRPr lang="cs-CZ"/>
        </a:p>
      </dgm:t>
    </dgm:pt>
    <dgm:pt modelId="{FBAB0F5C-E99D-434E-8122-86B6F792DB1F}" type="pres">
      <dgm:prSet presAssocID="{7D9423EC-6A38-4926-B806-E86DC14550C0}" presName="parentText" presStyleLbl="node1" presStyleIdx="2" presStyleCnt="5">
        <dgm:presLayoutVars>
          <dgm:chMax val="0"/>
          <dgm:bulletEnabled val="1"/>
        </dgm:presLayoutVars>
      </dgm:prSet>
      <dgm:spPr/>
      <dgm:t>
        <a:bodyPr/>
        <a:lstStyle/>
        <a:p>
          <a:endParaRPr lang="cs-CZ"/>
        </a:p>
      </dgm:t>
    </dgm:pt>
    <dgm:pt modelId="{94DA9CB9-9114-4B83-A2C5-C65846C3B6F4}" type="pres">
      <dgm:prSet presAssocID="{7D9423EC-6A38-4926-B806-E86DC14550C0}" presName="negativeSpace" presStyleCnt="0"/>
      <dgm:spPr/>
    </dgm:pt>
    <dgm:pt modelId="{4D877450-AE47-4D10-A9D9-CBE78A4B7360}" type="pres">
      <dgm:prSet presAssocID="{7D9423EC-6A38-4926-B806-E86DC14550C0}" presName="childText" presStyleLbl="conFgAcc1" presStyleIdx="2" presStyleCnt="5">
        <dgm:presLayoutVars>
          <dgm:bulletEnabled val="1"/>
        </dgm:presLayoutVars>
      </dgm:prSet>
      <dgm:spPr/>
    </dgm:pt>
    <dgm:pt modelId="{DB3C5859-0B10-4A49-B6C3-73753A264EE6}" type="pres">
      <dgm:prSet presAssocID="{F5676DD8-0768-467A-B8E9-3239A754970D}" presName="spaceBetweenRectangles" presStyleCnt="0"/>
      <dgm:spPr/>
    </dgm:pt>
    <dgm:pt modelId="{AD00622C-704A-40DB-AA9A-CF6B66B9CB56}" type="pres">
      <dgm:prSet presAssocID="{240C59D7-2CE4-462A-9515-C237DA44CA8D}" presName="parentLin" presStyleCnt="0"/>
      <dgm:spPr/>
    </dgm:pt>
    <dgm:pt modelId="{1C3B8E56-CDD6-48F6-8138-C0343817464C}" type="pres">
      <dgm:prSet presAssocID="{240C59D7-2CE4-462A-9515-C237DA44CA8D}" presName="parentLeftMargin" presStyleLbl="node1" presStyleIdx="2" presStyleCnt="5"/>
      <dgm:spPr/>
      <dgm:t>
        <a:bodyPr/>
        <a:lstStyle/>
        <a:p>
          <a:endParaRPr lang="zh-CN" altLang="en-US"/>
        </a:p>
      </dgm:t>
    </dgm:pt>
    <dgm:pt modelId="{120FC45C-3BD5-48EA-A639-E7D5A20ED3FD}" type="pres">
      <dgm:prSet presAssocID="{240C59D7-2CE4-462A-9515-C237DA44CA8D}" presName="parentText" presStyleLbl="node1" presStyleIdx="3" presStyleCnt="5">
        <dgm:presLayoutVars>
          <dgm:chMax val="0"/>
          <dgm:bulletEnabled val="1"/>
        </dgm:presLayoutVars>
      </dgm:prSet>
      <dgm:spPr/>
      <dgm:t>
        <a:bodyPr/>
        <a:lstStyle/>
        <a:p>
          <a:endParaRPr lang="zh-CN" altLang="en-US"/>
        </a:p>
      </dgm:t>
    </dgm:pt>
    <dgm:pt modelId="{197A93D8-BD3E-486E-ABDB-8DA346AD7C11}" type="pres">
      <dgm:prSet presAssocID="{240C59D7-2CE4-462A-9515-C237DA44CA8D}" presName="negativeSpace" presStyleCnt="0"/>
      <dgm:spPr/>
    </dgm:pt>
    <dgm:pt modelId="{58D67328-282B-4E2B-B4DB-8AD412BAFFBC}" type="pres">
      <dgm:prSet presAssocID="{240C59D7-2CE4-462A-9515-C237DA44CA8D}" presName="childText" presStyleLbl="conFgAcc1" presStyleIdx="3" presStyleCnt="5">
        <dgm:presLayoutVars>
          <dgm:bulletEnabled val="1"/>
        </dgm:presLayoutVars>
      </dgm:prSet>
      <dgm:spPr/>
    </dgm:pt>
    <dgm:pt modelId="{C761DE94-27E5-4F75-9E5A-A7E6DD8791DF}" type="pres">
      <dgm:prSet presAssocID="{947B3124-FA3E-44E6-A51D-10587B3FB02E}" presName="spaceBetweenRectangles" presStyleCnt="0"/>
      <dgm:spPr/>
    </dgm:pt>
    <dgm:pt modelId="{B38C66CE-824B-42F9-A9FE-390D8396D086}" type="pres">
      <dgm:prSet presAssocID="{B05E394A-9B94-4D12-AA2A-4A782672DD2C}" presName="parentLin" presStyleCnt="0"/>
      <dgm:spPr/>
    </dgm:pt>
    <dgm:pt modelId="{0846F4B8-B208-428D-B0F2-ECF3D2F850BA}" type="pres">
      <dgm:prSet presAssocID="{B05E394A-9B94-4D12-AA2A-4A782672DD2C}" presName="parentLeftMargin" presStyleLbl="node1" presStyleIdx="3" presStyleCnt="5"/>
      <dgm:spPr/>
      <dgm:t>
        <a:bodyPr/>
        <a:lstStyle/>
        <a:p>
          <a:endParaRPr lang="zh-CN" altLang="en-US"/>
        </a:p>
      </dgm:t>
    </dgm:pt>
    <dgm:pt modelId="{8D3EE3B5-4895-4D5C-BF7C-9C953348E53B}" type="pres">
      <dgm:prSet presAssocID="{B05E394A-9B94-4D12-AA2A-4A782672DD2C}" presName="parentText" presStyleLbl="node1" presStyleIdx="4" presStyleCnt="5">
        <dgm:presLayoutVars>
          <dgm:chMax val="0"/>
          <dgm:bulletEnabled val="1"/>
        </dgm:presLayoutVars>
      </dgm:prSet>
      <dgm:spPr/>
      <dgm:t>
        <a:bodyPr/>
        <a:lstStyle/>
        <a:p>
          <a:endParaRPr lang="zh-CN" altLang="en-US"/>
        </a:p>
      </dgm:t>
    </dgm:pt>
    <dgm:pt modelId="{F262F509-6396-4BFC-87D5-70BB0970B22E}" type="pres">
      <dgm:prSet presAssocID="{B05E394A-9B94-4D12-AA2A-4A782672DD2C}" presName="negativeSpace" presStyleCnt="0"/>
      <dgm:spPr/>
    </dgm:pt>
    <dgm:pt modelId="{F776FF77-BBFD-429A-B555-3A759A0377CC}" type="pres">
      <dgm:prSet presAssocID="{B05E394A-9B94-4D12-AA2A-4A782672DD2C}" presName="childText" presStyleLbl="conFgAcc1" presStyleIdx="4" presStyleCnt="5">
        <dgm:presLayoutVars>
          <dgm:bulletEnabled val="1"/>
        </dgm:presLayoutVars>
      </dgm:prSet>
      <dgm:spPr/>
    </dgm:pt>
  </dgm:ptLst>
  <dgm:cxnLst>
    <dgm:cxn modelId="{699B527D-ADB2-4E54-A4E3-09CFFCDFB40E}" type="presOf" srcId="{99ECF7C9-8827-46CE-9045-5C2F76E1B8C0}" destId="{6AB278FF-ADE8-4A05-9BA3-15D91554C03E}" srcOrd="0" destOrd="0" presId="urn:microsoft.com/office/officeart/2005/8/layout/list1"/>
    <dgm:cxn modelId="{A4F0AFCF-DC3C-458A-A303-F6C7D7730B37}" type="presOf" srcId="{0274B17C-A8D6-4EC1-9F74-DEF1B852E50E}" destId="{290ADAC8-17E0-4F11-BE79-899CD4DD5E12}" srcOrd="0" destOrd="0" presId="urn:microsoft.com/office/officeart/2005/8/layout/list1"/>
    <dgm:cxn modelId="{1A220DA0-ED41-4929-AA2B-745CE0C8832B}" srcId="{0274B17C-A8D6-4EC1-9F74-DEF1B852E50E}" destId="{5D72DEBB-C4EE-4A4C-998A-DBACC02F0CFB}" srcOrd="0" destOrd="0" parTransId="{17E68D72-00DC-4896-AF97-6202D147E269}" sibTransId="{2E39222F-7B7B-4ED2-827E-1328DFCF5572}"/>
    <dgm:cxn modelId="{0BBF1B3F-8A92-4869-A7D9-B0D160818933}" type="presOf" srcId="{B05E394A-9B94-4D12-AA2A-4A782672DD2C}" destId="{0846F4B8-B208-428D-B0F2-ECF3D2F850BA}" srcOrd="0" destOrd="0" presId="urn:microsoft.com/office/officeart/2005/8/layout/list1"/>
    <dgm:cxn modelId="{B69A2DC1-6792-48D7-A5FE-A4CFA1D50316}" srcId="{0274B17C-A8D6-4EC1-9F74-DEF1B852E50E}" destId="{99ECF7C9-8827-46CE-9045-5C2F76E1B8C0}" srcOrd="1" destOrd="0" parTransId="{73EDB5BF-5C59-4CD4-AE54-D3211ED5F27B}" sibTransId="{57FBE512-5E20-48F5-AB50-6B49034089AB}"/>
    <dgm:cxn modelId="{60A2F5CD-4503-4F11-9076-BABD10ADACEA}" type="presOf" srcId="{5D72DEBB-C4EE-4A4C-998A-DBACC02F0CFB}" destId="{833C47F7-914D-4919-99FE-C55F44DD4350}" srcOrd="1" destOrd="0" presId="urn:microsoft.com/office/officeart/2005/8/layout/list1"/>
    <dgm:cxn modelId="{BDC3F5AE-9032-4949-BFA1-A984BFE343AD}" type="presOf" srcId="{7D9423EC-6A38-4926-B806-E86DC14550C0}" destId="{352E9C84-9195-4871-B6A8-4C6D550905C1}" srcOrd="0" destOrd="0" presId="urn:microsoft.com/office/officeart/2005/8/layout/list1"/>
    <dgm:cxn modelId="{355BD02A-7B22-4BB2-9886-633DBA06289A}" type="presOf" srcId="{7D9423EC-6A38-4926-B806-E86DC14550C0}" destId="{FBAB0F5C-E99D-434E-8122-86B6F792DB1F}" srcOrd="1" destOrd="0" presId="urn:microsoft.com/office/officeart/2005/8/layout/list1"/>
    <dgm:cxn modelId="{13CB3B3D-B9E4-4D21-A6C1-8145CCF056CA}" type="presOf" srcId="{240C59D7-2CE4-462A-9515-C237DA44CA8D}" destId="{1C3B8E56-CDD6-48F6-8138-C0343817464C}" srcOrd="0" destOrd="0" presId="urn:microsoft.com/office/officeart/2005/8/layout/list1"/>
    <dgm:cxn modelId="{910A7DF5-E214-4793-B0E5-4BDA9128D21F}" srcId="{0274B17C-A8D6-4EC1-9F74-DEF1B852E50E}" destId="{240C59D7-2CE4-462A-9515-C237DA44CA8D}" srcOrd="3" destOrd="0" parTransId="{CD49C4B8-92C8-418B-931E-B71E1BE6881B}" sibTransId="{947B3124-FA3E-44E6-A51D-10587B3FB02E}"/>
    <dgm:cxn modelId="{13077B52-F113-41CB-B402-72CFB56B2642}" srcId="{0274B17C-A8D6-4EC1-9F74-DEF1B852E50E}" destId="{7D9423EC-6A38-4926-B806-E86DC14550C0}" srcOrd="2" destOrd="0" parTransId="{290AE959-9638-449F-9283-1CA37626E473}" sibTransId="{F5676DD8-0768-467A-B8E9-3239A754970D}"/>
    <dgm:cxn modelId="{DAD30B86-5D82-4561-9BF4-8FBCCDDA715C}" srcId="{0274B17C-A8D6-4EC1-9F74-DEF1B852E50E}" destId="{B05E394A-9B94-4D12-AA2A-4A782672DD2C}" srcOrd="4" destOrd="0" parTransId="{A56B56F5-D1A3-4E94-9B1D-AFE1904D8299}" sibTransId="{7A5B6132-DA9E-4D4C-92AC-FEA7555A6732}"/>
    <dgm:cxn modelId="{8BDE5AA8-EA2A-49D9-9255-350C9250FD68}" type="presOf" srcId="{B05E394A-9B94-4D12-AA2A-4A782672DD2C}" destId="{8D3EE3B5-4895-4D5C-BF7C-9C953348E53B}" srcOrd="1" destOrd="0" presId="urn:microsoft.com/office/officeart/2005/8/layout/list1"/>
    <dgm:cxn modelId="{300DC019-576E-44D5-9D12-6D7BBC6F284B}" type="presOf" srcId="{240C59D7-2CE4-462A-9515-C237DA44CA8D}" destId="{120FC45C-3BD5-48EA-A639-E7D5A20ED3FD}" srcOrd="1" destOrd="0" presId="urn:microsoft.com/office/officeart/2005/8/layout/list1"/>
    <dgm:cxn modelId="{406B1AE7-9F86-4678-A5F9-42149665F590}" type="presOf" srcId="{5D72DEBB-C4EE-4A4C-998A-DBACC02F0CFB}" destId="{20A6C866-FD85-4400-83D4-E3B919A34B51}" srcOrd="0" destOrd="0" presId="urn:microsoft.com/office/officeart/2005/8/layout/list1"/>
    <dgm:cxn modelId="{D1B7C127-304C-460E-ADBE-B297960B3123}" type="presOf" srcId="{99ECF7C9-8827-46CE-9045-5C2F76E1B8C0}" destId="{E0D762D7-324C-4EC8-82FA-524A09F5241B}" srcOrd="1" destOrd="0" presId="urn:microsoft.com/office/officeart/2005/8/layout/list1"/>
    <dgm:cxn modelId="{B8B175EB-3802-4423-BD00-61F9EE4076B0}" type="presParOf" srcId="{290ADAC8-17E0-4F11-BE79-899CD4DD5E12}" destId="{45EF6FC4-75DC-49E3-BD05-7B7E6300CE25}" srcOrd="0" destOrd="0" presId="urn:microsoft.com/office/officeart/2005/8/layout/list1"/>
    <dgm:cxn modelId="{AAA92218-2CE1-4622-83DB-FFAE2E6BE968}" type="presParOf" srcId="{45EF6FC4-75DC-49E3-BD05-7B7E6300CE25}" destId="{20A6C866-FD85-4400-83D4-E3B919A34B51}" srcOrd="0" destOrd="0" presId="urn:microsoft.com/office/officeart/2005/8/layout/list1"/>
    <dgm:cxn modelId="{94217C50-C294-4944-A6B3-10712E36058F}" type="presParOf" srcId="{45EF6FC4-75DC-49E3-BD05-7B7E6300CE25}" destId="{833C47F7-914D-4919-99FE-C55F44DD4350}" srcOrd="1" destOrd="0" presId="urn:microsoft.com/office/officeart/2005/8/layout/list1"/>
    <dgm:cxn modelId="{62AC62EE-5944-4C83-ADBC-6BCE4E441DDD}" type="presParOf" srcId="{290ADAC8-17E0-4F11-BE79-899CD4DD5E12}" destId="{1CA09CCC-EF99-4340-B4E1-5E5C5D8074D6}" srcOrd="1" destOrd="0" presId="urn:microsoft.com/office/officeart/2005/8/layout/list1"/>
    <dgm:cxn modelId="{D649D9B9-4DA8-4F66-B842-3E9326F8BE25}" type="presParOf" srcId="{290ADAC8-17E0-4F11-BE79-899CD4DD5E12}" destId="{5EFADA3F-DBD8-47B3-87A4-F7C4DF43CC18}" srcOrd="2" destOrd="0" presId="urn:microsoft.com/office/officeart/2005/8/layout/list1"/>
    <dgm:cxn modelId="{AAD9A12F-0360-4BD5-A706-28837183B1A4}" type="presParOf" srcId="{290ADAC8-17E0-4F11-BE79-899CD4DD5E12}" destId="{D5BCB613-75FD-4DEE-8DA5-6CE19F632FB4}" srcOrd="3" destOrd="0" presId="urn:microsoft.com/office/officeart/2005/8/layout/list1"/>
    <dgm:cxn modelId="{AC965255-15B6-4F5D-9EF7-E0F3162E07CC}" type="presParOf" srcId="{290ADAC8-17E0-4F11-BE79-899CD4DD5E12}" destId="{7ACF66A2-E512-4410-8128-FF7E35055F0C}" srcOrd="4" destOrd="0" presId="urn:microsoft.com/office/officeart/2005/8/layout/list1"/>
    <dgm:cxn modelId="{865B0B50-79EE-4BF2-9D2D-DC78C88003B8}" type="presParOf" srcId="{7ACF66A2-E512-4410-8128-FF7E35055F0C}" destId="{6AB278FF-ADE8-4A05-9BA3-15D91554C03E}" srcOrd="0" destOrd="0" presId="urn:microsoft.com/office/officeart/2005/8/layout/list1"/>
    <dgm:cxn modelId="{B15249B3-6B37-4E8A-85BB-9454F6F8C53C}" type="presParOf" srcId="{7ACF66A2-E512-4410-8128-FF7E35055F0C}" destId="{E0D762D7-324C-4EC8-82FA-524A09F5241B}" srcOrd="1" destOrd="0" presId="urn:microsoft.com/office/officeart/2005/8/layout/list1"/>
    <dgm:cxn modelId="{76B3749D-67AA-47C4-AE9B-4692145EC694}" type="presParOf" srcId="{290ADAC8-17E0-4F11-BE79-899CD4DD5E12}" destId="{01F93459-514E-4CB6-8966-B098FDA9E3AC}" srcOrd="5" destOrd="0" presId="urn:microsoft.com/office/officeart/2005/8/layout/list1"/>
    <dgm:cxn modelId="{C9A935BA-DC02-412E-AEBF-07B8C499EF6A}" type="presParOf" srcId="{290ADAC8-17E0-4F11-BE79-899CD4DD5E12}" destId="{A732ADBF-9495-4556-85A4-C3CFC60738F8}" srcOrd="6" destOrd="0" presId="urn:microsoft.com/office/officeart/2005/8/layout/list1"/>
    <dgm:cxn modelId="{6C73D5CD-539F-4A3F-90F3-EFB44C476084}" type="presParOf" srcId="{290ADAC8-17E0-4F11-BE79-899CD4DD5E12}" destId="{8B667ADA-F5CF-40FE-8AFD-725AD20F2300}" srcOrd="7" destOrd="0" presId="urn:microsoft.com/office/officeart/2005/8/layout/list1"/>
    <dgm:cxn modelId="{F2D2641C-429C-41A3-9B21-F7BA60649F04}" type="presParOf" srcId="{290ADAC8-17E0-4F11-BE79-899CD4DD5E12}" destId="{A5A8023D-C3ED-4715-A4F1-23EBE033DD4A}" srcOrd="8" destOrd="0" presId="urn:microsoft.com/office/officeart/2005/8/layout/list1"/>
    <dgm:cxn modelId="{732EF9C7-9A74-407E-BEC9-A9170CEAB685}" type="presParOf" srcId="{A5A8023D-C3ED-4715-A4F1-23EBE033DD4A}" destId="{352E9C84-9195-4871-B6A8-4C6D550905C1}" srcOrd="0" destOrd="0" presId="urn:microsoft.com/office/officeart/2005/8/layout/list1"/>
    <dgm:cxn modelId="{F511812C-AEED-4440-A226-524B50543509}" type="presParOf" srcId="{A5A8023D-C3ED-4715-A4F1-23EBE033DD4A}" destId="{FBAB0F5C-E99D-434E-8122-86B6F792DB1F}" srcOrd="1" destOrd="0" presId="urn:microsoft.com/office/officeart/2005/8/layout/list1"/>
    <dgm:cxn modelId="{537A3DFF-156F-4712-8C19-E550909C7485}" type="presParOf" srcId="{290ADAC8-17E0-4F11-BE79-899CD4DD5E12}" destId="{94DA9CB9-9114-4B83-A2C5-C65846C3B6F4}" srcOrd="9" destOrd="0" presId="urn:microsoft.com/office/officeart/2005/8/layout/list1"/>
    <dgm:cxn modelId="{C461942B-2ABA-4C59-89E8-9005431839C8}" type="presParOf" srcId="{290ADAC8-17E0-4F11-BE79-899CD4DD5E12}" destId="{4D877450-AE47-4D10-A9D9-CBE78A4B7360}" srcOrd="10" destOrd="0" presId="urn:microsoft.com/office/officeart/2005/8/layout/list1"/>
    <dgm:cxn modelId="{403F0CAB-D683-4202-ACB0-7DEE2466D64A}" type="presParOf" srcId="{290ADAC8-17E0-4F11-BE79-899CD4DD5E12}" destId="{DB3C5859-0B10-4A49-B6C3-73753A264EE6}" srcOrd="11" destOrd="0" presId="urn:microsoft.com/office/officeart/2005/8/layout/list1"/>
    <dgm:cxn modelId="{E2889E90-85C0-4D3D-9FE6-15C49FEF74FF}" type="presParOf" srcId="{290ADAC8-17E0-4F11-BE79-899CD4DD5E12}" destId="{AD00622C-704A-40DB-AA9A-CF6B66B9CB56}" srcOrd="12" destOrd="0" presId="urn:microsoft.com/office/officeart/2005/8/layout/list1"/>
    <dgm:cxn modelId="{F87372AB-4F78-44C2-A917-C63E95378371}" type="presParOf" srcId="{AD00622C-704A-40DB-AA9A-CF6B66B9CB56}" destId="{1C3B8E56-CDD6-48F6-8138-C0343817464C}" srcOrd="0" destOrd="0" presId="urn:microsoft.com/office/officeart/2005/8/layout/list1"/>
    <dgm:cxn modelId="{B2E325DB-ADF5-4332-995D-BCD62AAAF898}" type="presParOf" srcId="{AD00622C-704A-40DB-AA9A-CF6B66B9CB56}" destId="{120FC45C-3BD5-48EA-A639-E7D5A20ED3FD}" srcOrd="1" destOrd="0" presId="urn:microsoft.com/office/officeart/2005/8/layout/list1"/>
    <dgm:cxn modelId="{8D0B337C-C0F0-46C5-8753-8F175238427D}" type="presParOf" srcId="{290ADAC8-17E0-4F11-BE79-899CD4DD5E12}" destId="{197A93D8-BD3E-486E-ABDB-8DA346AD7C11}" srcOrd="13" destOrd="0" presId="urn:microsoft.com/office/officeart/2005/8/layout/list1"/>
    <dgm:cxn modelId="{6B6C22FA-B196-438B-8D54-0D746C469703}" type="presParOf" srcId="{290ADAC8-17E0-4F11-BE79-899CD4DD5E12}" destId="{58D67328-282B-4E2B-B4DB-8AD412BAFFBC}" srcOrd="14" destOrd="0" presId="urn:microsoft.com/office/officeart/2005/8/layout/list1"/>
    <dgm:cxn modelId="{A758E118-3105-440A-9434-AE97D7A60118}" type="presParOf" srcId="{290ADAC8-17E0-4F11-BE79-899CD4DD5E12}" destId="{C761DE94-27E5-4F75-9E5A-A7E6DD8791DF}" srcOrd="15" destOrd="0" presId="urn:microsoft.com/office/officeart/2005/8/layout/list1"/>
    <dgm:cxn modelId="{BE14C9E0-CEBD-439D-A6F3-6BB2BCF9C97D}" type="presParOf" srcId="{290ADAC8-17E0-4F11-BE79-899CD4DD5E12}" destId="{B38C66CE-824B-42F9-A9FE-390D8396D086}" srcOrd="16" destOrd="0" presId="urn:microsoft.com/office/officeart/2005/8/layout/list1"/>
    <dgm:cxn modelId="{3ABB4B38-8670-4CBF-A020-7515F3CAF9E6}" type="presParOf" srcId="{B38C66CE-824B-42F9-A9FE-390D8396D086}" destId="{0846F4B8-B208-428D-B0F2-ECF3D2F850BA}" srcOrd="0" destOrd="0" presId="urn:microsoft.com/office/officeart/2005/8/layout/list1"/>
    <dgm:cxn modelId="{E4F59039-2A2A-4E93-9897-564F49790199}" type="presParOf" srcId="{B38C66CE-824B-42F9-A9FE-390D8396D086}" destId="{8D3EE3B5-4895-4D5C-BF7C-9C953348E53B}" srcOrd="1" destOrd="0" presId="urn:microsoft.com/office/officeart/2005/8/layout/list1"/>
    <dgm:cxn modelId="{40679F2C-6EAE-47B9-9D83-5407B8671412}" type="presParOf" srcId="{290ADAC8-17E0-4F11-BE79-899CD4DD5E12}" destId="{F262F509-6396-4BFC-87D5-70BB0970B22E}" srcOrd="17" destOrd="0" presId="urn:microsoft.com/office/officeart/2005/8/layout/list1"/>
    <dgm:cxn modelId="{28866242-B2DE-4E16-B866-5512B6FB3266}" type="presParOf" srcId="{290ADAC8-17E0-4F11-BE79-899CD4DD5E12}" destId="{F776FF77-BBFD-429A-B555-3A759A0377CC}"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FADA3F-DBD8-47B3-87A4-F7C4DF43CC18}">
      <dsp:nvSpPr>
        <dsp:cNvPr id="0" name=""/>
        <dsp:cNvSpPr/>
      </dsp:nvSpPr>
      <dsp:spPr>
        <a:xfrm>
          <a:off x="0" y="373384"/>
          <a:ext cx="6576392" cy="478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3C47F7-914D-4919-99FE-C55F44DD4350}">
      <dsp:nvSpPr>
        <dsp:cNvPr id="0" name=""/>
        <dsp:cNvSpPr/>
      </dsp:nvSpPr>
      <dsp:spPr>
        <a:xfrm>
          <a:off x="328819" y="92944"/>
          <a:ext cx="4603474" cy="5608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4000" tIns="0" rIns="174000" bIns="0" numCol="1" spcCol="1270" anchor="ctr" anchorCtr="0">
          <a:noAutofit/>
        </a:bodyPr>
        <a:lstStyle/>
        <a:p>
          <a:pPr lvl="0" algn="l" defTabSz="800100">
            <a:lnSpc>
              <a:spcPct val="90000"/>
            </a:lnSpc>
            <a:spcBef>
              <a:spcPct val="0"/>
            </a:spcBef>
            <a:spcAft>
              <a:spcPct val="35000"/>
            </a:spcAft>
          </a:pPr>
          <a:r>
            <a:rPr lang="cs-CZ" altLang="zh-CN" sz="1800" kern="1200" dirty="0" smtClean="0"/>
            <a:t>Ústavní</a:t>
          </a:r>
          <a:r>
            <a:rPr lang="cs-CZ" altLang="zh-CN" sz="1600" kern="1200" dirty="0" smtClean="0"/>
            <a:t> </a:t>
          </a:r>
          <a:r>
            <a:rPr lang="cs-CZ" altLang="zh-CN" sz="1800" kern="1200" dirty="0" smtClean="0"/>
            <a:t>základy</a:t>
          </a:r>
          <a:endParaRPr lang="zh-CN" altLang="en-US" sz="1600" kern="1200" dirty="0"/>
        </a:p>
      </dsp:txBody>
      <dsp:txXfrm>
        <a:off x="328819" y="92944"/>
        <a:ext cx="4603474" cy="560880"/>
      </dsp:txXfrm>
    </dsp:sp>
    <dsp:sp modelId="{A732ADBF-9495-4556-85A4-C3CFC60738F8}">
      <dsp:nvSpPr>
        <dsp:cNvPr id="0" name=""/>
        <dsp:cNvSpPr/>
      </dsp:nvSpPr>
      <dsp:spPr>
        <a:xfrm>
          <a:off x="0" y="1235224"/>
          <a:ext cx="6576392" cy="478800"/>
        </a:xfrm>
        <a:prstGeom prst="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dsp:spPr>
      <dsp:style>
        <a:lnRef idx="1">
          <a:scrgbClr r="0" g="0" b="0"/>
        </a:lnRef>
        <a:fillRef idx="1">
          <a:scrgbClr r="0" g="0" b="0"/>
        </a:fillRef>
        <a:effectRef idx="0">
          <a:scrgbClr r="0" g="0" b="0"/>
        </a:effectRef>
        <a:fontRef idx="minor"/>
      </dsp:style>
    </dsp:sp>
    <dsp:sp modelId="{E0D762D7-324C-4EC8-82FA-524A09F5241B}">
      <dsp:nvSpPr>
        <dsp:cNvPr id="0" name=""/>
        <dsp:cNvSpPr/>
      </dsp:nvSpPr>
      <dsp:spPr>
        <a:xfrm>
          <a:off x="328819" y="954784"/>
          <a:ext cx="4603474" cy="560880"/>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4000" tIns="0" rIns="174000" bIns="0" numCol="1" spcCol="1270" anchor="ctr" anchorCtr="0">
          <a:noAutofit/>
        </a:bodyPr>
        <a:lstStyle/>
        <a:p>
          <a:pPr lvl="0" algn="l" defTabSz="844550">
            <a:lnSpc>
              <a:spcPct val="90000"/>
            </a:lnSpc>
            <a:spcBef>
              <a:spcPct val="0"/>
            </a:spcBef>
            <a:spcAft>
              <a:spcPct val="35000"/>
            </a:spcAft>
          </a:pPr>
          <a:r>
            <a:rPr lang="cs-CZ" sz="1900" kern="1200" dirty="0" smtClean="0"/>
            <a:t>Prameny</a:t>
          </a:r>
          <a:endParaRPr lang="cs-CZ" sz="1900" kern="1200" dirty="0"/>
        </a:p>
      </dsp:txBody>
      <dsp:txXfrm>
        <a:off x="328819" y="954784"/>
        <a:ext cx="4603474" cy="560880"/>
      </dsp:txXfrm>
    </dsp:sp>
    <dsp:sp modelId="{4D877450-AE47-4D10-A9D9-CBE78A4B7360}">
      <dsp:nvSpPr>
        <dsp:cNvPr id="0" name=""/>
        <dsp:cNvSpPr/>
      </dsp:nvSpPr>
      <dsp:spPr>
        <a:xfrm>
          <a:off x="0" y="2097064"/>
          <a:ext cx="6576392" cy="4788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FBAB0F5C-E99D-434E-8122-86B6F792DB1F}">
      <dsp:nvSpPr>
        <dsp:cNvPr id="0" name=""/>
        <dsp:cNvSpPr/>
      </dsp:nvSpPr>
      <dsp:spPr>
        <a:xfrm>
          <a:off x="328819" y="1816624"/>
          <a:ext cx="4603474" cy="56088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4000" tIns="0" rIns="174000" bIns="0" numCol="1" spcCol="1270" anchor="ctr" anchorCtr="0">
          <a:noAutofit/>
        </a:bodyPr>
        <a:lstStyle/>
        <a:p>
          <a:pPr lvl="0" algn="l" defTabSz="844550">
            <a:lnSpc>
              <a:spcPct val="90000"/>
            </a:lnSpc>
            <a:spcBef>
              <a:spcPct val="0"/>
            </a:spcBef>
            <a:spcAft>
              <a:spcPct val="35000"/>
            </a:spcAft>
          </a:pPr>
          <a:r>
            <a:rPr lang="cs-CZ" sz="1900" kern="1200" dirty="0" smtClean="0"/>
            <a:t>Základní pojmy a instituty</a:t>
          </a:r>
          <a:endParaRPr lang="cs-CZ" sz="1900" kern="1200" dirty="0"/>
        </a:p>
      </dsp:txBody>
      <dsp:txXfrm>
        <a:off x="328819" y="1816624"/>
        <a:ext cx="4603474" cy="560880"/>
      </dsp:txXfrm>
    </dsp:sp>
    <dsp:sp modelId="{58D67328-282B-4E2B-B4DB-8AD412BAFFBC}">
      <dsp:nvSpPr>
        <dsp:cNvPr id="0" name=""/>
        <dsp:cNvSpPr/>
      </dsp:nvSpPr>
      <dsp:spPr>
        <a:xfrm>
          <a:off x="0" y="2958904"/>
          <a:ext cx="6576392" cy="478800"/>
        </a:xfrm>
        <a:prstGeom prst="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dsp:spPr>
      <dsp:style>
        <a:lnRef idx="1">
          <a:scrgbClr r="0" g="0" b="0"/>
        </a:lnRef>
        <a:fillRef idx="1">
          <a:scrgbClr r="0" g="0" b="0"/>
        </a:fillRef>
        <a:effectRef idx="0">
          <a:scrgbClr r="0" g="0" b="0"/>
        </a:effectRef>
        <a:fontRef idx="minor"/>
      </dsp:style>
    </dsp:sp>
    <dsp:sp modelId="{120FC45C-3BD5-48EA-A639-E7D5A20ED3FD}">
      <dsp:nvSpPr>
        <dsp:cNvPr id="0" name=""/>
        <dsp:cNvSpPr/>
      </dsp:nvSpPr>
      <dsp:spPr>
        <a:xfrm>
          <a:off x="328819" y="2678464"/>
          <a:ext cx="4603474" cy="560880"/>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4000" tIns="0" rIns="174000" bIns="0" numCol="1" spcCol="1270" anchor="ctr" anchorCtr="0">
          <a:noAutofit/>
        </a:bodyPr>
        <a:lstStyle/>
        <a:p>
          <a:pPr lvl="0" algn="l" defTabSz="844550">
            <a:lnSpc>
              <a:spcPct val="90000"/>
            </a:lnSpc>
            <a:spcBef>
              <a:spcPct val="0"/>
            </a:spcBef>
            <a:spcAft>
              <a:spcPct val="35000"/>
            </a:spcAft>
          </a:pPr>
          <a:r>
            <a:rPr lang="cs-CZ" altLang="zh-CN" sz="1900" kern="1200" dirty="0" smtClean="0"/>
            <a:t>Orgány</a:t>
          </a:r>
          <a:endParaRPr lang="zh-CN" altLang="en-US" sz="1900" kern="1200" dirty="0"/>
        </a:p>
      </dsp:txBody>
      <dsp:txXfrm>
        <a:off x="328819" y="2678464"/>
        <a:ext cx="4603474" cy="560880"/>
      </dsp:txXfrm>
    </dsp:sp>
    <dsp:sp modelId="{F776FF77-BBFD-429A-B555-3A759A0377CC}">
      <dsp:nvSpPr>
        <dsp:cNvPr id="0" name=""/>
        <dsp:cNvSpPr/>
      </dsp:nvSpPr>
      <dsp:spPr>
        <a:xfrm>
          <a:off x="0" y="3820744"/>
          <a:ext cx="6576392" cy="4788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8D3EE3B5-4895-4D5C-BF7C-9C953348E53B}">
      <dsp:nvSpPr>
        <dsp:cNvPr id="0" name=""/>
        <dsp:cNvSpPr/>
      </dsp:nvSpPr>
      <dsp:spPr>
        <a:xfrm>
          <a:off x="328819" y="3540304"/>
          <a:ext cx="4603474" cy="56088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4000" tIns="0" rIns="174000" bIns="0" numCol="1" spcCol="1270" anchor="ctr" anchorCtr="0">
          <a:noAutofit/>
        </a:bodyPr>
        <a:lstStyle/>
        <a:p>
          <a:pPr lvl="0" algn="l" defTabSz="844550">
            <a:lnSpc>
              <a:spcPct val="90000"/>
            </a:lnSpc>
            <a:spcBef>
              <a:spcPct val="0"/>
            </a:spcBef>
            <a:spcAft>
              <a:spcPct val="35000"/>
            </a:spcAft>
          </a:pPr>
          <a:r>
            <a:rPr lang="cs-CZ" altLang="zh-CN" sz="1900" kern="1200" dirty="0" smtClean="0"/>
            <a:t>Správní proces</a:t>
          </a:r>
          <a:endParaRPr lang="zh-CN" altLang="en-US" sz="1900" kern="1200" dirty="0"/>
        </a:p>
      </dsp:txBody>
      <dsp:txXfrm>
        <a:off x="328819" y="3540304"/>
        <a:ext cx="4603474" cy="5608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7.bin"/><Relationship Id="rId2" Type="http://schemas.microsoft.com/office/2006/relationships/legacyDiagramText" Target="legacyDiagramText6.bin"/><Relationship Id="rId1" Type="http://schemas.microsoft.com/office/2006/relationships/legacyDiagramText" Target="legacyDiagramText5.bin"/><Relationship Id="rId5" Type="http://schemas.microsoft.com/office/2006/relationships/legacyDiagramText" Target="legacyDiagramText9.bin"/><Relationship Id="rId4" Type="http://schemas.microsoft.com/office/2006/relationships/legacyDiagramText" Target="legacyDiagramText8.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24180D-9C38-4651-B83B-F2874735F76F}" type="datetimeFigureOut">
              <a:rPr lang="zh-CN" altLang="en-US" smtClean="0"/>
              <a:pPr/>
              <a:t>2015/10/2</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FD76B0-AA02-4231-88CF-295F50479BB4}" type="slidenum">
              <a:rPr lang="zh-CN" altLang="en-US" smtClean="0"/>
              <a:pPr/>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A96D8-4CB9-4091-8BA5-500DE843F068}" type="datetimeFigureOut">
              <a:rPr lang="zh-CN" altLang="en-US" smtClean="0"/>
              <a:pPr/>
              <a:t>2015/10/2</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3EA61-33B6-4184-91BA-1D33ED8545D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13</a:t>
            </a:fld>
            <a:endParaRPr lang="zh-CN" altLang="en-US"/>
          </a:p>
        </p:txBody>
      </p:sp>
    </p:spTree>
    <p:extLst>
      <p:ext uri="{BB962C8B-B14F-4D97-AF65-F5344CB8AC3E}">
        <p14:creationId xmlns="" xmlns:p14="http://schemas.microsoft.com/office/powerpoint/2010/main" val="115407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38</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39</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41</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45</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46</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47</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48</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49</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50</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52</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53</a:t>
            </a:fld>
            <a:endParaRPr lang="zh-CN" altLang="en-US"/>
          </a:p>
        </p:txBody>
      </p:sp>
    </p:spTree>
    <p:extLst>
      <p:ext uri="{BB962C8B-B14F-4D97-AF65-F5344CB8AC3E}">
        <p14:creationId xmlns="" xmlns:p14="http://schemas.microsoft.com/office/powerpoint/2010/main" val="2948684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54</a:t>
            </a:fld>
            <a:endParaRPr lang="zh-CN" altLang="en-US"/>
          </a:p>
        </p:txBody>
      </p:sp>
    </p:spTree>
    <p:extLst>
      <p:ext uri="{BB962C8B-B14F-4D97-AF65-F5344CB8AC3E}">
        <p14:creationId xmlns="" xmlns:p14="http://schemas.microsoft.com/office/powerpoint/2010/main" val="1082452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55</a:t>
            </a:fld>
            <a:endParaRPr lang="zh-CN" altLang="en-US"/>
          </a:p>
        </p:txBody>
      </p:sp>
    </p:spTree>
    <p:extLst>
      <p:ext uri="{BB962C8B-B14F-4D97-AF65-F5344CB8AC3E}">
        <p14:creationId xmlns="" xmlns:p14="http://schemas.microsoft.com/office/powerpoint/2010/main" val="99435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D63BAE3-63DD-4D67-ABF9-1FF3645FE8BB}" type="datetimeFigureOut">
              <a:rPr lang="zh-CN" altLang="en-US" smtClean="0"/>
              <a:pPr/>
              <a:t>2015/10/2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A5210B-141D-41A7-B97E-8E9C7FB59DA0}" type="slidenum">
              <a:rPr lang="zh-CN" altLang="en-US" smtClean="0"/>
              <a:pPr/>
              <a:t>‹#›</a:t>
            </a:fld>
            <a:endParaRPr lang="zh-CN" altLang="en-US"/>
          </a:p>
        </p:txBody>
      </p:sp>
      <p:sp>
        <p:nvSpPr>
          <p:cNvPr id="6" name="矩形 5"/>
          <p:cNvSpPr/>
          <p:nvPr userDrawn="1"/>
        </p:nvSpPr>
        <p:spPr>
          <a:xfrm rot="405946">
            <a:off x="1722413" y="751694"/>
            <a:ext cx="7000924" cy="5130193"/>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7" name="矩形 6"/>
          <p:cNvSpPr/>
          <p:nvPr userDrawn="1"/>
        </p:nvSpPr>
        <p:spPr>
          <a:xfrm rot="238879">
            <a:off x="1501042" y="664975"/>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57158" y="285728"/>
            <a:ext cx="8001056"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返校3-_03.png"/>
          <p:cNvPicPr>
            <a:picLocks noChangeAspect="1"/>
          </p:cNvPicPr>
          <p:nvPr userDrawn="1"/>
        </p:nvPicPr>
        <p:blipFill>
          <a:blip r:embed="rId3" cstate="print"/>
          <a:stretch>
            <a:fillRect/>
          </a:stretch>
        </p:blipFill>
        <p:spPr>
          <a:xfrm>
            <a:off x="6715140" y="5392429"/>
            <a:ext cx="2179850" cy="1465571"/>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D63BAE3-63DD-4D67-ABF9-1FF3645FE8BB}" type="datetimeFigureOut">
              <a:rPr lang="zh-CN" altLang="en-US" smtClean="0"/>
              <a:pPr/>
              <a:t>2015/10/2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A5210B-141D-41A7-B97E-8E9C7FB59DA0}" type="slidenum">
              <a:rPr lang="zh-CN" altLang="en-US" smtClean="0"/>
              <a:pPr/>
              <a:t>‹#›</a:t>
            </a:fld>
            <a:endParaRPr lang="zh-CN" altLang="en-US"/>
          </a:p>
        </p:txBody>
      </p:sp>
      <p:sp>
        <p:nvSpPr>
          <p:cNvPr id="10" name="矩形 9"/>
          <p:cNvSpPr/>
          <p:nvPr userDrawn="1"/>
        </p:nvSpPr>
        <p:spPr>
          <a:xfrm rot="192655">
            <a:off x="1652785" y="405926"/>
            <a:ext cx="7000924" cy="5645791"/>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11" name="矩形 10"/>
          <p:cNvSpPr/>
          <p:nvPr userDrawn="1"/>
        </p:nvSpPr>
        <p:spPr>
          <a:xfrm rot="21104426">
            <a:off x="628569" y="543817"/>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500034" y="214290"/>
            <a:ext cx="8001056" cy="6255630"/>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返校3-_06.png"/>
          <p:cNvPicPr>
            <a:picLocks noChangeAspect="1"/>
          </p:cNvPicPr>
          <p:nvPr userDrawn="1"/>
        </p:nvPicPr>
        <p:blipFill>
          <a:blip r:embed="rId3" cstate="print"/>
          <a:stretch>
            <a:fillRect/>
          </a:stretch>
        </p:blipFill>
        <p:spPr>
          <a:xfrm>
            <a:off x="6858016" y="5500702"/>
            <a:ext cx="2071718" cy="1234110"/>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3BAE3-63DD-4D67-ABF9-1FF3645FE8BB}" type="datetimeFigureOut">
              <a:rPr lang="zh-CN" altLang="en-US" smtClean="0"/>
              <a:pPr/>
              <a:t>2015/10/2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cs-CZ" altLang="zh-CN" smtClean="0"/>
              <a:t>Klepnutím lze upravit styl předlohy nadpisů.</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ltLang="zh-CN" smtClean="0"/>
              <a:t>Klepnutím lze upravit styly předlohy textu.</a:t>
            </a:r>
          </a:p>
          <a:p>
            <a:pPr lvl="1"/>
            <a:r>
              <a:rPr lang="cs-CZ" altLang="zh-CN" smtClean="0"/>
              <a:t>Druhá úroveň</a:t>
            </a:r>
          </a:p>
          <a:p>
            <a:pPr lvl="2"/>
            <a:r>
              <a:rPr lang="cs-CZ" altLang="zh-CN" smtClean="0"/>
              <a:t>Třetí úroveň</a:t>
            </a:r>
          </a:p>
          <a:p>
            <a:pPr lvl="3"/>
            <a:r>
              <a:rPr lang="cs-CZ" altLang="zh-CN" smtClean="0"/>
              <a:t>Čtvrtá úroveň</a:t>
            </a:r>
          </a:p>
          <a:p>
            <a:pPr lvl="4"/>
            <a:r>
              <a:rPr lang="cs-CZ" altLang="zh-CN" smtClean="0"/>
              <a:t>Pátá úroveň</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ltLang="zh-CN" smtClean="0"/>
              <a:t>Klepnutím lze upravit styly předlohy textu.</a:t>
            </a:r>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2015/10/2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cs-CZ" altLang="zh-CN" smtClean="0"/>
              <a:t>Klepnutím lze upravit styl předlohy nadpisů.</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ltLang="zh-CN" smtClean="0"/>
              <a:t>Klepnutím na ikonu přidáte obrázek.</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ltLang="zh-CN" smtClean="0"/>
              <a:t>Klepnutím lze upravit styly předlohy textu.</a:t>
            </a:r>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2015/10/2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cs-CZ" altLang="zh-CN" smtClean="0"/>
              <a:t>Klepnutím lze upravit styl předlohy nadpisů.</a:t>
            </a:r>
            <a:endParaRPr lang="zh-CN" altLang="en-US"/>
          </a:p>
        </p:txBody>
      </p:sp>
      <p:sp>
        <p:nvSpPr>
          <p:cNvPr id="3" name="竖排文字占位符 2"/>
          <p:cNvSpPr>
            <a:spLocks noGrp="1"/>
          </p:cNvSpPr>
          <p:nvPr>
            <p:ph type="body" orient="vert" idx="1"/>
          </p:nvPr>
        </p:nvSpPr>
        <p:spPr/>
        <p:txBody>
          <a:bodyPr vert="eaVert"/>
          <a:lstStyle/>
          <a:p>
            <a:pPr lvl="0"/>
            <a:r>
              <a:rPr lang="cs-CZ" altLang="zh-CN" smtClean="0"/>
              <a:t>Klepnutím lze upravit styly předlohy textu.</a:t>
            </a:r>
          </a:p>
          <a:p>
            <a:pPr lvl="1"/>
            <a:r>
              <a:rPr lang="cs-CZ" altLang="zh-CN" smtClean="0"/>
              <a:t>Druhá úroveň</a:t>
            </a:r>
          </a:p>
          <a:p>
            <a:pPr lvl="2"/>
            <a:r>
              <a:rPr lang="cs-CZ" altLang="zh-CN" smtClean="0"/>
              <a:t>Třetí úroveň</a:t>
            </a:r>
          </a:p>
          <a:p>
            <a:pPr lvl="3"/>
            <a:r>
              <a:rPr lang="cs-CZ" altLang="zh-CN" smtClean="0"/>
              <a:t>Čtvrtá úroveň</a:t>
            </a:r>
          </a:p>
          <a:p>
            <a:pPr lvl="4"/>
            <a:r>
              <a:rPr lang="cs-CZ" altLang="zh-CN" smtClean="0"/>
              <a:t>Pátá úroveň</a:t>
            </a:r>
            <a:endParaRPr lang="zh-CN" altLang="en-US"/>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2015/10/2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cs-CZ" altLang="zh-CN" smtClean="0"/>
              <a:t>Klepnutím lze upravit styl předlohy nadpisů.</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cs-CZ" altLang="zh-CN" smtClean="0"/>
              <a:t>Klepnutím lze upravit styly předlohy textu.</a:t>
            </a:r>
          </a:p>
          <a:p>
            <a:pPr lvl="1"/>
            <a:r>
              <a:rPr lang="cs-CZ" altLang="zh-CN" smtClean="0"/>
              <a:t>Druhá úroveň</a:t>
            </a:r>
          </a:p>
          <a:p>
            <a:pPr lvl="2"/>
            <a:r>
              <a:rPr lang="cs-CZ" altLang="zh-CN" smtClean="0"/>
              <a:t>Třetí úroveň</a:t>
            </a:r>
          </a:p>
          <a:p>
            <a:pPr lvl="3"/>
            <a:r>
              <a:rPr lang="cs-CZ" altLang="zh-CN" smtClean="0"/>
              <a:t>Čtvrtá úroveň</a:t>
            </a:r>
          </a:p>
          <a:p>
            <a:pPr lvl="4"/>
            <a:r>
              <a:rPr lang="cs-CZ" altLang="zh-CN" smtClean="0"/>
              <a:t>Pátá úroveň</a:t>
            </a:r>
            <a:endParaRPr lang="zh-CN" altLang="en-US"/>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2015/10/2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714348" y="1928791"/>
            <a:ext cx="7772400" cy="1362075"/>
          </a:xfrm>
        </p:spPr>
        <p:txBody>
          <a:bodyPr anchor="t"/>
          <a:lstStyle>
            <a:lvl1pPr algn="l">
              <a:defRPr sz="4000" b="1" cap="all"/>
            </a:lvl1pPr>
          </a:lstStyle>
          <a:p>
            <a:r>
              <a:rPr lang="cs-CZ" altLang="zh-CN" smtClean="0"/>
              <a:t>Klepnutím lze upravit styl předlohy nadpisů.</a:t>
            </a:r>
            <a:endParaRPr lang="zh-CN" altLang="en-US"/>
          </a:p>
        </p:txBody>
      </p:sp>
      <p:sp>
        <p:nvSpPr>
          <p:cNvPr id="8" name="文本占位符 2"/>
          <p:cNvSpPr>
            <a:spLocks noGrp="1"/>
          </p:cNvSpPr>
          <p:nvPr>
            <p:ph type="body" idx="1"/>
          </p:nvPr>
        </p:nvSpPr>
        <p:spPr>
          <a:xfrm>
            <a:off x="714348" y="4286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ltLang="zh-CN" smtClean="0"/>
              <a:t>Klepnutím lze upravit styly předlohy textu.</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cs-CZ" altLang="zh-CN" smtClean="0"/>
              <a:t>Klepnutím lze upravit styl předlohy nadpisů.</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ltLang="zh-CN" smtClean="0"/>
              <a:t>Klepnutím lze upravit styly předlohy textu.</a:t>
            </a:r>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2015/10/2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图片 6" descr="返校3-_06.png"/>
          <p:cNvPicPr>
            <a:picLocks noChangeAspect="1"/>
          </p:cNvPicPr>
          <p:nvPr userDrawn="1"/>
        </p:nvPicPr>
        <p:blipFill>
          <a:blip r:embed="rId3" cstate="print"/>
          <a:stretch>
            <a:fillRect/>
          </a:stretch>
        </p:blipFill>
        <p:spPr>
          <a:xfrm>
            <a:off x="214282" y="5357826"/>
            <a:ext cx="2071718" cy="1234110"/>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图片 6" descr="返校3-_03.png"/>
          <p:cNvPicPr>
            <a:picLocks noChangeAspect="1"/>
          </p:cNvPicPr>
          <p:nvPr userDrawn="1"/>
        </p:nvPicPr>
        <p:blipFill>
          <a:blip r:embed="rId3" cstate="print"/>
          <a:stretch>
            <a:fillRect/>
          </a:stretch>
        </p:blipFill>
        <p:spPr>
          <a:xfrm>
            <a:off x="6429388" y="5305299"/>
            <a:ext cx="2309446" cy="1552701"/>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 name="矩形 4"/>
          <p:cNvSpPr/>
          <p:nvPr userDrawn="1"/>
        </p:nvSpPr>
        <p:spPr>
          <a:xfrm rot="405946">
            <a:off x="1349356" y="751694"/>
            <a:ext cx="7000924" cy="5130193"/>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4" name="矩形 3"/>
          <p:cNvSpPr/>
          <p:nvPr userDrawn="1"/>
        </p:nvSpPr>
        <p:spPr>
          <a:xfrm rot="238879">
            <a:off x="1112119" y="664975"/>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714348" y="285728"/>
            <a:ext cx="7215238"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返校3-_03.png"/>
          <p:cNvPicPr>
            <a:picLocks noChangeAspect="1"/>
          </p:cNvPicPr>
          <p:nvPr userDrawn="1"/>
        </p:nvPicPr>
        <p:blipFill>
          <a:blip r:embed="rId3" cstate="print"/>
          <a:stretch>
            <a:fillRect/>
          </a:stretch>
        </p:blipFill>
        <p:spPr>
          <a:xfrm>
            <a:off x="6715140" y="5392429"/>
            <a:ext cx="2179850" cy="1465571"/>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 name="矩形 4"/>
          <p:cNvSpPr/>
          <p:nvPr userDrawn="1"/>
        </p:nvSpPr>
        <p:spPr>
          <a:xfrm rot="192655">
            <a:off x="1581348" y="477363"/>
            <a:ext cx="7000924" cy="5645791"/>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4" name="矩形 3"/>
          <p:cNvSpPr/>
          <p:nvPr userDrawn="1"/>
        </p:nvSpPr>
        <p:spPr>
          <a:xfrm rot="21104426">
            <a:off x="628569" y="543817"/>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928662" y="285728"/>
            <a:ext cx="7429552"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返校3-_06.png"/>
          <p:cNvPicPr>
            <a:picLocks noChangeAspect="1"/>
          </p:cNvPicPr>
          <p:nvPr userDrawn="1"/>
        </p:nvPicPr>
        <p:blipFill>
          <a:blip r:embed="rId3" cstate="print"/>
          <a:stretch>
            <a:fillRect/>
          </a:stretch>
        </p:blipFill>
        <p:spPr>
          <a:xfrm>
            <a:off x="6858016" y="5500702"/>
            <a:ext cx="2071718" cy="1234110"/>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cs-CZ" altLang="zh-CN" smtClean="0"/>
              <a:t>Klepnutím lze upravit styl předlohy nadpisů.</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ltLang="zh-CN" smtClean="0"/>
              <a:t>Klepnutím lze upravit styly předlohy textu.</a:t>
            </a:r>
          </a:p>
          <a:p>
            <a:pPr lvl="1"/>
            <a:r>
              <a:rPr lang="cs-CZ" altLang="zh-CN" smtClean="0"/>
              <a:t>Druhá úroveň</a:t>
            </a:r>
          </a:p>
          <a:p>
            <a:pPr lvl="2"/>
            <a:r>
              <a:rPr lang="cs-CZ" altLang="zh-CN" smtClean="0"/>
              <a:t>Třetí úroveň</a:t>
            </a:r>
          </a:p>
          <a:p>
            <a:pPr lvl="3"/>
            <a:r>
              <a:rPr lang="cs-CZ" altLang="zh-CN" smtClean="0"/>
              <a:t>Čtvrtá úroveň</a:t>
            </a:r>
          </a:p>
          <a:p>
            <a:pPr lvl="4"/>
            <a:r>
              <a:rPr lang="cs-CZ" altLang="zh-CN" smtClean="0"/>
              <a:t>Pátá úroveň</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ltLang="zh-CN" smtClean="0"/>
              <a:t>Klepnutím lze upravit styly předlohy textu.</a:t>
            </a:r>
          </a:p>
          <a:p>
            <a:pPr lvl="1"/>
            <a:r>
              <a:rPr lang="cs-CZ" altLang="zh-CN" smtClean="0"/>
              <a:t>Druhá úroveň</a:t>
            </a:r>
          </a:p>
          <a:p>
            <a:pPr lvl="2"/>
            <a:r>
              <a:rPr lang="cs-CZ" altLang="zh-CN" smtClean="0"/>
              <a:t>Třetí úroveň</a:t>
            </a:r>
          </a:p>
          <a:p>
            <a:pPr lvl="3"/>
            <a:r>
              <a:rPr lang="cs-CZ" altLang="zh-CN" smtClean="0"/>
              <a:t>Čtvrtá úroveň</a:t>
            </a:r>
          </a:p>
          <a:p>
            <a:pPr lvl="4"/>
            <a:r>
              <a:rPr lang="cs-CZ" altLang="zh-CN" smtClean="0"/>
              <a:t>Pátá úroveň</a:t>
            </a:r>
            <a:endParaRPr lang="zh-CN" altLang="en-US"/>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2015/10/2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pic>
        <p:nvPicPr>
          <p:cNvPr id="8" name="图片 7" descr="广告.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3BAE3-63DD-4D67-ABF9-1FF3645FE8BB}" type="datetimeFigureOut">
              <a:rPr lang="zh-CN" altLang="en-US" smtClean="0"/>
              <a:pPr/>
              <a:t>2015/10/2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5210B-141D-41A7-B97E-8E9C7FB59D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53" r:id="rId9"/>
    <p:sldLayoutId id="2147483654" r:id="rId10"/>
    <p:sldLayoutId id="2147483664" r:id="rId11"/>
    <p:sldLayoutId id="2147483655" r:id="rId12"/>
    <p:sldLayoutId id="2147483656" r:id="rId13"/>
    <p:sldLayoutId id="2147483657" r:id="rId14"/>
    <p:sldLayoutId id="2147483658" r:id="rId15"/>
    <p:sldLayoutId id="2147483659" r:id="rId16"/>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www.muni.cz/general/legal_standards/higher_education_act"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vmlDrawing" Target="../drawings/vmlDrawing2.v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3608" y="332656"/>
            <a:ext cx="7392152" cy="1384995"/>
          </a:xfrm>
          <a:prstGeom prst="rect">
            <a:avLst/>
          </a:prstGeom>
        </p:spPr>
        <p:txBody>
          <a:bodyPr wrap="none">
            <a:spAutoFit/>
          </a:bodyPr>
          <a:lstStyle/>
          <a:p>
            <a:r>
              <a:rPr lang="en-US" altLang="zh-CN" sz="6000" b="1" cap="all" dirty="0" err="1" smtClean="0">
                <a:latin typeface="Arial" pitchFamily="34" charset="0"/>
                <a:cs typeface="Arial" pitchFamily="34" charset="0"/>
              </a:rPr>
              <a:t>Správa</a:t>
            </a:r>
            <a:r>
              <a:rPr lang="en-US" altLang="zh-CN" sz="6000" b="1" cap="all" dirty="0" smtClean="0">
                <a:latin typeface="Arial" pitchFamily="34" charset="0"/>
                <a:cs typeface="Arial" pitchFamily="34" charset="0"/>
              </a:rPr>
              <a:t> </a:t>
            </a:r>
            <a:r>
              <a:rPr lang="en-US" altLang="zh-CN" sz="6000" b="1" cap="all" dirty="0" err="1" smtClean="0">
                <a:latin typeface="Arial" pitchFamily="34" charset="0"/>
                <a:cs typeface="Arial" pitchFamily="34" charset="0"/>
              </a:rPr>
              <a:t>školství</a:t>
            </a:r>
            <a:endParaRPr lang="cs-CZ" altLang="zh-CN" sz="6000" b="1" cap="all" dirty="0" smtClean="0">
              <a:latin typeface="Arial" pitchFamily="34" charset="0"/>
              <a:cs typeface="Arial" pitchFamily="34" charset="0"/>
            </a:endParaRPr>
          </a:p>
          <a:p>
            <a:r>
              <a:rPr lang="cs-CZ" altLang="zh-CN" sz="2400" b="1" cap="all" dirty="0" smtClean="0">
                <a:latin typeface="Arial" pitchFamily="34" charset="0"/>
                <a:cs typeface="Arial" pitchFamily="34" charset="0"/>
              </a:rPr>
              <a:t>se zvláštním zaměřením na vysoké školy</a:t>
            </a:r>
            <a:endParaRPr lang="en-US" altLang="zh-CN" sz="6000" b="1" cap="all" dirty="0" smtClean="0">
              <a:latin typeface="Arial" pitchFamily="34" charset="0"/>
              <a:cs typeface="Arial" pitchFamily="34" charset="0"/>
            </a:endParaRPr>
          </a:p>
        </p:txBody>
      </p:sp>
      <p:sp>
        <p:nvSpPr>
          <p:cNvPr id="6" name="TextovéPole 5"/>
          <p:cNvSpPr txBox="1"/>
          <p:nvPr/>
        </p:nvSpPr>
        <p:spPr>
          <a:xfrm>
            <a:off x="251520" y="1772816"/>
            <a:ext cx="8640960" cy="1015663"/>
          </a:xfrm>
          <a:prstGeom prst="rect">
            <a:avLst/>
          </a:prstGeom>
          <a:noFill/>
        </p:spPr>
        <p:txBody>
          <a:bodyPr wrap="square" rtlCol="0">
            <a:spAutoFit/>
          </a:bodyPr>
          <a:lstStyle/>
          <a:p>
            <a:pPr algn="ctr"/>
            <a:r>
              <a:rPr lang="cs-CZ" sz="2000" b="1" dirty="0" smtClean="0"/>
              <a:t>JUDr</a:t>
            </a:r>
            <a:r>
              <a:rPr lang="cs-CZ" sz="2000" b="1" dirty="0" smtClean="0"/>
              <a:t>. </a:t>
            </a:r>
            <a:r>
              <a:rPr lang="cs-CZ" sz="2000" b="1" dirty="0" smtClean="0"/>
              <a:t>Veronika </a:t>
            </a:r>
            <a:r>
              <a:rPr lang="cs-CZ" sz="2000" b="1" dirty="0" err="1" smtClean="0"/>
              <a:t>Kudrová</a:t>
            </a:r>
            <a:r>
              <a:rPr lang="cs-CZ" sz="2000" b="1" dirty="0" smtClean="0"/>
              <a:t>, </a:t>
            </a:r>
            <a:r>
              <a:rPr lang="cs-CZ" sz="2000" b="1" dirty="0" err="1" smtClean="0"/>
              <a:t>Ph.D</a:t>
            </a:r>
            <a:r>
              <a:rPr lang="cs-CZ" sz="2000" b="1" dirty="0" smtClean="0"/>
              <a:t>.</a:t>
            </a:r>
          </a:p>
          <a:p>
            <a:pPr algn="ctr"/>
            <a:r>
              <a:rPr lang="cs-CZ" sz="2000" i="1" dirty="0" smtClean="0"/>
              <a:t>BM507Zk Vybrané otázky správního práva a veřejné správy II</a:t>
            </a:r>
          </a:p>
          <a:p>
            <a:pPr algn="ctr"/>
            <a:r>
              <a:rPr lang="cs-CZ" sz="2000" i="1" dirty="0" smtClean="0"/>
              <a:t>Pátek 2. 10. 2015</a:t>
            </a:r>
            <a:endParaRPr lang="cs-CZ" sz="2000" i="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smtClean="0">
                <a:ea typeface="宋体" charset="-122"/>
              </a:rPr>
              <a:t>Prameny</a:t>
            </a:r>
            <a:endParaRPr lang="zh-CN" altLang="en-US" sz="4400" b="1" dirty="0"/>
          </a:p>
        </p:txBody>
      </p:sp>
      <p:sp>
        <p:nvSpPr>
          <p:cNvPr id="4" name="TextovéPole 3"/>
          <p:cNvSpPr txBox="1"/>
          <p:nvPr/>
        </p:nvSpPr>
        <p:spPr>
          <a:xfrm>
            <a:off x="642910" y="1357298"/>
            <a:ext cx="7786742" cy="4770537"/>
          </a:xfrm>
          <a:prstGeom prst="rect">
            <a:avLst/>
          </a:prstGeom>
          <a:noFill/>
        </p:spPr>
        <p:txBody>
          <a:bodyPr wrap="square" rtlCol="0">
            <a:spAutoFit/>
          </a:bodyPr>
          <a:lstStyle/>
          <a:p>
            <a:pPr>
              <a:spcBef>
                <a:spcPts val="600"/>
              </a:spcBef>
              <a:spcAft>
                <a:spcPts val="600"/>
              </a:spcAft>
            </a:pPr>
            <a:r>
              <a:rPr lang="cs-CZ" sz="2400" b="1" dirty="0" smtClean="0"/>
              <a:t>Ostatní </a:t>
            </a:r>
            <a:r>
              <a:rPr lang="cs-CZ" sz="2400" b="1" dirty="0" smtClean="0"/>
              <a:t>školství (regionální)</a:t>
            </a:r>
            <a:endParaRPr lang="cs-CZ" sz="2400" b="1" dirty="0" smtClean="0"/>
          </a:p>
          <a:p>
            <a:pPr indent="174625">
              <a:spcBef>
                <a:spcPts val="600"/>
              </a:spcBef>
              <a:spcAft>
                <a:spcPts val="600"/>
              </a:spcAft>
              <a:buFont typeface="Arial" pitchFamily="34" charset="0"/>
              <a:buChar char="•"/>
            </a:pPr>
            <a:r>
              <a:rPr lang="cs-CZ" sz="2400" dirty="0" smtClean="0"/>
              <a:t>zákon č. 561/2004 Sb., o předškolním, základním, středním, vyšším odborném a jiném vzdělávání (</a:t>
            </a:r>
            <a:r>
              <a:rPr lang="cs-CZ" sz="2400" b="1" dirty="0" smtClean="0"/>
              <a:t>školský zákon</a:t>
            </a:r>
            <a:r>
              <a:rPr lang="cs-CZ" sz="2400" dirty="0" smtClean="0"/>
              <a:t>)</a:t>
            </a:r>
          </a:p>
          <a:p>
            <a:pPr indent="174625">
              <a:spcBef>
                <a:spcPts val="600"/>
              </a:spcBef>
              <a:spcAft>
                <a:spcPts val="600"/>
              </a:spcAft>
              <a:buFont typeface="Arial" pitchFamily="34" charset="0"/>
              <a:buChar char="•"/>
            </a:pPr>
            <a:r>
              <a:rPr lang="cs-CZ" sz="2400" dirty="0" smtClean="0"/>
              <a:t>zákon č. 563/2004 Sb., </a:t>
            </a:r>
            <a:r>
              <a:rPr lang="cs-CZ" sz="2400" b="1" dirty="0" smtClean="0"/>
              <a:t>o pedagogických pracovnících </a:t>
            </a:r>
            <a:r>
              <a:rPr lang="cs-CZ" sz="2400" dirty="0" smtClean="0"/>
              <a:t>a o změně některých zákonů</a:t>
            </a:r>
          </a:p>
          <a:p>
            <a:pPr indent="174625">
              <a:spcBef>
                <a:spcPts val="600"/>
              </a:spcBef>
              <a:spcAft>
                <a:spcPts val="600"/>
              </a:spcAft>
              <a:buFont typeface="Arial" pitchFamily="34" charset="0"/>
              <a:buChar char="•"/>
            </a:pPr>
            <a:r>
              <a:rPr lang="cs-CZ" sz="2400" dirty="0" smtClean="0"/>
              <a:t>zákon č. 306/1999 Sb., </a:t>
            </a:r>
            <a:r>
              <a:rPr lang="cs-CZ" sz="2400" b="1" dirty="0" smtClean="0"/>
              <a:t>o poskytování dotací </a:t>
            </a:r>
            <a:r>
              <a:rPr lang="cs-CZ" sz="2400" dirty="0" smtClean="0"/>
              <a:t>soukromým školám, předškolním a školským zařízením</a:t>
            </a:r>
          </a:p>
          <a:p>
            <a:pPr indent="174625">
              <a:spcBef>
                <a:spcPts val="600"/>
              </a:spcBef>
              <a:spcAft>
                <a:spcPts val="600"/>
              </a:spcAft>
              <a:buFont typeface="Arial" pitchFamily="34" charset="0"/>
              <a:buChar char="•"/>
            </a:pPr>
            <a:r>
              <a:rPr lang="cs-CZ" sz="2400" dirty="0" smtClean="0"/>
              <a:t>zákon č. 109/2002 Sb., </a:t>
            </a:r>
            <a:r>
              <a:rPr lang="cs-CZ" sz="2400" b="1" dirty="0" smtClean="0"/>
              <a:t>o výkonu ústavní výchovy nebo ochranné výchovy</a:t>
            </a:r>
            <a:r>
              <a:rPr lang="cs-CZ" sz="2400" dirty="0" smtClean="0"/>
              <a:t> ve školských zařízeních a o preventivně výchovné péči ve školských zařízeních a o změně dalších zákonů</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smtClean="0">
                <a:ea typeface="宋体" charset="-122"/>
              </a:rPr>
              <a:t>Prameny</a:t>
            </a:r>
            <a:endParaRPr lang="zh-CN" altLang="en-US" sz="4400" b="1" dirty="0"/>
          </a:p>
        </p:txBody>
      </p:sp>
      <p:sp>
        <p:nvSpPr>
          <p:cNvPr id="4" name="TextovéPole 3"/>
          <p:cNvSpPr txBox="1"/>
          <p:nvPr/>
        </p:nvSpPr>
        <p:spPr>
          <a:xfrm>
            <a:off x="539552" y="1412776"/>
            <a:ext cx="7848872" cy="4708981"/>
          </a:xfrm>
          <a:prstGeom prst="rect">
            <a:avLst/>
          </a:prstGeom>
          <a:noFill/>
        </p:spPr>
        <p:txBody>
          <a:bodyPr wrap="square" rtlCol="0">
            <a:spAutoFit/>
          </a:bodyPr>
          <a:lstStyle/>
          <a:p>
            <a:pPr>
              <a:spcBef>
                <a:spcPts val="600"/>
              </a:spcBef>
              <a:spcAft>
                <a:spcPts val="600"/>
              </a:spcAft>
            </a:pPr>
            <a:r>
              <a:rPr lang="cs-CZ" sz="2000" b="1" dirty="0" smtClean="0"/>
              <a:t>Velké množství podzákonných předpisů</a:t>
            </a:r>
            <a:r>
              <a:rPr lang="cs-CZ" sz="2000" dirty="0" smtClean="0"/>
              <a:t>, jejich seznam k nahlédnutí na stránce MŠMT http://www.</a:t>
            </a:r>
            <a:r>
              <a:rPr lang="cs-CZ" sz="2000" dirty="0" err="1" smtClean="0"/>
              <a:t>msmt.cz</a:t>
            </a:r>
            <a:r>
              <a:rPr lang="cs-CZ" sz="2000" dirty="0" smtClean="0"/>
              <a:t>/dokumenty, např. </a:t>
            </a:r>
          </a:p>
          <a:p>
            <a:pPr>
              <a:spcBef>
                <a:spcPts val="600"/>
              </a:spcBef>
              <a:spcAft>
                <a:spcPts val="600"/>
              </a:spcAft>
            </a:pPr>
            <a:r>
              <a:rPr lang="cs-CZ" sz="2000" dirty="0" smtClean="0"/>
              <a:t>Vyhláška č. 14/2005 Sb., o předškolním vzdělávání</a:t>
            </a:r>
          </a:p>
          <a:p>
            <a:pPr>
              <a:spcBef>
                <a:spcPts val="600"/>
              </a:spcBef>
              <a:spcAft>
                <a:spcPts val="600"/>
              </a:spcAft>
            </a:pPr>
            <a:r>
              <a:rPr lang="cs-CZ" sz="2000" dirty="0" smtClean="0"/>
              <a:t>Vyhláška č. 48/2005 Sb., o základním vzdělávání a některých náležitostech plnění povinné školní docházky </a:t>
            </a:r>
          </a:p>
          <a:p>
            <a:pPr>
              <a:spcBef>
                <a:spcPts val="600"/>
              </a:spcBef>
              <a:spcAft>
                <a:spcPts val="600"/>
              </a:spcAft>
            </a:pPr>
            <a:r>
              <a:rPr lang="cs-CZ" sz="2000" dirty="0" smtClean="0"/>
              <a:t>Vyhláška č. 13/2005 Sb., o středním vzdělávání a vzdělávání v konzervatoři </a:t>
            </a:r>
          </a:p>
          <a:p>
            <a:pPr>
              <a:spcBef>
                <a:spcPts val="600"/>
              </a:spcBef>
              <a:spcAft>
                <a:spcPts val="600"/>
              </a:spcAft>
            </a:pPr>
            <a:r>
              <a:rPr lang="cs-CZ" sz="2000" dirty="0" smtClean="0"/>
              <a:t>Vyhláška č. 47/2005 Sb., o ukončování vzdělávání ve středních školách závěrečnou zkouškou a o ukončování vzdělávání v konzervatoři absolutoriem</a:t>
            </a:r>
          </a:p>
          <a:p>
            <a:pPr>
              <a:spcBef>
                <a:spcPts val="600"/>
              </a:spcBef>
              <a:spcAft>
                <a:spcPts val="600"/>
              </a:spcAft>
            </a:pPr>
            <a:r>
              <a:rPr lang="cs-CZ" sz="2000" dirty="0" smtClean="0"/>
              <a:t>Vyhláška č. 10/2005 Sb., o vyšším odborném vzdělávání </a:t>
            </a:r>
          </a:p>
          <a:p>
            <a:pPr>
              <a:spcBef>
                <a:spcPts val="600"/>
              </a:spcBef>
              <a:spcAft>
                <a:spcPts val="600"/>
              </a:spcAft>
            </a:pPr>
            <a:r>
              <a:rPr lang="cs-CZ" sz="2000" dirty="0" smtClean="0"/>
              <a:t>Nařízení vlády č. 689/2004 Sb., kterým se stanoví soustava oborů </a:t>
            </a:r>
            <a:br>
              <a:rPr lang="cs-CZ" sz="2000" dirty="0" smtClean="0"/>
            </a:br>
            <a:r>
              <a:rPr lang="cs-CZ" sz="2000" dirty="0" smtClean="0"/>
              <a:t>vzdělání v základním, středním a vyšším odborném vzdělávání</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smtClean="0">
                <a:ea typeface="宋体" charset="-122"/>
              </a:rPr>
              <a:t>Prameny</a:t>
            </a:r>
            <a:endParaRPr lang="zh-CN" altLang="en-US" sz="4400" b="1" dirty="0"/>
          </a:p>
        </p:txBody>
      </p:sp>
      <p:sp>
        <p:nvSpPr>
          <p:cNvPr id="4" name="TextovéPole 3"/>
          <p:cNvSpPr txBox="1"/>
          <p:nvPr/>
        </p:nvSpPr>
        <p:spPr>
          <a:xfrm>
            <a:off x="1043608" y="1700808"/>
            <a:ext cx="6912768" cy="3847207"/>
          </a:xfrm>
          <a:prstGeom prst="rect">
            <a:avLst/>
          </a:prstGeom>
          <a:noFill/>
        </p:spPr>
        <p:txBody>
          <a:bodyPr wrap="square" rtlCol="0">
            <a:spAutoFit/>
          </a:bodyPr>
          <a:lstStyle/>
          <a:p>
            <a:pPr>
              <a:spcBef>
                <a:spcPts val="600"/>
              </a:spcBef>
              <a:spcAft>
                <a:spcPts val="600"/>
              </a:spcAft>
            </a:pPr>
            <a:r>
              <a:rPr lang="cs-CZ" sz="2800" b="1" dirty="0" smtClean="0"/>
              <a:t>Vysoké školství</a:t>
            </a:r>
          </a:p>
          <a:p>
            <a:pPr indent="174625">
              <a:spcBef>
                <a:spcPts val="600"/>
              </a:spcBef>
              <a:spcAft>
                <a:spcPts val="600"/>
              </a:spcAft>
              <a:buFont typeface="Arial" pitchFamily="34" charset="0"/>
              <a:buChar char="•"/>
            </a:pPr>
            <a:r>
              <a:rPr lang="cs-CZ" sz="2800" dirty="0" smtClean="0"/>
              <a:t>zákon č. 111/1998 Sb., o vysokých školách a o změně a doplnění dalších zákonů (</a:t>
            </a:r>
            <a:r>
              <a:rPr lang="cs-CZ" sz="2800" b="1" dirty="0" smtClean="0"/>
              <a:t>zákon o vysokých školách</a:t>
            </a:r>
            <a:r>
              <a:rPr lang="cs-CZ" sz="2800" dirty="0" smtClean="0"/>
              <a:t>)</a:t>
            </a:r>
          </a:p>
          <a:p>
            <a:pPr indent="174625">
              <a:spcBef>
                <a:spcPts val="600"/>
              </a:spcBef>
              <a:spcAft>
                <a:spcPts val="600"/>
              </a:spcAft>
              <a:buFont typeface="Arial" pitchFamily="34" charset="0"/>
              <a:buChar char="•"/>
            </a:pPr>
            <a:r>
              <a:rPr lang="cs-CZ" sz="2800" dirty="0" smtClean="0"/>
              <a:t>zákon č. 130/2002 Sb., o podpoře výzkumu a vývoje z veřejných prostředků a o změně některých souvisejících zákonů (</a:t>
            </a:r>
            <a:r>
              <a:rPr lang="cs-CZ" sz="2800" b="1" dirty="0" smtClean="0"/>
              <a:t>zákon o podpoře výzkumu a vývoje</a:t>
            </a:r>
            <a:r>
              <a:rPr lang="cs-CZ" sz="2800" dirty="0" smtClean="0"/>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smtClean="0">
                <a:ea typeface="宋体" charset="-122"/>
              </a:rPr>
              <a:t>Prameny</a:t>
            </a:r>
            <a:endParaRPr lang="zh-CN" altLang="en-US" sz="4400" b="1" dirty="0"/>
          </a:p>
        </p:txBody>
      </p:sp>
      <p:sp>
        <p:nvSpPr>
          <p:cNvPr id="4" name="TextovéPole 3"/>
          <p:cNvSpPr txBox="1"/>
          <p:nvPr/>
        </p:nvSpPr>
        <p:spPr>
          <a:xfrm>
            <a:off x="683568" y="1412776"/>
            <a:ext cx="7632848" cy="4662815"/>
          </a:xfrm>
          <a:prstGeom prst="rect">
            <a:avLst/>
          </a:prstGeom>
          <a:noFill/>
        </p:spPr>
        <p:txBody>
          <a:bodyPr wrap="square" rtlCol="0">
            <a:spAutoFit/>
          </a:bodyPr>
          <a:lstStyle/>
          <a:p>
            <a:pPr>
              <a:spcBef>
                <a:spcPts val="600"/>
              </a:spcBef>
              <a:spcAft>
                <a:spcPts val="600"/>
              </a:spcAft>
            </a:pPr>
            <a:r>
              <a:rPr lang="cs-CZ" sz="2000" b="1" dirty="0" smtClean="0"/>
              <a:t>Podzákonné předpisy</a:t>
            </a:r>
          </a:p>
          <a:p>
            <a:pPr>
              <a:spcBef>
                <a:spcPts val="600"/>
              </a:spcBef>
              <a:spcAft>
                <a:spcPts val="600"/>
              </a:spcAft>
              <a:buFont typeface="Arial" pitchFamily="34" charset="0"/>
              <a:buChar char="•"/>
            </a:pPr>
            <a:r>
              <a:rPr lang="cs-CZ" sz="2000" dirty="0" smtClean="0"/>
              <a:t> akreditační vyhláška (č. 42/1999 Sb.)</a:t>
            </a:r>
          </a:p>
          <a:p>
            <a:pPr>
              <a:spcBef>
                <a:spcPts val="600"/>
              </a:spcBef>
              <a:spcAft>
                <a:spcPts val="600"/>
              </a:spcAft>
              <a:buFont typeface="Arial" pitchFamily="34" charset="0"/>
              <a:buChar char="•"/>
            </a:pPr>
            <a:r>
              <a:rPr lang="cs-CZ" sz="2000" dirty="0" smtClean="0"/>
              <a:t> vyhláška o přijímacím řízení (č. 343/2002 Sb.)</a:t>
            </a:r>
          </a:p>
          <a:p>
            <a:pPr>
              <a:spcBef>
                <a:spcPts val="600"/>
              </a:spcBef>
              <a:spcAft>
                <a:spcPts val="600"/>
              </a:spcAft>
            </a:pPr>
            <a:r>
              <a:rPr lang="cs-CZ" sz="2000" b="1" dirty="0" smtClean="0"/>
              <a:t>„Vnitřní“ předpisy </a:t>
            </a:r>
            <a:r>
              <a:rPr lang="cs-CZ" sz="2000" dirty="0" smtClean="0"/>
              <a:t>(veřejných a státních) vysokých škol (§ 17 a § 33 ZVŠ) a jejich fakult</a:t>
            </a:r>
          </a:p>
          <a:p>
            <a:r>
              <a:rPr lang="cs-CZ" dirty="0"/>
              <a:t>a)  </a:t>
            </a:r>
            <a:r>
              <a:rPr lang="cs-CZ" u="sng" dirty="0"/>
              <a:t>statut</a:t>
            </a:r>
            <a:r>
              <a:rPr lang="cs-CZ" dirty="0"/>
              <a:t> veřejné vysoké školy, </a:t>
            </a:r>
          </a:p>
          <a:p>
            <a:r>
              <a:rPr lang="cs-CZ" dirty="0"/>
              <a:t>b)  </a:t>
            </a:r>
            <a:r>
              <a:rPr lang="cs-CZ" u="sng" dirty="0"/>
              <a:t>volební a jednací řád akademického senátu </a:t>
            </a:r>
            <a:r>
              <a:rPr lang="cs-CZ" dirty="0"/>
              <a:t>veřejné vysoké školy, </a:t>
            </a:r>
          </a:p>
          <a:p>
            <a:r>
              <a:rPr lang="cs-CZ" dirty="0"/>
              <a:t>c)  vnitřní mzdový předpis,</a:t>
            </a:r>
            <a:r>
              <a:rPr lang="cs-CZ" baseline="30000" dirty="0">
                <a:hlinkClick r:id="rId3"/>
              </a:rPr>
              <a:t>7)</a:t>
            </a:r>
            <a:endParaRPr lang="cs-CZ" dirty="0"/>
          </a:p>
          <a:p>
            <a:r>
              <a:rPr lang="cs-CZ" dirty="0"/>
              <a:t>d) </a:t>
            </a:r>
            <a:r>
              <a:rPr lang="cs-CZ" u="sng" dirty="0"/>
              <a:t> jednací řád vědecké rady </a:t>
            </a:r>
            <a:r>
              <a:rPr lang="cs-CZ" dirty="0"/>
              <a:t>veřejné vysoké školy, </a:t>
            </a:r>
          </a:p>
          <a:p>
            <a:r>
              <a:rPr lang="cs-CZ" dirty="0"/>
              <a:t>e)  řád výběrového řízení pro obsazování míst akademických pracovníků, </a:t>
            </a:r>
          </a:p>
          <a:p>
            <a:r>
              <a:rPr lang="cs-CZ" dirty="0"/>
              <a:t>f)  studijní a zkušební řád, </a:t>
            </a:r>
          </a:p>
          <a:p>
            <a:r>
              <a:rPr lang="cs-CZ" dirty="0"/>
              <a:t>g)  stipendijní řád, </a:t>
            </a:r>
          </a:p>
          <a:p>
            <a:r>
              <a:rPr lang="cs-CZ" dirty="0"/>
              <a:t>h)  </a:t>
            </a:r>
            <a:r>
              <a:rPr lang="cs-CZ" u="sng" dirty="0"/>
              <a:t>disciplinární řád pro studenty</a:t>
            </a:r>
            <a:r>
              <a:rPr lang="cs-CZ" dirty="0"/>
              <a:t>, </a:t>
            </a:r>
          </a:p>
          <a:p>
            <a:r>
              <a:rPr lang="cs-CZ" dirty="0"/>
              <a:t>i)  </a:t>
            </a:r>
            <a:r>
              <a:rPr lang="cs-CZ" u="sng" dirty="0"/>
              <a:t>další předpisy</a:t>
            </a:r>
            <a:r>
              <a:rPr lang="cs-CZ" dirty="0"/>
              <a:t>, pokud tak stanoví statut veřejné vysoké školy.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smtClean="0">
                <a:ea typeface="宋体" charset="-122"/>
              </a:rPr>
              <a:t>Prameny</a:t>
            </a:r>
            <a:endParaRPr lang="zh-CN" altLang="en-US" sz="4400" b="1" dirty="0"/>
          </a:p>
        </p:txBody>
      </p:sp>
      <p:sp>
        <p:nvSpPr>
          <p:cNvPr id="4" name="TextovéPole 3"/>
          <p:cNvSpPr txBox="1"/>
          <p:nvPr/>
        </p:nvSpPr>
        <p:spPr>
          <a:xfrm>
            <a:off x="642910" y="1428736"/>
            <a:ext cx="7715304" cy="5232202"/>
          </a:xfrm>
          <a:prstGeom prst="rect">
            <a:avLst/>
          </a:prstGeom>
          <a:noFill/>
        </p:spPr>
        <p:txBody>
          <a:bodyPr wrap="square" rtlCol="0">
            <a:spAutoFit/>
          </a:bodyPr>
          <a:lstStyle/>
          <a:p>
            <a:pPr>
              <a:spcBef>
                <a:spcPts val="600"/>
              </a:spcBef>
              <a:spcAft>
                <a:spcPts val="600"/>
              </a:spcAft>
            </a:pPr>
            <a:r>
              <a:rPr lang="cs-CZ" sz="2400" b="1" u="sng" dirty="0" smtClean="0"/>
              <a:t>Uznávání kvalifikace</a:t>
            </a:r>
          </a:p>
          <a:p>
            <a:pPr>
              <a:spcBef>
                <a:spcPts val="600"/>
              </a:spcBef>
              <a:spcAft>
                <a:spcPts val="600"/>
              </a:spcAft>
            </a:pPr>
            <a:r>
              <a:rPr lang="cs-CZ" sz="2400" b="1" dirty="0" smtClean="0"/>
              <a:t>Regulovaná povolání...</a:t>
            </a:r>
          </a:p>
          <a:p>
            <a:pPr>
              <a:spcBef>
                <a:spcPts val="600"/>
              </a:spcBef>
              <a:spcAft>
                <a:spcPts val="600"/>
              </a:spcAft>
            </a:pPr>
            <a:r>
              <a:rPr lang="cs-CZ" sz="2400" dirty="0" smtClean="0"/>
              <a:t>Zákon č. 18/2004 Sb., o uznávání odborné kvalifikace a jiné způsobilosti státních příslušníků členských států Evropské unie a některých příslušníků jiných států a o změně některých zákonů (</a:t>
            </a:r>
            <a:r>
              <a:rPr lang="cs-CZ" sz="2400" b="1" dirty="0" smtClean="0"/>
              <a:t>zákon o uznávání odborné kvalifikace</a:t>
            </a:r>
            <a:r>
              <a:rPr lang="cs-CZ" sz="2400" dirty="0" smtClean="0"/>
              <a:t>)</a:t>
            </a:r>
          </a:p>
          <a:p>
            <a:pPr>
              <a:spcBef>
                <a:spcPts val="600"/>
              </a:spcBef>
              <a:spcAft>
                <a:spcPts val="600"/>
              </a:spcAft>
            </a:pPr>
            <a:r>
              <a:rPr lang="cs-CZ" sz="2400" b="1" u="sng" dirty="0" smtClean="0"/>
              <a:t>Uznávání  vzdělání (nostrifikace)</a:t>
            </a:r>
          </a:p>
          <a:p>
            <a:pPr>
              <a:spcBef>
                <a:spcPts val="600"/>
              </a:spcBef>
              <a:spcAft>
                <a:spcPts val="600"/>
              </a:spcAft>
            </a:pPr>
            <a:r>
              <a:rPr lang="cs-CZ" sz="2400" dirty="0" smtClean="0"/>
              <a:t>- podle § 108 a </a:t>
            </a:r>
            <a:r>
              <a:rPr lang="cs-CZ" sz="2400" dirty="0" err="1" smtClean="0"/>
              <a:t>násl</a:t>
            </a:r>
            <a:r>
              <a:rPr lang="cs-CZ" sz="2400" dirty="0" smtClean="0"/>
              <a:t>. školského zákona</a:t>
            </a:r>
          </a:p>
          <a:p>
            <a:pPr>
              <a:spcBef>
                <a:spcPts val="600"/>
              </a:spcBef>
              <a:spcAft>
                <a:spcPts val="600"/>
              </a:spcAft>
            </a:pPr>
            <a:r>
              <a:rPr lang="cs-CZ" sz="2400" dirty="0" smtClean="0"/>
              <a:t>- podle § 89 a násl. ZVŠ</a:t>
            </a:r>
          </a:p>
          <a:p>
            <a:pPr algn="ctr">
              <a:spcBef>
                <a:spcPts val="600"/>
              </a:spcBef>
              <a:spcAft>
                <a:spcPts val="600"/>
              </a:spcAft>
            </a:pPr>
            <a:r>
              <a:rPr lang="cs-CZ" sz="1600" dirty="0" smtClean="0"/>
              <a:t>x</a:t>
            </a:r>
          </a:p>
          <a:p>
            <a:pPr>
              <a:spcBef>
                <a:spcPts val="600"/>
              </a:spcBef>
              <a:spcAft>
                <a:spcPts val="600"/>
              </a:spcAft>
            </a:pPr>
            <a:r>
              <a:rPr lang="cs-CZ" sz="2400" dirty="0" smtClean="0"/>
              <a:t>- uznávání předmětů (§ 68 ZVŠ)</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87624" y="1340768"/>
            <a:ext cx="3600400" cy="1077218"/>
          </a:xfrm>
          <a:prstGeom prst="rect">
            <a:avLst/>
          </a:prstGeom>
          <a:noFill/>
        </p:spPr>
        <p:txBody>
          <a:bodyPr wrap="square" rtlCol="0">
            <a:spAutoFit/>
          </a:bodyPr>
          <a:lstStyle/>
          <a:p>
            <a:r>
              <a:rPr lang="cs-CZ" sz="3200" b="1" dirty="0" smtClean="0"/>
              <a:t>„Ostatní školství“</a:t>
            </a:r>
          </a:p>
          <a:p>
            <a:r>
              <a:rPr lang="cs-CZ" sz="3200" b="1" dirty="0" smtClean="0"/>
              <a:t>(Regionální školství)</a:t>
            </a:r>
            <a:endParaRPr lang="cs-CZ" sz="3200" b="1"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smtClean="0">
                <a:ea typeface="宋体" charset="-122"/>
              </a:rPr>
              <a:t>Základní pojmy a instituty</a:t>
            </a:r>
            <a:endParaRPr lang="zh-CN" altLang="en-US" sz="4400" b="1" dirty="0"/>
          </a:p>
        </p:txBody>
      </p:sp>
      <p:sp>
        <p:nvSpPr>
          <p:cNvPr id="4" name="TextovéPole 3"/>
          <p:cNvSpPr txBox="1"/>
          <p:nvPr/>
        </p:nvSpPr>
        <p:spPr>
          <a:xfrm>
            <a:off x="642910" y="1412776"/>
            <a:ext cx="7786742" cy="4878259"/>
          </a:xfrm>
          <a:prstGeom prst="rect">
            <a:avLst/>
          </a:prstGeom>
          <a:noFill/>
        </p:spPr>
        <p:txBody>
          <a:bodyPr wrap="square" rtlCol="0">
            <a:spAutoFit/>
          </a:bodyPr>
          <a:lstStyle/>
          <a:p>
            <a:pPr>
              <a:spcBef>
                <a:spcPts val="600"/>
              </a:spcBef>
              <a:spcAft>
                <a:spcPts val="600"/>
              </a:spcAft>
            </a:pPr>
            <a:r>
              <a:rPr lang="cs-CZ" sz="2100" b="1" dirty="0" smtClean="0"/>
              <a:t>Ostatní školství</a:t>
            </a:r>
          </a:p>
          <a:p>
            <a:pPr indent="271463">
              <a:spcBef>
                <a:spcPts val="600"/>
              </a:spcBef>
              <a:spcAft>
                <a:spcPts val="600"/>
              </a:spcAft>
              <a:buFont typeface="Arial" pitchFamily="34" charset="0"/>
              <a:buChar char="•"/>
            </a:pPr>
            <a:r>
              <a:rPr lang="cs-CZ" sz="2100" dirty="0" smtClean="0"/>
              <a:t>zásady a cíle vzdělávání</a:t>
            </a:r>
          </a:p>
          <a:p>
            <a:pPr indent="271463">
              <a:spcBef>
                <a:spcPts val="600"/>
              </a:spcBef>
              <a:spcAft>
                <a:spcPts val="600"/>
              </a:spcAft>
              <a:buFont typeface="Arial" pitchFamily="34" charset="0"/>
              <a:buChar char="•"/>
            </a:pPr>
            <a:r>
              <a:rPr lang="cs-CZ" sz="2100" dirty="0" smtClean="0"/>
              <a:t>systém vzdělávacích programů</a:t>
            </a:r>
          </a:p>
          <a:p>
            <a:pPr indent="271463">
              <a:spcBef>
                <a:spcPts val="600"/>
              </a:spcBef>
              <a:spcAft>
                <a:spcPts val="600"/>
              </a:spcAft>
              <a:buFont typeface="Arial" pitchFamily="34" charset="0"/>
              <a:buChar char="•"/>
            </a:pPr>
            <a:r>
              <a:rPr lang="cs-CZ" sz="2100" dirty="0" smtClean="0"/>
              <a:t>vzdělávací soustava, školský rejstřík, školské PO</a:t>
            </a:r>
          </a:p>
          <a:p>
            <a:pPr indent="271463">
              <a:spcBef>
                <a:spcPts val="600"/>
              </a:spcBef>
              <a:spcAft>
                <a:spcPts val="600"/>
              </a:spcAft>
              <a:buFont typeface="Arial" pitchFamily="34" charset="0"/>
              <a:buChar char="•"/>
            </a:pPr>
            <a:r>
              <a:rPr lang="cs-CZ" sz="2100" dirty="0" smtClean="0"/>
              <a:t>hodnocení škol, školských zařízení a vzdělávací soustavy</a:t>
            </a:r>
          </a:p>
          <a:p>
            <a:pPr indent="271463">
              <a:spcBef>
                <a:spcPts val="600"/>
              </a:spcBef>
              <a:spcAft>
                <a:spcPts val="600"/>
              </a:spcAft>
              <a:buFont typeface="Arial" pitchFamily="34" charset="0"/>
              <a:buChar char="•"/>
            </a:pPr>
            <a:r>
              <a:rPr lang="cs-CZ" sz="2100" dirty="0" smtClean="0"/>
              <a:t>některá základní (obecná i zvláštní) pravidla vzdělávání a jeho organizace ve školách</a:t>
            </a:r>
          </a:p>
          <a:p>
            <a:pPr indent="271463">
              <a:spcBef>
                <a:spcPts val="600"/>
              </a:spcBef>
              <a:spcAft>
                <a:spcPts val="600"/>
              </a:spcAft>
              <a:buFont typeface="Arial" pitchFamily="34" charset="0"/>
              <a:buChar char="•"/>
            </a:pPr>
            <a:r>
              <a:rPr lang="cs-CZ" sz="2100" dirty="0" smtClean="0"/>
              <a:t>P&amp;P žáků, studentů a zákonných zástupců dětí a nezletilých žáků, včetně hmotného zabezpečení a odměn za produktivní činnost</a:t>
            </a:r>
          </a:p>
          <a:p>
            <a:pPr indent="271463">
              <a:spcBef>
                <a:spcPts val="600"/>
              </a:spcBef>
              <a:spcAft>
                <a:spcPts val="600"/>
              </a:spcAft>
              <a:buFont typeface="Arial" pitchFamily="34" charset="0"/>
              <a:buChar char="•"/>
            </a:pPr>
            <a:r>
              <a:rPr lang="cs-CZ" sz="2100" dirty="0" smtClean="0"/>
              <a:t>uznávání zahraničního vzdělání</a:t>
            </a:r>
          </a:p>
          <a:p>
            <a:pPr indent="271463">
              <a:spcBef>
                <a:spcPts val="600"/>
              </a:spcBef>
              <a:spcAft>
                <a:spcPts val="600"/>
              </a:spcAft>
              <a:buFont typeface="Arial" pitchFamily="34" charset="0"/>
              <a:buChar char="•"/>
            </a:pPr>
            <a:r>
              <a:rPr lang="cs-CZ" sz="2100" dirty="0" smtClean="0"/>
              <a:t>financování škol a školských zařízení</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737276" cy="769441"/>
          </a:xfrm>
          <a:prstGeom prst="rect">
            <a:avLst/>
          </a:prstGeom>
        </p:spPr>
        <p:txBody>
          <a:bodyPr wrap="none">
            <a:spAutoFit/>
          </a:bodyPr>
          <a:lstStyle/>
          <a:p>
            <a:r>
              <a:rPr lang="cs-CZ" altLang="zh-CN" sz="4400" dirty="0" smtClean="0">
                <a:ea typeface="宋体" charset="-122"/>
              </a:rPr>
              <a:t>Zásady a cíle vzdělávání</a:t>
            </a:r>
          </a:p>
        </p:txBody>
      </p:sp>
      <p:sp>
        <p:nvSpPr>
          <p:cNvPr id="4" name="TextovéPole 3"/>
          <p:cNvSpPr txBox="1"/>
          <p:nvPr/>
        </p:nvSpPr>
        <p:spPr>
          <a:xfrm>
            <a:off x="683568" y="1428736"/>
            <a:ext cx="7632848" cy="4708981"/>
          </a:xfrm>
          <a:prstGeom prst="rect">
            <a:avLst/>
          </a:prstGeom>
          <a:noFill/>
        </p:spPr>
        <p:txBody>
          <a:bodyPr wrap="square" rtlCol="0">
            <a:spAutoFit/>
          </a:bodyPr>
          <a:lstStyle/>
          <a:p>
            <a:pPr indent="174625">
              <a:spcBef>
                <a:spcPts val="600"/>
              </a:spcBef>
              <a:spcAft>
                <a:spcPts val="600"/>
              </a:spcAft>
              <a:buFont typeface="Arial" pitchFamily="34" charset="0"/>
              <a:buChar char="•"/>
            </a:pPr>
            <a:r>
              <a:rPr lang="cs-CZ" sz="2000" dirty="0" smtClean="0"/>
              <a:t>rovný přístup (zákaz </a:t>
            </a:r>
            <a:r>
              <a:rPr lang="cs-CZ" sz="2000" dirty="0" err="1" smtClean="0"/>
              <a:t>diskrim</a:t>
            </a:r>
            <a:r>
              <a:rPr lang="cs-CZ" sz="2000" dirty="0" smtClean="0"/>
              <a:t>.), vzájemná úcta, názorová </a:t>
            </a:r>
            <a:r>
              <a:rPr lang="cs-CZ" sz="2000" dirty="0" smtClean="0"/>
              <a:t>snášenlivost…</a:t>
            </a:r>
            <a:endParaRPr lang="cs-CZ" sz="2000" dirty="0" smtClean="0"/>
          </a:p>
          <a:p>
            <a:pPr indent="174625">
              <a:spcBef>
                <a:spcPts val="600"/>
              </a:spcBef>
              <a:spcAft>
                <a:spcPts val="600"/>
              </a:spcAft>
              <a:buFont typeface="Arial" pitchFamily="34" charset="0"/>
              <a:buChar char="•"/>
            </a:pPr>
            <a:r>
              <a:rPr lang="cs-CZ" sz="2000" dirty="0" smtClean="0"/>
              <a:t>zohledňování  </a:t>
            </a:r>
            <a:r>
              <a:rPr lang="cs-CZ" sz="2000" dirty="0" smtClean="0"/>
              <a:t>vzdělávacích potřeb </a:t>
            </a:r>
            <a:r>
              <a:rPr lang="cs-CZ" sz="2000" dirty="0" smtClean="0"/>
              <a:t>jednotlivce</a:t>
            </a:r>
            <a:endParaRPr lang="cs-CZ" sz="2000" dirty="0" smtClean="0"/>
          </a:p>
          <a:p>
            <a:pPr indent="174625">
              <a:spcBef>
                <a:spcPts val="600"/>
              </a:spcBef>
              <a:spcAft>
                <a:spcPts val="600"/>
              </a:spcAft>
              <a:buFont typeface="Arial" pitchFamily="34" charset="0"/>
              <a:buChar char="•"/>
            </a:pPr>
            <a:r>
              <a:rPr lang="cs-CZ" sz="2000" dirty="0" smtClean="0"/>
              <a:t>bezplatnost </a:t>
            </a:r>
            <a:r>
              <a:rPr lang="cs-CZ" sz="2000" dirty="0" smtClean="0"/>
              <a:t>(ČR+EU), zřizuje-li stát, kraj, obec nebo svazek obcí</a:t>
            </a:r>
          </a:p>
          <a:p>
            <a:pPr indent="174625">
              <a:spcBef>
                <a:spcPts val="600"/>
              </a:spcBef>
              <a:spcAft>
                <a:spcPts val="600"/>
              </a:spcAft>
              <a:buFont typeface="Arial" pitchFamily="34" charset="0"/>
              <a:buChar char="•"/>
            </a:pPr>
            <a:r>
              <a:rPr lang="cs-CZ" sz="2000" dirty="0" smtClean="0"/>
              <a:t>zdokonalování </a:t>
            </a:r>
            <a:r>
              <a:rPr lang="cs-CZ" sz="2000" dirty="0" smtClean="0"/>
              <a:t>procesu vzdělávání, uplatňování moderních metod, svobodné šíření poznatků </a:t>
            </a:r>
            <a:r>
              <a:rPr lang="cs-CZ" sz="2000" b="1" dirty="0" smtClean="0"/>
              <a:t>...</a:t>
            </a:r>
          </a:p>
          <a:p>
            <a:pPr indent="174625">
              <a:spcBef>
                <a:spcPts val="600"/>
              </a:spcBef>
              <a:spcAft>
                <a:spcPts val="600"/>
              </a:spcAft>
              <a:buFont typeface="Arial" pitchFamily="34" charset="0"/>
              <a:buChar char="•"/>
            </a:pPr>
            <a:r>
              <a:rPr lang="cs-CZ" sz="2000" dirty="0" smtClean="0"/>
              <a:t>rozvoj osobnosti člověka </a:t>
            </a:r>
          </a:p>
          <a:p>
            <a:pPr indent="174625">
              <a:spcBef>
                <a:spcPts val="600"/>
              </a:spcBef>
              <a:spcAft>
                <a:spcPts val="600"/>
              </a:spcAft>
              <a:buFont typeface="Arial" pitchFamily="34" charset="0"/>
              <a:buChar char="•"/>
            </a:pPr>
            <a:r>
              <a:rPr lang="cs-CZ" sz="2000" dirty="0" smtClean="0"/>
              <a:t>pochopení </a:t>
            </a:r>
            <a:r>
              <a:rPr lang="cs-CZ" sz="2000" dirty="0" smtClean="0"/>
              <a:t>a uplatňování zásad demokracie a P státu, ZLPS...</a:t>
            </a:r>
          </a:p>
          <a:p>
            <a:pPr indent="174625">
              <a:spcBef>
                <a:spcPts val="600"/>
              </a:spcBef>
              <a:spcAft>
                <a:spcPts val="600"/>
              </a:spcAft>
              <a:buFont typeface="Arial" pitchFamily="34" charset="0"/>
              <a:buChar char="•"/>
            </a:pPr>
            <a:r>
              <a:rPr lang="cs-CZ" sz="2000" dirty="0" smtClean="0"/>
              <a:t>utváření </a:t>
            </a:r>
            <a:r>
              <a:rPr lang="cs-CZ" sz="2000" dirty="0" smtClean="0"/>
              <a:t>vědomí národní a státní příslušnosti a respektu k etnické, národnostní, kulturní, jazykové a náboženské identitě každého,</a:t>
            </a:r>
          </a:p>
          <a:p>
            <a:pPr indent="174625">
              <a:spcBef>
                <a:spcPts val="600"/>
              </a:spcBef>
              <a:spcAft>
                <a:spcPts val="600"/>
              </a:spcAft>
              <a:buFont typeface="Arial" pitchFamily="34" charset="0"/>
              <a:buChar char="•"/>
            </a:pPr>
            <a:r>
              <a:rPr lang="cs-CZ" sz="2000" dirty="0" smtClean="0"/>
              <a:t>poznání </a:t>
            </a:r>
            <a:r>
              <a:rPr lang="cs-CZ" sz="2000" dirty="0" smtClean="0"/>
              <a:t>světových a </a:t>
            </a:r>
            <a:r>
              <a:rPr lang="cs-CZ" sz="2000" dirty="0" smtClean="0"/>
              <a:t>evropských </a:t>
            </a:r>
            <a:r>
              <a:rPr lang="cs-CZ" sz="2000" dirty="0" smtClean="0"/>
              <a:t>kulturních hodnot a tradic...</a:t>
            </a:r>
          </a:p>
          <a:p>
            <a:pPr indent="174625">
              <a:spcBef>
                <a:spcPts val="600"/>
              </a:spcBef>
              <a:spcAft>
                <a:spcPts val="600"/>
              </a:spcAft>
              <a:buFont typeface="Arial" pitchFamily="34" charset="0"/>
              <a:buChar char="•"/>
            </a:pPr>
            <a:r>
              <a:rPr lang="cs-CZ" sz="2000" dirty="0" smtClean="0"/>
              <a:t>získání </a:t>
            </a:r>
            <a:r>
              <a:rPr lang="cs-CZ" sz="2000" dirty="0" smtClean="0"/>
              <a:t>a uplatňování znalostí o </a:t>
            </a:r>
            <a:r>
              <a:rPr lang="cs-CZ" sz="2000" dirty="0" smtClean="0"/>
              <a:t>živ. </a:t>
            </a:r>
            <a:r>
              <a:rPr lang="cs-CZ" sz="2000" dirty="0" smtClean="0"/>
              <a:t>prostředí a jeho ochraně...</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876015" cy="769441"/>
          </a:xfrm>
          <a:prstGeom prst="rect">
            <a:avLst/>
          </a:prstGeom>
        </p:spPr>
        <p:txBody>
          <a:bodyPr wrap="none">
            <a:spAutoFit/>
          </a:bodyPr>
          <a:lstStyle/>
          <a:p>
            <a:r>
              <a:rPr lang="cs-CZ" altLang="zh-CN" sz="4400" dirty="0" smtClean="0">
                <a:ea typeface="宋体" charset="-122"/>
              </a:rPr>
              <a:t>Vzdělávací programy</a:t>
            </a:r>
            <a:endParaRPr lang="zh-CN" altLang="en-US" sz="4400" b="1" dirty="0"/>
          </a:p>
        </p:txBody>
      </p:sp>
      <p:sp>
        <p:nvSpPr>
          <p:cNvPr id="4" name="TextovéPole 3"/>
          <p:cNvSpPr txBox="1"/>
          <p:nvPr/>
        </p:nvSpPr>
        <p:spPr>
          <a:xfrm>
            <a:off x="642910" y="1484784"/>
            <a:ext cx="7715304" cy="4739759"/>
          </a:xfrm>
          <a:prstGeom prst="rect">
            <a:avLst/>
          </a:prstGeom>
          <a:noFill/>
        </p:spPr>
        <p:txBody>
          <a:bodyPr wrap="square" rtlCol="0">
            <a:spAutoFit/>
          </a:bodyPr>
          <a:lstStyle/>
          <a:p>
            <a:pPr>
              <a:spcBef>
                <a:spcPts val="600"/>
              </a:spcBef>
              <a:spcAft>
                <a:spcPts val="600"/>
              </a:spcAft>
            </a:pPr>
            <a:r>
              <a:rPr lang="cs-CZ" sz="2100" dirty="0" smtClean="0"/>
              <a:t>Jejich hierarchický systém slouží k naplnění zásad a cílů vzdělávání</a:t>
            </a:r>
          </a:p>
          <a:p>
            <a:pPr>
              <a:spcBef>
                <a:spcPts val="600"/>
              </a:spcBef>
              <a:spcAft>
                <a:spcPts val="600"/>
              </a:spcAft>
            </a:pPr>
            <a:r>
              <a:rPr lang="cs-CZ" sz="2100" b="1" dirty="0" smtClean="0"/>
              <a:t>Národní program vzdělávání</a:t>
            </a:r>
            <a:r>
              <a:rPr lang="cs-CZ" sz="2100" dirty="0" smtClean="0"/>
              <a:t> (MŠMT -&gt; Vláda -&gt; Parlament)</a:t>
            </a:r>
          </a:p>
          <a:p>
            <a:pPr lvl="0">
              <a:spcBef>
                <a:spcPts val="600"/>
              </a:spcBef>
              <a:spcAft>
                <a:spcPts val="600"/>
              </a:spcAft>
            </a:pPr>
            <a:r>
              <a:rPr lang="cs-CZ" sz="2100" dirty="0" smtClean="0"/>
              <a:t>rozpracovává cíle vzdělávání stanovené zákonem a vymezuje hlavní oblasti vzdělávání, obsahy vzdělávání a prostředky, které jsou nezbytné k dosahování těchto cílů</a:t>
            </a:r>
          </a:p>
          <a:p>
            <a:pPr lvl="0">
              <a:spcBef>
                <a:spcPts val="600"/>
              </a:spcBef>
              <a:spcAft>
                <a:spcPts val="600"/>
              </a:spcAft>
            </a:pPr>
            <a:r>
              <a:rPr lang="cs-CZ" sz="2100" b="1" dirty="0" smtClean="0"/>
              <a:t>Rámcové vzdělávací programy</a:t>
            </a:r>
            <a:r>
              <a:rPr lang="cs-CZ" sz="2100" dirty="0" smtClean="0"/>
              <a:t> (MŠMT po projednání s ministerstvy)</a:t>
            </a:r>
          </a:p>
          <a:p>
            <a:pPr lvl="0">
              <a:spcBef>
                <a:spcPts val="600"/>
              </a:spcBef>
              <a:spcAft>
                <a:spcPts val="600"/>
              </a:spcAft>
            </a:pPr>
            <a:r>
              <a:rPr lang="cs-CZ" sz="2100" dirty="0" smtClean="0"/>
              <a:t>vymezují povinný obsah, rozsah a podmínky vzdělávání (tedy zejména konkrétní cíle, formy, délku, organizační uspořádání, profesní profil, podmínky průběhu a ukončování vzdělávání)</a:t>
            </a:r>
          </a:p>
          <a:p>
            <a:pPr lvl="0">
              <a:spcBef>
                <a:spcPts val="600"/>
              </a:spcBef>
              <a:spcAft>
                <a:spcPts val="600"/>
              </a:spcAft>
            </a:pPr>
            <a:r>
              <a:rPr lang="cs-CZ" sz="2100" dirty="0" smtClean="0"/>
              <a:t>jsou závazné pro tvorbu školních vzdělávacích programů, </a:t>
            </a:r>
            <a:br>
              <a:rPr lang="cs-CZ" sz="2100" dirty="0" smtClean="0"/>
            </a:br>
            <a:r>
              <a:rPr lang="cs-CZ" sz="2100" dirty="0" smtClean="0"/>
              <a:t>hodnocení výsledků vzdělávání dětí a žáků, </a:t>
            </a:r>
            <a:br>
              <a:rPr lang="cs-CZ" sz="2100" dirty="0" smtClean="0"/>
            </a:br>
            <a:r>
              <a:rPr lang="cs-CZ" sz="2100" dirty="0" smtClean="0"/>
              <a:t>tvorbu a posuzování učebnic a učebních textů.</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876015" cy="769441"/>
          </a:xfrm>
          <a:prstGeom prst="rect">
            <a:avLst/>
          </a:prstGeom>
        </p:spPr>
        <p:txBody>
          <a:bodyPr wrap="none">
            <a:spAutoFit/>
          </a:bodyPr>
          <a:lstStyle/>
          <a:p>
            <a:r>
              <a:rPr lang="cs-CZ" altLang="zh-CN" sz="4400" dirty="0" smtClean="0">
                <a:ea typeface="宋体" charset="-122"/>
              </a:rPr>
              <a:t>Vzdělávací programy</a:t>
            </a:r>
            <a:endParaRPr lang="zh-CN" altLang="en-US" sz="4400" b="1" dirty="0"/>
          </a:p>
        </p:txBody>
      </p:sp>
      <p:sp>
        <p:nvSpPr>
          <p:cNvPr id="4" name="TextovéPole 3"/>
          <p:cNvSpPr txBox="1"/>
          <p:nvPr/>
        </p:nvSpPr>
        <p:spPr>
          <a:xfrm>
            <a:off x="755576" y="1484784"/>
            <a:ext cx="7488832" cy="4401205"/>
          </a:xfrm>
          <a:prstGeom prst="rect">
            <a:avLst/>
          </a:prstGeom>
          <a:noFill/>
        </p:spPr>
        <p:txBody>
          <a:bodyPr wrap="square" rtlCol="0">
            <a:spAutoFit/>
          </a:bodyPr>
          <a:lstStyle/>
          <a:p>
            <a:pPr>
              <a:spcBef>
                <a:spcPts val="600"/>
              </a:spcBef>
              <a:spcAft>
                <a:spcPts val="600"/>
              </a:spcAft>
            </a:pPr>
            <a:r>
              <a:rPr lang="cs-CZ" sz="2400" b="1" dirty="0" smtClean="0"/>
              <a:t>Školní vzdělávací programy </a:t>
            </a:r>
            <a:r>
              <a:rPr lang="cs-CZ" sz="2400" dirty="0" smtClean="0"/>
              <a:t>(ředitelé) </a:t>
            </a:r>
          </a:p>
          <a:p>
            <a:pPr>
              <a:spcBef>
                <a:spcPts val="600"/>
              </a:spcBef>
              <a:spcAft>
                <a:spcPts val="600"/>
              </a:spcAft>
            </a:pPr>
            <a:r>
              <a:rPr lang="cs-CZ" sz="2400" dirty="0" smtClean="0"/>
              <a:t>Uspořádání obsahu vzdělávání do předmětů nebo jiných ucelených částí učiva (například modulů).</a:t>
            </a:r>
          </a:p>
          <a:p>
            <a:pPr>
              <a:spcBef>
                <a:spcPts val="600"/>
              </a:spcBef>
              <a:spcAft>
                <a:spcPts val="600"/>
              </a:spcAft>
            </a:pPr>
            <a:r>
              <a:rPr lang="cs-CZ" sz="2400" dirty="0" smtClean="0"/>
              <a:t>________</a:t>
            </a:r>
          </a:p>
          <a:p>
            <a:pPr>
              <a:spcBef>
                <a:spcPts val="600"/>
              </a:spcBef>
              <a:spcAft>
                <a:spcPts val="600"/>
              </a:spcAft>
            </a:pPr>
            <a:r>
              <a:rPr lang="cs-CZ" sz="2400" b="1" dirty="0" smtClean="0"/>
              <a:t>Vzdělávací programy pro vyšší odborné vzdělávání </a:t>
            </a:r>
            <a:r>
              <a:rPr lang="cs-CZ" sz="2400" dirty="0" smtClean="0"/>
              <a:t>(akreditace MŠMT)</a:t>
            </a:r>
          </a:p>
          <a:p>
            <a:pPr>
              <a:spcBef>
                <a:spcPts val="600"/>
              </a:spcBef>
              <a:spcAft>
                <a:spcPts val="600"/>
              </a:spcAft>
            </a:pPr>
            <a:r>
              <a:rPr lang="cs-CZ" sz="2400" dirty="0" smtClean="0"/>
              <a:t>stanoví zejména konkrétní cíle, formy, délku a obsah vzdělávání a jeho organizační uspořádání, profil absolventa vzdělávacího programu, vyučovací jazyk, podmínky průběhu a ukončování vzdělávání.</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1484784"/>
          <a:ext cx="657639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a:off x="1428728" y="642918"/>
            <a:ext cx="1750552" cy="769441"/>
          </a:xfrm>
          <a:prstGeom prst="rect">
            <a:avLst/>
          </a:prstGeom>
        </p:spPr>
        <p:txBody>
          <a:bodyPr wrap="square">
            <a:spAutoFit/>
          </a:bodyPr>
          <a:lstStyle/>
          <a:p>
            <a:r>
              <a:rPr lang="cs-CZ" altLang="zh-CN" sz="4400" dirty="0" smtClean="0">
                <a:ea typeface="宋体" charset="-122"/>
              </a:rPr>
              <a:t>Obsah</a:t>
            </a:r>
            <a:endParaRPr lang="zh-CN" altLang="en-US" sz="44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smtClean="0">
                <a:ea typeface="宋体" charset="-122"/>
              </a:rPr>
              <a:t>Vzdělávací soustava</a:t>
            </a:r>
            <a:endParaRPr lang="zh-CN" altLang="en-US" sz="4400" b="1" dirty="0"/>
          </a:p>
        </p:txBody>
      </p:sp>
      <p:sp>
        <p:nvSpPr>
          <p:cNvPr id="4" name="TextovéPole 3"/>
          <p:cNvSpPr txBox="1"/>
          <p:nvPr/>
        </p:nvSpPr>
        <p:spPr>
          <a:xfrm>
            <a:off x="755576" y="1844824"/>
            <a:ext cx="7488832" cy="3847207"/>
          </a:xfrm>
          <a:prstGeom prst="rect">
            <a:avLst/>
          </a:prstGeom>
          <a:noFill/>
        </p:spPr>
        <p:txBody>
          <a:bodyPr wrap="square" rtlCol="0">
            <a:spAutoFit/>
          </a:bodyPr>
          <a:lstStyle/>
          <a:p>
            <a:pPr>
              <a:spcBef>
                <a:spcPts val="600"/>
              </a:spcBef>
              <a:spcAft>
                <a:spcPts val="600"/>
              </a:spcAft>
            </a:pPr>
            <a:r>
              <a:rPr lang="cs-CZ" sz="2800" b="1" dirty="0" smtClean="0"/>
              <a:t>Školy</a:t>
            </a:r>
            <a:r>
              <a:rPr lang="cs-CZ" sz="2800" dirty="0" smtClean="0"/>
              <a:t>  uskutečňují vzdělávání podle vzdělávacích programů</a:t>
            </a:r>
          </a:p>
          <a:p>
            <a:pPr>
              <a:spcBef>
                <a:spcPts val="600"/>
              </a:spcBef>
              <a:spcAft>
                <a:spcPts val="600"/>
              </a:spcAft>
            </a:pPr>
            <a:endParaRPr lang="cs-CZ" sz="2800" b="1" dirty="0" smtClean="0"/>
          </a:p>
          <a:p>
            <a:pPr>
              <a:spcBef>
                <a:spcPts val="600"/>
              </a:spcBef>
              <a:spcAft>
                <a:spcPts val="600"/>
              </a:spcAft>
            </a:pPr>
            <a:r>
              <a:rPr lang="cs-CZ" sz="2800" b="1" dirty="0" smtClean="0"/>
              <a:t>Školská zařízení </a:t>
            </a:r>
            <a:r>
              <a:rPr lang="cs-CZ" sz="2800" dirty="0" smtClean="0"/>
              <a:t>poskytují služby a vzdělávání, které doplňují nebo podporují vzdělávání ve školách nebo s ním přímo souvisejí, </a:t>
            </a:r>
            <a:r>
              <a:rPr lang="cs-CZ" sz="2800" dirty="0" smtClean="0"/>
              <a:t/>
            </a:r>
            <a:br>
              <a:rPr lang="cs-CZ" sz="2800" dirty="0" smtClean="0"/>
            </a:br>
            <a:r>
              <a:rPr lang="cs-CZ" sz="2800" dirty="0" smtClean="0"/>
              <a:t>nebo </a:t>
            </a:r>
            <a:r>
              <a:rPr lang="cs-CZ" sz="2800" dirty="0" smtClean="0"/>
              <a:t>zajišťují ústavní a ochrannou výchovu anebo preventivně výchovnou </a:t>
            </a:r>
            <a:r>
              <a:rPr lang="cs-CZ" sz="2800" dirty="0" smtClean="0"/>
              <a:t>péči (109/2002 </a:t>
            </a:r>
            <a:r>
              <a:rPr lang="cs-CZ" sz="2800" dirty="0" err="1" smtClean="0"/>
              <a:t>Sb</a:t>
            </a:r>
            <a:endParaRPr lang="cs-CZ" sz="28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smtClean="0">
                <a:ea typeface="宋体" charset="-122"/>
              </a:rPr>
              <a:t>Vzdělávací soustava</a:t>
            </a:r>
            <a:endParaRPr lang="zh-CN" altLang="en-US" sz="4400" b="1" dirty="0"/>
          </a:p>
        </p:txBody>
      </p:sp>
      <p:sp>
        <p:nvSpPr>
          <p:cNvPr id="4" name="TextovéPole 3"/>
          <p:cNvSpPr txBox="1"/>
          <p:nvPr/>
        </p:nvSpPr>
        <p:spPr>
          <a:xfrm>
            <a:off x="755576" y="1844824"/>
            <a:ext cx="7488832" cy="4124206"/>
          </a:xfrm>
          <a:prstGeom prst="rect">
            <a:avLst/>
          </a:prstGeom>
          <a:noFill/>
        </p:spPr>
        <p:txBody>
          <a:bodyPr wrap="square" rtlCol="0">
            <a:spAutoFit/>
          </a:bodyPr>
          <a:lstStyle/>
          <a:p>
            <a:pPr>
              <a:spcBef>
                <a:spcPts val="600"/>
              </a:spcBef>
              <a:spcAft>
                <a:spcPts val="600"/>
              </a:spcAft>
            </a:pPr>
            <a:r>
              <a:rPr lang="cs-CZ" sz="2400" b="1" dirty="0" smtClean="0"/>
              <a:t>Školy</a:t>
            </a:r>
            <a:r>
              <a:rPr lang="cs-CZ" sz="2400" dirty="0" smtClean="0"/>
              <a:t>  uskutečňují vzdělávání podle vzdělávacích programů</a:t>
            </a:r>
          </a:p>
          <a:p>
            <a:pPr>
              <a:spcBef>
                <a:spcPts val="600"/>
              </a:spcBef>
              <a:spcAft>
                <a:spcPts val="600"/>
              </a:spcAft>
              <a:buFont typeface="Arial" pitchFamily="34" charset="0"/>
              <a:buChar char="•"/>
            </a:pPr>
            <a:r>
              <a:rPr lang="cs-CZ" sz="2400" dirty="0" smtClean="0"/>
              <a:t>mateřská škola</a:t>
            </a:r>
          </a:p>
          <a:p>
            <a:pPr>
              <a:spcBef>
                <a:spcPts val="600"/>
              </a:spcBef>
              <a:spcAft>
                <a:spcPts val="600"/>
              </a:spcAft>
              <a:buFont typeface="Arial" pitchFamily="34" charset="0"/>
              <a:buChar char="•"/>
            </a:pPr>
            <a:r>
              <a:rPr lang="cs-CZ" sz="2400" dirty="0" smtClean="0"/>
              <a:t>základní škola</a:t>
            </a:r>
          </a:p>
          <a:p>
            <a:pPr>
              <a:spcBef>
                <a:spcPts val="600"/>
              </a:spcBef>
              <a:spcAft>
                <a:spcPts val="600"/>
              </a:spcAft>
              <a:buFont typeface="Arial" pitchFamily="34" charset="0"/>
              <a:buChar char="•"/>
            </a:pPr>
            <a:r>
              <a:rPr lang="cs-CZ" sz="2400" dirty="0" smtClean="0"/>
              <a:t>střední škola (gymnázium, SOŠ a SOU)</a:t>
            </a:r>
          </a:p>
          <a:p>
            <a:pPr>
              <a:spcBef>
                <a:spcPts val="600"/>
              </a:spcBef>
              <a:spcAft>
                <a:spcPts val="600"/>
              </a:spcAft>
              <a:buFont typeface="Arial" pitchFamily="34" charset="0"/>
              <a:buChar char="•"/>
            </a:pPr>
            <a:r>
              <a:rPr lang="cs-CZ" sz="2400" dirty="0" smtClean="0"/>
              <a:t>konzervatoř</a:t>
            </a:r>
          </a:p>
          <a:p>
            <a:pPr>
              <a:spcBef>
                <a:spcPts val="600"/>
              </a:spcBef>
              <a:spcAft>
                <a:spcPts val="600"/>
              </a:spcAft>
              <a:buFont typeface="Arial" pitchFamily="34" charset="0"/>
              <a:buChar char="•"/>
            </a:pPr>
            <a:r>
              <a:rPr lang="cs-CZ" sz="2400" dirty="0" smtClean="0"/>
              <a:t>vyšší odborná škola</a:t>
            </a:r>
          </a:p>
          <a:p>
            <a:pPr>
              <a:spcBef>
                <a:spcPts val="600"/>
              </a:spcBef>
              <a:spcAft>
                <a:spcPts val="600"/>
              </a:spcAft>
              <a:buFont typeface="Arial" pitchFamily="34" charset="0"/>
              <a:buChar char="•"/>
            </a:pPr>
            <a:r>
              <a:rPr lang="cs-CZ" sz="2400" dirty="0" smtClean="0"/>
              <a:t>základní umělecká škola a</a:t>
            </a:r>
          </a:p>
          <a:p>
            <a:pPr>
              <a:spcBef>
                <a:spcPts val="600"/>
              </a:spcBef>
              <a:spcAft>
                <a:spcPts val="600"/>
              </a:spcAft>
              <a:buFont typeface="Arial" pitchFamily="34" charset="0"/>
              <a:buChar char="•"/>
            </a:pPr>
            <a:r>
              <a:rPr lang="cs-CZ" sz="2400" dirty="0" smtClean="0"/>
              <a:t>jazyková škola s právem státní jazykové zkoušky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smtClean="0">
                <a:ea typeface="宋体" charset="-122"/>
              </a:rPr>
              <a:t>Vzdělávací soustava</a:t>
            </a:r>
            <a:endParaRPr lang="zh-CN" altLang="en-US" sz="4400" b="1" dirty="0"/>
          </a:p>
        </p:txBody>
      </p:sp>
      <p:sp>
        <p:nvSpPr>
          <p:cNvPr id="4" name="TextovéPole 3"/>
          <p:cNvSpPr txBox="1"/>
          <p:nvPr/>
        </p:nvSpPr>
        <p:spPr>
          <a:xfrm>
            <a:off x="611560" y="1484784"/>
            <a:ext cx="7776864" cy="4339650"/>
          </a:xfrm>
          <a:prstGeom prst="rect">
            <a:avLst/>
          </a:prstGeom>
          <a:noFill/>
        </p:spPr>
        <p:txBody>
          <a:bodyPr wrap="square" rtlCol="0">
            <a:spAutoFit/>
          </a:bodyPr>
          <a:lstStyle/>
          <a:p>
            <a:pPr>
              <a:spcBef>
                <a:spcPts val="600"/>
              </a:spcBef>
              <a:spcAft>
                <a:spcPts val="600"/>
              </a:spcAft>
            </a:pPr>
            <a:r>
              <a:rPr lang="cs-CZ" sz="2400" b="1" dirty="0" smtClean="0"/>
              <a:t>Školská zařízení </a:t>
            </a:r>
            <a:r>
              <a:rPr lang="cs-CZ" sz="2400" dirty="0" smtClean="0"/>
              <a:t>poskytují služby a vzdělávání, </a:t>
            </a:r>
            <a:r>
              <a:rPr lang="cs-CZ" sz="2400" dirty="0" smtClean="0"/>
              <a:t>které doplňují </a:t>
            </a:r>
            <a:r>
              <a:rPr lang="cs-CZ" sz="2400" dirty="0" smtClean="0"/>
              <a:t>nebo podporují vzdělávání ve školách nebo s ním přímo </a:t>
            </a:r>
            <a:r>
              <a:rPr lang="cs-CZ" sz="2400" dirty="0" smtClean="0"/>
              <a:t>souvisejí</a:t>
            </a:r>
            <a:endParaRPr lang="cs-CZ" sz="2400" dirty="0" smtClean="0"/>
          </a:p>
          <a:p>
            <a:pPr>
              <a:spcBef>
                <a:spcPts val="600"/>
              </a:spcBef>
              <a:spcAft>
                <a:spcPts val="600"/>
              </a:spcAft>
              <a:buFont typeface="Arial" pitchFamily="34" charset="0"/>
              <a:buChar char="•"/>
            </a:pPr>
            <a:r>
              <a:rPr lang="cs-CZ" sz="2400" dirty="0" smtClean="0"/>
              <a:t>zařízení pro další vzdělávání pedagogických pracovníků,</a:t>
            </a:r>
          </a:p>
          <a:p>
            <a:pPr>
              <a:spcBef>
                <a:spcPts val="600"/>
              </a:spcBef>
              <a:spcAft>
                <a:spcPts val="600"/>
              </a:spcAft>
              <a:buFont typeface="Arial" pitchFamily="34" charset="0"/>
              <a:buChar char="•"/>
            </a:pPr>
            <a:r>
              <a:rPr lang="cs-CZ" sz="2400" dirty="0" smtClean="0"/>
              <a:t>školská poradenská zařízení,</a:t>
            </a:r>
          </a:p>
          <a:p>
            <a:pPr>
              <a:spcBef>
                <a:spcPts val="600"/>
              </a:spcBef>
              <a:spcAft>
                <a:spcPts val="600"/>
              </a:spcAft>
              <a:buFont typeface="Arial" pitchFamily="34" charset="0"/>
              <a:buChar char="•"/>
            </a:pPr>
            <a:r>
              <a:rPr lang="cs-CZ" sz="2400" dirty="0" smtClean="0"/>
              <a:t>školská zařízení pro zájmové vzdělávání,</a:t>
            </a:r>
          </a:p>
          <a:p>
            <a:pPr>
              <a:spcBef>
                <a:spcPts val="600"/>
              </a:spcBef>
              <a:spcAft>
                <a:spcPts val="600"/>
              </a:spcAft>
              <a:buFont typeface="Arial" pitchFamily="34" charset="0"/>
              <a:buChar char="•"/>
            </a:pPr>
            <a:r>
              <a:rPr lang="cs-CZ" sz="2400" dirty="0" smtClean="0"/>
              <a:t>školská účelová zařízení (např. knihovna),</a:t>
            </a:r>
          </a:p>
          <a:p>
            <a:pPr>
              <a:spcBef>
                <a:spcPts val="600"/>
              </a:spcBef>
              <a:spcAft>
                <a:spcPts val="600"/>
              </a:spcAft>
              <a:buFont typeface="Arial" pitchFamily="34" charset="0"/>
              <a:buChar char="•"/>
            </a:pPr>
            <a:r>
              <a:rPr lang="cs-CZ" sz="2400" dirty="0" smtClean="0"/>
              <a:t>školská výchovná a ubytovací zařízení,</a:t>
            </a:r>
          </a:p>
          <a:p>
            <a:pPr>
              <a:spcBef>
                <a:spcPts val="600"/>
              </a:spcBef>
              <a:spcAft>
                <a:spcPts val="600"/>
              </a:spcAft>
              <a:buFont typeface="Arial" pitchFamily="34" charset="0"/>
              <a:buChar char="•"/>
            </a:pPr>
            <a:r>
              <a:rPr lang="cs-CZ" sz="2400" dirty="0" smtClean="0"/>
              <a:t>zařízení školního stravování</a:t>
            </a:r>
            <a:r>
              <a:rPr lang="cs-CZ" sz="2400" dirty="0" smtClean="0"/>
              <a:t>,</a:t>
            </a:r>
            <a:endParaRPr lang="cs-CZ" sz="24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smtClean="0">
                <a:ea typeface="宋体" charset="-122"/>
              </a:rPr>
              <a:t>Vzdělávací soustava</a:t>
            </a:r>
            <a:endParaRPr lang="zh-CN" altLang="en-US" sz="4400" b="1" dirty="0"/>
          </a:p>
        </p:txBody>
      </p:sp>
      <p:sp>
        <p:nvSpPr>
          <p:cNvPr id="4" name="TextovéPole 3"/>
          <p:cNvSpPr txBox="1"/>
          <p:nvPr/>
        </p:nvSpPr>
        <p:spPr>
          <a:xfrm>
            <a:off x="611560" y="1484784"/>
            <a:ext cx="7776864" cy="4647426"/>
          </a:xfrm>
          <a:prstGeom prst="rect">
            <a:avLst/>
          </a:prstGeom>
          <a:noFill/>
        </p:spPr>
        <p:txBody>
          <a:bodyPr wrap="square" rtlCol="0">
            <a:spAutoFit/>
          </a:bodyPr>
          <a:lstStyle/>
          <a:p>
            <a:pPr>
              <a:spcBef>
                <a:spcPts val="600"/>
              </a:spcBef>
              <a:spcAft>
                <a:spcPts val="600"/>
              </a:spcAft>
            </a:pPr>
            <a:r>
              <a:rPr lang="cs-CZ" sz="2200" b="1" dirty="0" smtClean="0"/>
              <a:t>Školská zařízení </a:t>
            </a:r>
            <a:r>
              <a:rPr lang="cs-CZ" sz="2200" dirty="0" smtClean="0"/>
              <a:t>také </a:t>
            </a:r>
            <a:r>
              <a:rPr lang="cs-CZ" sz="2200" dirty="0" smtClean="0"/>
              <a:t>zajišťují </a:t>
            </a:r>
            <a:r>
              <a:rPr lang="cs-CZ" sz="2200" dirty="0" smtClean="0"/>
              <a:t>ústavní a </a:t>
            </a:r>
            <a:r>
              <a:rPr lang="cs-CZ" sz="2200" dirty="0" smtClean="0"/>
              <a:t>ochrannou </a:t>
            </a:r>
            <a:r>
              <a:rPr lang="cs-CZ" sz="2200" dirty="0" smtClean="0"/>
              <a:t>výchovu anebo preventivně výchovnou péči</a:t>
            </a:r>
            <a:endParaRPr lang="cs-CZ" sz="2200" dirty="0" smtClean="0"/>
          </a:p>
          <a:p>
            <a:pPr>
              <a:spcBef>
                <a:spcPts val="600"/>
              </a:spcBef>
              <a:spcAft>
                <a:spcPts val="600"/>
              </a:spcAft>
              <a:buFont typeface="Arial" pitchFamily="34" charset="0"/>
              <a:buChar char="•"/>
            </a:pPr>
            <a:r>
              <a:rPr lang="cs-CZ" sz="2000" dirty="0" smtClean="0"/>
              <a:t> školská </a:t>
            </a:r>
            <a:r>
              <a:rPr lang="cs-CZ" sz="2000" u="sng" dirty="0" smtClean="0"/>
              <a:t>zařízení</a:t>
            </a:r>
            <a:r>
              <a:rPr lang="cs-CZ" sz="2000" dirty="0" smtClean="0"/>
              <a:t> </a:t>
            </a:r>
            <a:r>
              <a:rPr lang="cs-CZ" sz="2000" dirty="0" smtClean="0"/>
              <a:t>pro výkon ústavní výchovy nebo ochranné </a:t>
            </a:r>
            <a:r>
              <a:rPr lang="cs-CZ" sz="2000" dirty="0" smtClean="0"/>
              <a:t>výchovy</a:t>
            </a:r>
          </a:p>
          <a:p>
            <a:pPr lvl="1">
              <a:spcBef>
                <a:spcPts val="600"/>
              </a:spcBef>
              <a:spcAft>
                <a:spcPts val="600"/>
              </a:spcAft>
              <a:buFont typeface="Arial" pitchFamily="34" charset="0"/>
              <a:buChar char="•"/>
            </a:pPr>
            <a:r>
              <a:rPr lang="cs-CZ" dirty="0" smtClean="0"/>
              <a:t> </a:t>
            </a:r>
            <a:r>
              <a:rPr lang="cs-CZ" dirty="0" smtClean="0"/>
              <a:t>na základě rozhodnutí soudu </a:t>
            </a:r>
            <a:r>
              <a:rPr lang="cs-CZ" dirty="0" smtClean="0"/>
              <a:t>zajišťují dítěti  (3 </a:t>
            </a:r>
            <a:r>
              <a:rPr lang="cs-CZ" dirty="0" smtClean="0"/>
              <a:t>do </a:t>
            </a:r>
            <a:r>
              <a:rPr lang="cs-CZ" dirty="0" smtClean="0"/>
              <a:t>18, popř. 19 let) </a:t>
            </a:r>
            <a:r>
              <a:rPr lang="cs-CZ" dirty="0" smtClean="0"/>
              <a:t>náhradní výchovnou </a:t>
            </a:r>
            <a:r>
              <a:rPr lang="cs-CZ" dirty="0" smtClean="0"/>
              <a:t>péči, a to v zájmu jeho zdravého vývoje, řádné </a:t>
            </a:r>
            <a:r>
              <a:rPr lang="cs-CZ" dirty="0" smtClean="0"/>
              <a:t>výchovy a </a:t>
            </a:r>
            <a:r>
              <a:rPr lang="cs-CZ" dirty="0" smtClean="0"/>
              <a:t>vzdělávání;  spolupracují </a:t>
            </a:r>
            <a:r>
              <a:rPr lang="cs-CZ" dirty="0" smtClean="0"/>
              <a:t>s rodinou </a:t>
            </a:r>
            <a:r>
              <a:rPr lang="cs-CZ" dirty="0" smtClean="0"/>
              <a:t>dítěte, pomáhají mj. při nácviku </a:t>
            </a:r>
            <a:r>
              <a:rPr lang="cs-CZ" dirty="0" smtClean="0"/>
              <a:t>rodičovských a dalších dovedností nezbytných pro výchovu a péči v </a:t>
            </a:r>
            <a:r>
              <a:rPr lang="cs-CZ" dirty="0" smtClean="0"/>
              <a:t>rodině</a:t>
            </a:r>
          </a:p>
          <a:p>
            <a:pPr lvl="1">
              <a:spcBef>
                <a:spcPts val="600"/>
              </a:spcBef>
              <a:spcAft>
                <a:spcPts val="600"/>
              </a:spcAft>
              <a:buFont typeface="Arial" pitchFamily="34" charset="0"/>
              <a:buChar char="•"/>
            </a:pPr>
            <a:r>
              <a:rPr lang="cs-CZ" dirty="0" smtClean="0"/>
              <a:t> diagnostický </a:t>
            </a:r>
            <a:r>
              <a:rPr lang="cs-CZ" dirty="0" smtClean="0"/>
              <a:t>ústav</a:t>
            </a:r>
            <a:r>
              <a:rPr lang="cs-CZ" dirty="0" smtClean="0"/>
              <a:t>, dětský </a:t>
            </a:r>
            <a:r>
              <a:rPr lang="cs-CZ" dirty="0" smtClean="0"/>
              <a:t>domov</a:t>
            </a:r>
            <a:r>
              <a:rPr lang="cs-CZ" dirty="0" smtClean="0"/>
              <a:t>, dětský </a:t>
            </a:r>
            <a:r>
              <a:rPr lang="cs-CZ" dirty="0" smtClean="0"/>
              <a:t>domov se školou</a:t>
            </a:r>
            <a:r>
              <a:rPr lang="cs-CZ" dirty="0" smtClean="0"/>
              <a:t>, výchovný </a:t>
            </a:r>
            <a:r>
              <a:rPr lang="cs-CZ" dirty="0" smtClean="0"/>
              <a:t>ústav.</a:t>
            </a:r>
            <a:endParaRPr lang="cs-CZ" dirty="0" smtClean="0"/>
          </a:p>
          <a:p>
            <a:pPr>
              <a:spcBef>
                <a:spcPts val="600"/>
              </a:spcBef>
              <a:spcAft>
                <a:spcPts val="600"/>
              </a:spcAft>
              <a:buFont typeface="Arial" pitchFamily="34" charset="0"/>
              <a:buChar char="•"/>
            </a:pPr>
            <a:r>
              <a:rPr lang="cs-CZ" sz="2000" dirty="0" smtClean="0"/>
              <a:t> školská z. </a:t>
            </a:r>
            <a:r>
              <a:rPr lang="cs-CZ" sz="2000" dirty="0" smtClean="0"/>
              <a:t>pro preventivně výchovnou </a:t>
            </a:r>
            <a:r>
              <a:rPr lang="cs-CZ" sz="2000" dirty="0" smtClean="0"/>
              <a:t>péči  (</a:t>
            </a:r>
            <a:r>
              <a:rPr lang="cs-CZ" sz="2000" u="sng" dirty="0" smtClean="0"/>
              <a:t>střediska </a:t>
            </a:r>
            <a:r>
              <a:rPr lang="cs-CZ" sz="2000" dirty="0" smtClean="0"/>
              <a:t>výchovné péče)</a:t>
            </a:r>
          </a:p>
          <a:p>
            <a:pPr lvl="1">
              <a:spcBef>
                <a:spcPts val="600"/>
              </a:spcBef>
              <a:spcAft>
                <a:spcPts val="600"/>
              </a:spcAft>
              <a:buFont typeface="Arial" pitchFamily="34" charset="0"/>
              <a:buChar char="•"/>
            </a:pPr>
            <a:r>
              <a:rPr lang="cs-CZ" dirty="0" smtClean="0"/>
              <a:t> </a:t>
            </a:r>
            <a:r>
              <a:rPr lang="cs-CZ" dirty="0" smtClean="0"/>
              <a:t>poskytují preventivně </a:t>
            </a:r>
            <a:r>
              <a:rPr lang="cs-CZ" dirty="0" smtClean="0"/>
              <a:t>výchovnou </a:t>
            </a:r>
            <a:r>
              <a:rPr lang="cs-CZ" dirty="0" smtClean="0"/>
              <a:t>péči za účelem předcházení </a:t>
            </a:r>
            <a:r>
              <a:rPr lang="cs-CZ" dirty="0" smtClean="0"/>
              <a:t>vzniku a rozvoji negativních projevů </a:t>
            </a:r>
            <a:r>
              <a:rPr lang="cs-CZ" dirty="0" smtClean="0"/>
              <a:t>chování nebo </a:t>
            </a:r>
            <a:r>
              <a:rPr lang="cs-CZ" dirty="0" smtClean="0"/>
              <a:t>narušení </a:t>
            </a:r>
            <a:r>
              <a:rPr lang="cs-CZ" dirty="0" smtClean="0"/>
              <a:t>dítěte, či za účelem zmírnění či odstraňovat příčin </a:t>
            </a:r>
            <a:r>
              <a:rPr lang="cs-CZ" dirty="0" smtClean="0"/>
              <a:t>nebo </a:t>
            </a:r>
            <a:r>
              <a:rPr lang="cs-CZ" dirty="0" smtClean="0"/>
              <a:t>důsledků </a:t>
            </a:r>
            <a:r>
              <a:rPr lang="cs-CZ" dirty="0" smtClean="0"/>
              <a:t>již vzniklých </a:t>
            </a:r>
            <a:r>
              <a:rPr lang="cs-CZ" dirty="0" smtClean="0"/>
              <a:t/>
            </a:r>
            <a:br>
              <a:rPr lang="cs-CZ" dirty="0" smtClean="0"/>
            </a:br>
            <a:r>
              <a:rPr lang="cs-CZ" dirty="0" smtClean="0"/>
              <a:t>poruch </a:t>
            </a:r>
            <a:r>
              <a:rPr lang="cs-CZ" dirty="0" smtClean="0"/>
              <a:t>chování </a:t>
            </a:r>
            <a:endParaRPr lang="cs-CZ"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368586" cy="769441"/>
          </a:xfrm>
          <a:prstGeom prst="rect">
            <a:avLst/>
          </a:prstGeom>
        </p:spPr>
        <p:txBody>
          <a:bodyPr wrap="none">
            <a:spAutoFit/>
          </a:bodyPr>
          <a:lstStyle/>
          <a:p>
            <a:r>
              <a:rPr lang="cs-CZ" altLang="zh-CN" sz="4400" dirty="0" smtClean="0">
                <a:ea typeface="宋体" charset="-122"/>
              </a:rPr>
              <a:t>Pedagogický pracovník</a:t>
            </a:r>
            <a:endParaRPr lang="zh-CN" altLang="en-US" sz="4400" b="1" dirty="0"/>
          </a:p>
        </p:txBody>
      </p:sp>
      <p:sp>
        <p:nvSpPr>
          <p:cNvPr id="4" name="TextovéPole 3"/>
          <p:cNvSpPr txBox="1"/>
          <p:nvPr/>
        </p:nvSpPr>
        <p:spPr>
          <a:xfrm>
            <a:off x="755576" y="1484784"/>
            <a:ext cx="7488832" cy="3724096"/>
          </a:xfrm>
          <a:prstGeom prst="rect">
            <a:avLst/>
          </a:prstGeom>
          <a:noFill/>
        </p:spPr>
        <p:txBody>
          <a:bodyPr wrap="square" rtlCol="0">
            <a:spAutoFit/>
          </a:bodyPr>
          <a:lstStyle/>
          <a:p>
            <a:pPr lvl="0">
              <a:spcBef>
                <a:spcPts val="600"/>
              </a:spcBef>
              <a:spcAft>
                <a:spcPts val="600"/>
              </a:spcAft>
            </a:pPr>
            <a:r>
              <a:rPr lang="cs-CZ" sz="2400" dirty="0" smtClean="0"/>
              <a:t>= ten, kdo uskutečňuje výchovu a vzdělávání na základě školského </a:t>
            </a:r>
            <a:r>
              <a:rPr lang="cs-CZ" sz="2400" dirty="0" smtClean="0"/>
              <a:t>zákona</a:t>
            </a:r>
            <a:endParaRPr lang="cs-CZ" sz="2400" dirty="0" smtClean="0"/>
          </a:p>
          <a:p>
            <a:pPr lvl="0">
              <a:spcBef>
                <a:spcPts val="600"/>
              </a:spcBef>
              <a:spcAft>
                <a:spcPts val="600"/>
              </a:spcAft>
            </a:pPr>
            <a:r>
              <a:rPr lang="cs-CZ" sz="2400" dirty="0" smtClean="0"/>
              <a:t>-&gt; koná přímou vyučovací, výchovnou, speciálně pedagogickou nebo pedagogicko-psychologickou činnost přímým působením na vzdělávaného</a:t>
            </a:r>
          </a:p>
          <a:p>
            <a:pPr lvl="0">
              <a:spcBef>
                <a:spcPts val="600"/>
              </a:spcBef>
              <a:spcAft>
                <a:spcPts val="600"/>
              </a:spcAft>
            </a:pPr>
            <a:r>
              <a:rPr lang="cs-CZ" sz="2400" dirty="0" smtClean="0"/>
              <a:t>Předpoklady a požadavky pro výkon činnosti pedagogických pracovníků, jejich další vzdělávání a kariérní systém upravuje </a:t>
            </a:r>
            <a:r>
              <a:rPr lang="cs-CZ" sz="2400" u="sng" dirty="0" smtClean="0"/>
              <a:t>zákon o pedagogických pracovnících  </a:t>
            </a:r>
            <a:r>
              <a:rPr lang="cs-CZ" sz="2400" dirty="0" smtClean="0"/>
              <a:t>(563/2004) a k němu vydané prováděcí vyhlášky.</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368586" cy="769441"/>
          </a:xfrm>
          <a:prstGeom prst="rect">
            <a:avLst/>
          </a:prstGeom>
        </p:spPr>
        <p:txBody>
          <a:bodyPr wrap="none">
            <a:spAutoFit/>
          </a:bodyPr>
          <a:lstStyle/>
          <a:p>
            <a:r>
              <a:rPr lang="cs-CZ" altLang="zh-CN" sz="4400" dirty="0" smtClean="0">
                <a:ea typeface="宋体" charset="-122"/>
              </a:rPr>
              <a:t>Pedagogický pracovník</a:t>
            </a:r>
            <a:endParaRPr lang="zh-CN" altLang="en-US" sz="4400" b="1" dirty="0"/>
          </a:p>
        </p:txBody>
      </p:sp>
      <p:sp>
        <p:nvSpPr>
          <p:cNvPr id="4" name="TextovéPole 3"/>
          <p:cNvSpPr txBox="1"/>
          <p:nvPr/>
        </p:nvSpPr>
        <p:spPr>
          <a:xfrm>
            <a:off x="755576" y="1484784"/>
            <a:ext cx="7488832" cy="4832092"/>
          </a:xfrm>
          <a:prstGeom prst="rect">
            <a:avLst/>
          </a:prstGeom>
          <a:noFill/>
        </p:spPr>
        <p:txBody>
          <a:bodyPr wrap="square" rtlCol="0">
            <a:spAutoFit/>
          </a:bodyPr>
          <a:lstStyle/>
          <a:p>
            <a:pPr lvl="0">
              <a:spcBef>
                <a:spcPts val="600"/>
              </a:spcBef>
              <a:spcAft>
                <a:spcPts val="600"/>
              </a:spcAft>
            </a:pPr>
            <a:r>
              <a:rPr lang="cs-CZ" sz="2400" dirty="0" smtClean="0"/>
              <a:t>Předpoklady a požadavky pro výkon činnosti</a:t>
            </a:r>
          </a:p>
          <a:p>
            <a:pPr marL="177800" lvl="0" indent="-177800">
              <a:spcBef>
                <a:spcPts val="600"/>
              </a:spcBef>
              <a:spcAft>
                <a:spcPts val="600"/>
              </a:spcAft>
              <a:buFont typeface="Arial" pitchFamily="34" charset="0"/>
              <a:buChar char="•"/>
            </a:pPr>
            <a:r>
              <a:rPr lang="cs-CZ" sz="2400" dirty="0" smtClean="0"/>
              <a:t>plná způsobilost k právním úkonům,</a:t>
            </a:r>
          </a:p>
          <a:p>
            <a:pPr marL="177800" lvl="0" indent="-177800">
              <a:spcBef>
                <a:spcPts val="600"/>
              </a:spcBef>
              <a:spcAft>
                <a:spcPts val="600"/>
              </a:spcAft>
              <a:buFont typeface="Arial" pitchFamily="34" charset="0"/>
              <a:buChar char="•"/>
            </a:pPr>
            <a:r>
              <a:rPr lang="cs-CZ" sz="2400" dirty="0" smtClean="0"/>
              <a:t>odborná kvalifikace pro vykonávanou přímou pedagogickou činnost  (§ 6 – 22 ZPedPrac)</a:t>
            </a:r>
          </a:p>
          <a:p>
            <a:pPr marL="177800" lvl="0" indent="-177800">
              <a:spcBef>
                <a:spcPts val="600"/>
              </a:spcBef>
              <a:spcAft>
                <a:spcPts val="600"/>
              </a:spcAft>
              <a:buFont typeface="Arial" pitchFamily="34" charset="0"/>
              <a:buChar char="•"/>
            </a:pPr>
            <a:r>
              <a:rPr lang="cs-CZ" sz="2400" dirty="0" smtClean="0"/>
              <a:t>bezúhonnost</a:t>
            </a:r>
          </a:p>
          <a:p>
            <a:pPr marL="177800" lvl="0" indent="-177800">
              <a:spcBef>
                <a:spcPts val="600"/>
              </a:spcBef>
              <a:spcAft>
                <a:spcPts val="600"/>
              </a:spcAft>
              <a:buFont typeface="Arial" pitchFamily="34" charset="0"/>
              <a:buChar char="•"/>
            </a:pPr>
            <a:r>
              <a:rPr lang="cs-CZ" sz="2400" dirty="0" smtClean="0"/>
              <a:t>zdravotní způsobilost </a:t>
            </a:r>
          </a:p>
          <a:p>
            <a:pPr marL="177800" lvl="0" indent="-177800">
              <a:spcBef>
                <a:spcPts val="600"/>
              </a:spcBef>
              <a:spcAft>
                <a:spcPts val="600"/>
              </a:spcAft>
              <a:buFont typeface="Arial" pitchFamily="34" charset="0"/>
              <a:buChar char="•"/>
            </a:pPr>
            <a:r>
              <a:rPr lang="cs-CZ" sz="2400" dirty="0" smtClean="0"/>
              <a:t>prokázaná znalost českého jazyka; nevyžaduje u os., která</a:t>
            </a:r>
          </a:p>
          <a:p>
            <a:pPr marL="635000" lvl="1" indent="-177800">
              <a:spcBef>
                <a:spcPts val="600"/>
              </a:spcBef>
              <a:spcAft>
                <a:spcPts val="600"/>
              </a:spcAft>
              <a:buFont typeface="Arial" pitchFamily="34" charset="0"/>
              <a:buChar char="•"/>
            </a:pPr>
            <a:r>
              <a:rPr lang="cs-CZ" sz="2000" dirty="0" smtClean="0"/>
              <a:t>bude působit ve škole s jiným vyučovacím jazykem než českým</a:t>
            </a:r>
          </a:p>
          <a:p>
            <a:pPr marL="635000" lvl="1" indent="-177800">
              <a:spcBef>
                <a:spcPts val="600"/>
              </a:spcBef>
              <a:spcAft>
                <a:spcPts val="600"/>
              </a:spcAft>
              <a:buFont typeface="Arial" pitchFamily="34" charset="0"/>
              <a:buChar char="•"/>
            </a:pPr>
            <a:r>
              <a:rPr lang="cs-CZ" sz="2000" dirty="0" smtClean="0"/>
              <a:t>úspěšně vykonala maturitní zkoušku z  ČJ a literatury</a:t>
            </a:r>
          </a:p>
          <a:p>
            <a:pPr marL="635000" lvl="1" indent="-177800">
              <a:spcBef>
                <a:spcPts val="600"/>
              </a:spcBef>
              <a:spcAft>
                <a:spcPts val="600"/>
              </a:spcAft>
              <a:buFont typeface="Arial" pitchFamily="34" charset="0"/>
              <a:buChar char="•"/>
            </a:pPr>
            <a:r>
              <a:rPr lang="cs-CZ" sz="2000" dirty="0" smtClean="0"/>
              <a:t>vyučuje cizí jazyk nebo konverzaci v cizím jazyce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smtClean="0">
                <a:ea typeface="宋体" charset="-122"/>
              </a:rPr>
              <a:t>Základní pojmy a instituty</a:t>
            </a:r>
            <a:endParaRPr lang="zh-CN" altLang="en-US" sz="4400" b="1" dirty="0"/>
          </a:p>
        </p:txBody>
      </p:sp>
      <p:sp>
        <p:nvSpPr>
          <p:cNvPr id="4" name="TextovéPole 3"/>
          <p:cNvSpPr txBox="1"/>
          <p:nvPr/>
        </p:nvSpPr>
        <p:spPr>
          <a:xfrm>
            <a:off x="642910" y="1412776"/>
            <a:ext cx="7786742" cy="5201424"/>
          </a:xfrm>
          <a:prstGeom prst="rect">
            <a:avLst/>
          </a:prstGeom>
          <a:noFill/>
        </p:spPr>
        <p:txBody>
          <a:bodyPr wrap="square" rtlCol="0">
            <a:spAutoFit/>
          </a:bodyPr>
          <a:lstStyle/>
          <a:p>
            <a:pPr>
              <a:spcBef>
                <a:spcPts val="600"/>
              </a:spcBef>
              <a:spcAft>
                <a:spcPts val="600"/>
              </a:spcAft>
            </a:pPr>
            <a:r>
              <a:rPr lang="cs-CZ" sz="2100" b="1" dirty="0" smtClean="0"/>
              <a:t>Školská PO</a:t>
            </a:r>
          </a:p>
          <a:p>
            <a:pPr>
              <a:spcBef>
                <a:spcPts val="600"/>
              </a:spcBef>
              <a:spcAft>
                <a:spcPts val="600"/>
              </a:spcAft>
            </a:pPr>
            <a:r>
              <a:rPr lang="cs-CZ" sz="2100" dirty="0" smtClean="0"/>
              <a:t>= PO zřízená podle ŠkolZ (designovaná pro činnost školy či školského zařízení), jejíž hlavní činností je poskytování vzdělávání podle vzdělávacích programů  a školských služeb</a:t>
            </a:r>
          </a:p>
          <a:p>
            <a:pPr>
              <a:spcBef>
                <a:spcPts val="600"/>
              </a:spcBef>
              <a:spcAft>
                <a:spcPts val="600"/>
              </a:spcAft>
            </a:pPr>
            <a:r>
              <a:rPr lang="cs-CZ" sz="2100" dirty="0" smtClean="0"/>
              <a:t> - jejím zřizovatelem může být</a:t>
            </a:r>
          </a:p>
          <a:p>
            <a:pPr marL="177800" indent="-177800">
              <a:spcBef>
                <a:spcPts val="600"/>
              </a:spcBef>
              <a:spcAft>
                <a:spcPts val="600"/>
              </a:spcAft>
              <a:buFont typeface="Arial" pitchFamily="34" charset="0"/>
              <a:buChar char="•"/>
            </a:pPr>
            <a:r>
              <a:rPr lang="cs-CZ" sz="2100" dirty="0" smtClean="0"/>
              <a:t>ministerstvo, kraj, obec nebo svazek obcí,</a:t>
            </a:r>
          </a:p>
          <a:p>
            <a:pPr marL="177800" indent="-177800">
              <a:spcBef>
                <a:spcPts val="600"/>
              </a:spcBef>
              <a:spcAft>
                <a:spcPts val="600"/>
              </a:spcAft>
              <a:buFont typeface="Arial" pitchFamily="34" charset="0"/>
              <a:buChar char="•"/>
            </a:pPr>
            <a:r>
              <a:rPr lang="cs-CZ" sz="2100" dirty="0" smtClean="0"/>
              <a:t>jiná právnická osoba nebo fyzická osoba (vč. registrované církve a náb. spol., kt. bylo přiznáno oprávnění zřizovat církevní školy)</a:t>
            </a:r>
          </a:p>
          <a:p>
            <a:pPr>
              <a:spcBef>
                <a:spcPts val="600"/>
              </a:spcBef>
              <a:spcAft>
                <a:spcPts val="600"/>
              </a:spcAft>
            </a:pPr>
            <a:r>
              <a:rPr lang="cs-CZ" sz="2100" b="1" dirty="0" smtClean="0"/>
              <a:t>Školský rejstřík</a:t>
            </a:r>
          </a:p>
          <a:p>
            <a:pPr>
              <a:spcBef>
                <a:spcPts val="600"/>
              </a:spcBef>
              <a:spcAft>
                <a:spcPts val="600"/>
              </a:spcAft>
            </a:pPr>
            <a:r>
              <a:rPr lang="cs-CZ" sz="2100" dirty="0" smtClean="0"/>
              <a:t>= veřejný seznam (</a:t>
            </a:r>
            <a:r>
              <a:rPr lang="cs-CZ" sz="2100" u="sng" dirty="0" smtClean="0">
                <a:solidFill>
                  <a:srgbClr val="002060"/>
                </a:solidFill>
              </a:rPr>
              <a:t>http://rejskol.msmt.cz/)</a:t>
            </a:r>
            <a:r>
              <a:rPr lang="cs-CZ" sz="2100" dirty="0" smtClean="0"/>
              <a:t>, který obsahuje</a:t>
            </a:r>
          </a:p>
          <a:p>
            <a:pPr>
              <a:spcBef>
                <a:spcPts val="600"/>
              </a:spcBef>
              <a:spcAft>
                <a:spcPts val="600"/>
              </a:spcAft>
            </a:pPr>
            <a:r>
              <a:rPr lang="cs-CZ" sz="2100" dirty="0" smtClean="0"/>
              <a:t> a) rejstřík škol a školských zařízení,</a:t>
            </a:r>
          </a:p>
          <a:p>
            <a:pPr>
              <a:spcBef>
                <a:spcPts val="600"/>
              </a:spcBef>
              <a:spcAft>
                <a:spcPts val="600"/>
              </a:spcAft>
            </a:pPr>
            <a:r>
              <a:rPr lang="cs-CZ" sz="2100" dirty="0" smtClean="0"/>
              <a:t> b) rejstřík školských právnických osob.</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671937" cy="769441"/>
          </a:xfrm>
          <a:prstGeom prst="rect">
            <a:avLst/>
          </a:prstGeom>
        </p:spPr>
        <p:txBody>
          <a:bodyPr wrap="none">
            <a:spAutoFit/>
          </a:bodyPr>
          <a:lstStyle/>
          <a:p>
            <a:r>
              <a:rPr lang="cs-CZ" altLang="zh-CN" sz="4400" dirty="0" smtClean="0">
                <a:ea typeface="宋体" charset="-122"/>
              </a:rPr>
              <a:t>Školská právnická osoba</a:t>
            </a:r>
          </a:p>
        </p:txBody>
      </p:sp>
      <p:sp>
        <p:nvSpPr>
          <p:cNvPr id="4" name="TextovéPole 3"/>
          <p:cNvSpPr txBox="1"/>
          <p:nvPr/>
        </p:nvSpPr>
        <p:spPr>
          <a:xfrm>
            <a:off x="642910" y="1412776"/>
            <a:ext cx="7786742" cy="3508653"/>
          </a:xfrm>
          <a:prstGeom prst="rect">
            <a:avLst/>
          </a:prstGeom>
          <a:noFill/>
        </p:spPr>
        <p:txBody>
          <a:bodyPr wrap="square" rtlCol="0">
            <a:spAutoFit/>
          </a:bodyPr>
          <a:lstStyle/>
          <a:p>
            <a:pPr>
              <a:spcBef>
                <a:spcPts val="600"/>
              </a:spcBef>
              <a:spcAft>
                <a:spcPts val="600"/>
              </a:spcAft>
            </a:pPr>
            <a:r>
              <a:rPr lang="cs-CZ" sz="2400" dirty="0" smtClean="0"/>
              <a:t>= PO zřízená podle ŠkolZ (designovaná pro činnost školy či školského zařízení), jejíž hlavní činností je poskytování vzdělávání podle vzdělávacích programů  a školských služeb</a:t>
            </a:r>
          </a:p>
          <a:p>
            <a:pPr>
              <a:spcBef>
                <a:spcPts val="600"/>
              </a:spcBef>
              <a:spcAft>
                <a:spcPts val="600"/>
              </a:spcAft>
            </a:pPr>
            <a:r>
              <a:rPr lang="cs-CZ" sz="2400" dirty="0" smtClean="0"/>
              <a:t> - jejím zřizovatelem může být</a:t>
            </a:r>
          </a:p>
          <a:p>
            <a:pPr marL="177800" indent="-177800">
              <a:spcBef>
                <a:spcPts val="600"/>
              </a:spcBef>
              <a:spcAft>
                <a:spcPts val="600"/>
              </a:spcAft>
              <a:buFont typeface="Arial" pitchFamily="34" charset="0"/>
              <a:buChar char="•"/>
            </a:pPr>
            <a:r>
              <a:rPr lang="cs-CZ" sz="2400" dirty="0" smtClean="0"/>
              <a:t>ministerstvo, kraj, obec nebo svazek obcí,</a:t>
            </a:r>
          </a:p>
          <a:p>
            <a:pPr marL="177800" indent="-177800">
              <a:spcBef>
                <a:spcPts val="600"/>
              </a:spcBef>
              <a:spcAft>
                <a:spcPts val="600"/>
              </a:spcAft>
              <a:buFont typeface="Arial" pitchFamily="34" charset="0"/>
              <a:buChar char="•"/>
            </a:pPr>
            <a:r>
              <a:rPr lang="cs-CZ" sz="2400" dirty="0" smtClean="0"/>
              <a:t>jiná právnická osoba nebo fyzická osoba (vč. registrované církve a náb. spol., kt. bylo přiznáno oprávnění zřizovat církevní školy)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563091" cy="769441"/>
          </a:xfrm>
          <a:prstGeom prst="rect">
            <a:avLst/>
          </a:prstGeom>
        </p:spPr>
        <p:txBody>
          <a:bodyPr wrap="none">
            <a:spAutoFit/>
          </a:bodyPr>
          <a:lstStyle/>
          <a:p>
            <a:r>
              <a:rPr lang="cs-CZ" altLang="zh-CN" sz="4400" dirty="0" smtClean="0">
                <a:ea typeface="宋体" charset="-122"/>
              </a:rPr>
              <a:t>Školský rejstřík</a:t>
            </a:r>
            <a:endParaRPr lang="zh-CN" altLang="en-US" sz="4400" b="1" dirty="0"/>
          </a:p>
        </p:txBody>
      </p:sp>
      <p:sp>
        <p:nvSpPr>
          <p:cNvPr id="4" name="TextovéPole 3"/>
          <p:cNvSpPr txBox="1"/>
          <p:nvPr/>
        </p:nvSpPr>
        <p:spPr>
          <a:xfrm>
            <a:off x="642910" y="1412776"/>
            <a:ext cx="7786742" cy="2970044"/>
          </a:xfrm>
          <a:prstGeom prst="rect">
            <a:avLst/>
          </a:prstGeom>
          <a:noFill/>
        </p:spPr>
        <p:txBody>
          <a:bodyPr wrap="square" rtlCol="0">
            <a:spAutoFit/>
          </a:bodyPr>
          <a:lstStyle/>
          <a:p>
            <a:pPr>
              <a:spcBef>
                <a:spcPts val="600"/>
              </a:spcBef>
              <a:spcAft>
                <a:spcPts val="600"/>
              </a:spcAft>
            </a:pPr>
            <a:r>
              <a:rPr lang="cs-CZ" sz="2100" dirty="0" smtClean="0"/>
              <a:t>= veřejný seznam (</a:t>
            </a:r>
            <a:r>
              <a:rPr lang="cs-CZ" sz="2100" u="sng" dirty="0" smtClean="0">
                <a:solidFill>
                  <a:srgbClr val="002060"/>
                </a:solidFill>
              </a:rPr>
              <a:t>http://rejskol.msmt.cz/)</a:t>
            </a:r>
            <a:r>
              <a:rPr lang="cs-CZ" sz="2100" dirty="0" smtClean="0"/>
              <a:t>, který obsahuje</a:t>
            </a:r>
          </a:p>
          <a:p>
            <a:pPr>
              <a:spcBef>
                <a:spcPts val="600"/>
              </a:spcBef>
              <a:spcAft>
                <a:spcPts val="600"/>
              </a:spcAft>
            </a:pPr>
            <a:r>
              <a:rPr lang="cs-CZ" sz="2100" dirty="0" smtClean="0"/>
              <a:t> a) rejstřík škol a školských zařízení (MŠMT, krajský úřad)</a:t>
            </a:r>
          </a:p>
          <a:p>
            <a:pPr>
              <a:spcBef>
                <a:spcPts val="600"/>
              </a:spcBef>
              <a:spcAft>
                <a:spcPts val="600"/>
              </a:spcAft>
            </a:pPr>
            <a:r>
              <a:rPr lang="cs-CZ" sz="2100" dirty="0" smtClean="0"/>
              <a:t> b) rejstřík školských právnických osob (MŠMT).</a:t>
            </a:r>
          </a:p>
          <a:p>
            <a:pPr>
              <a:spcBef>
                <a:spcPts val="600"/>
              </a:spcBef>
              <a:spcAft>
                <a:spcPts val="600"/>
              </a:spcAft>
            </a:pPr>
            <a:endParaRPr lang="cs-CZ" sz="2100" dirty="0" smtClean="0"/>
          </a:p>
          <a:p>
            <a:pPr>
              <a:spcBef>
                <a:spcPts val="600"/>
              </a:spcBef>
              <a:spcAft>
                <a:spcPts val="600"/>
              </a:spcAft>
            </a:pPr>
            <a:r>
              <a:rPr lang="cs-CZ" sz="2100" dirty="0" smtClean="0"/>
              <a:t>Zápis v něm je nezbytnou podmínkou pro to, aby právnická osoba mohla vykonávat činnost školy nebo školského zařízení, resp. předpokladem vzniku školské PO.</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488832" cy="4247317"/>
          </a:xfrm>
          <a:prstGeom prst="rect">
            <a:avLst/>
          </a:prstGeom>
          <a:noFill/>
        </p:spPr>
        <p:txBody>
          <a:bodyPr wrap="square" rtlCol="0">
            <a:spAutoFit/>
          </a:bodyPr>
          <a:lstStyle/>
          <a:p>
            <a:pPr lvl="0">
              <a:spcBef>
                <a:spcPts val="600"/>
              </a:spcBef>
              <a:spcAft>
                <a:spcPts val="600"/>
              </a:spcAft>
            </a:pPr>
            <a:r>
              <a:rPr lang="cs-CZ" sz="2000" b="1" dirty="0" smtClean="0"/>
              <a:t>Ředitel </a:t>
            </a:r>
            <a:r>
              <a:rPr lang="cs-CZ" sz="2000" dirty="0" smtClean="0"/>
              <a:t>(má zbytkovou působnost)</a:t>
            </a:r>
          </a:p>
          <a:p>
            <a:pPr lvl="0">
              <a:spcBef>
                <a:spcPts val="600"/>
              </a:spcBef>
              <a:spcAft>
                <a:spcPts val="600"/>
              </a:spcAft>
              <a:buFont typeface="Arial" pitchFamily="34" charset="0"/>
              <a:buChar char="•"/>
            </a:pPr>
            <a:r>
              <a:rPr lang="cs-CZ" sz="2000" dirty="0" smtClean="0"/>
              <a:t>odpovídá za vzdělávání a školské služby</a:t>
            </a:r>
          </a:p>
          <a:p>
            <a:pPr lvl="0">
              <a:spcBef>
                <a:spcPts val="600"/>
              </a:spcBef>
              <a:spcAft>
                <a:spcPts val="600"/>
              </a:spcAft>
              <a:buFont typeface="Arial" pitchFamily="34" charset="0"/>
              <a:buChar char="•"/>
            </a:pPr>
            <a:r>
              <a:rPr lang="cs-CZ" sz="2000" dirty="0" smtClean="0"/>
              <a:t>vytváří podmínky pro výkon inspekční činnosti České školní inspekce, i pro další vzdělávání pedagogických pracovníků a pro práci školské rady,</a:t>
            </a:r>
          </a:p>
          <a:p>
            <a:pPr lvl="0">
              <a:spcBef>
                <a:spcPts val="600"/>
              </a:spcBef>
              <a:spcAft>
                <a:spcPts val="600"/>
              </a:spcAft>
              <a:buFont typeface="Arial" pitchFamily="34" charset="0"/>
              <a:buChar char="•"/>
            </a:pPr>
            <a:r>
              <a:rPr lang="cs-CZ" sz="2000" dirty="0" smtClean="0"/>
              <a:t>odpovídá za zajištění dohledu nad dětmi a nezletilými žáky</a:t>
            </a:r>
          </a:p>
          <a:p>
            <a:pPr lvl="0">
              <a:spcBef>
                <a:spcPts val="600"/>
              </a:spcBef>
              <a:spcAft>
                <a:spcPts val="600"/>
              </a:spcAft>
              <a:buFont typeface="Arial" pitchFamily="34" charset="0"/>
              <a:buChar char="•"/>
            </a:pPr>
            <a:r>
              <a:rPr lang="cs-CZ" sz="2000" dirty="0" smtClean="0"/>
              <a:t>zřizuje </a:t>
            </a:r>
            <a:r>
              <a:rPr lang="cs-CZ" sz="2000" b="1" dirty="0" smtClean="0"/>
              <a:t>pedagogickou radu</a:t>
            </a:r>
            <a:r>
              <a:rPr lang="cs-CZ" sz="2000" dirty="0" smtClean="0"/>
              <a:t>, s níž projednává všechny zásadní pedagogické dokumenty a opatření týkající se vzdělávací činnosti školy</a:t>
            </a:r>
          </a:p>
          <a:p>
            <a:pPr lvl="0">
              <a:spcBef>
                <a:spcPts val="600"/>
              </a:spcBef>
              <a:spcAft>
                <a:spcPts val="600"/>
              </a:spcAft>
            </a:pPr>
            <a:r>
              <a:rPr lang="cs-CZ" sz="2000" b="1" dirty="0" smtClean="0"/>
              <a:t>Školská rada</a:t>
            </a:r>
          </a:p>
          <a:p>
            <a:pPr lvl="0">
              <a:spcBef>
                <a:spcPts val="600"/>
              </a:spcBef>
              <a:spcAft>
                <a:spcPts val="600"/>
              </a:spcAft>
            </a:pPr>
            <a:r>
              <a:rPr lang="cs-CZ" sz="2000" b="1" dirty="0" smtClean="0"/>
              <a:t>Česká </a:t>
            </a:r>
            <a:r>
              <a:rPr lang="cs-CZ" sz="2000" b="1" dirty="0" smtClean="0"/>
              <a:t>školská inspekce</a:t>
            </a:r>
          </a:p>
          <a:p>
            <a:pPr lvl="0">
              <a:spcBef>
                <a:spcPts val="600"/>
              </a:spcBef>
              <a:spcAft>
                <a:spcPts val="600"/>
              </a:spcAft>
            </a:pPr>
            <a:r>
              <a:rPr lang="cs-CZ" sz="2000" b="1" dirty="0" smtClean="0"/>
              <a:t>Ministerstvo školství, mládeže a tělovýchovy</a:t>
            </a:r>
            <a:endParaRPr lang="cs-CZ" sz="2000" b="1" dirty="0" smtClean="0"/>
          </a:p>
        </p:txBody>
      </p:sp>
      <p:sp>
        <p:nvSpPr>
          <p:cNvPr id="5" name="矩形 2"/>
          <p:cNvSpPr/>
          <p:nvPr/>
        </p:nvSpPr>
        <p:spPr>
          <a:xfrm>
            <a:off x="467544" y="620688"/>
            <a:ext cx="8064896" cy="769441"/>
          </a:xfrm>
          <a:prstGeom prst="rect">
            <a:avLst/>
          </a:prstGeom>
        </p:spPr>
        <p:txBody>
          <a:bodyPr wrap="square">
            <a:spAutoFit/>
          </a:bodyPr>
          <a:lstStyle/>
          <a:p>
            <a:r>
              <a:rPr lang="cs-CZ" sz="4400" dirty="0" smtClean="0"/>
              <a:t>Orgány veřejné správy </a:t>
            </a:r>
            <a:r>
              <a:rPr lang="cs-CZ" sz="4400" dirty="0" err="1" smtClean="0"/>
              <a:t>ost</a:t>
            </a:r>
            <a:r>
              <a:rPr lang="cs-CZ" sz="4400" dirty="0" smtClean="0"/>
              <a:t>. školství </a:t>
            </a:r>
            <a:r>
              <a:rPr lang="cs-CZ" altLang="zh-CN" sz="4400" dirty="0" smtClean="0">
                <a:ea typeface="宋体" charset="-122"/>
              </a:rPr>
              <a:t> </a:t>
            </a:r>
            <a:endParaRPr lang="zh-CN" altLang="en-US" sz="44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smtClean="0">
                <a:ea typeface="宋体" charset="-122"/>
              </a:rPr>
              <a:t>Ústavní základy</a:t>
            </a:r>
            <a:endParaRPr lang="zh-CN" altLang="en-US" sz="4400" b="1" dirty="0"/>
          </a:p>
        </p:txBody>
      </p:sp>
      <p:sp>
        <p:nvSpPr>
          <p:cNvPr id="4" name="TextovéPole 3"/>
          <p:cNvSpPr txBox="1"/>
          <p:nvPr/>
        </p:nvSpPr>
        <p:spPr>
          <a:xfrm>
            <a:off x="714348" y="1357298"/>
            <a:ext cx="7572428" cy="4708981"/>
          </a:xfrm>
          <a:prstGeom prst="rect">
            <a:avLst/>
          </a:prstGeom>
          <a:noFill/>
        </p:spPr>
        <p:txBody>
          <a:bodyPr wrap="square" rtlCol="0">
            <a:spAutoFit/>
          </a:bodyPr>
          <a:lstStyle/>
          <a:p>
            <a:r>
              <a:rPr lang="cs-CZ" sz="2000" b="1" dirty="0" smtClean="0"/>
              <a:t>Čl. 2 Ústavy ČR</a:t>
            </a:r>
            <a:endParaRPr lang="cs-CZ" sz="2000" dirty="0" smtClean="0"/>
          </a:p>
          <a:p>
            <a:r>
              <a:rPr lang="cs-CZ" sz="2000" dirty="0" smtClean="0"/>
              <a:t>(3) Státní moc slouží všem občanům a lze ji uplatňovat jen v případech, v mezích a způsoby, které stanoví zákon.</a:t>
            </a:r>
            <a:br>
              <a:rPr lang="cs-CZ" sz="2000" dirty="0" smtClean="0"/>
            </a:br>
            <a:r>
              <a:rPr lang="cs-CZ" sz="2000" dirty="0" smtClean="0"/>
              <a:t>(4) Každý občan může činit, co není zákonem zakázáno, a nikdo nesmí být nucen činit, co zákon neukládá.</a:t>
            </a:r>
          </a:p>
          <a:p>
            <a:endParaRPr lang="cs-CZ" sz="2000" dirty="0" smtClean="0"/>
          </a:p>
          <a:p>
            <a:r>
              <a:rPr lang="cs-CZ" sz="2000" b="1" dirty="0" smtClean="0"/>
              <a:t>Čl. 2 Listiny</a:t>
            </a:r>
            <a:endParaRPr lang="cs-CZ" sz="2000" dirty="0" smtClean="0"/>
          </a:p>
          <a:p>
            <a:r>
              <a:rPr lang="cs-CZ" sz="2000" dirty="0" smtClean="0"/>
              <a:t>(2) Státní moc lze uplatňovat jen v případech a v mezích stanovených zákonem, a to způsobem, který zákon stanoví.</a:t>
            </a:r>
            <a:br>
              <a:rPr lang="cs-CZ" sz="2000" dirty="0" smtClean="0"/>
            </a:br>
            <a:r>
              <a:rPr lang="cs-CZ" sz="2000" dirty="0" smtClean="0"/>
              <a:t>(3) Každý může činit, co není zákonem zakázáno, a nikdo nesmí být nucen činit, co zákon neukládá.</a:t>
            </a:r>
          </a:p>
          <a:p>
            <a:endParaRPr lang="cs-CZ" sz="2000" dirty="0" smtClean="0"/>
          </a:p>
          <a:p>
            <a:r>
              <a:rPr lang="cs-CZ" sz="2000" b="1" dirty="0" smtClean="0"/>
              <a:t>Čl. 4 Listiny</a:t>
            </a:r>
          </a:p>
          <a:p>
            <a:r>
              <a:rPr lang="cs-CZ" sz="2000" dirty="0" smtClean="0"/>
              <a:t>(1) Povinnosti mohou být ukládány toliko na základě zákona </a:t>
            </a:r>
            <a:br>
              <a:rPr lang="cs-CZ" sz="2000" dirty="0" smtClean="0"/>
            </a:br>
            <a:r>
              <a:rPr lang="cs-CZ" sz="2000" dirty="0" smtClean="0"/>
              <a:t>a v jeho mezích a jen při zachování základních práv a svobod.</a:t>
            </a:r>
            <a:endParaRPr lang="cs-CZ" sz="2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488832" cy="5539978"/>
          </a:xfrm>
          <a:prstGeom prst="rect">
            <a:avLst/>
          </a:prstGeom>
          <a:noFill/>
        </p:spPr>
        <p:txBody>
          <a:bodyPr wrap="square" rtlCol="0">
            <a:spAutoFit/>
          </a:bodyPr>
          <a:lstStyle/>
          <a:p>
            <a:pPr lvl="0">
              <a:spcBef>
                <a:spcPts val="600"/>
              </a:spcBef>
              <a:spcAft>
                <a:spcPts val="600"/>
              </a:spcAft>
            </a:pPr>
            <a:r>
              <a:rPr lang="cs-CZ" sz="2000" b="1" dirty="0" smtClean="0"/>
              <a:t>Školská </a:t>
            </a:r>
            <a:r>
              <a:rPr lang="cs-CZ" sz="2000" b="1" dirty="0" smtClean="0"/>
              <a:t>rada</a:t>
            </a:r>
          </a:p>
          <a:p>
            <a:pPr lvl="0">
              <a:spcBef>
                <a:spcPts val="600"/>
              </a:spcBef>
              <a:spcAft>
                <a:spcPts val="600"/>
              </a:spcAft>
            </a:pPr>
            <a:r>
              <a:rPr lang="cs-CZ" sz="2000" dirty="0" smtClean="0"/>
              <a:t>je orgán školy umožňující zákonným zástupcům nezletilých žáků, zletilým žákům a studentům, pedagogickým pracovníkům školy, zřizovateli a dalším osobám podílet se na správě </a:t>
            </a:r>
            <a:r>
              <a:rPr lang="cs-CZ" sz="2000" dirty="0" smtClean="0"/>
              <a:t>školy</a:t>
            </a:r>
          </a:p>
          <a:p>
            <a:pPr lvl="0">
              <a:spcBef>
                <a:spcPts val="600"/>
              </a:spcBef>
              <a:spcAft>
                <a:spcPts val="600"/>
              </a:spcAft>
              <a:buFont typeface="Arial" pitchFamily="34" charset="0"/>
              <a:buChar char="•"/>
            </a:pPr>
            <a:r>
              <a:rPr lang="cs-CZ" dirty="0" smtClean="0"/>
              <a:t> vyjadřuje </a:t>
            </a:r>
            <a:r>
              <a:rPr lang="cs-CZ" dirty="0" smtClean="0"/>
              <a:t>se k návrhům školních vzdělávacích programů a k jejich </a:t>
            </a:r>
            <a:r>
              <a:rPr lang="cs-CZ" dirty="0" err="1" smtClean="0"/>
              <a:t>uskuteč</a:t>
            </a:r>
            <a:r>
              <a:rPr lang="cs-CZ" dirty="0" smtClean="0"/>
              <a:t>.</a:t>
            </a:r>
            <a:endParaRPr lang="cs-CZ" dirty="0" smtClean="0"/>
          </a:p>
          <a:p>
            <a:pPr lvl="0">
              <a:spcBef>
                <a:spcPts val="600"/>
              </a:spcBef>
              <a:spcAft>
                <a:spcPts val="600"/>
              </a:spcAft>
              <a:buFont typeface="Arial" pitchFamily="34" charset="0"/>
              <a:buChar char="•"/>
            </a:pPr>
            <a:r>
              <a:rPr lang="cs-CZ" dirty="0" smtClean="0"/>
              <a:t> schvaluje </a:t>
            </a:r>
            <a:r>
              <a:rPr lang="cs-CZ" dirty="0" smtClean="0"/>
              <a:t>výroční zprávu o činnosti </a:t>
            </a:r>
            <a:r>
              <a:rPr lang="cs-CZ" dirty="0" smtClean="0"/>
              <a:t>, školní řád, popř.  stipendijní řád, pravidla </a:t>
            </a:r>
            <a:r>
              <a:rPr lang="cs-CZ" dirty="0" smtClean="0"/>
              <a:t>pro hodnocení výsledků </a:t>
            </a:r>
            <a:r>
              <a:rPr lang="cs-CZ" dirty="0" smtClean="0"/>
              <a:t>vzdělávání</a:t>
            </a:r>
            <a:endParaRPr lang="cs-CZ" dirty="0" smtClean="0"/>
          </a:p>
          <a:p>
            <a:pPr lvl="0">
              <a:spcBef>
                <a:spcPts val="600"/>
              </a:spcBef>
              <a:spcAft>
                <a:spcPts val="600"/>
              </a:spcAft>
              <a:buFont typeface="Arial" pitchFamily="34" charset="0"/>
              <a:buChar char="•"/>
            </a:pPr>
            <a:r>
              <a:rPr lang="cs-CZ" dirty="0" smtClean="0"/>
              <a:t> podílí </a:t>
            </a:r>
            <a:r>
              <a:rPr lang="cs-CZ" dirty="0" smtClean="0"/>
              <a:t>se na zpracování koncepčních záměrů rozvoje </a:t>
            </a:r>
            <a:r>
              <a:rPr lang="cs-CZ" dirty="0" smtClean="0"/>
              <a:t>školy</a:t>
            </a:r>
            <a:endParaRPr lang="cs-CZ" dirty="0" smtClean="0"/>
          </a:p>
          <a:p>
            <a:pPr lvl="0">
              <a:spcBef>
                <a:spcPts val="600"/>
              </a:spcBef>
              <a:spcAft>
                <a:spcPts val="600"/>
              </a:spcAft>
              <a:buFont typeface="Arial" pitchFamily="34" charset="0"/>
              <a:buChar char="•"/>
            </a:pPr>
            <a:r>
              <a:rPr lang="cs-CZ" dirty="0" smtClean="0"/>
              <a:t> projednává </a:t>
            </a:r>
            <a:r>
              <a:rPr lang="cs-CZ" dirty="0" smtClean="0"/>
              <a:t>návrh rozpočtu </a:t>
            </a:r>
            <a:r>
              <a:rPr lang="cs-CZ" dirty="0" smtClean="0"/>
              <a:t>a </a:t>
            </a:r>
            <a:r>
              <a:rPr lang="cs-CZ" dirty="0" smtClean="0"/>
              <a:t>navrhuje opatření ke zlepšení </a:t>
            </a:r>
            <a:r>
              <a:rPr lang="cs-CZ" dirty="0" smtClean="0"/>
              <a:t>hospodaření; projednává </a:t>
            </a:r>
            <a:r>
              <a:rPr lang="cs-CZ" dirty="0" smtClean="0"/>
              <a:t>inspekční zprávy České školní inspekce,</a:t>
            </a:r>
          </a:p>
          <a:p>
            <a:pPr lvl="0">
              <a:spcBef>
                <a:spcPts val="600"/>
              </a:spcBef>
              <a:spcAft>
                <a:spcPts val="600"/>
              </a:spcAft>
              <a:buFont typeface="Arial" pitchFamily="34" charset="0"/>
              <a:buChar char="•"/>
            </a:pPr>
            <a:r>
              <a:rPr lang="cs-CZ" dirty="0" smtClean="0"/>
              <a:t>podává </a:t>
            </a:r>
            <a:r>
              <a:rPr lang="cs-CZ" dirty="0" smtClean="0"/>
              <a:t>podněty a oznámení </a:t>
            </a:r>
            <a:r>
              <a:rPr lang="cs-CZ" dirty="0" smtClean="0"/>
              <a:t>řediteli, zřizovateli a dalším orgánům</a:t>
            </a:r>
            <a:endParaRPr lang="cs-CZ" dirty="0" smtClean="0"/>
          </a:p>
          <a:p>
            <a:pPr lvl="0">
              <a:spcBef>
                <a:spcPts val="600"/>
              </a:spcBef>
              <a:spcAft>
                <a:spcPts val="600"/>
              </a:spcAft>
              <a:buFont typeface="Arial" pitchFamily="34" charset="0"/>
              <a:buChar char="•"/>
            </a:pPr>
            <a:r>
              <a:rPr lang="cs-CZ" dirty="0" smtClean="0"/>
              <a:t>podává </a:t>
            </a:r>
            <a:r>
              <a:rPr lang="cs-CZ" dirty="0" smtClean="0"/>
              <a:t>návrh na vyhlášení konkursu na ředitele </a:t>
            </a:r>
            <a:r>
              <a:rPr lang="cs-CZ" dirty="0" smtClean="0"/>
              <a:t>školy</a:t>
            </a:r>
            <a:endParaRPr lang="cs-CZ" dirty="0" smtClean="0"/>
          </a:p>
          <a:p>
            <a:pPr lvl="0">
              <a:spcBef>
                <a:spcPts val="600"/>
              </a:spcBef>
              <a:spcAft>
                <a:spcPts val="600"/>
              </a:spcAft>
            </a:pPr>
            <a:r>
              <a:rPr lang="cs-CZ" sz="2000" b="1" dirty="0" smtClean="0"/>
              <a:t>Česká školská inspekce</a:t>
            </a:r>
          </a:p>
          <a:p>
            <a:pPr lvl="0">
              <a:spcBef>
                <a:spcPts val="600"/>
              </a:spcBef>
              <a:spcAft>
                <a:spcPts val="600"/>
              </a:spcAft>
            </a:pPr>
            <a:endParaRPr lang="cs-CZ" sz="2000" dirty="0" smtClean="0"/>
          </a:p>
        </p:txBody>
      </p:sp>
      <p:sp>
        <p:nvSpPr>
          <p:cNvPr id="5" name="矩形 2"/>
          <p:cNvSpPr/>
          <p:nvPr/>
        </p:nvSpPr>
        <p:spPr>
          <a:xfrm>
            <a:off x="467544" y="620688"/>
            <a:ext cx="8064896" cy="769441"/>
          </a:xfrm>
          <a:prstGeom prst="rect">
            <a:avLst/>
          </a:prstGeom>
        </p:spPr>
        <p:txBody>
          <a:bodyPr wrap="square">
            <a:spAutoFit/>
          </a:bodyPr>
          <a:lstStyle/>
          <a:p>
            <a:r>
              <a:rPr lang="cs-CZ" sz="4400" dirty="0" smtClean="0"/>
              <a:t>Orgány veřejné správy </a:t>
            </a:r>
            <a:r>
              <a:rPr lang="cs-CZ" sz="4400" dirty="0" err="1" smtClean="0"/>
              <a:t>ost</a:t>
            </a:r>
            <a:r>
              <a:rPr lang="cs-CZ" sz="4400" dirty="0" smtClean="0"/>
              <a:t>. školství </a:t>
            </a:r>
            <a:r>
              <a:rPr lang="cs-CZ" altLang="zh-CN" sz="4400" dirty="0" smtClean="0">
                <a:ea typeface="宋体" charset="-122"/>
              </a:rPr>
              <a:t> </a:t>
            </a:r>
            <a:endParaRPr lang="zh-CN" altLang="en-US" sz="44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632848" cy="4924425"/>
          </a:xfrm>
          <a:prstGeom prst="rect">
            <a:avLst/>
          </a:prstGeom>
          <a:noFill/>
        </p:spPr>
        <p:txBody>
          <a:bodyPr wrap="square" rtlCol="0">
            <a:spAutoFit/>
          </a:bodyPr>
          <a:lstStyle/>
          <a:p>
            <a:pPr lvl="0">
              <a:spcBef>
                <a:spcPts val="600"/>
              </a:spcBef>
              <a:spcAft>
                <a:spcPts val="600"/>
              </a:spcAft>
            </a:pPr>
            <a:r>
              <a:rPr lang="cs-CZ" sz="2000" b="1" dirty="0" smtClean="0"/>
              <a:t>Česká školní inspekce</a:t>
            </a:r>
          </a:p>
          <a:p>
            <a:pPr lvl="0">
              <a:spcBef>
                <a:spcPts val="600"/>
              </a:spcBef>
              <a:spcAft>
                <a:spcPts val="600"/>
              </a:spcAft>
              <a:buFont typeface="Arial" pitchFamily="34" charset="0"/>
              <a:buChar char="•"/>
            </a:pPr>
            <a:r>
              <a:rPr lang="cs-CZ" sz="2000" dirty="0" smtClean="0"/>
              <a:t>zpracovává koncepční záměry inspekční činnosti a systémy hodnocení vzdělávací </a:t>
            </a:r>
            <a:r>
              <a:rPr lang="cs-CZ" sz="2000" dirty="0" smtClean="0"/>
              <a:t>soustavy</a:t>
            </a:r>
          </a:p>
          <a:p>
            <a:pPr lvl="0">
              <a:spcBef>
                <a:spcPts val="600"/>
              </a:spcBef>
              <a:spcAft>
                <a:spcPts val="600"/>
              </a:spcAft>
              <a:buFont typeface="Arial" pitchFamily="34" charset="0"/>
              <a:buChar char="•"/>
            </a:pPr>
            <a:r>
              <a:rPr lang="cs-CZ" sz="2000" dirty="0" smtClean="0"/>
              <a:t>koná inspekční </a:t>
            </a:r>
            <a:r>
              <a:rPr lang="cs-CZ" sz="2000" dirty="0" err="1" smtClean="0"/>
              <a:t>činn</a:t>
            </a:r>
            <a:r>
              <a:rPr lang="cs-CZ" sz="2000" dirty="0" smtClean="0"/>
              <a:t>. ve </a:t>
            </a:r>
            <a:r>
              <a:rPr lang="cs-CZ" sz="2000" dirty="0" smtClean="0"/>
              <a:t>školách a školských zařízeních </a:t>
            </a:r>
            <a:r>
              <a:rPr lang="cs-CZ" sz="2000" dirty="0" smtClean="0"/>
              <a:t>a </a:t>
            </a:r>
            <a:r>
              <a:rPr lang="cs-CZ" sz="2000" dirty="0" smtClean="0"/>
              <a:t>na pracovištích osob, kde se uskutečňuje praktické vyučování nebo odborná </a:t>
            </a:r>
            <a:r>
              <a:rPr lang="cs-CZ" sz="2000" dirty="0" smtClean="0"/>
              <a:t>praxe</a:t>
            </a:r>
          </a:p>
          <a:p>
            <a:pPr lvl="1">
              <a:spcBef>
                <a:spcPts val="600"/>
              </a:spcBef>
              <a:spcAft>
                <a:spcPts val="600"/>
              </a:spcAft>
              <a:buFont typeface="Arial" pitchFamily="34" charset="0"/>
              <a:buChar char="•"/>
            </a:pPr>
            <a:r>
              <a:rPr lang="cs-CZ" dirty="0" smtClean="0"/>
              <a:t>získává a analyzuje </a:t>
            </a:r>
            <a:r>
              <a:rPr lang="cs-CZ" dirty="0" smtClean="0"/>
              <a:t>informace </a:t>
            </a:r>
            <a:r>
              <a:rPr lang="cs-CZ" dirty="0" smtClean="0"/>
              <a:t>o vzdělávání </a:t>
            </a:r>
            <a:r>
              <a:rPr lang="cs-CZ" dirty="0" smtClean="0"/>
              <a:t>, </a:t>
            </a:r>
            <a:r>
              <a:rPr lang="cs-CZ" dirty="0" smtClean="0"/>
              <a:t>sleduje a hodnotí efektivnost vzdělávací soustavy,</a:t>
            </a:r>
          </a:p>
          <a:p>
            <a:pPr lvl="1">
              <a:spcBef>
                <a:spcPts val="600"/>
              </a:spcBef>
              <a:spcAft>
                <a:spcPts val="600"/>
              </a:spcAft>
              <a:buFont typeface="Arial" pitchFamily="34" charset="0"/>
              <a:buChar char="•"/>
            </a:pPr>
            <a:r>
              <a:rPr lang="cs-CZ" dirty="0" smtClean="0"/>
              <a:t>zjišťuje </a:t>
            </a:r>
            <a:r>
              <a:rPr lang="cs-CZ" dirty="0" smtClean="0"/>
              <a:t>a hodnotí podmínky, průběh a výsledky </a:t>
            </a:r>
            <a:r>
              <a:rPr lang="cs-CZ" dirty="0" smtClean="0"/>
              <a:t>vzdělávání </a:t>
            </a:r>
            <a:endParaRPr lang="cs-CZ" dirty="0" smtClean="0"/>
          </a:p>
          <a:p>
            <a:pPr lvl="1">
              <a:spcBef>
                <a:spcPts val="600"/>
              </a:spcBef>
              <a:spcAft>
                <a:spcPts val="600"/>
              </a:spcAft>
              <a:buFont typeface="Arial" pitchFamily="34" charset="0"/>
              <a:buChar char="•"/>
            </a:pPr>
            <a:r>
              <a:rPr lang="cs-CZ" dirty="0" smtClean="0"/>
              <a:t>zjišťuje </a:t>
            </a:r>
            <a:r>
              <a:rPr lang="cs-CZ" dirty="0" smtClean="0"/>
              <a:t>a hodnotí naplnění školního vzdělávacího programu a jeho soulad s právními předpisy a rámcovým vzdělávacím </a:t>
            </a:r>
            <a:r>
              <a:rPr lang="cs-CZ" dirty="0" smtClean="0"/>
              <a:t>programem</a:t>
            </a:r>
            <a:endParaRPr lang="cs-CZ" dirty="0" smtClean="0"/>
          </a:p>
          <a:p>
            <a:pPr lvl="1">
              <a:spcBef>
                <a:spcPts val="600"/>
              </a:spcBef>
              <a:spcAft>
                <a:spcPts val="600"/>
              </a:spcAft>
              <a:buFont typeface="Arial" pitchFamily="34" charset="0"/>
              <a:buChar char="•"/>
            </a:pPr>
            <a:r>
              <a:rPr lang="cs-CZ" dirty="0" smtClean="0"/>
              <a:t>vykonává </a:t>
            </a:r>
            <a:r>
              <a:rPr lang="cs-CZ" dirty="0" smtClean="0"/>
              <a:t>kontrolu dodržování právních předpisů</a:t>
            </a:r>
            <a:r>
              <a:rPr lang="cs-CZ" dirty="0" smtClean="0"/>
              <a:t>, </a:t>
            </a:r>
            <a:endParaRPr lang="cs-CZ" dirty="0" smtClean="0"/>
          </a:p>
          <a:p>
            <a:pPr lvl="1">
              <a:spcBef>
                <a:spcPts val="600"/>
              </a:spcBef>
              <a:spcAft>
                <a:spcPts val="600"/>
              </a:spcAft>
              <a:buFont typeface="Arial" pitchFamily="34" charset="0"/>
              <a:buChar char="•"/>
            </a:pPr>
            <a:r>
              <a:rPr lang="cs-CZ" dirty="0" smtClean="0"/>
              <a:t>vykonává </a:t>
            </a:r>
            <a:r>
              <a:rPr lang="cs-CZ" dirty="0" err="1" smtClean="0"/>
              <a:t>veřejnosprávní</a:t>
            </a:r>
            <a:r>
              <a:rPr lang="cs-CZ" dirty="0" smtClean="0"/>
              <a:t> </a:t>
            </a:r>
            <a:r>
              <a:rPr lang="cs-CZ" dirty="0" smtClean="0"/>
              <a:t>kontrolu </a:t>
            </a:r>
            <a:r>
              <a:rPr lang="cs-CZ" dirty="0" smtClean="0"/>
              <a:t>využívání finančních </a:t>
            </a:r>
            <a:r>
              <a:rPr lang="cs-CZ" dirty="0" smtClean="0"/>
              <a:t/>
            </a:r>
            <a:br>
              <a:rPr lang="cs-CZ" dirty="0" smtClean="0"/>
            </a:br>
            <a:r>
              <a:rPr lang="cs-CZ" dirty="0" smtClean="0"/>
              <a:t>prostředků </a:t>
            </a:r>
            <a:r>
              <a:rPr lang="cs-CZ" dirty="0" smtClean="0"/>
              <a:t>státního </a:t>
            </a:r>
            <a:r>
              <a:rPr lang="cs-CZ" dirty="0" smtClean="0"/>
              <a:t>rozpočtu</a:t>
            </a:r>
            <a:endParaRPr lang="cs-CZ" sz="2400" dirty="0" smtClean="0"/>
          </a:p>
        </p:txBody>
      </p:sp>
      <p:sp>
        <p:nvSpPr>
          <p:cNvPr id="5" name="矩形 2"/>
          <p:cNvSpPr/>
          <p:nvPr/>
        </p:nvSpPr>
        <p:spPr>
          <a:xfrm>
            <a:off x="467544" y="620688"/>
            <a:ext cx="8064896" cy="769441"/>
          </a:xfrm>
          <a:prstGeom prst="rect">
            <a:avLst/>
          </a:prstGeom>
        </p:spPr>
        <p:txBody>
          <a:bodyPr wrap="square">
            <a:spAutoFit/>
          </a:bodyPr>
          <a:lstStyle/>
          <a:p>
            <a:r>
              <a:rPr lang="cs-CZ" sz="4400" dirty="0" smtClean="0"/>
              <a:t>Orgány veřejné správy </a:t>
            </a:r>
            <a:r>
              <a:rPr lang="cs-CZ" sz="4400" dirty="0" err="1" smtClean="0"/>
              <a:t>ost</a:t>
            </a:r>
            <a:r>
              <a:rPr lang="cs-CZ" sz="4400" dirty="0" smtClean="0"/>
              <a:t>. školství </a:t>
            </a:r>
            <a:r>
              <a:rPr lang="cs-CZ" altLang="zh-CN" sz="4400" dirty="0" smtClean="0">
                <a:ea typeface="宋体" charset="-122"/>
              </a:rPr>
              <a:t> </a:t>
            </a:r>
            <a:endParaRPr lang="zh-CN" altLang="en-US" sz="4400" b="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488832" cy="4493538"/>
          </a:xfrm>
          <a:prstGeom prst="rect">
            <a:avLst/>
          </a:prstGeom>
          <a:noFill/>
        </p:spPr>
        <p:txBody>
          <a:bodyPr wrap="square" rtlCol="0">
            <a:spAutoFit/>
          </a:bodyPr>
          <a:lstStyle/>
          <a:p>
            <a:pPr lvl="0">
              <a:spcBef>
                <a:spcPts val="600"/>
              </a:spcBef>
              <a:spcAft>
                <a:spcPts val="600"/>
              </a:spcAft>
            </a:pPr>
            <a:r>
              <a:rPr lang="cs-CZ" sz="2000" b="1" dirty="0" smtClean="0"/>
              <a:t>MŠMT </a:t>
            </a:r>
            <a:r>
              <a:rPr lang="cs-CZ" sz="2000" dirty="0" smtClean="0"/>
              <a:t>řídí výkon státní správy ve školství a odpovídá za stav, koncepci a rozvoj vzdělávací soustavy</a:t>
            </a:r>
          </a:p>
          <a:p>
            <a:pPr lvl="0">
              <a:spcBef>
                <a:spcPts val="600"/>
              </a:spcBef>
              <a:spcAft>
                <a:spcPts val="600"/>
              </a:spcAft>
              <a:buFont typeface="Arial" pitchFamily="34" charset="0"/>
              <a:buChar char="•"/>
            </a:pPr>
            <a:r>
              <a:rPr lang="cs-CZ" sz="2000" dirty="0" smtClean="0"/>
              <a:t>plní úkoly nadřízeného správního orgánu KÚ při rozhodování o P &amp;P fyzických nebo právnických osob v oblasti veřejné správy.</a:t>
            </a:r>
          </a:p>
          <a:p>
            <a:pPr lvl="0">
              <a:spcBef>
                <a:spcPts val="600"/>
              </a:spcBef>
              <a:spcAft>
                <a:spcPts val="600"/>
              </a:spcAft>
              <a:buFont typeface="Arial" pitchFamily="34" charset="0"/>
              <a:buChar char="•"/>
            </a:pPr>
            <a:r>
              <a:rPr lang="cs-CZ" sz="2000" dirty="0" smtClean="0"/>
              <a:t>zřizuje a zrušuje</a:t>
            </a:r>
          </a:p>
          <a:p>
            <a:pPr marL="171450" lvl="1">
              <a:spcBef>
                <a:spcPts val="600"/>
              </a:spcBef>
              <a:spcAft>
                <a:spcPts val="600"/>
              </a:spcAft>
              <a:buFont typeface="Arial" pitchFamily="34" charset="0"/>
              <a:buChar char="•"/>
            </a:pPr>
            <a:r>
              <a:rPr lang="cs-CZ" dirty="0" smtClean="0"/>
              <a:t>školská zařízení pro výkon ústavní výchovy nebo ochranné výchovy a školská zařízení pro preventivně výchovnou péči, jakož i mateřské, základní a střední školy pro děti a žáky umístěné v těchto školských zařízeních,</a:t>
            </a:r>
          </a:p>
          <a:p>
            <a:pPr marL="171450" lvl="1">
              <a:spcBef>
                <a:spcPts val="600"/>
              </a:spcBef>
              <a:spcAft>
                <a:spcPts val="600"/>
              </a:spcAft>
              <a:buFont typeface="Arial" pitchFamily="34" charset="0"/>
              <a:buChar char="•"/>
            </a:pPr>
            <a:r>
              <a:rPr lang="cs-CZ" dirty="0" smtClean="0"/>
              <a:t>zařízení pro další vzdělávání pedagogických pracovníků,</a:t>
            </a:r>
          </a:p>
          <a:p>
            <a:pPr marL="171450" lvl="1">
              <a:spcBef>
                <a:spcPts val="600"/>
              </a:spcBef>
              <a:spcAft>
                <a:spcPts val="600"/>
              </a:spcAft>
              <a:buFont typeface="Arial" pitchFamily="34" charset="0"/>
              <a:buChar char="•"/>
            </a:pPr>
            <a:r>
              <a:rPr lang="cs-CZ" dirty="0" smtClean="0"/>
              <a:t>mateřské, základní a střední školy s vyučovacím jazykem národnostní menšiny, pokud je nezřídí obec, svazek obcí nebo kraj,</a:t>
            </a:r>
          </a:p>
          <a:p>
            <a:pPr marL="171450" lvl="1">
              <a:spcBef>
                <a:spcPts val="600"/>
              </a:spcBef>
              <a:spcAft>
                <a:spcPts val="600"/>
              </a:spcAft>
              <a:buFont typeface="Arial" pitchFamily="34" charset="0"/>
              <a:buChar char="•"/>
            </a:pPr>
            <a:r>
              <a:rPr lang="cs-CZ" dirty="0" smtClean="0"/>
              <a:t>školy, jejichž činnost je upravena mezinárodními smlouvami</a:t>
            </a:r>
            <a:r>
              <a:rPr lang="cs-CZ" dirty="0" smtClean="0"/>
              <a:t>.</a:t>
            </a:r>
            <a:endParaRPr lang="cs-CZ" dirty="0" smtClean="0"/>
          </a:p>
        </p:txBody>
      </p:sp>
      <p:sp>
        <p:nvSpPr>
          <p:cNvPr id="5" name="矩形 2"/>
          <p:cNvSpPr/>
          <p:nvPr/>
        </p:nvSpPr>
        <p:spPr>
          <a:xfrm>
            <a:off x="467544" y="620688"/>
            <a:ext cx="8064896" cy="769441"/>
          </a:xfrm>
          <a:prstGeom prst="rect">
            <a:avLst/>
          </a:prstGeom>
        </p:spPr>
        <p:txBody>
          <a:bodyPr wrap="square">
            <a:spAutoFit/>
          </a:bodyPr>
          <a:lstStyle/>
          <a:p>
            <a:r>
              <a:rPr lang="cs-CZ" sz="4400" dirty="0" smtClean="0"/>
              <a:t>Orgány veřejné správy </a:t>
            </a:r>
            <a:r>
              <a:rPr lang="cs-CZ" sz="4400" dirty="0" err="1" smtClean="0"/>
              <a:t>ost</a:t>
            </a:r>
            <a:r>
              <a:rPr lang="cs-CZ" sz="4400" dirty="0" smtClean="0"/>
              <a:t>. školství </a:t>
            </a:r>
            <a:r>
              <a:rPr lang="cs-CZ" altLang="zh-CN" sz="4400" dirty="0" smtClean="0">
                <a:ea typeface="宋体" charset="-122"/>
              </a:rPr>
              <a:t> </a:t>
            </a:r>
            <a:endParaRPr lang="zh-CN" altLang="en-US" sz="44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smtClean="0"/>
              <a:t>Orgány veřejné správy </a:t>
            </a:r>
            <a:r>
              <a:rPr lang="cs-CZ" sz="4400" dirty="0" err="1" smtClean="0"/>
              <a:t>ost</a:t>
            </a:r>
            <a:r>
              <a:rPr lang="cs-CZ" sz="4400" dirty="0" smtClean="0"/>
              <a:t>. školství </a:t>
            </a:r>
            <a:r>
              <a:rPr lang="cs-CZ" altLang="zh-CN" sz="4400" dirty="0" smtClean="0">
                <a:ea typeface="宋体" charset="-122"/>
              </a:rPr>
              <a:t> </a:t>
            </a:r>
            <a:endParaRPr lang="zh-CN" altLang="en-US" sz="4400" b="1" dirty="0"/>
          </a:p>
        </p:txBody>
      </p:sp>
      <p:sp>
        <p:nvSpPr>
          <p:cNvPr id="4" name="TextovéPole 3"/>
          <p:cNvSpPr txBox="1"/>
          <p:nvPr/>
        </p:nvSpPr>
        <p:spPr>
          <a:xfrm>
            <a:off x="755576" y="1484784"/>
            <a:ext cx="7488832" cy="4401205"/>
          </a:xfrm>
          <a:prstGeom prst="rect">
            <a:avLst/>
          </a:prstGeom>
          <a:noFill/>
        </p:spPr>
        <p:txBody>
          <a:bodyPr wrap="square" rtlCol="0">
            <a:spAutoFit/>
          </a:bodyPr>
          <a:lstStyle/>
          <a:p>
            <a:pPr lvl="0">
              <a:spcBef>
                <a:spcPts val="600"/>
              </a:spcBef>
              <a:spcAft>
                <a:spcPts val="600"/>
              </a:spcAft>
            </a:pPr>
            <a:r>
              <a:rPr lang="cs-CZ" sz="2000" b="1" dirty="0" smtClean="0"/>
              <a:t>Obec</a:t>
            </a:r>
          </a:p>
          <a:p>
            <a:pPr>
              <a:spcBef>
                <a:spcPts val="600"/>
              </a:spcBef>
              <a:spcAft>
                <a:spcPts val="600"/>
              </a:spcAft>
              <a:buFont typeface="Arial" pitchFamily="34" charset="0"/>
              <a:buChar char="•"/>
            </a:pPr>
            <a:r>
              <a:rPr lang="cs-CZ" sz="2000" dirty="0" smtClean="0"/>
              <a:t>je povinna zajistit podmínky pro plnění </a:t>
            </a:r>
            <a:r>
              <a:rPr lang="cs-CZ" sz="2000" u="sng" dirty="0" smtClean="0"/>
              <a:t>povinné školní docházky </a:t>
            </a:r>
            <a:r>
              <a:rPr lang="cs-CZ" sz="2000" dirty="0" smtClean="0"/>
              <a:t>=&gt; zřizuje základní školu, nebo zajišťuje plnění povinné školní docházky v základní škole zřizované jinou obcí nebo svazkem obcí</a:t>
            </a:r>
          </a:p>
          <a:p>
            <a:pPr>
              <a:spcBef>
                <a:spcPts val="600"/>
              </a:spcBef>
              <a:spcAft>
                <a:spcPts val="600"/>
              </a:spcAft>
              <a:buFont typeface="Arial" pitchFamily="34" charset="0"/>
              <a:buChar char="•"/>
            </a:pPr>
            <a:r>
              <a:rPr lang="cs-CZ" sz="2000" dirty="0" smtClean="0"/>
              <a:t>Též je povinna zajistit plnění </a:t>
            </a:r>
            <a:r>
              <a:rPr lang="cs-CZ" sz="2000" u="sng" dirty="0" smtClean="0"/>
              <a:t>předškolní docházky v posledním roce</a:t>
            </a:r>
          </a:p>
          <a:p>
            <a:pPr>
              <a:spcBef>
                <a:spcPts val="600"/>
              </a:spcBef>
              <a:spcAft>
                <a:spcPts val="600"/>
              </a:spcAft>
              <a:buFont typeface="Arial" pitchFamily="34" charset="0"/>
              <a:buChar char="•"/>
            </a:pPr>
            <a:r>
              <a:rPr lang="cs-CZ" sz="2000" dirty="0" smtClean="0"/>
              <a:t>Dále zřizuje mateřské školy, mateřské a základní školy s vyučovacím jazykem národnostní menšiny a zařízení </a:t>
            </a:r>
            <a:r>
              <a:rPr lang="cs-CZ" sz="2000" u="sng" dirty="0" smtClean="0"/>
              <a:t>školního stravování</a:t>
            </a:r>
          </a:p>
          <a:p>
            <a:pPr>
              <a:spcBef>
                <a:spcPts val="600"/>
              </a:spcBef>
              <a:spcAft>
                <a:spcPts val="600"/>
              </a:spcAft>
              <a:buFont typeface="Arial" pitchFamily="34" charset="0"/>
              <a:buChar char="•"/>
            </a:pPr>
            <a:r>
              <a:rPr lang="cs-CZ" sz="2000" u="sng" dirty="0" smtClean="0"/>
              <a:t>Může též </a:t>
            </a:r>
            <a:r>
              <a:rPr lang="cs-CZ" sz="2000" dirty="0" smtClean="0"/>
              <a:t>zřizovat základní umělecké školy, školská zařízení pro zájmové vzdělávání a </a:t>
            </a:r>
            <a:br>
              <a:rPr lang="cs-CZ" sz="2000" dirty="0" smtClean="0"/>
            </a:br>
            <a:r>
              <a:rPr lang="cs-CZ" sz="2000" dirty="0" smtClean="0"/>
              <a:t>školská účelová zařízení a školy nebo školská zařízení, které jinak zřizuje kraj nebo ministerstvo, pokud prokáže potřebné finanční, materiální a personální zabezpečení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smtClean="0"/>
              <a:t>Orgány veřejné správy </a:t>
            </a:r>
            <a:r>
              <a:rPr lang="cs-CZ" sz="4400" dirty="0" err="1" smtClean="0"/>
              <a:t>ost</a:t>
            </a:r>
            <a:r>
              <a:rPr lang="cs-CZ" sz="4400" dirty="0" smtClean="0"/>
              <a:t>. školství </a:t>
            </a:r>
            <a:r>
              <a:rPr lang="cs-CZ" altLang="zh-CN" sz="4400" dirty="0" smtClean="0">
                <a:ea typeface="宋体" charset="-122"/>
              </a:rPr>
              <a:t> </a:t>
            </a:r>
            <a:endParaRPr lang="zh-CN" altLang="en-US" sz="4400" b="1" dirty="0"/>
          </a:p>
        </p:txBody>
      </p:sp>
      <p:sp>
        <p:nvSpPr>
          <p:cNvPr id="4" name="TextovéPole 3"/>
          <p:cNvSpPr txBox="1"/>
          <p:nvPr/>
        </p:nvSpPr>
        <p:spPr>
          <a:xfrm>
            <a:off x="611560" y="1484784"/>
            <a:ext cx="7776864" cy="5478423"/>
          </a:xfrm>
          <a:prstGeom prst="rect">
            <a:avLst/>
          </a:prstGeom>
          <a:noFill/>
        </p:spPr>
        <p:txBody>
          <a:bodyPr wrap="square" rtlCol="0">
            <a:spAutoFit/>
          </a:bodyPr>
          <a:lstStyle/>
          <a:p>
            <a:pPr>
              <a:spcBef>
                <a:spcPts val="600"/>
              </a:spcBef>
              <a:spcAft>
                <a:spcPts val="600"/>
              </a:spcAft>
            </a:pPr>
            <a:r>
              <a:rPr lang="cs-CZ" sz="2000" b="1" dirty="0" smtClean="0"/>
              <a:t>Kraj</a:t>
            </a:r>
          </a:p>
          <a:p>
            <a:pPr lvl="0">
              <a:spcBef>
                <a:spcPts val="600"/>
              </a:spcBef>
              <a:spcAft>
                <a:spcPts val="600"/>
              </a:spcAft>
              <a:buFont typeface="Arial" pitchFamily="34" charset="0"/>
              <a:buChar char="•"/>
            </a:pPr>
            <a:r>
              <a:rPr lang="cs-CZ" sz="2000" dirty="0" smtClean="0"/>
              <a:t>je povinen zajistit podmínky pro uskutečňování středního a vyššího </a:t>
            </a:r>
            <a:r>
              <a:rPr lang="cs-CZ" sz="2000" dirty="0" err="1" smtClean="0"/>
              <a:t>odb</a:t>
            </a:r>
            <a:r>
              <a:rPr lang="cs-CZ" sz="2000" dirty="0" smtClean="0"/>
              <a:t>. vzdělávání, </a:t>
            </a:r>
            <a:r>
              <a:rPr lang="cs-CZ" sz="2000" dirty="0" err="1" smtClean="0"/>
              <a:t>vzdělávání</a:t>
            </a:r>
            <a:r>
              <a:rPr lang="cs-CZ" sz="2000" dirty="0" smtClean="0"/>
              <a:t> dětí, žáků a studentů se zdravotním postižením a zdravotním znevýhodněním, dále jazykového, základního uměleckého a zájmového vzdělávání a pro výkon ústavní výchovy =&gt; zřizuje</a:t>
            </a:r>
          </a:p>
          <a:p>
            <a:pPr lvl="0">
              <a:spcBef>
                <a:spcPts val="600"/>
              </a:spcBef>
              <a:spcAft>
                <a:spcPts val="600"/>
              </a:spcAft>
              <a:buFont typeface="Arial" pitchFamily="34" charset="0"/>
              <a:buChar char="•"/>
            </a:pPr>
            <a:r>
              <a:rPr lang="cs-CZ" sz="2000" dirty="0" smtClean="0"/>
              <a:t>SŠ (vč. SŠ s vyučovaným jazykem národnostní menšiny), VOŠ</a:t>
            </a:r>
          </a:p>
          <a:p>
            <a:pPr lvl="0">
              <a:spcBef>
                <a:spcPts val="600"/>
              </a:spcBef>
              <a:spcAft>
                <a:spcPts val="600"/>
              </a:spcAft>
              <a:buFont typeface="Arial" pitchFamily="34" charset="0"/>
              <a:buChar char="•"/>
            </a:pPr>
            <a:r>
              <a:rPr lang="cs-CZ" sz="2000" dirty="0" smtClean="0"/>
              <a:t>mateřské, základní, střední školy a školská zařízení pro děti a žáky se zdravotním postižením, základní školy speciální,</a:t>
            </a:r>
          </a:p>
          <a:p>
            <a:pPr lvl="0">
              <a:spcBef>
                <a:spcPts val="600"/>
              </a:spcBef>
              <a:spcAft>
                <a:spcPts val="600"/>
              </a:spcAft>
              <a:buFont typeface="Arial" pitchFamily="34" charset="0"/>
              <a:buChar char="•"/>
            </a:pPr>
            <a:r>
              <a:rPr lang="cs-CZ" sz="2000" dirty="0" smtClean="0"/>
              <a:t>školy při zdravotnických zařízeních, školská výchovná a ubytovací zařízení a zařízení školního stravování pro děti, žáky a studenty škol, které zřizuje,</a:t>
            </a:r>
          </a:p>
          <a:p>
            <a:pPr lvl="0">
              <a:spcBef>
                <a:spcPts val="600"/>
              </a:spcBef>
              <a:spcAft>
                <a:spcPts val="600"/>
              </a:spcAft>
              <a:buFont typeface="Arial" pitchFamily="34" charset="0"/>
              <a:buChar char="•"/>
            </a:pPr>
            <a:r>
              <a:rPr lang="cs-CZ" sz="2000" dirty="0" smtClean="0"/>
              <a:t>jazykové školy s právem státní jazykové zkoušky, základní umělecké školy, školská zařízení pro zájmové vzdělávání a dětské domovy.</a:t>
            </a:r>
          </a:p>
          <a:p>
            <a:pPr lvl="0">
              <a:spcBef>
                <a:spcPts val="600"/>
              </a:spcBef>
              <a:spcAft>
                <a:spcPts val="600"/>
              </a:spcAft>
            </a:pPr>
            <a:r>
              <a:rPr lang="cs-CZ" sz="2000" dirty="0" smtClean="0"/>
              <a:t>(dále může § 1812 odst. 2)</a:t>
            </a:r>
          </a:p>
          <a:p>
            <a:pPr lvl="0">
              <a:spcBef>
                <a:spcPts val="600"/>
              </a:spcBef>
              <a:spcAft>
                <a:spcPts val="600"/>
              </a:spcAft>
            </a:pPr>
            <a:r>
              <a:rPr lang="cs-CZ" sz="2000" b="1" dirty="0" smtClean="0"/>
              <a:t>MŠMT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smtClean="0"/>
              <a:t>Orgány veřejné správy </a:t>
            </a:r>
            <a:r>
              <a:rPr lang="cs-CZ" sz="4400" dirty="0" err="1" smtClean="0"/>
              <a:t>ost</a:t>
            </a:r>
            <a:r>
              <a:rPr lang="cs-CZ" sz="4400" dirty="0" smtClean="0"/>
              <a:t>. školství </a:t>
            </a:r>
            <a:r>
              <a:rPr lang="cs-CZ" altLang="zh-CN" sz="4400" dirty="0" smtClean="0">
                <a:ea typeface="宋体" charset="-122"/>
              </a:rPr>
              <a:t> </a:t>
            </a:r>
            <a:endParaRPr lang="zh-CN" altLang="en-US" sz="4400" b="1" dirty="0"/>
          </a:p>
        </p:txBody>
      </p:sp>
      <p:sp>
        <p:nvSpPr>
          <p:cNvPr id="4" name="TextovéPole 3"/>
          <p:cNvSpPr txBox="1"/>
          <p:nvPr/>
        </p:nvSpPr>
        <p:spPr>
          <a:xfrm>
            <a:off x="755576" y="1484784"/>
            <a:ext cx="7488832" cy="4093428"/>
          </a:xfrm>
          <a:prstGeom prst="rect">
            <a:avLst/>
          </a:prstGeom>
          <a:noFill/>
        </p:spPr>
        <p:txBody>
          <a:bodyPr wrap="square" rtlCol="0">
            <a:spAutoFit/>
          </a:bodyPr>
          <a:lstStyle/>
          <a:p>
            <a:pPr lvl="0">
              <a:spcBef>
                <a:spcPts val="600"/>
              </a:spcBef>
              <a:spcAft>
                <a:spcPts val="600"/>
              </a:spcAft>
            </a:pPr>
            <a:r>
              <a:rPr lang="cs-CZ" sz="2000" b="1" dirty="0" smtClean="0"/>
              <a:t>Krajský úřad</a:t>
            </a:r>
          </a:p>
          <a:p>
            <a:pPr>
              <a:spcBef>
                <a:spcPts val="600"/>
              </a:spcBef>
              <a:spcAft>
                <a:spcPts val="600"/>
              </a:spcAft>
            </a:pPr>
            <a:r>
              <a:rPr lang="cs-CZ" sz="2000" dirty="0" smtClean="0"/>
              <a:t>v některých případech jedná jako prvoinstanční, jinak plní úkoly nadřízeného správního orgánu ředitelů škol a školských zařízení, které zřizuje stát, kraj, obec nebo svazek obcí</a:t>
            </a:r>
          </a:p>
          <a:p>
            <a:pPr lvl="0">
              <a:spcBef>
                <a:spcPts val="600"/>
              </a:spcBef>
              <a:spcAft>
                <a:spcPts val="600"/>
              </a:spcAft>
            </a:pPr>
            <a:r>
              <a:rPr lang="cs-CZ" sz="2000" b="1" dirty="0" smtClean="0"/>
              <a:t>Obecní úřad</a:t>
            </a:r>
          </a:p>
          <a:p>
            <a:pPr lvl="0">
              <a:spcBef>
                <a:spcPts val="600"/>
              </a:spcBef>
              <a:spcAft>
                <a:spcPts val="600"/>
              </a:spcAft>
            </a:pPr>
            <a:r>
              <a:rPr lang="cs-CZ" sz="2000" dirty="0" smtClean="0"/>
              <a:t>předává krajskému úřadu zákonem vymezené údaje z dokumentace škol a školských zařízení a ze školních matrik</a:t>
            </a:r>
          </a:p>
          <a:p>
            <a:pPr lvl="0">
              <a:spcBef>
                <a:spcPts val="600"/>
              </a:spcBef>
              <a:spcAft>
                <a:spcPts val="600"/>
              </a:spcAft>
            </a:pPr>
            <a:r>
              <a:rPr lang="cs-CZ" sz="2000" dirty="0" smtClean="0"/>
              <a:t>spolupůsobí při rozepisování a poskytování finančních prostředků státního rozpočtu PO vykonávajícím činnost škol a školských zařízení, </a:t>
            </a:r>
            <a:r>
              <a:rPr lang="cs-CZ" sz="2000" dirty="0" err="1" smtClean="0"/>
              <a:t>kt</a:t>
            </a:r>
            <a:r>
              <a:rPr lang="cs-CZ" sz="2000" dirty="0" smtClean="0"/>
              <a:t>. zřizují obce nebo svazky obcí, a zpracovává a předkládá krajskému úřadu rozbory hospodaření s finančními prostředky státního rozpočtu.</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520964" cy="769441"/>
          </a:xfrm>
          <a:prstGeom prst="rect">
            <a:avLst/>
          </a:prstGeom>
        </p:spPr>
        <p:txBody>
          <a:bodyPr wrap="none">
            <a:spAutoFit/>
          </a:bodyPr>
          <a:lstStyle/>
          <a:p>
            <a:r>
              <a:rPr lang="cs-CZ" altLang="zh-CN" sz="4400" dirty="0" smtClean="0">
                <a:ea typeface="宋体" charset="-122"/>
              </a:rPr>
              <a:t>Správní proces</a:t>
            </a:r>
            <a:endParaRPr lang="zh-CN" altLang="en-US" sz="4400" b="1" dirty="0"/>
          </a:p>
        </p:txBody>
      </p:sp>
      <p:sp>
        <p:nvSpPr>
          <p:cNvPr id="4" name="TextovéPole 3"/>
          <p:cNvSpPr txBox="1"/>
          <p:nvPr/>
        </p:nvSpPr>
        <p:spPr>
          <a:xfrm>
            <a:off x="827584" y="1700808"/>
            <a:ext cx="7816382" cy="3354765"/>
          </a:xfrm>
          <a:prstGeom prst="rect">
            <a:avLst/>
          </a:prstGeom>
          <a:noFill/>
        </p:spPr>
        <p:txBody>
          <a:bodyPr wrap="square" rtlCol="0">
            <a:spAutoFit/>
          </a:bodyPr>
          <a:lstStyle/>
          <a:p>
            <a:pPr>
              <a:spcBef>
                <a:spcPts val="600"/>
              </a:spcBef>
              <a:spcAft>
                <a:spcPts val="600"/>
              </a:spcAft>
            </a:pPr>
            <a:r>
              <a:rPr lang="cs-CZ" sz="2400" dirty="0" smtClean="0"/>
              <a:t>Až </a:t>
            </a:r>
            <a:r>
              <a:rPr lang="cs-CZ" sz="2400" dirty="0" smtClean="0"/>
              <a:t>na výjimky </a:t>
            </a:r>
            <a:r>
              <a:rPr lang="cs-CZ" sz="2400" u="sng" dirty="0" smtClean="0"/>
              <a:t>obecný správní proces </a:t>
            </a:r>
            <a:r>
              <a:rPr lang="cs-CZ" sz="2400" dirty="0" smtClean="0"/>
              <a:t>(§183)</a:t>
            </a:r>
          </a:p>
          <a:p>
            <a:pPr marL="457200" indent="-457200">
              <a:spcBef>
                <a:spcPts val="600"/>
              </a:spcBef>
              <a:spcAft>
                <a:spcPts val="600"/>
              </a:spcAft>
              <a:buAutoNum type="arabicParenBoth"/>
            </a:pPr>
            <a:r>
              <a:rPr lang="cs-CZ" sz="2400" dirty="0" smtClean="0"/>
              <a:t>Pokud tento zákon nestanoví jinak, vztahuje se na rozhodování o právech a povinnostech fyzických a právnických osob v oblasti státní správy podle tohoto zákona správní řád</a:t>
            </a:r>
          </a:p>
          <a:p>
            <a:pPr marL="457200" indent="-457200">
              <a:spcBef>
                <a:spcPts val="600"/>
              </a:spcBef>
              <a:spcAft>
                <a:spcPts val="600"/>
              </a:spcAft>
              <a:buAutoNum type="arabicParenBoth"/>
            </a:pPr>
            <a:r>
              <a:rPr lang="cs-CZ" sz="2400" dirty="0" smtClean="0"/>
              <a:t>Správní řád se nevztahuje na rozhodování podle §27 odst. 1, §74 odst. 9 písm. c), §80 odst. 8, §82, §90 odst. 12 a §102 odst. 9.</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87624" y="1340768"/>
            <a:ext cx="3600400" cy="584775"/>
          </a:xfrm>
          <a:prstGeom prst="rect">
            <a:avLst/>
          </a:prstGeom>
          <a:noFill/>
        </p:spPr>
        <p:txBody>
          <a:bodyPr wrap="square" rtlCol="0">
            <a:spAutoFit/>
          </a:bodyPr>
          <a:lstStyle/>
          <a:p>
            <a:r>
              <a:rPr lang="cs-CZ" sz="3200" b="1" dirty="0" smtClean="0"/>
              <a:t>Vysoké školství</a:t>
            </a:r>
            <a:endParaRPr lang="cs-CZ" sz="3200" b="1"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smtClean="0">
                <a:ea typeface="宋体" charset="-122"/>
              </a:rPr>
              <a:t>Základní pojmy a instituty</a:t>
            </a:r>
            <a:endParaRPr lang="zh-CN" altLang="en-US" sz="4400" b="1" dirty="0"/>
          </a:p>
        </p:txBody>
      </p:sp>
      <p:sp>
        <p:nvSpPr>
          <p:cNvPr id="4" name="TextovéPole 3"/>
          <p:cNvSpPr txBox="1"/>
          <p:nvPr/>
        </p:nvSpPr>
        <p:spPr>
          <a:xfrm>
            <a:off x="1043608" y="1556792"/>
            <a:ext cx="6912768" cy="4791442"/>
          </a:xfrm>
          <a:prstGeom prst="rect">
            <a:avLst/>
          </a:prstGeom>
          <a:noFill/>
        </p:spPr>
        <p:txBody>
          <a:bodyPr wrap="square" rtlCol="0">
            <a:spAutoFit/>
          </a:bodyPr>
          <a:lstStyle/>
          <a:p>
            <a:pPr>
              <a:spcBef>
                <a:spcPts val="600"/>
              </a:spcBef>
              <a:spcAft>
                <a:spcPts val="600"/>
              </a:spcAft>
            </a:pPr>
            <a:r>
              <a:rPr lang="cs-CZ" sz="2400" b="1" u="sng" dirty="0" smtClean="0"/>
              <a:t>Vysoké školství</a:t>
            </a:r>
          </a:p>
          <a:p>
            <a:pPr>
              <a:spcBef>
                <a:spcPts val="600"/>
              </a:spcBef>
              <a:spcAft>
                <a:spcPts val="600"/>
              </a:spcAft>
            </a:pPr>
            <a:r>
              <a:rPr lang="cs-CZ" sz="2400" dirty="0" smtClean="0"/>
              <a:t>Vysoká škola -&gt; veřejná, státní, soukromá</a:t>
            </a:r>
          </a:p>
          <a:p>
            <a:pPr>
              <a:spcBef>
                <a:spcPts val="600"/>
              </a:spcBef>
              <a:spcAft>
                <a:spcPts val="600"/>
              </a:spcAft>
            </a:pPr>
            <a:r>
              <a:rPr lang="cs-CZ" sz="2400" dirty="0" smtClean="0"/>
              <a:t>Fakulta (jen u </a:t>
            </a:r>
            <a:r>
              <a:rPr lang="cs-CZ" sz="2400" dirty="0" err="1" smtClean="0"/>
              <a:t>uni</a:t>
            </a:r>
            <a:r>
              <a:rPr lang="cs-CZ" sz="2400" dirty="0" smtClean="0"/>
              <a:t>)</a:t>
            </a:r>
          </a:p>
          <a:p>
            <a:pPr>
              <a:spcBef>
                <a:spcPts val="600"/>
              </a:spcBef>
              <a:spcAft>
                <a:spcPts val="600"/>
              </a:spcAft>
            </a:pPr>
            <a:r>
              <a:rPr lang="cs-CZ" sz="2400" dirty="0" smtClean="0"/>
              <a:t>Akreditace, studijní program</a:t>
            </a:r>
          </a:p>
          <a:p>
            <a:pPr>
              <a:spcBef>
                <a:spcPts val="600"/>
              </a:spcBef>
              <a:spcAft>
                <a:spcPts val="600"/>
              </a:spcAft>
            </a:pPr>
            <a:r>
              <a:rPr lang="cs-CZ" sz="2400" dirty="0" smtClean="0"/>
              <a:t>Studium (začátek, konec, přerušení...)</a:t>
            </a:r>
          </a:p>
          <a:p>
            <a:pPr>
              <a:spcBef>
                <a:spcPts val="600"/>
              </a:spcBef>
              <a:spcAft>
                <a:spcPts val="600"/>
              </a:spcAft>
            </a:pPr>
            <a:r>
              <a:rPr lang="cs-CZ" sz="2400" dirty="0" smtClean="0"/>
              <a:t>Akademický pracovník (§ 70)</a:t>
            </a:r>
          </a:p>
          <a:p>
            <a:pPr>
              <a:spcBef>
                <a:spcPts val="600"/>
              </a:spcBef>
              <a:spcAft>
                <a:spcPts val="600"/>
              </a:spcAft>
            </a:pPr>
            <a:r>
              <a:rPr lang="cs-CZ" sz="2400" dirty="0" smtClean="0"/>
              <a:t>Student</a:t>
            </a:r>
          </a:p>
          <a:p>
            <a:pPr>
              <a:spcBef>
                <a:spcPts val="600"/>
              </a:spcBef>
              <a:spcAft>
                <a:spcPts val="600"/>
              </a:spcAft>
            </a:pPr>
            <a:r>
              <a:rPr lang="cs-CZ" sz="2400" dirty="0" smtClean="0"/>
              <a:t>Poplatek za studium, stipendium</a:t>
            </a:r>
          </a:p>
          <a:p>
            <a:pPr>
              <a:spcBef>
                <a:spcPts val="600"/>
              </a:spcBef>
              <a:spcAft>
                <a:spcPts val="600"/>
              </a:spcAft>
            </a:pPr>
            <a:r>
              <a:rPr lang="cs-CZ" sz="2400" dirty="0" smtClean="0"/>
              <a:t>Disciplinární přestupek</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3648" y="692696"/>
            <a:ext cx="3068276" cy="769441"/>
          </a:xfrm>
          <a:prstGeom prst="rect">
            <a:avLst/>
          </a:prstGeom>
        </p:spPr>
        <p:txBody>
          <a:bodyPr wrap="none">
            <a:spAutoFit/>
          </a:bodyPr>
          <a:lstStyle/>
          <a:p>
            <a:r>
              <a:rPr lang="cs-CZ" altLang="zh-CN" sz="4400" dirty="0" smtClean="0">
                <a:ea typeface="宋体" charset="-122"/>
              </a:rPr>
              <a:t>Vysoká škola</a:t>
            </a:r>
            <a:endParaRPr lang="zh-CN" altLang="en-US" sz="4400" b="1" dirty="0"/>
          </a:p>
        </p:txBody>
      </p:sp>
      <p:sp>
        <p:nvSpPr>
          <p:cNvPr id="4" name="TextovéPole 3"/>
          <p:cNvSpPr txBox="1"/>
          <p:nvPr/>
        </p:nvSpPr>
        <p:spPr>
          <a:xfrm>
            <a:off x="1043608" y="1700808"/>
            <a:ext cx="6912768" cy="4739759"/>
          </a:xfrm>
          <a:prstGeom prst="rect">
            <a:avLst/>
          </a:prstGeom>
          <a:noFill/>
        </p:spPr>
        <p:txBody>
          <a:bodyPr wrap="square" rtlCol="0">
            <a:spAutoFit/>
          </a:bodyPr>
          <a:lstStyle/>
          <a:p>
            <a:pPr>
              <a:spcBef>
                <a:spcPts val="600"/>
              </a:spcBef>
              <a:spcAft>
                <a:spcPts val="600"/>
              </a:spcAft>
            </a:pPr>
            <a:r>
              <a:rPr lang="cs-CZ" sz="2000" dirty="0" smtClean="0"/>
              <a:t>= instituce poskytující vysokoškolské vzdělání a stejně důrazně rozvíjející vědu, výzkum či uměleckou činnost</a:t>
            </a:r>
          </a:p>
          <a:p>
            <a:pPr>
              <a:spcBef>
                <a:spcPts val="600"/>
              </a:spcBef>
              <a:spcAft>
                <a:spcPts val="600"/>
              </a:spcAft>
            </a:pPr>
            <a:r>
              <a:rPr lang="cs-CZ" sz="2000" i="1" dirty="0" smtClean="0"/>
              <a:t>§ 1 stanoví, že VŠ jsou vrcholnými centry vzdělanosti, nezávislého poznání a tvůrčí činnosti, </a:t>
            </a:r>
            <a:r>
              <a:rPr lang="cs-CZ" sz="2000" dirty="0" smtClean="0"/>
              <a:t>mají výhradní právo</a:t>
            </a:r>
            <a:endParaRPr lang="cs-CZ" sz="2000" i="1" dirty="0" smtClean="0"/>
          </a:p>
          <a:p>
            <a:pPr>
              <a:spcBef>
                <a:spcPts val="600"/>
              </a:spcBef>
              <a:spcAft>
                <a:spcPts val="600"/>
              </a:spcAft>
              <a:buFont typeface="Arial" pitchFamily="34" charset="0"/>
              <a:buChar char="•"/>
            </a:pPr>
            <a:r>
              <a:rPr lang="cs-CZ" dirty="0" smtClean="0"/>
              <a:t>Přiznávat akademický titul</a:t>
            </a:r>
          </a:p>
          <a:p>
            <a:pPr>
              <a:spcBef>
                <a:spcPts val="600"/>
              </a:spcBef>
              <a:spcAft>
                <a:spcPts val="600"/>
              </a:spcAft>
              <a:buFont typeface="Arial" pitchFamily="34" charset="0"/>
              <a:buChar char="•"/>
            </a:pPr>
            <a:r>
              <a:rPr lang="cs-CZ" dirty="0" smtClean="0"/>
              <a:t>Konat habilitační řízení</a:t>
            </a:r>
          </a:p>
          <a:p>
            <a:pPr>
              <a:spcBef>
                <a:spcPts val="600"/>
              </a:spcBef>
              <a:spcAft>
                <a:spcPts val="600"/>
              </a:spcAft>
              <a:buFont typeface="Arial" pitchFamily="34" charset="0"/>
              <a:buChar char="•"/>
            </a:pPr>
            <a:r>
              <a:rPr lang="cs-CZ" dirty="0" smtClean="0"/>
              <a:t>Konat řízení ke jmenování profesorem</a:t>
            </a:r>
          </a:p>
          <a:p>
            <a:pPr>
              <a:spcBef>
                <a:spcPts val="600"/>
              </a:spcBef>
              <a:spcAft>
                <a:spcPts val="600"/>
              </a:spcAft>
              <a:buFont typeface="Arial" pitchFamily="34" charset="0"/>
              <a:buChar char="•"/>
            </a:pPr>
            <a:r>
              <a:rPr lang="cs-CZ" dirty="0" smtClean="0"/>
              <a:t>Používat akademické insignie a konat akademické obřady</a:t>
            </a:r>
          </a:p>
          <a:p>
            <a:pPr>
              <a:spcBef>
                <a:spcPts val="600"/>
              </a:spcBef>
              <a:spcAft>
                <a:spcPts val="600"/>
              </a:spcAft>
            </a:pPr>
            <a:r>
              <a:rPr lang="cs-CZ" sz="2000" i="1" dirty="0" smtClean="0"/>
              <a:t>V souladu s demokratickými principy umožňují přístup k VŠ vzdělání, získání odpovídající profesní kvalifikace a přípravu pro výzkumnou práci a další náročné odborné činnosti.</a:t>
            </a:r>
          </a:p>
          <a:p>
            <a:pPr>
              <a:spcBef>
                <a:spcPts val="600"/>
              </a:spcBef>
              <a:spcAft>
                <a:spcPts val="600"/>
              </a:spcAft>
            </a:pPr>
            <a:r>
              <a:rPr lang="cs-CZ" sz="2000" b="1" i="1" dirty="0" smtClean="0"/>
              <a:t>-&gt;</a:t>
            </a:r>
            <a:r>
              <a:rPr lang="cs-CZ" sz="2000" b="1" i="1" u="sng" dirty="0" smtClean="0"/>
              <a:t> studijní program</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smtClean="0">
                <a:ea typeface="宋体" charset="-122"/>
              </a:rPr>
              <a:t>Ústavní základy</a:t>
            </a:r>
            <a:endParaRPr lang="zh-CN" altLang="en-US" sz="4400" b="1" dirty="0"/>
          </a:p>
        </p:txBody>
      </p:sp>
      <p:sp>
        <p:nvSpPr>
          <p:cNvPr id="4" name="TextovéPole 3"/>
          <p:cNvSpPr txBox="1"/>
          <p:nvPr/>
        </p:nvSpPr>
        <p:spPr>
          <a:xfrm>
            <a:off x="714348" y="1285860"/>
            <a:ext cx="7643866" cy="4841975"/>
          </a:xfrm>
          <a:prstGeom prst="rect">
            <a:avLst/>
          </a:prstGeom>
          <a:noFill/>
        </p:spPr>
        <p:txBody>
          <a:bodyPr wrap="square" rtlCol="0">
            <a:spAutoFit/>
          </a:bodyPr>
          <a:lstStyle/>
          <a:p>
            <a:pPr>
              <a:spcBef>
                <a:spcPts val="600"/>
              </a:spcBef>
              <a:spcAft>
                <a:spcPts val="600"/>
              </a:spcAft>
            </a:pPr>
            <a:r>
              <a:rPr lang="cs-CZ" sz="2400" b="1" dirty="0" smtClean="0"/>
              <a:t>Čl. 33 LZPS</a:t>
            </a:r>
            <a:endParaRPr lang="cs-CZ" sz="2400" dirty="0" smtClean="0"/>
          </a:p>
          <a:p>
            <a:pPr>
              <a:spcBef>
                <a:spcPts val="600"/>
              </a:spcBef>
              <a:spcAft>
                <a:spcPts val="600"/>
              </a:spcAft>
            </a:pPr>
            <a:r>
              <a:rPr lang="cs-CZ" sz="2400" dirty="0" smtClean="0"/>
              <a:t>(1) Každý má právo na vzdělání. Školní docházka je povinná po dobu, kterou stanoví zákon.</a:t>
            </a:r>
          </a:p>
          <a:p>
            <a:pPr>
              <a:spcBef>
                <a:spcPts val="600"/>
              </a:spcBef>
              <a:spcAft>
                <a:spcPts val="600"/>
              </a:spcAft>
            </a:pPr>
            <a:r>
              <a:rPr lang="cs-CZ" sz="2400" dirty="0" smtClean="0"/>
              <a:t>(2) Občané mají právo na </a:t>
            </a:r>
            <a:r>
              <a:rPr lang="cs-CZ" sz="2400" b="1" dirty="0" smtClean="0"/>
              <a:t>bezplatné vzdělání </a:t>
            </a:r>
            <a:r>
              <a:rPr lang="cs-CZ" sz="2400" dirty="0" smtClean="0"/>
              <a:t>v základních a středních školách, </a:t>
            </a:r>
            <a:r>
              <a:rPr lang="cs-CZ" sz="2400" b="1" dirty="0" smtClean="0"/>
              <a:t>podle schopností občana a možností společnosti </a:t>
            </a:r>
            <a:r>
              <a:rPr lang="cs-CZ" sz="2400" dirty="0" smtClean="0"/>
              <a:t>též na vysokých školách.</a:t>
            </a:r>
          </a:p>
          <a:p>
            <a:pPr>
              <a:spcBef>
                <a:spcPts val="600"/>
              </a:spcBef>
              <a:spcAft>
                <a:spcPts val="600"/>
              </a:spcAft>
            </a:pPr>
            <a:r>
              <a:rPr lang="cs-CZ" sz="2400" dirty="0" smtClean="0"/>
              <a:t>(3) Zřizovat jiné školy než státní a vyučovat na nich lze jen za podmínek stanovených zákonem; na takových školách se může vzdělání poskytovat </a:t>
            </a:r>
            <a:r>
              <a:rPr lang="cs-CZ" sz="2400" b="1" dirty="0" smtClean="0"/>
              <a:t>za úplatu</a:t>
            </a:r>
            <a:r>
              <a:rPr lang="cs-CZ" sz="2400" dirty="0" smtClean="0"/>
              <a:t>.</a:t>
            </a:r>
          </a:p>
          <a:p>
            <a:pPr>
              <a:spcBef>
                <a:spcPts val="600"/>
              </a:spcBef>
              <a:spcAft>
                <a:spcPts val="600"/>
              </a:spcAft>
            </a:pPr>
            <a:r>
              <a:rPr lang="cs-CZ" sz="2400" dirty="0" smtClean="0"/>
              <a:t>(4) Zákon stanoví, za jakých podmínek mají občané </a:t>
            </a:r>
            <a:br>
              <a:rPr lang="cs-CZ" sz="2400" dirty="0" smtClean="0"/>
            </a:br>
            <a:r>
              <a:rPr lang="cs-CZ" sz="2400" dirty="0" smtClean="0"/>
              <a:t>při studiu právo na </a:t>
            </a:r>
            <a:r>
              <a:rPr lang="cs-CZ" sz="2400" b="1" dirty="0" smtClean="0"/>
              <a:t>pomoc státu.</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2"/>
          <p:cNvSpPr>
            <a:spLocks noGrp="1"/>
          </p:cNvSpPr>
          <p:nvPr>
            <p:ph type="sldNum" sz="quarter" idx="12"/>
          </p:nvPr>
        </p:nvSpPr>
        <p:spPr>
          <a:xfrm>
            <a:off x="6553200" y="6245225"/>
            <a:ext cx="2133600" cy="476250"/>
          </a:xfrm>
        </p:spPr>
        <p:txBody>
          <a:bodyPr/>
          <a:lstStyle/>
          <a:p>
            <a:fld id="{DC383A1A-5D7F-4927-A8C2-83D6A0B4D562}" type="slidenum">
              <a:rPr lang="cs-CZ">
                <a:latin typeface="Arial" charset="0"/>
              </a:rPr>
              <a:pPr/>
              <a:t>40</a:t>
            </a:fld>
            <a:endParaRPr lang="cs-CZ">
              <a:latin typeface="Arial" charset="0"/>
            </a:endParaRPr>
          </a:p>
        </p:txBody>
      </p:sp>
      <p:graphicFrame>
        <p:nvGraphicFramePr>
          <p:cNvPr id="5" name="Organization Chart 22"/>
          <p:cNvGraphicFramePr>
            <a:graphicFrameLocks/>
          </p:cNvGraphicFramePr>
          <p:nvPr/>
        </p:nvGraphicFramePr>
        <p:xfrm>
          <a:off x="971600" y="1571612"/>
          <a:ext cx="7315200" cy="2500330"/>
        </p:xfrm>
        <a:graphic>
          <a:graphicData uri="http://schemas.openxmlformats.org/drawingml/2006/compatibility">
            <com:legacyDrawing xmlns:com="http://schemas.openxmlformats.org/drawingml/2006/compatibility" spid="_x0000_s5122"/>
          </a:graphicData>
        </a:graphic>
      </p:graphicFrame>
      <p:sp>
        <p:nvSpPr>
          <p:cNvPr id="6" name="Text Box 35"/>
          <p:cNvSpPr txBox="1">
            <a:spLocks noChangeArrowheads="1"/>
          </p:cNvSpPr>
          <p:nvPr/>
        </p:nvSpPr>
        <p:spPr bwMode="auto">
          <a:xfrm>
            <a:off x="533400" y="4286256"/>
            <a:ext cx="2819400" cy="1615827"/>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Součást organizační složky státu / Organizační složka státu</a:t>
            </a:r>
          </a:p>
          <a:p>
            <a:pPr algn="ctr">
              <a:spcBef>
                <a:spcPct val="50000"/>
              </a:spcBef>
            </a:pPr>
            <a:r>
              <a:rPr lang="cs-CZ" dirty="0">
                <a:latin typeface="Arial" charset="0"/>
              </a:rPr>
              <a:t>Státní rozpočet – obrana/vnitro</a:t>
            </a:r>
          </a:p>
        </p:txBody>
      </p:sp>
      <p:sp>
        <p:nvSpPr>
          <p:cNvPr id="7" name="Text Box 36"/>
          <p:cNvSpPr txBox="1">
            <a:spLocks noChangeArrowheads="1"/>
          </p:cNvSpPr>
          <p:nvPr/>
        </p:nvSpPr>
        <p:spPr bwMode="auto">
          <a:xfrm>
            <a:off x="6019800" y="4286256"/>
            <a:ext cx="2133600" cy="1338828"/>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S.r.o. / a.s. / o.p.s.</a:t>
            </a:r>
          </a:p>
          <a:p>
            <a:pPr algn="ctr">
              <a:spcBef>
                <a:spcPct val="50000"/>
              </a:spcBef>
            </a:pPr>
            <a:r>
              <a:rPr lang="cs-CZ" dirty="0">
                <a:latin typeface="Arial" charset="0"/>
              </a:rPr>
              <a:t>Zejména vlastní hospodářská činnost</a:t>
            </a:r>
          </a:p>
        </p:txBody>
      </p:sp>
      <p:sp>
        <p:nvSpPr>
          <p:cNvPr id="8" name="Text Box 37"/>
          <p:cNvSpPr txBox="1">
            <a:spLocks noChangeArrowheads="1"/>
          </p:cNvSpPr>
          <p:nvPr/>
        </p:nvSpPr>
        <p:spPr bwMode="auto">
          <a:xfrm>
            <a:off x="3505200" y="4214818"/>
            <a:ext cx="2133600" cy="1338828"/>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Veřejná vysoká škola</a:t>
            </a:r>
          </a:p>
          <a:p>
            <a:pPr algn="ctr">
              <a:spcBef>
                <a:spcPct val="50000"/>
              </a:spcBef>
            </a:pPr>
            <a:r>
              <a:rPr lang="cs-CZ" dirty="0">
                <a:latin typeface="Arial" charset="0"/>
              </a:rPr>
              <a:t>Státní rozpočet - školství</a:t>
            </a:r>
          </a:p>
        </p:txBody>
      </p:sp>
      <p:pic>
        <p:nvPicPr>
          <p:cNvPr id="9" name="Picture 38"/>
          <p:cNvPicPr>
            <a:picLocks noChangeAspect="1" noChangeArrowheads="1"/>
          </p:cNvPicPr>
          <p:nvPr/>
        </p:nvPicPr>
        <p:blipFill>
          <a:blip r:embed="rId3" cstate="print"/>
          <a:srcRect/>
          <a:stretch>
            <a:fillRect/>
          </a:stretch>
        </p:blipFill>
        <p:spPr bwMode="auto">
          <a:xfrm>
            <a:off x="500034" y="1428736"/>
            <a:ext cx="1524000" cy="1524000"/>
          </a:xfrm>
          <a:prstGeom prst="rect">
            <a:avLst/>
          </a:prstGeom>
          <a:noFill/>
          <a:ln w="9525">
            <a:noFill/>
            <a:miter lim="800000"/>
            <a:headEnd/>
            <a:tailEnd/>
          </a:ln>
        </p:spPr>
      </p:pic>
      <p:pic>
        <p:nvPicPr>
          <p:cNvPr id="10" name="Picture 42"/>
          <p:cNvPicPr>
            <a:picLocks noChangeAspect="1" noChangeArrowheads="1"/>
          </p:cNvPicPr>
          <p:nvPr/>
        </p:nvPicPr>
        <p:blipFill>
          <a:blip r:embed="rId4" cstate="print"/>
          <a:srcRect/>
          <a:stretch>
            <a:fillRect/>
          </a:stretch>
        </p:blipFill>
        <p:spPr bwMode="auto">
          <a:xfrm>
            <a:off x="6929454" y="1357298"/>
            <a:ext cx="1371600" cy="1371600"/>
          </a:xfrm>
          <a:prstGeom prst="rect">
            <a:avLst/>
          </a:prstGeom>
          <a:noFill/>
          <a:ln w="9525">
            <a:noFill/>
            <a:miter lim="800000"/>
            <a:headEnd/>
            <a:tailEnd/>
          </a:ln>
        </p:spPr>
      </p:pic>
      <p:sp>
        <p:nvSpPr>
          <p:cNvPr id="16" name="矩形 2"/>
          <p:cNvSpPr/>
          <p:nvPr/>
        </p:nvSpPr>
        <p:spPr>
          <a:xfrm>
            <a:off x="1403648" y="692696"/>
            <a:ext cx="4777205" cy="769441"/>
          </a:xfrm>
          <a:prstGeom prst="rect">
            <a:avLst/>
          </a:prstGeom>
        </p:spPr>
        <p:txBody>
          <a:bodyPr wrap="none">
            <a:spAutoFit/>
          </a:bodyPr>
          <a:lstStyle/>
          <a:p>
            <a:r>
              <a:rPr lang="cs-CZ" altLang="zh-CN" sz="4400" dirty="0" smtClean="0">
                <a:ea typeface="宋体" charset="-122"/>
              </a:rPr>
              <a:t>Druhy vysokých škol</a:t>
            </a:r>
            <a:endParaRPr lang="zh-CN" altLang="en-US" sz="4400" b="1"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3648" y="692696"/>
            <a:ext cx="3068276" cy="769441"/>
          </a:xfrm>
          <a:prstGeom prst="rect">
            <a:avLst/>
          </a:prstGeom>
        </p:spPr>
        <p:txBody>
          <a:bodyPr wrap="none">
            <a:spAutoFit/>
          </a:bodyPr>
          <a:lstStyle/>
          <a:p>
            <a:r>
              <a:rPr lang="cs-CZ" altLang="zh-CN" sz="4400" dirty="0" smtClean="0">
                <a:ea typeface="宋体" charset="-122"/>
              </a:rPr>
              <a:t>Vysoká škola</a:t>
            </a:r>
            <a:endParaRPr lang="zh-CN" altLang="en-US" sz="4400" b="1" dirty="0"/>
          </a:p>
        </p:txBody>
      </p:sp>
      <p:sp>
        <p:nvSpPr>
          <p:cNvPr id="4" name="TextovéPole 3"/>
          <p:cNvSpPr txBox="1"/>
          <p:nvPr/>
        </p:nvSpPr>
        <p:spPr>
          <a:xfrm>
            <a:off x="1043608" y="1700808"/>
            <a:ext cx="6912768" cy="1477328"/>
          </a:xfrm>
          <a:prstGeom prst="rect">
            <a:avLst/>
          </a:prstGeom>
          <a:noFill/>
        </p:spPr>
        <p:txBody>
          <a:bodyPr wrap="square" rtlCol="0">
            <a:spAutoFit/>
          </a:bodyPr>
          <a:lstStyle/>
          <a:p>
            <a:pPr>
              <a:spcBef>
                <a:spcPts val="600"/>
              </a:spcBef>
              <a:spcAft>
                <a:spcPts val="600"/>
              </a:spcAft>
            </a:pPr>
            <a:r>
              <a:rPr lang="cs-CZ" sz="2000" i="1" dirty="0" smtClean="0"/>
              <a:t>V </a:t>
            </a:r>
            <a:r>
              <a:rPr lang="cs-CZ" sz="2000" i="1" dirty="0" smtClean="0"/>
              <a:t>souladu s demokratickými principy umožňují přístup k VŠ vzdělání, získání odpovídající profesní kvalifikace a přípravu pro výzkumnou práci a další náročné odborné činnosti.</a:t>
            </a:r>
          </a:p>
          <a:p>
            <a:pPr>
              <a:spcBef>
                <a:spcPts val="600"/>
              </a:spcBef>
              <a:spcAft>
                <a:spcPts val="600"/>
              </a:spcAft>
            </a:pPr>
            <a:r>
              <a:rPr lang="cs-CZ" sz="2000" b="1" i="1" dirty="0" smtClean="0"/>
              <a:t>-&gt;</a:t>
            </a:r>
            <a:r>
              <a:rPr lang="cs-CZ" sz="2000" b="1" i="1" u="sng" dirty="0" smtClean="0"/>
              <a:t> studijní program</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592" y="642918"/>
            <a:ext cx="7958157" cy="769441"/>
          </a:xfrm>
          <a:prstGeom prst="rect">
            <a:avLst/>
          </a:prstGeom>
        </p:spPr>
        <p:txBody>
          <a:bodyPr wrap="square">
            <a:spAutoFit/>
          </a:bodyPr>
          <a:lstStyle/>
          <a:p>
            <a:r>
              <a:rPr lang="cs-CZ" altLang="zh-CN" sz="4400" dirty="0" smtClean="0">
                <a:ea typeface="宋体" charset="-122"/>
              </a:rPr>
              <a:t>Akreditace studijního programu</a:t>
            </a:r>
            <a:endParaRPr lang="zh-CN" altLang="en-US" sz="4400" b="1" dirty="0"/>
          </a:p>
        </p:txBody>
      </p:sp>
      <p:sp>
        <p:nvSpPr>
          <p:cNvPr id="7" name="Obdélník 6"/>
          <p:cNvSpPr/>
          <p:nvPr/>
        </p:nvSpPr>
        <p:spPr>
          <a:xfrm>
            <a:off x="827584" y="1700808"/>
            <a:ext cx="7344816" cy="4001095"/>
          </a:xfrm>
          <a:prstGeom prst="rect">
            <a:avLst/>
          </a:prstGeom>
        </p:spPr>
        <p:txBody>
          <a:bodyPr wrap="square">
            <a:spAutoFit/>
          </a:bodyPr>
          <a:lstStyle/>
          <a:p>
            <a:r>
              <a:rPr lang="cs-CZ" sz="2400" dirty="0" smtClean="0"/>
              <a:t>Je oprávněním realizační povahy</a:t>
            </a:r>
            <a:endParaRPr lang="cs-CZ" sz="2400" i="1" dirty="0" smtClean="0"/>
          </a:p>
          <a:p>
            <a:pPr lvl="1" indent="-279400">
              <a:buFont typeface="Arial" pitchFamily="34" charset="0"/>
              <a:buChar char="•"/>
            </a:pPr>
            <a:r>
              <a:rPr lang="cs-CZ" sz="2200" dirty="0" smtClean="0"/>
              <a:t>Přijímat ke studiu</a:t>
            </a:r>
          </a:p>
          <a:p>
            <a:pPr lvl="1" indent="-279400">
              <a:buFont typeface="Arial" pitchFamily="34" charset="0"/>
              <a:buChar char="•"/>
            </a:pPr>
            <a:r>
              <a:rPr lang="cs-CZ" sz="2200" dirty="0" smtClean="0"/>
              <a:t>Uskutečňovat výuku (vyučovat, ověřovat znalosti...)</a:t>
            </a:r>
          </a:p>
          <a:p>
            <a:pPr lvl="1" indent="-279400">
              <a:buFont typeface="Arial" pitchFamily="34" charset="0"/>
              <a:buChar char="•"/>
            </a:pPr>
            <a:r>
              <a:rPr lang="cs-CZ" sz="2200" dirty="0" smtClean="0"/>
              <a:t>Konat závěrečné zkoušky (a udělovat tituly)</a:t>
            </a:r>
          </a:p>
          <a:p>
            <a:pPr lvl="1" indent="-279400">
              <a:buFont typeface="Arial" pitchFamily="34" charset="0"/>
              <a:buChar char="•"/>
            </a:pPr>
            <a:r>
              <a:rPr lang="cs-CZ" sz="2200" dirty="0" smtClean="0"/>
              <a:t>Konat rigorózní řízení</a:t>
            </a:r>
          </a:p>
          <a:p>
            <a:pPr lvl="1" indent="-279400">
              <a:buFont typeface="Arial" pitchFamily="34" charset="0"/>
              <a:buChar char="•"/>
            </a:pPr>
            <a:r>
              <a:rPr lang="cs-CZ" sz="2200" dirty="0" smtClean="0"/>
              <a:t>Konat habilitační a profesorská řízení</a:t>
            </a:r>
          </a:p>
          <a:p>
            <a:r>
              <a:rPr lang="cs-CZ" sz="2400" dirty="0" smtClean="0"/>
              <a:t>Udělován nejvýše na 10 let</a:t>
            </a:r>
          </a:p>
          <a:p>
            <a:endParaRPr lang="cs-CZ" sz="2400" dirty="0" smtClean="0"/>
          </a:p>
          <a:p>
            <a:r>
              <a:rPr lang="cs-CZ" sz="2400" dirty="0" smtClean="0"/>
              <a:t>Je možné jej odejmout, omezit či pozastavit (sankce)</a:t>
            </a:r>
          </a:p>
          <a:p>
            <a:endParaRPr lang="cs-CZ" sz="2400" dirty="0" smtClean="0"/>
          </a:p>
          <a:p>
            <a:r>
              <a:rPr lang="cs-CZ" sz="2400" dirty="0" smtClean="0"/>
              <a:t>Rozhoduje MŠMT po stanovisku Akreditační komise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42910" y="785794"/>
            <a:ext cx="7929618" cy="4462760"/>
          </a:xfrm>
          <a:prstGeom prst="rect">
            <a:avLst/>
          </a:prstGeom>
        </p:spPr>
        <p:txBody>
          <a:bodyPr wrap="square">
            <a:spAutoFit/>
          </a:bodyPr>
          <a:lstStyle/>
          <a:p>
            <a:pPr>
              <a:buNone/>
            </a:pPr>
            <a:r>
              <a:rPr lang="cs-CZ" sz="4400" dirty="0" smtClean="0"/>
              <a:t>Vysokoškolská samospráva</a:t>
            </a:r>
          </a:p>
          <a:p>
            <a:pPr>
              <a:buNone/>
            </a:pPr>
            <a:endParaRPr lang="cs-CZ" sz="2400" dirty="0" smtClean="0"/>
          </a:p>
          <a:p>
            <a:pPr>
              <a:buNone/>
            </a:pPr>
            <a:r>
              <a:rPr lang="cs-CZ" sz="2400" dirty="0" smtClean="0"/>
              <a:t>Veřejná vysoká škola je </a:t>
            </a:r>
            <a:r>
              <a:rPr lang="cs-CZ" sz="2400" u="sng" dirty="0" smtClean="0"/>
              <a:t>samosprávná</a:t>
            </a:r>
          </a:p>
          <a:p>
            <a:pPr>
              <a:buFont typeface="Symbol"/>
              <a:buChar char="Þ"/>
            </a:pPr>
            <a:r>
              <a:rPr lang="cs-CZ" sz="2400" dirty="0" smtClean="0"/>
              <a:t> v zákonem stanoveném rozsahu samostatně vykonává určité svěřené kompetence (§ 6 odst. 1), např.</a:t>
            </a:r>
          </a:p>
          <a:p>
            <a:pPr lvl="1">
              <a:buFont typeface="Arial" pitchFamily="34" charset="0"/>
              <a:buChar char="•"/>
            </a:pPr>
            <a:r>
              <a:rPr lang="cs-CZ" sz="2400" dirty="0" smtClean="0"/>
              <a:t>rozhoduje o vnitřní organizaci, vč. určování počtu zaměstnanců a zaměření vědeckovýzkumné činnosti</a:t>
            </a:r>
          </a:p>
          <a:p>
            <a:pPr lvl="1">
              <a:buFont typeface="Arial" pitchFamily="34" charset="0"/>
              <a:buChar char="•"/>
            </a:pPr>
            <a:r>
              <a:rPr lang="cs-CZ" sz="2400" dirty="0" smtClean="0"/>
              <a:t>rozhoduje vlastními samosprávnými orgány o vlastních členech</a:t>
            </a:r>
          </a:p>
          <a:p>
            <a:pPr lvl="1">
              <a:buFont typeface="Arial" pitchFamily="34" charset="0"/>
              <a:buChar char="•"/>
            </a:pPr>
            <a:r>
              <a:rPr lang="cs-CZ" sz="2400" dirty="0" smtClean="0"/>
              <a:t>hospodaří a nakládá s vlastním majetkem, jakož i stanovuje výši poplatků spojených se studiem</a:t>
            </a:r>
            <a:endParaRPr lang="cs-CZ" sz="4000" dirty="0" smtClean="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14348" y="785794"/>
            <a:ext cx="7358114" cy="4770537"/>
          </a:xfrm>
          <a:prstGeom prst="rect">
            <a:avLst/>
          </a:prstGeom>
        </p:spPr>
        <p:txBody>
          <a:bodyPr wrap="square">
            <a:spAutoFit/>
          </a:bodyPr>
          <a:lstStyle/>
          <a:p>
            <a:pPr>
              <a:buNone/>
            </a:pPr>
            <a:r>
              <a:rPr lang="cs-CZ" sz="4400" dirty="0" smtClean="0"/>
              <a:t>Dozor státu nad vysokoškolskou samosprávou</a:t>
            </a:r>
          </a:p>
          <a:p>
            <a:endParaRPr lang="cs-CZ" sz="2400" dirty="0" smtClean="0"/>
          </a:p>
          <a:p>
            <a:r>
              <a:rPr lang="cs-CZ" sz="2400" dirty="0" smtClean="0"/>
              <a:t>Stát (prostřednictvím MŠMT) zasahuje do činnosti VŠ jen v zákonem vymezených </a:t>
            </a:r>
            <a:r>
              <a:rPr lang="cs-CZ" sz="2400" u="sng" dirty="0" smtClean="0"/>
              <a:t>oblastech</a:t>
            </a:r>
          </a:p>
          <a:p>
            <a:pPr lvl="1"/>
            <a:r>
              <a:rPr lang="cs-CZ" sz="2400" dirty="0" smtClean="0"/>
              <a:t>Financování (resp. „spoluřízení“ u státních VŠ), povolování vzniku soukromých VŠ</a:t>
            </a:r>
          </a:p>
          <a:p>
            <a:pPr lvl="1"/>
            <a:r>
              <a:rPr lang="cs-CZ" sz="2400" dirty="0" smtClean="0"/>
              <a:t>Dozor nad normotvorbou</a:t>
            </a:r>
          </a:p>
          <a:p>
            <a:pPr lvl="1"/>
            <a:r>
              <a:rPr lang="cs-CZ" sz="2400" dirty="0" smtClean="0"/>
              <a:t>Dozor nad zákonností a konkrétními povinnostmi VŠ</a:t>
            </a:r>
          </a:p>
          <a:p>
            <a:pPr lvl="1"/>
            <a:r>
              <a:rPr lang="cs-CZ" sz="2400" dirty="0" smtClean="0"/>
              <a:t>Dozor nad kvalitou poskytovaného vzdělání</a:t>
            </a:r>
          </a:p>
          <a:p>
            <a:pPr lvl="2">
              <a:buNone/>
            </a:pPr>
            <a:r>
              <a:rPr lang="cs-CZ" sz="2400" i="1" dirty="0" smtClean="0"/>
              <a:t>=&gt; </a:t>
            </a:r>
            <a:r>
              <a:rPr lang="cs-CZ" sz="2400" b="1" i="1" dirty="0" smtClean="0"/>
              <a:t>akreditace</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287794" cy="769441"/>
          </a:xfrm>
          <a:prstGeom prst="rect">
            <a:avLst/>
          </a:prstGeom>
        </p:spPr>
        <p:txBody>
          <a:bodyPr wrap="none">
            <a:spAutoFit/>
          </a:bodyPr>
          <a:lstStyle/>
          <a:p>
            <a:r>
              <a:rPr lang="cs-CZ" altLang="zh-CN" sz="4400" dirty="0" smtClean="0">
                <a:ea typeface="宋体" charset="-122"/>
              </a:rPr>
              <a:t>Typy VŠ / součásti škol</a:t>
            </a:r>
            <a:endParaRPr lang="zh-CN" altLang="en-US" sz="4400" b="1" dirty="0"/>
          </a:p>
        </p:txBody>
      </p:sp>
      <p:sp>
        <p:nvSpPr>
          <p:cNvPr id="5" name="AutoShape 48"/>
          <p:cNvSpPr>
            <a:spLocks noChangeArrowheads="1"/>
          </p:cNvSpPr>
          <p:nvPr/>
        </p:nvSpPr>
        <p:spPr bwMode="auto">
          <a:xfrm>
            <a:off x="228600" y="1524000"/>
            <a:ext cx="3048000" cy="2895600"/>
          </a:xfrm>
          <a:custGeom>
            <a:avLst/>
            <a:gdLst>
              <a:gd name="T0" fmla="*/ 2667000 w 21600"/>
              <a:gd name="T1" fmla="*/ 1447800 h 21600"/>
              <a:gd name="T2" fmla="*/ 1524000 w 21600"/>
              <a:gd name="T3" fmla="*/ 2895600 h 21600"/>
              <a:gd name="T4" fmla="*/ 381000 w 21600"/>
              <a:gd name="T5" fmla="*/ 1447800 h 21600"/>
              <a:gd name="T6" fmla="*/ 1524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cs-CZ">
              <a:latin typeface="Arial" charset="0"/>
            </a:endParaRPr>
          </a:p>
        </p:txBody>
      </p:sp>
      <p:graphicFrame>
        <p:nvGraphicFramePr>
          <p:cNvPr id="7" name="Diagram 37"/>
          <p:cNvGraphicFramePr>
            <a:graphicFrameLocks/>
          </p:cNvGraphicFramePr>
          <p:nvPr/>
        </p:nvGraphicFramePr>
        <p:xfrm>
          <a:off x="2483768" y="1556792"/>
          <a:ext cx="6324600" cy="4022725"/>
        </p:xfrm>
        <a:graphic>
          <a:graphicData uri="http://schemas.openxmlformats.org/drawingml/2006/compatibility">
            <com:legacyDrawing xmlns:com="http://schemas.openxmlformats.org/drawingml/2006/compatibility" spid="_x0000_s6146"/>
          </a:graphicData>
        </a:graphic>
      </p:graphicFrame>
      <p:sp>
        <p:nvSpPr>
          <p:cNvPr id="8" name="WordArt 47"/>
          <p:cNvSpPr>
            <a:spLocks noChangeArrowheads="1" noChangeShapeType="1" noTextEdit="1"/>
          </p:cNvSpPr>
          <p:nvPr/>
        </p:nvSpPr>
        <p:spPr bwMode="auto">
          <a:xfrm>
            <a:off x="381000" y="2057400"/>
            <a:ext cx="2819400" cy="1524000"/>
          </a:xfrm>
          <a:prstGeom prst="rect">
            <a:avLst/>
          </a:prstGeom>
        </p:spPr>
        <p:txBody>
          <a:bodyPr spcFirstLastPara="1" wrap="none" fromWordArt="1">
            <a:prstTxWarp prst="textButton">
              <a:avLst>
                <a:gd name="adj" fmla="val 11908748"/>
              </a:avLst>
            </a:prstTxWarp>
          </a:bodyPr>
          <a:lstStyle/>
          <a:p>
            <a:pPr algn="ctr"/>
            <a:r>
              <a:rPr lang="cs-CZ" sz="900" b="1" kern="10">
                <a:ln w="9525">
                  <a:solidFill>
                    <a:srgbClr val="000000"/>
                  </a:solidFill>
                  <a:round/>
                  <a:headEnd/>
                  <a:tailEnd/>
                </a:ln>
                <a:solidFill>
                  <a:srgbClr val="FF0000"/>
                </a:solidFill>
                <a:latin typeface="Arial Narrow"/>
              </a:rPr>
              <a:t>Vnitřní předpisy</a:t>
            </a:r>
          </a:p>
          <a:p>
            <a:pPr algn="ctr"/>
            <a:r>
              <a:rPr lang="cs-CZ" sz="900" b="1" kern="10">
                <a:ln w="9525">
                  <a:solidFill>
                    <a:srgbClr val="000000"/>
                  </a:solidFill>
                  <a:round/>
                  <a:headEnd/>
                  <a:tailEnd/>
                </a:ln>
                <a:solidFill>
                  <a:srgbClr val="FF0000"/>
                </a:solidFill>
                <a:latin typeface="Arial Narrow"/>
              </a:rPr>
              <a:t>musí být</a:t>
            </a:r>
          </a:p>
          <a:p>
            <a:pPr algn="ctr"/>
            <a:r>
              <a:rPr lang="cs-CZ" sz="900" b="1" kern="10">
                <a:ln w="9525">
                  <a:solidFill>
                    <a:srgbClr val="000000"/>
                  </a:solidFill>
                  <a:round/>
                  <a:headEnd/>
                  <a:tailEnd/>
                </a:ln>
                <a:solidFill>
                  <a:srgbClr val="FF0000"/>
                </a:solidFill>
                <a:latin typeface="Arial Narrow"/>
              </a:rPr>
              <a:t>v souladu</a:t>
            </a:r>
          </a:p>
        </p:txBody>
      </p:sp>
      <p:sp>
        <p:nvSpPr>
          <p:cNvPr id="9" name="Oval 49"/>
          <p:cNvSpPr>
            <a:spLocks noChangeArrowheads="1"/>
          </p:cNvSpPr>
          <p:nvPr/>
        </p:nvSpPr>
        <p:spPr bwMode="auto">
          <a:xfrm>
            <a:off x="990600" y="4800600"/>
            <a:ext cx="1524000" cy="838200"/>
          </a:xfrm>
          <a:prstGeom prst="ellipse">
            <a:avLst/>
          </a:prstGeom>
          <a:solidFill>
            <a:schemeClr val="accent1"/>
          </a:solidFill>
          <a:ln w="9525">
            <a:solidFill>
              <a:schemeClr val="tx1"/>
            </a:solidFill>
            <a:round/>
            <a:headEnd/>
            <a:tailEnd/>
          </a:ln>
        </p:spPr>
        <p:txBody>
          <a:bodyPr wrap="none" anchor="ctr"/>
          <a:lstStyle/>
          <a:p>
            <a:endParaRPr lang="cs-CZ">
              <a:latin typeface="Arial" charset="0"/>
            </a:endParaRPr>
          </a:p>
        </p:txBody>
      </p:sp>
      <p:sp>
        <p:nvSpPr>
          <p:cNvPr id="10" name="TextovéPole 9"/>
          <p:cNvSpPr txBox="1"/>
          <p:nvPr/>
        </p:nvSpPr>
        <p:spPr>
          <a:xfrm>
            <a:off x="6300192" y="1412776"/>
            <a:ext cx="1865574" cy="923330"/>
          </a:xfrm>
          <a:prstGeom prst="rect">
            <a:avLst/>
          </a:prstGeom>
          <a:noFill/>
        </p:spPr>
        <p:txBody>
          <a:bodyPr wrap="none" rtlCol="0">
            <a:spAutoFit/>
          </a:bodyPr>
          <a:lstStyle/>
          <a:p>
            <a:pPr algn="r"/>
            <a:r>
              <a:rPr lang="cs-CZ" b="1" u="sng" dirty="0" smtClean="0"/>
              <a:t>Jen </a:t>
            </a:r>
            <a:r>
              <a:rPr lang="cs-CZ" b="1" u="sng" dirty="0" smtClean="0"/>
              <a:t>univerzitní</a:t>
            </a:r>
          </a:p>
          <a:p>
            <a:pPr algn="r"/>
            <a:r>
              <a:rPr lang="cs-CZ" dirty="0" smtClean="0"/>
              <a:t>(též částečně </a:t>
            </a:r>
            <a:br>
              <a:rPr lang="cs-CZ" dirty="0" smtClean="0"/>
            </a:br>
            <a:r>
              <a:rPr lang="cs-CZ" dirty="0" smtClean="0"/>
              <a:t>autonomní - § 24)</a:t>
            </a:r>
            <a:endParaRPr lang="cs-CZ" dirty="0"/>
          </a:p>
        </p:txBody>
      </p:sp>
      <p:sp>
        <p:nvSpPr>
          <p:cNvPr id="11" name="TextovéPole 10"/>
          <p:cNvSpPr txBox="1"/>
          <p:nvPr/>
        </p:nvSpPr>
        <p:spPr>
          <a:xfrm>
            <a:off x="3059832" y="4509120"/>
            <a:ext cx="1551515" cy="369332"/>
          </a:xfrm>
          <a:prstGeom prst="rect">
            <a:avLst/>
          </a:prstGeom>
          <a:noFill/>
        </p:spPr>
        <p:txBody>
          <a:bodyPr wrap="none" rtlCol="0">
            <a:spAutoFit/>
          </a:bodyPr>
          <a:lstStyle/>
          <a:p>
            <a:r>
              <a:rPr lang="cs-CZ" b="1" u="sng" dirty="0" smtClean="0"/>
              <a:t>I neuniverzitní</a:t>
            </a:r>
            <a:endParaRPr lang="cs-CZ" b="1"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103461" cy="769441"/>
          </a:xfrm>
          <a:prstGeom prst="rect">
            <a:avLst/>
          </a:prstGeom>
        </p:spPr>
        <p:txBody>
          <a:bodyPr wrap="none">
            <a:spAutoFit/>
          </a:bodyPr>
          <a:lstStyle/>
          <a:p>
            <a:r>
              <a:rPr lang="cs-CZ" altLang="zh-CN" sz="4400" dirty="0" smtClean="0">
                <a:ea typeface="宋体" charset="-122"/>
              </a:rPr>
              <a:t>Studium</a:t>
            </a:r>
            <a:endParaRPr lang="zh-CN" altLang="en-US" sz="4400" b="1" dirty="0"/>
          </a:p>
        </p:txBody>
      </p:sp>
      <p:sp>
        <p:nvSpPr>
          <p:cNvPr id="4" name="TextovéPole 3"/>
          <p:cNvSpPr txBox="1"/>
          <p:nvPr/>
        </p:nvSpPr>
        <p:spPr>
          <a:xfrm>
            <a:off x="714348" y="1285860"/>
            <a:ext cx="7643866" cy="5170646"/>
          </a:xfrm>
          <a:prstGeom prst="rect">
            <a:avLst/>
          </a:prstGeom>
          <a:noFill/>
        </p:spPr>
        <p:txBody>
          <a:bodyPr wrap="square" rtlCol="0">
            <a:spAutoFit/>
          </a:bodyPr>
          <a:lstStyle/>
          <a:p>
            <a:pPr>
              <a:spcBef>
                <a:spcPts val="600"/>
              </a:spcBef>
              <a:spcAft>
                <a:spcPts val="600"/>
              </a:spcAft>
            </a:pPr>
            <a:r>
              <a:rPr lang="cs-CZ" sz="2400" b="1" dirty="0" smtClean="0"/>
              <a:t>Začíná </a:t>
            </a:r>
            <a:r>
              <a:rPr lang="cs-CZ" sz="2400" dirty="0" smtClean="0"/>
              <a:t>zápisem</a:t>
            </a:r>
          </a:p>
          <a:p>
            <a:pPr>
              <a:spcBef>
                <a:spcPts val="600"/>
              </a:spcBef>
              <a:spcAft>
                <a:spcPts val="600"/>
              </a:spcAft>
            </a:pPr>
            <a:r>
              <a:rPr lang="cs-CZ" sz="2400" b="1" dirty="0" smtClean="0"/>
              <a:t>Končí</a:t>
            </a:r>
          </a:p>
          <a:p>
            <a:pPr>
              <a:spcBef>
                <a:spcPts val="600"/>
              </a:spcBef>
              <a:spcAft>
                <a:spcPts val="600"/>
              </a:spcAft>
              <a:buFont typeface="Arial" pitchFamily="34" charset="0"/>
              <a:buChar char="•"/>
            </a:pPr>
            <a:r>
              <a:rPr lang="cs-CZ" sz="2400" u="sng" dirty="0" smtClean="0"/>
              <a:t>Úspěšně</a:t>
            </a:r>
          </a:p>
          <a:p>
            <a:pPr>
              <a:spcBef>
                <a:spcPts val="600"/>
              </a:spcBef>
              <a:spcAft>
                <a:spcPts val="600"/>
              </a:spcAft>
              <a:buFont typeface="Arial" pitchFamily="34" charset="0"/>
              <a:buChar char="•"/>
            </a:pPr>
            <a:r>
              <a:rPr lang="cs-CZ" sz="2400" u="sng" dirty="0" smtClean="0"/>
              <a:t>Neúspěšně</a:t>
            </a:r>
          </a:p>
          <a:p>
            <a:pPr lvl="1">
              <a:spcBef>
                <a:spcPts val="600"/>
              </a:spcBef>
              <a:spcAft>
                <a:spcPts val="600"/>
              </a:spcAft>
              <a:buFont typeface="Arial" pitchFamily="34" charset="0"/>
              <a:buChar char="•"/>
            </a:pPr>
            <a:r>
              <a:rPr lang="cs-CZ" sz="2400" dirty="0" smtClean="0"/>
              <a:t>Zanecháním</a:t>
            </a:r>
          </a:p>
          <a:p>
            <a:pPr lvl="1">
              <a:spcBef>
                <a:spcPts val="600"/>
              </a:spcBef>
              <a:spcAft>
                <a:spcPts val="600"/>
              </a:spcAft>
              <a:buFont typeface="Arial" pitchFamily="34" charset="0"/>
              <a:buChar char="•"/>
            </a:pPr>
            <a:r>
              <a:rPr lang="cs-CZ" sz="2400" dirty="0" smtClean="0"/>
              <a:t>(Nedobrovolným) ukončením</a:t>
            </a:r>
          </a:p>
          <a:p>
            <a:pPr lvl="1">
              <a:spcBef>
                <a:spcPts val="600"/>
              </a:spcBef>
              <a:spcAft>
                <a:spcPts val="600"/>
              </a:spcAft>
              <a:buFont typeface="Arial" pitchFamily="34" charset="0"/>
              <a:buChar char="•"/>
            </a:pPr>
            <a:r>
              <a:rPr lang="cs-CZ" sz="2400" dirty="0" smtClean="0"/>
              <a:t>Vyloučením</a:t>
            </a:r>
          </a:p>
          <a:p>
            <a:pPr lvl="2">
              <a:spcBef>
                <a:spcPts val="600"/>
              </a:spcBef>
              <a:spcAft>
                <a:spcPts val="600"/>
              </a:spcAft>
              <a:buFont typeface="Arial" pitchFamily="34" charset="0"/>
              <a:buChar char="•"/>
            </a:pPr>
            <a:r>
              <a:rPr lang="cs-CZ" sz="2400" i="1" dirty="0" smtClean="0"/>
              <a:t>Za </a:t>
            </a:r>
            <a:r>
              <a:rPr lang="cs-CZ" sz="2400" b="1" i="1" u="sng" dirty="0" smtClean="0"/>
              <a:t>disciplinární přestupek</a:t>
            </a:r>
          </a:p>
          <a:p>
            <a:pPr lvl="2">
              <a:spcBef>
                <a:spcPts val="600"/>
              </a:spcBef>
              <a:spcAft>
                <a:spcPts val="600"/>
              </a:spcAft>
              <a:buFont typeface="Arial" pitchFamily="34" charset="0"/>
              <a:buChar char="•"/>
            </a:pPr>
            <a:r>
              <a:rPr lang="cs-CZ" sz="2400" i="1" dirty="0" smtClean="0"/>
              <a:t>Za podvodné jednání při přijímacím řízení</a:t>
            </a:r>
          </a:p>
          <a:p>
            <a:pPr lvl="1">
              <a:spcBef>
                <a:spcPts val="600"/>
              </a:spcBef>
              <a:spcAft>
                <a:spcPts val="600"/>
              </a:spcAft>
              <a:buFont typeface="Arial" pitchFamily="34" charset="0"/>
              <a:buChar char="•"/>
            </a:pPr>
            <a:r>
              <a:rPr lang="cs-CZ" sz="2400" dirty="0" smtClean="0"/>
              <a:t>Zánikem akreditace</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576" y="642918"/>
            <a:ext cx="7986501" cy="769441"/>
          </a:xfrm>
          <a:prstGeom prst="rect">
            <a:avLst/>
          </a:prstGeom>
        </p:spPr>
        <p:txBody>
          <a:bodyPr wrap="square">
            <a:spAutoFit/>
          </a:bodyPr>
          <a:lstStyle/>
          <a:p>
            <a:r>
              <a:rPr lang="cs-CZ" altLang="zh-CN" sz="4400" dirty="0" smtClean="0">
                <a:ea typeface="宋体" charset="-122"/>
              </a:rPr>
              <a:t>Akademický pracovník, student</a:t>
            </a:r>
            <a:endParaRPr lang="zh-CN" altLang="en-US" sz="4400" b="1" dirty="0"/>
          </a:p>
        </p:txBody>
      </p:sp>
      <p:sp>
        <p:nvSpPr>
          <p:cNvPr id="4" name="TextovéPole 3"/>
          <p:cNvSpPr txBox="1"/>
          <p:nvPr/>
        </p:nvSpPr>
        <p:spPr>
          <a:xfrm>
            <a:off x="857224" y="1500174"/>
            <a:ext cx="7572428" cy="3477875"/>
          </a:xfrm>
          <a:prstGeom prst="rect">
            <a:avLst/>
          </a:prstGeom>
          <a:noFill/>
        </p:spPr>
        <p:txBody>
          <a:bodyPr wrap="square" rtlCol="0">
            <a:spAutoFit/>
          </a:bodyPr>
          <a:lstStyle/>
          <a:p>
            <a:pPr>
              <a:spcBef>
                <a:spcPts val="600"/>
              </a:spcBef>
              <a:spcAft>
                <a:spcPts val="600"/>
              </a:spcAft>
            </a:pPr>
            <a:r>
              <a:rPr lang="cs-CZ" sz="2000" b="1" dirty="0" smtClean="0"/>
              <a:t>Student</a:t>
            </a:r>
          </a:p>
          <a:p>
            <a:pPr>
              <a:spcBef>
                <a:spcPts val="600"/>
              </a:spcBef>
              <a:spcAft>
                <a:spcPts val="600"/>
              </a:spcAft>
            </a:pPr>
            <a:r>
              <a:rPr lang="cs-CZ" sz="2000" dirty="0" smtClean="0"/>
              <a:t>= osoba zapsaná ke studiu ve studijním programu</a:t>
            </a:r>
          </a:p>
          <a:p>
            <a:pPr>
              <a:spcBef>
                <a:spcPts val="600"/>
              </a:spcBef>
              <a:spcAft>
                <a:spcPts val="600"/>
              </a:spcAft>
            </a:pPr>
            <a:endParaRPr lang="cs-CZ" sz="2000" b="1" dirty="0" smtClean="0"/>
          </a:p>
          <a:p>
            <a:pPr marL="2060575">
              <a:spcBef>
                <a:spcPts val="600"/>
              </a:spcBef>
              <a:spcAft>
                <a:spcPts val="600"/>
              </a:spcAft>
            </a:pPr>
            <a:r>
              <a:rPr lang="cs-CZ" sz="2000" b="1" dirty="0" smtClean="0"/>
              <a:t>Akademický pracovník </a:t>
            </a:r>
          </a:p>
          <a:p>
            <a:pPr marL="2060575">
              <a:spcBef>
                <a:spcPts val="600"/>
              </a:spcBef>
              <a:spcAft>
                <a:spcPts val="600"/>
              </a:spcAft>
            </a:pPr>
            <a:r>
              <a:rPr lang="cs-CZ" sz="2000" dirty="0" smtClean="0"/>
              <a:t>= zaměstnanec vysoké školy, který vykonává jak pedagogickou, tak vědeckou, výzkumnou, vývojovou a inovační, uměleckou nebo další tvůrčí činnost. Akademičtí pracovníci jsou povinni dbát dobrého jména vysoké školy. </a:t>
            </a:r>
          </a:p>
        </p:txBody>
      </p:sp>
      <p:pic>
        <p:nvPicPr>
          <p:cNvPr id="5" name="Obrázek 4" descr="student.jpg"/>
          <p:cNvPicPr>
            <a:picLocks noChangeAspect="1"/>
          </p:cNvPicPr>
          <p:nvPr/>
        </p:nvPicPr>
        <p:blipFill>
          <a:blip r:embed="rId3" cstate="print"/>
          <a:stretch>
            <a:fillRect/>
          </a:stretch>
        </p:blipFill>
        <p:spPr>
          <a:xfrm>
            <a:off x="714348" y="2571744"/>
            <a:ext cx="1785950" cy="3690964"/>
          </a:xfrm>
          <a:prstGeom prst="rect">
            <a:avLst/>
          </a:prstGeom>
        </p:spPr>
      </p:pic>
      <p:pic>
        <p:nvPicPr>
          <p:cNvPr id="6" name="Obrázek 5" descr="424567-chemical-experiment.jpg"/>
          <p:cNvPicPr>
            <a:picLocks noChangeAspect="1"/>
          </p:cNvPicPr>
          <p:nvPr/>
        </p:nvPicPr>
        <p:blipFill>
          <a:blip r:embed="rId4" cstate="print"/>
          <a:stretch>
            <a:fillRect/>
          </a:stretch>
        </p:blipFill>
        <p:spPr>
          <a:xfrm>
            <a:off x="6357950" y="4714884"/>
            <a:ext cx="2463662" cy="1724564"/>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166671" cy="769441"/>
          </a:xfrm>
          <a:prstGeom prst="rect">
            <a:avLst/>
          </a:prstGeom>
        </p:spPr>
        <p:txBody>
          <a:bodyPr wrap="none">
            <a:spAutoFit/>
          </a:bodyPr>
          <a:lstStyle/>
          <a:p>
            <a:r>
              <a:rPr lang="cs-CZ" altLang="zh-CN" sz="4400" dirty="0" smtClean="0">
                <a:ea typeface="宋体" charset="-122"/>
              </a:rPr>
              <a:t>Poplatek, stipendium</a:t>
            </a:r>
            <a:endParaRPr lang="zh-CN" altLang="en-US" sz="4400" b="1" dirty="0"/>
          </a:p>
        </p:txBody>
      </p:sp>
      <p:sp>
        <p:nvSpPr>
          <p:cNvPr id="4" name="TextovéPole 3"/>
          <p:cNvSpPr txBox="1"/>
          <p:nvPr/>
        </p:nvSpPr>
        <p:spPr>
          <a:xfrm>
            <a:off x="1043608" y="1700808"/>
            <a:ext cx="6912768" cy="3447098"/>
          </a:xfrm>
          <a:prstGeom prst="rect">
            <a:avLst/>
          </a:prstGeom>
          <a:noFill/>
        </p:spPr>
        <p:txBody>
          <a:bodyPr wrap="square" rtlCol="0">
            <a:spAutoFit/>
          </a:bodyPr>
          <a:lstStyle/>
          <a:p>
            <a:pPr>
              <a:spcBef>
                <a:spcPts val="600"/>
              </a:spcBef>
              <a:spcAft>
                <a:spcPts val="600"/>
              </a:spcAft>
            </a:pPr>
            <a:r>
              <a:rPr lang="cs-CZ" sz="2400" b="1" dirty="0" smtClean="0"/>
              <a:t>Poplatek spojený se studiem</a:t>
            </a:r>
          </a:p>
          <a:p>
            <a:pPr>
              <a:spcBef>
                <a:spcPts val="600"/>
              </a:spcBef>
              <a:spcAft>
                <a:spcPts val="600"/>
              </a:spcAft>
            </a:pPr>
            <a:r>
              <a:rPr lang="cs-CZ" sz="2400" dirty="0" smtClean="0"/>
              <a:t>Na VVŠ – za přijímací řízení, za delší studium, za další studium, za cizojazyčné studium (§ 58)</a:t>
            </a:r>
          </a:p>
          <a:p>
            <a:pPr>
              <a:spcBef>
                <a:spcPts val="600"/>
              </a:spcBef>
              <a:spcAft>
                <a:spcPts val="600"/>
              </a:spcAft>
            </a:pPr>
            <a:r>
              <a:rPr lang="cs-CZ" sz="2400" dirty="0" smtClean="0"/>
              <a:t>Na SVŠ – školné (§ 59)</a:t>
            </a:r>
          </a:p>
          <a:p>
            <a:pPr>
              <a:spcBef>
                <a:spcPts val="600"/>
              </a:spcBef>
              <a:spcAft>
                <a:spcPts val="600"/>
              </a:spcAft>
            </a:pPr>
            <a:r>
              <a:rPr lang="cs-CZ" sz="2400" b="1" dirty="0" smtClean="0"/>
              <a:t>Stipendium</a:t>
            </a:r>
          </a:p>
          <a:p>
            <a:pPr>
              <a:spcBef>
                <a:spcPts val="600"/>
              </a:spcBef>
              <a:spcAft>
                <a:spcPts val="600"/>
              </a:spcAft>
            </a:pPr>
            <a:r>
              <a:rPr lang="cs-CZ" sz="2400" dirty="0" smtClean="0"/>
              <a:t>Dle zákona sociální, ubytovací</a:t>
            </a:r>
          </a:p>
          <a:p>
            <a:pPr>
              <a:spcBef>
                <a:spcPts val="600"/>
              </a:spcBef>
              <a:spcAft>
                <a:spcPts val="600"/>
              </a:spcAft>
            </a:pPr>
            <a:r>
              <a:rPr lang="cs-CZ" sz="2400" dirty="0" smtClean="0"/>
              <a:t>Ostatní dle stipendijního řádu</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571397" cy="769441"/>
          </a:xfrm>
          <a:prstGeom prst="rect">
            <a:avLst/>
          </a:prstGeom>
        </p:spPr>
        <p:txBody>
          <a:bodyPr wrap="none">
            <a:spAutoFit/>
          </a:bodyPr>
          <a:lstStyle/>
          <a:p>
            <a:r>
              <a:rPr lang="cs-CZ" altLang="zh-CN" sz="4400" dirty="0" smtClean="0">
                <a:ea typeface="宋体" charset="-122"/>
              </a:rPr>
              <a:t>Disciplinární přestupek</a:t>
            </a:r>
            <a:endParaRPr lang="zh-CN" altLang="en-US" sz="4400" b="1" dirty="0"/>
          </a:p>
        </p:txBody>
      </p:sp>
      <p:sp>
        <p:nvSpPr>
          <p:cNvPr id="4" name="TextovéPole 3"/>
          <p:cNvSpPr txBox="1"/>
          <p:nvPr/>
        </p:nvSpPr>
        <p:spPr>
          <a:xfrm>
            <a:off x="1043608" y="1700808"/>
            <a:ext cx="6912768" cy="3554819"/>
          </a:xfrm>
          <a:prstGeom prst="rect">
            <a:avLst/>
          </a:prstGeom>
          <a:noFill/>
        </p:spPr>
        <p:txBody>
          <a:bodyPr wrap="square" rtlCol="0">
            <a:spAutoFit/>
          </a:bodyPr>
          <a:lstStyle/>
          <a:p>
            <a:pPr>
              <a:spcBef>
                <a:spcPts val="600"/>
              </a:spcBef>
              <a:spcAft>
                <a:spcPts val="600"/>
              </a:spcAft>
            </a:pPr>
            <a:r>
              <a:rPr lang="cs-CZ" sz="2000" b="1" dirty="0" smtClean="0"/>
              <a:t>Disciplinární přestupek</a:t>
            </a:r>
          </a:p>
          <a:p>
            <a:pPr>
              <a:spcBef>
                <a:spcPts val="600"/>
              </a:spcBef>
              <a:spcAft>
                <a:spcPts val="600"/>
              </a:spcAft>
            </a:pPr>
            <a:r>
              <a:rPr lang="cs-CZ" sz="2000" dirty="0" smtClean="0"/>
              <a:t>Disciplinárním přestupkem je zaviněné porušení povinností stanovených právními předpisy nebo vnitřními předpisy vysoké školy a jejích součástí. </a:t>
            </a:r>
          </a:p>
          <a:p>
            <a:pPr>
              <a:spcBef>
                <a:spcPts val="600"/>
              </a:spcBef>
              <a:spcAft>
                <a:spcPts val="600"/>
              </a:spcAft>
            </a:pPr>
            <a:endParaRPr lang="cs-CZ" sz="2000" dirty="0" smtClean="0"/>
          </a:p>
          <a:p>
            <a:r>
              <a:rPr lang="cs-CZ" sz="2000" u="sng" dirty="0" smtClean="0"/>
              <a:t>Lze za něj uložit</a:t>
            </a:r>
            <a:r>
              <a:rPr lang="cs-CZ" sz="2000" dirty="0" smtClean="0"/>
              <a:t> </a:t>
            </a:r>
          </a:p>
          <a:p>
            <a:r>
              <a:rPr lang="cs-CZ" sz="2000" dirty="0" smtClean="0"/>
              <a:t>a)  napomenutí, </a:t>
            </a:r>
          </a:p>
          <a:p>
            <a:r>
              <a:rPr lang="cs-CZ" sz="2000" dirty="0" smtClean="0"/>
              <a:t>b)  podmíněné vyloučení ze studia se stanovením lhůty a podmínek k osvědčení, </a:t>
            </a:r>
          </a:p>
          <a:p>
            <a:r>
              <a:rPr lang="cs-CZ" sz="2000" dirty="0" smtClean="0"/>
              <a:t>c)  vyloučení ze studia.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smtClean="0">
                <a:ea typeface="宋体" charset="-122"/>
              </a:rPr>
              <a:t>Ústavní základy</a:t>
            </a:r>
            <a:endParaRPr lang="zh-CN" altLang="en-US" sz="4400" b="1" dirty="0"/>
          </a:p>
        </p:txBody>
      </p:sp>
      <p:sp>
        <p:nvSpPr>
          <p:cNvPr id="4" name="TextovéPole 3"/>
          <p:cNvSpPr txBox="1"/>
          <p:nvPr/>
        </p:nvSpPr>
        <p:spPr>
          <a:xfrm>
            <a:off x="642910" y="1285860"/>
            <a:ext cx="7786742" cy="4601260"/>
          </a:xfrm>
          <a:prstGeom prst="rect">
            <a:avLst/>
          </a:prstGeom>
          <a:noFill/>
        </p:spPr>
        <p:txBody>
          <a:bodyPr wrap="square" rtlCol="0">
            <a:spAutoFit/>
          </a:bodyPr>
          <a:lstStyle/>
          <a:p>
            <a:pPr>
              <a:spcBef>
                <a:spcPts val="600"/>
              </a:spcBef>
              <a:spcAft>
                <a:spcPts val="600"/>
              </a:spcAft>
            </a:pPr>
            <a:r>
              <a:rPr lang="cs-CZ" sz="2400" b="1" dirty="0" smtClean="0"/>
              <a:t>Čl. 25 LZPS</a:t>
            </a:r>
            <a:endParaRPr lang="cs-CZ" sz="2400" dirty="0" smtClean="0"/>
          </a:p>
          <a:p>
            <a:r>
              <a:rPr lang="cs-CZ" sz="2400" dirty="0" smtClean="0"/>
              <a:t>(2) Občanům příslušejícím k </a:t>
            </a:r>
            <a:r>
              <a:rPr lang="cs-CZ" sz="2400" b="1" dirty="0" smtClean="0"/>
              <a:t>národnostním a etnickým menšinám </a:t>
            </a:r>
            <a:r>
              <a:rPr lang="cs-CZ" sz="2400" dirty="0" smtClean="0"/>
              <a:t>se za podmínek stanovených zákonem zaručuje též</a:t>
            </a:r>
          </a:p>
          <a:p>
            <a:r>
              <a:rPr lang="cs-CZ" sz="2400" dirty="0" smtClean="0"/>
              <a:t> a) právo na vzdělání v jejich jazyku</a:t>
            </a:r>
          </a:p>
          <a:p>
            <a:endParaRPr lang="cs-CZ" sz="2400" dirty="0" smtClean="0"/>
          </a:p>
          <a:p>
            <a:r>
              <a:rPr lang="cs-CZ" sz="2400" b="1" dirty="0" smtClean="0"/>
              <a:t>Čl. 26 LZPS</a:t>
            </a:r>
            <a:endParaRPr lang="cs-CZ" sz="2400" dirty="0" smtClean="0"/>
          </a:p>
          <a:p>
            <a:pPr>
              <a:buAutoNum type="arabicParenBoth"/>
            </a:pPr>
            <a:r>
              <a:rPr lang="cs-CZ" sz="2400" dirty="0" smtClean="0"/>
              <a:t> Každý má právo na </a:t>
            </a:r>
            <a:r>
              <a:rPr lang="cs-CZ" sz="2400" b="1" dirty="0" smtClean="0"/>
              <a:t>svobodnou volbu povolání a přípravu k němu</a:t>
            </a:r>
            <a:r>
              <a:rPr lang="cs-CZ" sz="2400" dirty="0" smtClean="0"/>
              <a:t>, jakož i právo podnikat a provozovat jinou hospodářskou činnost.</a:t>
            </a:r>
          </a:p>
          <a:p>
            <a:pPr>
              <a:buAutoNum type="arabicParenBoth"/>
            </a:pPr>
            <a:r>
              <a:rPr lang="cs-CZ" sz="2400" dirty="0" smtClean="0"/>
              <a:t> Zákon může stanovit podmínky a omezení pro výkon </a:t>
            </a:r>
            <a:r>
              <a:rPr lang="cs-CZ" sz="2400" dirty="0" smtClean="0"/>
              <a:t>určitých povolání </a:t>
            </a:r>
            <a:r>
              <a:rPr lang="cs-CZ" sz="2400" dirty="0" smtClean="0"/>
              <a:t>nebo činností.</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smtClean="0"/>
              <a:t>Orgány veř. VŠ / státní ... </a:t>
            </a:r>
            <a:r>
              <a:rPr lang="cs-CZ" sz="4400" dirty="0" err="1" smtClean="0"/>
              <a:t>Soukr</a:t>
            </a:r>
            <a:r>
              <a:rPr lang="cs-CZ" sz="4400" dirty="0" smtClean="0"/>
              <a:t>?</a:t>
            </a:r>
            <a:r>
              <a:rPr lang="cs-CZ" altLang="zh-CN" sz="4400" dirty="0" smtClean="0">
                <a:ea typeface="宋体" charset="-122"/>
              </a:rPr>
              <a:t> </a:t>
            </a:r>
            <a:endParaRPr lang="zh-CN" altLang="en-US" sz="4400" b="1" dirty="0"/>
          </a:p>
        </p:txBody>
      </p:sp>
      <p:sp>
        <p:nvSpPr>
          <p:cNvPr id="4" name="TextovéPole 3"/>
          <p:cNvSpPr txBox="1"/>
          <p:nvPr/>
        </p:nvSpPr>
        <p:spPr>
          <a:xfrm>
            <a:off x="755576" y="1484784"/>
            <a:ext cx="7488832" cy="3785652"/>
          </a:xfrm>
          <a:prstGeom prst="rect">
            <a:avLst/>
          </a:prstGeom>
          <a:noFill/>
        </p:spPr>
        <p:txBody>
          <a:bodyPr wrap="square" rtlCol="0">
            <a:spAutoFit/>
          </a:bodyPr>
          <a:lstStyle/>
          <a:p>
            <a:pPr>
              <a:buNone/>
            </a:pPr>
            <a:r>
              <a:rPr lang="cs-CZ" sz="2400" b="1" dirty="0" smtClean="0"/>
              <a:t>Orgány veřejných vysokých škol</a:t>
            </a:r>
          </a:p>
          <a:p>
            <a:pPr>
              <a:buNone/>
            </a:pPr>
            <a:endParaRPr lang="cs-CZ" sz="2400" b="1" dirty="0" smtClean="0"/>
          </a:p>
          <a:p>
            <a:r>
              <a:rPr lang="cs-CZ" sz="2400" dirty="0" smtClean="0"/>
              <a:t>Samosprávné</a:t>
            </a:r>
          </a:p>
          <a:p>
            <a:pPr lvl="1"/>
            <a:r>
              <a:rPr lang="cs-CZ" sz="2400" dirty="0" smtClean="0"/>
              <a:t>Akademický senát</a:t>
            </a:r>
          </a:p>
          <a:p>
            <a:pPr lvl="1"/>
            <a:r>
              <a:rPr lang="cs-CZ" sz="2400" dirty="0" smtClean="0"/>
              <a:t>Rektor</a:t>
            </a:r>
          </a:p>
          <a:p>
            <a:pPr lvl="1"/>
            <a:r>
              <a:rPr lang="cs-CZ" sz="2400" dirty="0" smtClean="0"/>
              <a:t>Vědecká (akad.) rada</a:t>
            </a:r>
          </a:p>
          <a:p>
            <a:pPr lvl="1"/>
            <a:r>
              <a:rPr lang="cs-CZ" sz="2400" dirty="0" smtClean="0"/>
              <a:t>Disciplinární komise</a:t>
            </a:r>
          </a:p>
          <a:p>
            <a:r>
              <a:rPr lang="cs-CZ" sz="2400" dirty="0" smtClean="0"/>
              <a:t>Ostatní</a:t>
            </a:r>
          </a:p>
          <a:p>
            <a:pPr lvl="1"/>
            <a:r>
              <a:rPr lang="cs-CZ" sz="2400" dirty="0" smtClean="0"/>
              <a:t>Kvestor</a:t>
            </a:r>
          </a:p>
          <a:p>
            <a:pPr lvl="1"/>
            <a:r>
              <a:rPr lang="cs-CZ" sz="2400" dirty="0" smtClean="0"/>
              <a:t>Správní rada</a:t>
            </a:r>
          </a:p>
        </p:txBody>
      </p:sp>
      <p:sp>
        <p:nvSpPr>
          <p:cNvPr id="5" name="TextovéPole 4"/>
          <p:cNvSpPr txBox="1"/>
          <p:nvPr/>
        </p:nvSpPr>
        <p:spPr>
          <a:xfrm>
            <a:off x="4429124" y="2357430"/>
            <a:ext cx="3744416" cy="2677656"/>
          </a:xfrm>
          <a:prstGeom prst="rect">
            <a:avLst/>
          </a:prstGeom>
          <a:noFill/>
          <a:ln>
            <a:solidFill>
              <a:schemeClr val="tx1"/>
            </a:solidFill>
          </a:ln>
        </p:spPr>
        <p:txBody>
          <a:bodyPr wrap="square" rtlCol="0">
            <a:spAutoFit/>
          </a:bodyPr>
          <a:lstStyle/>
          <a:p>
            <a:r>
              <a:rPr lang="cs-CZ" sz="2400" b="1" i="1" dirty="0" smtClean="0"/>
              <a:t>Státní vysoké školy</a:t>
            </a:r>
          </a:p>
          <a:p>
            <a:r>
              <a:rPr lang="cs-CZ" sz="2400" i="1" dirty="0" smtClean="0"/>
              <a:t>- mají totožné orgány</a:t>
            </a:r>
          </a:p>
          <a:p>
            <a:r>
              <a:rPr lang="cs-CZ" sz="2400" i="1" dirty="0" smtClean="0"/>
              <a:t>(s výjimkou správní rady)</a:t>
            </a:r>
          </a:p>
          <a:p>
            <a:endParaRPr lang="cs-CZ" sz="2400" i="1" dirty="0" smtClean="0"/>
          </a:p>
          <a:p>
            <a:r>
              <a:rPr lang="cs-CZ" sz="2400" b="1" i="1" dirty="0" smtClean="0"/>
              <a:t>Soukromé vysoké školy</a:t>
            </a:r>
          </a:p>
          <a:p>
            <a:r>
              <a:rPr lang="cs-CZ" sz="2400" i="1" dirty="0" smtClean="0"/>
              <a:t>- stanoví své orgány samy (vnitřními předpisy)</a:t>
            </a:r>
            <a:endParaRPr lang="cs-CZ" sz="2400" i="1"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11560" y="1268760"/>
            <a:ext cx="7883394" cy="5164458"/>
          </a:xfrm>
          <a:prstGeom prst="rect">
            <a:avLst/>
          </a:prstGeom>
          <a:noFill/>
          <a:ln w="9525">
            <a:noFill/>
            <a:miter lim="800000"/>
            <a:headEnd/>
            <a:tailEnd/>
          </a:ln>
        </p:spPr>
      </p:pic>
      <p:sp>
        <p:nvSpPr>
          <p:cNvPr id="3" name="TextovéPole 2"/>
          <p:cNvSpPr txBox="1"/>
          <p:nvPr/>
        </p:nvSpPr>
        <p:spPr>
          <a:xfrm>
            <a:off x="683568" y="692696"/>
            <a:ext cx="3089564" cy="523220"/>
          </a:xfrm>
          <a:prstGeom prst="rect">
            <a:avLst/>
          </a:prstGeom>
          <a:noFill/>
        </p:spPr>
        <p:txBody>
          <a:bodyPr wrap="none" rtlCol="0">
            <a:spAutoFit/>
          </a:bodyPr>
          <a:lstStyle/>
          <a:p>
            <a:r>
              <a:rPr lang="cs-CZ" sz="2800" b="1" u="sng" dirty="0" smtClean="0"/>
              <a:t>VŠ je samosprávná!</a:t>
            </a:r>
            <a:endParaRPr lang="cs-CZ" sz="2800" b="1" u="sng"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520964" cy="769441"/>
          </a:xfrm>
          <a:prstGeom prst="rect">
            <a:avLst/>
          </a:prstGeom>
        </p:spPr>
        <p:txBody>
          <a:bodyPr wrap="none">
            <a:spAutoFit/>
          </a:bodyPr>
          <a:lstStyle/>
          <a:p>
            <a:r>
              <a:rPr lang="cs-CZ" altLang="zh-CN" sz="4400" dirty="0" smtClean="0">
                <a:ea typeface="宋体" charset="-122"/>
              </a:rPr>
              <a:t>Správní proces</a:t>
            </a:r>
            <a:endParaRPr lang="zh-CN" altLang="en-US" sz="4400" b="1" dirty="0"/>
          </a:p>
        </p:txBody>
      </p:sp>
      <p:sp>
        <p:nvSpPr>
          <p:cNvPr id="4" name="TextovéPole 3"/>
          <p:cNvSpPr txBox="1"/>
          <p:nvPr/>
        </p:nvSpPr>
        <p:spPr>
          <a:xfrm>
            <a:off x="827584" y="1700808"/>
            <a:ext cx="7816382" cy="2923877"/>
          </a:xfrm>
          <a:prstGeom prst="rect">
            <a:avLst/>
          </a:prstGeom>
          <a:noFill/>
        </p:spPr>
        <p:txBody>
          <a:bodyPr wrap="square" rtlCol="0">
            <a:spAutoFit/>
          </a:bodyPr>
          <a:lstStyle/>
          <a:p>
            <a:pPr>
              <a:spcBef>
                <a:spcPts val="600"/>
              </a:spcBef>
              <a:spcAft>
                <a:spcPts val="600"/>
              </a:spcAft>
            </a:pPr>
            <a:r>
              <a:rPr lang="cs-CZ" sz="2400" b="1" dirty="0" smtClean="0"/>
              <a:t>Vysoké školství</a:t>
            </a:r>
          </a:p>
          <a:p>
            <a:pPr>
              <a:spcBef>
                <a:spcPts val="600"/>
              </a:spcBef>
              <a:spcAft>
                <a:spcPts val="600"/>
              </a:spcAft>
            </a:pPr>
            <a:r>
              <a:rPr lang="cs-CZ" sz="2400" dirty="0" smtClean="0"/>
              <a:t>Až na výjimky </a:t>
            </a:r>
            <a:r>
              <a:rPr lang="cs-CZ" sz="2400" u="sng" dirty="0" smtClean="0"/>
              <a:t>zvláštní správní proces výlučný</a:t>
            </a:r>
          </a:p>
          <a:p>
            <a:pPr marL="457200" indent="-457200">
              <a:spcBef>
                <a:spcPts val="600"/>
              </a:spcBef>
              <a:spcAft>
                <a:spcPts val="600"/>
              </a:spcAft>
              <a:buFont typeface="Arial" pitchFamily="34" charset="0"/>
              <a:buChar char="•"/>
            </a:pPr>
            <a:r>
              <a:rPr lang="cs-CZ" sz="2400" dirty="0" smtClean="0"/>
              <a:t>§ 50</a:t>
            </a:r>
          </a:p>
          <a:p>
            <a:pPr marL="457200" indent="-457200">
              <a:spcBef>
                <a:spcPts val="600"/>
              </a:spcBef>
              <a:spcAft>
                <a:spcPts val="600"/>
              </a:spcAft>
              <a:buFont typeface="Arial" pitchFamily="34" charset="0"/>
              <a:buChar char="•"/>
            </a:pPr>
            <a:r>
              <a:rPr lang="cs-CZ" sz="2400" dirty="0" smtClean="0"/>
              <a:t>§ 58, § 68, § 69</a:t>
            </a:r>
          </a:p>
          <a:p>
            <a:pPr>
              <a:spcBef>
                <a:spcPts val="600"/>
              </a:spcBef>
              <a:spcAft>
                <a:spcPts val="600"/>
              </a:spcAft>
            </a:pPr>
            <a:r>
              <a:rPr lang="cs-CZ" sz="2400" dirty="0" smtClean="0"/>
              <a:t>Správní řád je vyloučen pro rozhodování o P&amp;P studentů a akademických pracovníků – POZOR NA </a:t>
            </a:r>
            <a:r>
              <a:rPr lang="cs-CZ" sz="2400" u="sng" dirty="0" smtClean="0"/>
              <a:t>§ 177, 180 SprŘ</a:t>
            </a:r>
            <a:endParaRPr lang="cs-CZ" sz="2400" dirty="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smtClean="0">
                <a:ea typeface="宋体" charset="-122"/>
              </a:rPr>
              <a:t>Vybraná judikatura</a:t>
            </a:r>
            <a:endParaRPr lang="zh-CN" altLang="en-US" sz="4400" b="1" dirty="0"/>
          </a:p>
        </p:txBody>
      </p:sp>
      <p:sp>
        <p:nvSpPr>
          <p:cNvPr id="4" name="TextovéPole 3"/>
          <p:cNvSpPr txBox="1"/>
          <p:nvPr/>
        </p:nvSpPr>
        <p:spPr>
          <a:xfrm>
            <a:off x="611560" y="1484784"/>
            <a:ext cx="7704856" cy="4708981"/>
          </a:xfrm>
          <a:prstGeom prst="rect">
            <a:avLst/>
          </a:prstGeom>
          <a:noFill/>
        </p:spPr>
        <p:txBody>
          <a:bodyPr wrap="square" rtlCol="0">
            <a:spAutoFit/>
          </a:bodyPr>
          <a:lstStyle/>
          <a:p>
            <a:r>
              <a:rPr lang="cs-CZ" sz="2000" b="1" dirty="0" smtClean="0"/>
              <a:t>Soudní přezkum </a:t>
            </a:r>
            <a:r>
              <a:rPr lang="cs-CZ" sz="2000" b="1" dirty="0" err="1" smtClean="0"/>
              <a:t>SZZk</a:t>
            </a:r>
            <a:endParaRPr lang="cs-CZ" sz="2000" b="1" dirty="0" smtClean="0"/>
          </a:p>
          <a:p>
            <a:pPr marL="342900" indent="-342900">
              <a:buFont typeface="Arial" panose="020B0604020202020204" pitchFamily="34" charset="0"/>
              <a:buChar char="•"/>
            </a:pPr>
            <a:r>
              <a:rPr lang="cs-CZ" sz="2000" dirty="0" smtClean="0"/>
              <a:t>Hodnocení </a:t>
            </a:r>
            <a:r>
              <a:rPr lang="cs-CZ" sz="2000" dirty="0" err="1" smtClean="0"/>
              <a:t>SZZk</a:t>
            </a:r>
            <a:r>
              <a:rPr lang="cs-CZ" sz="2000" dirty="0" smtClean="0"/>
              <a:t> nelze soudně přezkoumat</a:t>
            </a:r>
            <a:r>
              <a:rPr lang="cs-CZ" sz="2000" dirty="0"/>
              <a:t>, průběh </a:t>
            </a:r>
            <a:r>
              <a:rPr lang="cs-CZ" sz="2000" dirty="0" smtClean="0"/>
              <a:t>(dodržení postupů) ano </a:t>
            </a:r>
            <a:r>
              <a:rPr lang="cs-CZ" sz="2000" dirty="0"/>
              <a:t>9 As </a:t>
            </a:r>
            <a:r>
              <a:rPr lang="cs-CZ" sz="2000" dirty="0" smtClean="0"/>
              <a:t>1/2009</a:t>
            </a:r>
          </a:p>
          <a:p>
            <a:pPr>
              <a:spcBef>
                <a:spcPts val="600"/>
              </a:spcBef>
              <a:spcAft>
                <a:spcPts val="600"/>
              </a:spcAft>
            </a:pPr>
            <a:r>
              <a:rPr lang="cs-CZ" sz="2000" i="1" dirty="0"/>
              <a:t>Princip přezkumu (státních) zkoušek na vysoké škole nespočívá a ani spočívat nemůže v přezkumu vědomostí uplatněných studentem při výkonu zkoušky a přezkumu tomu odpovídajícího ohodnocení ze strany zkoušejícího, nýbrž v přezkumu zákonnosti těch postupů, které lze ve smyslu shora uvedeného podřadit pod výkon státní správy. </a:t>
            </a:r>
          </a:p>
          <a:p>
            <a:pPr>
              <a:spcBef>
                <a:spcPts val="600"/>
              </a:spcBef>
              <a:spcAft>
                <a:spcPts val="600"/>
              </a:spcAft>
            </a:pPr>
            <a:r>
              <a:rPr lang="cs-CZ" sz="2000" i="1" dirty="0"/>
              <a:t>S konáním každé zkoušky přitom není spojeno pouze její ohodnocení, ale zákon s konáním zkoušky spojuje také </a:t>
            </a:r>
            <a:r>
              <a:rPr lang="cs-CZ" sz="2000" b="1" i="1" dirty="0"/>
              <a:t>subjektivní veřejné právo studenta na to, aby daná zkouška proběhla za podmínek stanovených studijním programem nebo studijním a zkušebním řádem</a:t>
            </a:r>
            <a:r>
              <a:rPr lang="cs-CZ" sz="2000" i="1" dirty="0"/>
              <a:t>, přičemž </a:t>
            </a:r>
            <a:r>
              <a:rPr lang="cs-CZ" sz="2000" b="1" i="1" dirty="0"/>
              <a:t>tomuto právu studenta odpovídá povinnost vysoké školy stanovené </a:t>
            </a:r>
            <a:r>
              <a:rPr lang="cs-CZ" sz="2000" b="1" i="1" dirty="0" smtClean="0"/>
              <a:t/>
            </a:r>
            <a:br>
              <a:rPr lang="cs-CZ" sz="2000" b="1" i="1" dirty="0" smtClean="0"/>
            </a:br>
            <a:r>
              <a:rPr lang="cs-CZ" sz="2000" b="1" i="1" dirty="0" smtClean="0"/>
              <a:t>podmínky </a:t>
            </a:r>
            <a:r>
              <a:rPr lang="cs-CZ" sz="2000" b="1" i="1" dirty="0"/>
              <a:t>dodržet. </a:t>
            </a:r>
            <a:endParaRPr lang="cs-CZ" sz="2000" b="1"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smtClean="0">
                <a:ea typeface="宋体" charset="-122"/>
              </a:rPr>
              <a:t>Vybraná judikatura</a:t>
            </a:r>
            <a:endParaRPr lang="zh-CN" altLang="en-US" sz="4400" b="1" dirty="0"/>
          </a:p>
        </p:txBody>
      </p:sp>
      <p:sp>
        <p:nvSpPr>
          <p:cNvPr id="4" name="TextovéPole 3"/>
          <p:cNvSpPr txBox="1"/>
          <p:nvPr/>
        </p:nvSpPr>
        <p:spPr>
          <a:xfrm>
            <a:off x="611560" y="1484784"/>
            <a:ext cx="7704856" cy="4247317"/>
          </a:xfrm>
          <a:prstGeom prst="rect">
            <a:avLst/>
          </a:prstGeom>
          <a:noFill/>
        </p:spPr>
        <p:txBody>
          <a:bodyPr wrap="square" rtlCol="0">
            <a:spAutoFit/>
          </a:bodyPr>
          <a:lstStyle/>
          <a:p>
            <a:r>
              <a:rPr lang="cs-CZ" sz="2000" b="1" dirty="0" smtClean="0"/>
              <a:t>Přezkum hodnocení přijímací zkoušky</a:t>
            </a:r>
          </a:p>
          <a:p>
            <a:pPr marL="342900" indent="-342900">
              <a:buFont typeface="Arial" panose="020B0604020202020204" pitchFamily="34" charset="0"/>
              <a:buChar char="•"/>
            </a:pPr>
            <a:r>
              <a:rPr lang="cs-CZ" sz="2000" dirty="0" smtClean="0"/>
              <a:t>Při přezkoumání rozhodnutí v přijímacím řízení může být předmětem přezkumu i věcné posouzení, zda uchazeč správně odpověděl na otázky či zkušební úlohy při přijímací zkoušce, včetně případného posouzení „vhodnosti“ zadání 7 As 79/2011</a:t>
            </a:r>
          </a:p>
          <a:p>
            <a:pPr>
              <a:spcBef>
                <a:spcPts val="600"/>
              </a:spcBef>
              <a:spcAft>
                <a:spcPts val="600"/>
              </a:spcAft>
            </a:pPr>
            <a:r>
              <a:rPr lang="cs-CZ" sz="2000" i="1" dirty="0" smtClean="0"/>
              <a:t>Je-li součástí přijímacího řízení zkoumání vlastností a schopností exaktně neměřitelných či závislých na vkusu nebo jiných subjektivních úsudcích (např. uměleckého talentu), přezkumná činnost rektora se omezí na kontrolu nestrannosti, objektivity a odbornosti správní úvahy osoby či osob posuzujících uchazeče a toho, zda nevybočily z mezí správního uvážení či je nezneužily </a:t>
            </a:r>
          </a:p>
          <a:p>
            <a:pPr marL="342900" indent="-342900">
              <a:buFont typeface="Arial" panose="020B0604020202020204" pitchFamily="34" charset="0"/>
              <a:buChar char="•"/>
            </a:pPr>
            <a:r>
              <a:rPr lang="cs-CZ" sz="2000" i="1" dirty="0" smtClean="0"/>
              <a:t>Logicky nelze přezkoumávat neopakovatelné, tedy typicky </a:t>
            </a:r>
            <a:br>
              <a:rPr lang="cs-CZ" sz="2000" i="1" dirty="0" smtClean="0"/>
            </a:br>
            <a:r>
              <a:rPr lang="cs-CZ" sz="2000" i="1" dirty="0" smtClean="0"/>
              <a:t>ústní zkoušení (VK)</a:t>
            </a:r>
          </a:p>
        </p:txBody>
      </p:sp>
    </p:spTree>
    <p:extLst>
      <p:ext uri="{BB962C8B-B14F-4D97-AF65-F5344CB8AC3E}">
        <p14:creationId xmlns="" xmlns:p14="http://schemas.microsoft.com/office/powerpoint/2010/main" val="267935786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smtClean="0">
                <a:ea typeface="宋体" charset="-122"/>
              </a:rPr>
              <a:t>Vybraná judikatura</a:t>
            </a:r>
            <a:endParaRPr lang="zh-CN" altLang="en-US" sz="4400" b="1" dirty="0"/>
          </a:p>
        </p:txBody>
      </p:sp>
      <p:sp>
        <p:nvSpPr>
          <p:cNvPr id="4" name="TextovéPole 3"/>
          <p:cNvSpPr txBox="1"/>
          <p:nvPr/>
        </p:nvSpPr>
        <p:spPr>
          <a:xfrm>
            <a:off x="755576" y="1484784"/>
            <a:ext cx="7416824" cy="4154984"/>
          </a:xfrm>
          <a:prstGeom prst="rect">
            <a:avLst/>
          </a:prstGeom>
          <a:noFill/>
        </p:spPr>
        <p:txBody>
          <a:bodyPr wrap="square" rtlCol="0">
            <a:spAutoFit/>
          </a:bodyPr>
          <a:lstStyle/>
          <a:p>
            <a:pPr>
              <a:buNone/>
            </a:pPr>
            <a:r>
              <a:rPr lang="cs-CZ" sz="2200" b="1" dirty="0" smtClean="0"/>
              <a:t>Poplatky za studium</a:t>
            </a:r>
          </a:p>
          <a:p>
            <a:pPr marL="342900" indent="-342900">
              <a:buFont typeface="Arial" panose="020B0604020202020204" pitchFamily="34" charset="0"/>
              <a:buChar char="•"/>
            </a:pPr>
            <a:r>
              <a:rPr lang="cs-CZ" sz="2200" dirty="0" smtClean="0"/>
              <a:t>Neaplikovat retroaktivně „</a:t>
            </a:r>
            <a:r>
              <a:rPr lang="cs-CZ" sz="2200" dirty="0" err="1" smtClean="0"/>
              <a:t>přičítací</a:t>
            </a:r>
            <a:r>
              <a:rPr lang="cs-CZ" sz="2200" dirty="0" smtClean="0"/>
              <a:t>“ ustanovení (nepřičítat </a:t>
            </a:r>
            <a:r>
              <a:rPr lang="cs-CZ" sz="2200" dirty="0"/>
              <a:t>před </a:t>
            </a:r>
            <a:r>
              <a:rPr lang="cs-CZ" sz="2200" dirty="0" smtClean="0"/>
              <a:t>účinností 147/2001, tedy před 7/2001</a:t>
            </a:r>
            <a:r>
              <a:rPr lang="cs-CZ" sz="2200" dirty="0"/>
              <a:t>) 9 As </a:t>
            </a:r>
            <a:r>
              <a:rPr lang="cs-CZ" sz="2200" dirty="0" smtClean="0"/>
              <a:t>8/2007</a:t>
            </a:r>
          </a:p>
          <a:p>
            <a:pPr marL="342900" indent="-342900">
              <a:buFont typeface="Arial" panose="020B0604020202020204" pitchFamily="34" charset="0"/>
              <a:buChar char="•"/>
            </a:pPr>
            <a:r>
              <a:rPr lang="cs-CZ" sz="2200" dirty="0" smtClean="0"/>
              <a:t>Jsou vyměřovány nezákonně, pokud konkrétní výše poplatku není v souladu s </a:t>
            </a:r>
            <a:r>
              <a:rPr lang="cs-CZ" sz="2200" dirty="0" err="1" smtClean="0"/>
              <a:t>ust</a:t>
            </a:r>
            <a:r>
              <a:rPr lang="cs-CZ" sz="2200" dirty="0" smtClean="0"/>
              <a:t>. § 58 odst. 6 ZVŠ uvedena ve statutu vysoké </a:t>
            </a:r>
            <a:r>
              <a:rPr lang="cs-CZ" sz="2200" dirty="0"/>
              <a:t>školy </a:t>
            </a:r>
            <a:r>
              <a:rPr lang="cs-CZ" sz="2200" dirty="0" smtClean="0"/>
              <a:t>7 </a:t>
            </a:r>
            <a:r>
              <a:rPr lang="cs-CZ" sz="2200" dirty="0"/>
              <a:t>As </a:t>
            </a:r>
            <a:r>
              <a:rPr lang="cs-CZ" sz="2200" dirty="0" smtClean="0"/>
              <a:t>41/2013</a:t>
            </a:r>
          </a:p>
          <a:p>
            <a:pPr marL="342900" indent="-342900">
              <a:buFont typeface="Arial" panose="020B0604020202020204" pitchFamily="34" charset="0"/>
              <a:buChar char="•"/>
            </a:pPr>
            <a:r>
              <a:rPr lang="cs-CZ" sz="2200" i="1" dirty="0" smtClean="0"/>
              <a:t>Nelze-li postupovat dle § 58 odst. 6, tedy dle výše uvedené ve statutu, je přímo aplikovatelná minimální zákonná výše (VK)</a:t>
            </a:r>
            <a:endParaRPr lang="cs-CZ" sz="2200" dirty="0" smtClean="0"/>
          </a:p>
          <a:p>
            <a:endParaRPr lang="cs-CZ" sz="2200" dirty="0"/>
          </a:p>
          <a:p>
            <a:r>
              <a:rPr lang="cs-CZ" sz="2200" b="1" dirty="0"/>
              <a:t>Přerušení </a:t>
            </a:r>
            <a:r>
              <a:rPr lang="cs-CZ" sz="2200" b="1" dirty="0" smtClean="0"/>
              <a:t>studia</a:t>
            </a:r>
          </a:p>
          <a:p>
            <a:pPr marL="342900" indent="-342900">
              <a:buFont typeface="Arial" panose="020B0604020202020204" pitchFamily="34" charset="0"/>
              <a:buChar char="•"/>
            </a:pPr>
            <a:r>
              <a:rPr lang="cs-CZ" sz="2200" dirty="0" smtClean="0"/>
              <a:t>Jeho </a:t>
            </a:r>
            <a:r>
              <a:rPr lang="cs-CZ" sz="2200" dirty="0"/>
              <a:t>doba se započítává do max. doby studia 8 As </a:t>
            </a:r>
            <a:r>
              <a:rPr lang="cs-CZ" sz="2200" dirty="0" smtClean="0"/>
              <a:t>37/2010</a:t>
            </a:r>
          </a:p>
          <a:p>
            <a:pPr marL="342900" indent="-342900">
              <a:buFont typeface="Arial" panose="020B0604020202020204" pitchFamily="34" charset="0"/>
              <a:buChar char="•"/>
            </a:pPr>
            <a:r>
              <a:rPr lang="cs-CZ" sz="2200" dirty="0" smtClean="0"/>
              <a:t>Lze </a:t>
            </a:r>
            <a:r>
              <a:rPr lang="cs-CZ" sz="2200" dirty="0"/>
              <a:t>učinit i </a:t>
            </a:r>
            <a:r>
              <a:rPr lang="cs-CZ" sz="2200" i="1" dirty="0"/>
              <a:t>ex offo </a:t>
            </a:r>
            <a:r>
              <a:rPr lang="cs-CZ" sz="2200" dirty="0"/>
              <a:t>(proti vůli studenta) 26 As 4/2011</a:t>
            </a:r>
          </a:p>
        </p:txBody>
      </p:sp>
    </p:spTree>
    <p:extLst>
      <p:ext uri="{BB962C8B-B14F-4D97-AF65-F5344CB8AC3E}">
        <p14:creationId xmlns="" xmlns:p14="http://schemas.microsoft.com/office/powerpoint/2010/main" val="261553989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9672" y="908720"/>
            <a:ext cx="6006773" cy="830997"/>
          </a:xfrm>
          <a:prstGeom prst="rect">
            <a:avLst/>
          </a:prstGeom>
        </p:spPr>
        <p:txBody>
          <a:bodyPr wrap="none">
            <a:spAutoFit/>
          </a:bodyPr>
          <a:lstStyle/>
          <a:p>
            <a:r>
              <a:rPr lang="cs-CZ" altLang="zh-CN" sz="4800" b="1" dirty="0" smtClean="0">
                <a:latin typeface="Arial" pitchFamily="34" charset="0"/>
                <a:cs typeface="Arial" pitchFamily="34" charset="0"/>
              </a:rPr>
              <a:t>Děkuji za pozornost</a:t>
            </a:r>
            <a:endParaRPr lang="zh-CN" altLang="en-US" sz="4800" b="1" dirty="0">
              <a:latin typeface="Arial" pitchFamily="34" charset="0"/>
              <a:cs typeface="Arial" pitchFamily="34" charset="0"/>
            </a:endParaRPr>
          </a:p>
        </p:txBody>
      </p:sp>
      <p:sp>
        <p:nvSpPr>
          <p:cNvPr id="4" name="TextovéPole 3"/>
          <p:cNvSpPr txBox="1"/>
          <p:nvPr/>
        </p:nvSpPr>
        <p:spPr>
          <a:xfrm>
            <a:off x="1619672" y="2276872"/>
            <a:ext cx="4752528" cy="707886"/>
          </a:xfrm>
          <a:prstGeom prst="rect">
            <a:avLst/>
          </a:prstGeom>
          <a:noFill/>
        </p:spPr>
        <p:txBody>
          <a:bodyPr wrap="square" rtlCol="0">
            <a:spAutoFit/>
          </a:bodyPr>
          <a:lstStyle/>
          <a:p>
            <a:r>
              <a:rPr lang="cs-CZ" sz="2000" dirty="0" smtClean="0"/>
              <a:t>Příští přednáška</a:t>
            </a:r>
          </a:p>
          <a:p>
            <a:r>
              <a:rPr lang="cs-CZ" sz="2000" b="1" dirty="0" smtClean="0"/>
              <a:t>Živnostenská správa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smtClean="0">
                <a:ea typeface="宋体" charset="-122"/>
              </a:rPr>
              <a:t>Ústavní základy</a:t>
            </a:r>
            <a:endParaRPr lang="zh-CN" altLang="en-US" sz="4400" b="1" dirty="0"/>
          </a:p>
        </p:txBody>
      </p:sp>
      <p:sp>
        <p:nvSpPr>
          <p:cNvPr id="4" name="TextovéPole 3"/>
          <p:cNvSpPr txBox="1"/>
          <p:nvPr/>
        </p:nvSpPr>
        <p:spPr>
          <a:xfrm>
            <a:off x="755576" y="1556792"/>
            <a:ext cx="7416824" cy="3857660"/>
          </a:xfrm>
          <a:prstGeom prst="rect">
            <a:avLst/>
          </a:prstGeom>
          <a:noFill/>
        </p:spPr>
        <p:txBody>
          <a:bodyPr wrap="square" rtlCol="0">
            <a:spAutoFit/>
          </a:bodyPr>
          <a:lstStyle/>
          <a:p>
            <a:r>
              <a:rPr lang="cs-CZ" sz="2400" b="1" dirty="0" smtClean="0"/>
              <a:t>Čl. 15 LZPS</a:t>
            </a:r>
            <a:endParaRPr lang="cs-CZ" sz="2400" dirty="0" smtClean="0"/>
          </a:p>
          <a:p>
            <a:r>
              <a:rPr lang="cs-CZ" sz="2400" dirty="0" smtClean="0"/>
              <a:t>(2) Svoboda </a:t>
            </a:r>
            <a:r>
              <a:rPr lang="cs-CZ" sz="2400" b="1" dirty="0" smtClean="0"/>
              <a:t>vědeckého bádání a umělecké tvorby </a:t>
            </a:r>
            <a:r>
              <a:rPr lang="cs-CZ" sz="2400" dirty="0" smtClean="0"/>
              <a:t>je zaručena.</a:t>
            </a:r>
            <a:br>
              <a:rPr lang="cs-CZ" sz="2400" dirty="0" smtClean="0"/>
            </a:br>
            <a:endParaRPr lang="cs-CZ" sz="2400" dirty="0" smtClean="0"/>
          </a:p>
          <a:p>
            <a:r>
              <a:rPr lang="cs-CZ" sz="2400" b="1" dirty="0" smtClean="0"/>
              <a:t>Čl. 17 LZPS</a:t>
            </a:r>
            <a:endParaRPr lang="cs-CZ" sz="2400" dirty="0" smtClean="0"/>
          </a:p>
          <a:p>
            <a:r>
              <a:rPr lang="cs-CZ" sz="2400" dirty="0" smtClean="0"/>
              <a:t>(1) Svoboda projevu a právo na informace jsou zaručeny.</a:t>
            </a:r>
            <a:br>
              <a:rPr lang="cs-CZ" sz="2400" dirty="0" smtClean="0"/>
            </a:br>
            <a:r>
              <a:rPr lang="cs-CZ" sz="2400" dirty="0" smtClean="0"/>
              <a:t>(2) Každý má právo </a:t>
            </a:r>
            <a:r>
              <a:rPr lang="cs-CZ" sz="2400" b="1" dirty="0" smtClean="0"/>
              <a:t>vyjadřovat své názory </a:t>
            </a:r>
            <a:r>
              <a:rPr lang="cs-CZ" sz="2400" dirty="0" smtClean="0"/>
              <a:t>slovem, písmem, tiskem, obrazem nebo jiným způsobem, jakož i svobodně </a:t>
            </a:r>
            <a:r>
              <a:rPr lang="cs-CZ" sz="2400" b="1" dirty="0" smtClean="0"/>
              <a:t>vyhledávat, přijímat a rozšiřovat </a:t>
            </a:r>
            <a:r>
              <a:rPr lang="cs-CZ" sz="2400" dirty="0" smtClean="0"/>
              <a:t>ideje a informace bez ohledu na hranice státu.</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smtClean="0">
                <a:ea typeface="宋体" charset="-122"/>
              </a:rPr>
              <a:t>Ústavní základy</a:t>
            </a:r>
            <a:endParaRPr lang="zh-CN" altLang="en-US" sz="4400" b="1" dirty="0"/>
          </a:p>
        </p:txBody>
      </p:sp>
      <p:sp>
        <p:nvSpPr>
          <p:cNvPr id="4" name="TextovéPole 3"/>
          <p:cNvSpPr txBox="1"/>
          <p:nvPr/>
        </p:nvSpPr>
        <p:spPr>
          <a:xfrm>
            <a:off x="1043608" y="1700808"/>
            <a:ext cx="6912768" cy="4154984"/>
          </a:xfrm>
          <a:prstGeom prst="rect">
            <a:avLst/>
          </a:prstGeom>
          <a:noFill/>
        </p:spPr>
        <p:txBody>
          <a:bodyPr wrap="square" rtlCol="0">
            <a:spAutoFit/>
          </a:bodyPr>
          <a:lstStyle/>
          <a:p>
            <a:pPr>
              <a:spcBef>
                <a:spcPts val="600"/>
              </a:spcBef>
              <a:spcAft>
                <a:spcPts val="600"/>
              </a:spcAft>
            </a:pPr>
            <a:r>
              <a:rPr lang="cs-CZ" sz="2400" b="1" dirty="0" smtClean="0"/>
              <a:t>Bezplatnost</a:t>
            </a:r>
          </a:p>
          <a:p>
            <a:pPr>
              <a:spcBef>
                <a:spcPts val="600"/>
              </a:spcBef>
              <a:spcAft>
                <a:spcPts val="600"/>
              </a:spcAft>
            </a:pPr>
            <a:r>
              <a:rPr lang="cs-CZ" sz="2000" i="1" dirty="0" smtClean="0"/>
              <a:t>Čl. 33 Listiny</a:t>
            </a:r>
          </a:p>
          <a:p>
            <a:pPr>
              <a:spcBef>
                <a:spcPts val="600"/>
              </a:spcBef>
              <a:spcAft>
                <a:spcPts val="600"/>
              </a:spcAft>
            </a:pPr>
            <a:r>
              <a:rPr lang="cs-CZ" sz="2000" i="1" dirty="0" smtClean="0"/>
              <a:t>(2) Občané mají právo na bezplatné vzdělání v základních a středních školách, </a:t>
            </a:r>
            <a:r>
              <a:rPr lang="cs-CZ" sz="2000" b="1" i="1" dirty="0" smtClean="0"/>
              <a:t>podle schopností občana a možností společnosti </a:t>
            </a:r>
            <a:r>
              <a:rPr lang="cs-CZ" sz="2000" i="1" dirty="0" smtClean="0"/>
              <a:t>též na vysokých školách.</a:t>
            </a:r>
          </a:p>
          <a:p>
            <a:pPr>
              <a:spcBef>
                <a:spcPts val="600"/>
              </a:spcBef>
              <a:spcAft>
                <a:spcPts val="600"/>
              </a:spcAft>
            </a:pPr>
            <a:r>
              <a:rPr lang="cs-CZ" sz="2400" dirty="0" smtClean="0"/>
              <a:t>Nález Ústavního soudu </a:t>
            </a:r>
            <a:r>
              <a:rPr lang="cs-CZ" sz="2400" dirty="0" err="1" smtClean="0"/>
              <a:t>sp</a:t>
            </a:r>
            <a:r>
              <a:rPr lang="cs-CZ" sz="2400" dirty="0" smtClean="0"/>
              <a:t>. zn. </a:t>
            </a:r>
            <a:r>
              <a:rPr lang="cs-CZ" sz="2400" dirty="0" err="1" smtClean="0"/>
              <a:t>Pl</a:t>
            </a:r>
            <a:r>
              <a:rPr lang="cs-CZ" sz="2400" dirty="0" smtClean="0"/>
              <a:t>. ÚS 25/94</a:t>
            </a:r>
          </a:p>
          <a:p>
            <a:pPr>
              <a:spcBef>
                <a:spcPts val="600"/>
              </a:spcBef>
              <a:spcAft>
                <a:spcPts val="600"/>
              </a:spcAft>
            </a:pPr>
            <a:r>
              <a:rPr lang="cs-CZ" sz="2400" dirty="0" smtClean="0"/>
              <a:t>Bezplatnost vzdělání omezuje toliko na roli státu </a:t>
            </a:r>
            <a:r>
              <a:rPr lang="cs-CZ" sz="2400" i="1" dirty="0" smtClean="0"/>
              <a:t>nést náklady na zřizování škol a školských zařízení, na jejich provoz a údržbu</a:t>
            </a:r>
            <a:r>
              <a:rPr lang="cs-CZ" sz="2400" dirty="0" smtClean="0"/>
              <a:t> a, především </a:t>
            </a:r>
            <a:r>
              <a:rPr lang="cs-CZ" sz="2400" i="1" dirty="0" smtClean="0"/>
              <a:t>nevyžaduje platbu tzv. školného </a:t>
            </a:r>
            <a:r>
              <a:rPr lang="cs-CZ" sz="2400" dirty="0" smtClean="0"/>
              <a:t>na základních a středních školách.</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smtClean="0">
                <a:ea typeface="宋体" charset="-122"/>
              </a:rPr>
              <a:t>Ústavní základy</a:t>
            </a:r>
            <a:endParaRPr lang="zh-CN" altLang="en-US" sz="4400" b="1" dirty="0"/>
          </a:p>
        </p:txBody>
      </p:sp>
      <p:sp>
        <p:nvSpPr>
          <p:cNvPr id="4" name="TextovéPole 3"/>
          <p:cNvSpPr txBox="1"/>
          <p:nvPr/>
        </p:nvSpPr>
        <p:spPr>
          <a:xfrm>
            <a:off x="571472" y="1428736"/>
            <a:ext cx="8001056" cy="4903530"/>
          </a:xfrm>
          <a:prstGeom prst="rect">
            <a:avLst/>
          </a:prstGeom>
          <a:noFill/>
        </p:spPr>
        <p:txBody>
          <a:bodyPr wrap="square" rtlCol="0">
            <a:spAutoFit/>
          </a:bodyPr>
          <a:lstStyle/>
          <a:p>
            <a:pPr>
              <a:spcBef>
                <a:spcPts val="600"/>
              </a:spcBef>
              <a:spcAft>
                <a:spcPts val="600"/>
              </a:spcAft>
            </a:pPr>
            <a:r>
              <a:rPr lang="cs-CZ" sz="2400" b="1" dirty="0" smtClean="0"/>
              <a:t>Bezplatnost </a:t>
            </a:r>
          </a:p>
          <a:p>
            <a:pPr>
              <a:spcBef>
                <a:spcPts val="600"/>
              </a:spcBef>
              <a:spcAft>
                <a:spcPts val="600"/>
              </a:spcAft>
            </a:pPr>
            <a:r>
              <a:rPr lang="cs-CZ" sz="2400" dirty="0" smtClean="0"/>
              <a:t>Nález pléna Ústavního soudu </a:t>
            </a:r>
            <a:r>
              <a:rPr lang="cs-CZ" sz="2400" dirty="0" err="1" smtClean="0"/>
              <a:t>sp</a:t>
            </a:r>
            <a:r>
              <a:rPr lang="cs-CZ" sz="2400" dirty="0" smtClean="0"/>
              <a:t>. zn. </a:t>
            </a:r>
            <a:r>
              <a:rPr lang="cs-CZ" sz="2400" dirty="0" err="1" smtClean="0"/>
              <a:t>Pl</a:t>
            </a:r>
            <a:r>
              <a:rPr lang="cs-CZ" sz="2400" dirty="0" smtClean="0"/>
              <a:t>. ÚS 27/95</a:t>
            </a:r>
          </a:p>
          <a:p>
            <a:pPr>
              <a:spcBef>
                <a:spcPts val="600"/>
              </a:spcBef>
              <a:spcAft>
                <a:spcPts val="600"/>
              </a:spcAft>
            </a:pPr>
            <a:r>
              <a:rPr lang="cs-CZ" sz="2400" dirty="0" smtClean="0"/>
              <a:t>Pro </a:t>
            </a:r>
            <a:r>
              <a:rPr lang="cs-CZ" sz="2400" u="sng" dirty="0" smtClean="0"/>
              <a:t>vzdělávání na vyšších odborných školách </a:t>
            </a:r>
            <a:r>
              <a:rPr lang="cs-CZ" sz="2400" dirty="0" smtClean="0"/>
              <a:t>platí, že tato forma vzdělání je poskytována </a:t>
            </a:r>
            <a:r>
              <a:rPr lang="cs-CZ" sz="2400" u="sng" dirty="0" smtClean="0"/>
              <a:t>vždy za úpla</a:t>
            </a:r>
            <a:r>
              <a:rPr lang="cs-CZ" sz="2400" dirty="0" smtClean="0"/>
              <a:t>tu, tedy i na školách zřizovaných státem. Dle nálezu ÚS to nelze považovat za protiústavní, neboť [VOŠ] </a:t>
            </a:r>
            <a:r>
              <a:rPr lang="cs-CZ" sz="2400" i="1" dirty="0" smtClean="0"/>
              <a:t>jsou sice na straně jedné součástí výchovně vzdělávací soustavy, na straně druhé představují však typ odlišný od středních škol, neboť studium na nich získání středoškolského vzdělání již předpokládá. Touto svou povahou vymykají se tedy </a:t>
            </a:r>
            <a:r>
              <a:rPr lang="cs-CZ" sz="2400" dirty="0" smtClean="0"/>
              <a:t>[VOŠ]</a:t>
            </a:r>
            <a:r>
              <a:rPr lang="cs-CZ" sz="2400" i="1" dirty="0" smtClean="0"/>
              <a:t> z rámce článku 33 odst. 2 Listiny, zakotvujícího </a:t>
            </a:r>
            <a:r>
              <a:rPr lang="cs-CZ" sz="2400" dirty="0" smtClean="0"/>
              <a:t>[nepodmíněné]</a:t>
            </a:r>
            <a:r>
              <a:rPr lang="cs-CZ" sz="2400" i="1" dirty="0" smtClean="0"/>
              <a:t> právo občanů na bezplatné vzdělání v základních a středních školách.</a:t>
            </a:r>
            <a:endParaRPr lang="cs-CZ" sz="24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smtClean="0">
                <a:ea typeface="宋体" charset="-122"/>
              </a:rPr>
              <a:t>Prameny</a:t>
            </a:r>
            <a:endParaRPr lang="zh-CN" altLang="en-US" sz="4400" b="1" dirty="0"/>
          </a:p>
        </p:txBody>
      </p:sp>
      <p:sp>
        <p:nvSpPr>
          <p:cNvPr id="4" name="TextovéPole 3"/>
          <p:cNvSpPr txBox="1"/>
          <p:nvPr/>
        </p:nvSpPr>
        <p:spPr>
          <a:xfrm>
            <a:off x="714348" y="1500174"/>
            <a:ext cx="7643866" cy="4297860"/>
          </a:xfrm>
          <a:prstGeom prst="rect">
            <a:avLst/>
          </a:prstGeom>
          <a:noFill/>
        </p:spPr>
        <p:txBody>
          <a:bodyPr wrap="square" rtlCol="0">
            <a:spAutoFit/>
          </a:bodyPr>
          <a:lstStyle/>
          <a:p>
            <a:pPr>
              <a:spcBef>
                <a:spcPts val="600"/>
              </a:spcBef>
              <a:spcAft>
                <a:spcPts val="600"/>
              </a:spcAft>
            </a:pPr>
            <a:r>
              <a:rPr lang="cs-CZ" sz="2800" b="1" dirty="0" smtClean="0"/>
              <a:t>ÚSTAVA + LISTINA</a:t>
            </a:r>
          </a:p>
          <a:p>
            <a:pPr>
              <a:spcBef>
                <a:spcPts val="600"/>
              </a:spcBef>
              <a:spcAft>
                <a:spcPts val="600"/>
              </a:spcAft>
            </a:pPr>
            <a:r>
              <a:rPr lang="cs-CZ" sz="2800" b="1" dirty="0" smtClean="0"/>
              <a:t> Ratifikované a vyhlášené mezinárodní smlouvy</a:t>
            </a:r>
          </a:p>
          <a:p>
            <a:pPr lvl="0" indent="174625">
              <a:spcBef>
                <a:spcPts val="600"/>
              </a:spcBef>
              <a:spcAft>
                <a:spcPts val="600"/>
              </a:spcAft>
              <a:buFont typeface="Arial" pitchFamily="34" charset="0"/>
              <a:buChar char="•"/>
            </a:pPr>
            <a:r>
              <a:rPr lang="cs-CZ" sz="2800" dirty="0" smtClean="0"/>
              <a:t>Mezinárodní pakt o hospodářských, sociálních a kulturních právech (zejm. čl. 13)</a:t>
            </a:r>
          </a:p>
          <a:p>
            <a:pPr lvl="0" indent="174625">
              <a:spcBef>
                <a:spcPts val="600"/>
              </a:spcBef>
              <a:spcAft>
                <a:spcPts val="600"/>
              </a:spcAft>
              <a:buFont typeface="Arial" pitchFamily="34" charset="0"/>
              <a:buChar char="•"/>
            </a:pPr>
            <a:r>
              <a:rPr lang="cs-CZ" sz="2800" dirty="0" smtClean="0"/>
              <a:t>Úmluva o právech dítěte (zejm. čl. 28 a 29)</a:t>
            </a:r>
          </a:p>
          <a:p>
            <a:pPr lvl="0" indent="174625">
              <a:spcBef>
                <a:spcPts val="600"/>
              </a:spcBef>
              <a:spcAft>
                <a:spcPts val="600"/>
              </a:spcAft>
              <a:buFont typeface="Arial" pitchFamily="34" charset="0"/>
              <a:buChar char="•"/>
            </a:pPr>
            <a:r>
              <a:rPr lang="cs-CZ" sz="2800" dirty="0" smtClean="0"/>
              <a:t>Úmluva o ochraně lidských práv a základních svobod (zejm. Dodatkový protokol k Úmluvě o ochraně lidských práv a základních svobod, čl. 2)</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ducation-1">
  <a:themeElements>
    <a:clrScheme name="自定义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4BAC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Education-1</Template>
  <TotalTime>904</TotalTime>
  <Words>3410</Words>
  <Application>Microsoft Office PowerPoint</Application>
  <PresentationFormat>Předvádění na obrazovce (4:3)</PresentationFormat>
  <Paragraphs>467</Paragraphs>
  <Slides>56</Slides>
  <Notes>50</Notes>
  <HiddenSlides>0</HiddenSlides>
  <MMClips>0</MMClips>
  <ScaleCrop>false</ScaleCrop>
  <HeadingPairs>
    <vt:vector size="4" baseType="variant">
      <vt:variant>
        <vt:lpstr>Motiv</vt:lpstr>
      </vt:variant>
      <vt:variant>
        <vt:i4>1</vt:i4>
      </vt:variant>
      <vt:variant>
        <vt:lpstr>Nadpisy snímků</vt:lpstr>
      </vt:variant>
      <vt:variant>
        <vt:i4>56</vt:i4>
      </vt:variant>
    </vt:vector>
  </HeadingPairs>
  <TitlesOfParts>
    <vt:vector size="57" baseType="lpstr">
      <vt:lpstr>Education-1</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lpstr>Snímek 51</vt:lpstr>
      <vt:lpstr>Snímek 52</vt:lpstr>
      <vt:lpstr>Snímek 53</vt:lpstr>
      <vt:lpstr>Snímek 54</vt:lpstr>
      <vt:lpstr>Snímek 55</vt:lpstr>
      <vt:lpstr>Snímek 56</vt:lpstr>
    </vt:vector>
  </TitlesOfParts>
  <Company>Your Organization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Veronika Kudrova</dc:creator>
  <cp:lastModifiedBy>Veronika Kudrová3</cp:lastModifiedBy>
  <cp:revision>100</cp:revision>
  <dcterms:created xsi:type="dcterms:W3CDTF">2010-11-03T20:43:16Z</dcterms:created>
  <dcterms:modified xsi:type="dcterms:W3CDTF">2015-10-02T07:37:13Z</dcterms:modified>
</cp:coreProperties>
</file>