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89" r:id="rId5"/>
    <p:sldId id="259" r:id="rId6"/>
    <p:sldId id="267" r:id="rId7"/>
    <p:sldId id="263" r:id="rId8"/>
    <p:sldId id="269" r:id="rId9"/>
    <p:sldId id="292" r:id="rId10"/>
    <p:sldId id="305" r:id="rId11"/>
    <p:sldId id="306" r:id="rId12"/>
    <p:sldId id="264" r:id="rId13"/>
    <p:sldId id="290" r:id="rId14"/>
    <p:sldId id="279" r:id="rId15"/>
    <p:sldId id="281" r:id="rId16"/>
    <p:sldId id="280" r:id="rId17"/>
    <p:sldId id="307" r:id="rId18"/>
    <p:sldId id="293" r:id="rId19"/>
    <p:sldId id="294" r:id="rId20"/>
    <p:sldId id="274" r:id="rId21"/>
    <p:sldId id="275" r:id="rId22"/>
    <p:sldId id="270" r:id="rId23"/>
    <p:sldId id="271" r:id="rId24"/>
    <p:sldId id="282" r:id="rId25"/>
    <p:sldId id="272" r:id="rId26"/>
    <p:sldId id="273" r:id="rId27"/>
    <p:sldId id="283" r:id="rId28"/>
    <p:sldId id="286" r:id="rId29"/>
    <p:sldId id="285" r:id="rId30"/>
    <p:sldId id="296" r:id="rId31"/>
    <p:sldId id="300" r:id="rId32"/>
    <p:sldId id="295" r:id="rId33"/>
    <p:sldId id="265" r:id="rId34"/>
    <p:sldId id="276" r:id="rId35"/>
    <p:sldId id="284" r:id="rId36"/>
    <p:sldId id="266" r:id="rId37"/>
    <p:sldId id="303" r:id="rId38"/>
    <p:sldId id="304" r:id="rId39"/>
    <p:sldId id="308" r:id="rId40"/>
    <p:sldId id="309" r:id="rId41"/>
    <p:sldId id="277" r:id="rId42"/>
    <p:sldId id="287" r:id="rId43"/>
    <p:sldId id="310" r:id="rId44"/>
    <p:sldId id="288" r:id="rId45"/>
    <p:sldId id="261" r:id="rId4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94660"/>
  </p:normalViewPr>
  <p:slideViewPr>
    <p:cSldViewPr>
      <p:cViewPr>
        <p:scale>
          <a:sx n="70" d="100"/>
          <a:sy n="70" d="100"/>
        </p:scale>
        <p:origin x="-1398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02/10/2015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kudrova@gmail.co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 smtClean="0"/>
              <a:t>Správa </a:t>
            </a:r>
            <a:r>
              <a:rPr lang="cs-CZ" sz="4800" dirty="0" smtClean="0"/>
              <a:t>živnostenská</a:t>
            </a:r>
            <a:endParaRPr lang="fr-CA" sz="4800" dirty="0" smtClean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pPr eaLnBrk="1" hangingPunct="1"/>
            <a:r>
              <a:rPr lang="cs-CZ" sz="2800" dirty="0" smtClean="0">
                <a:solidFill>
                  <a:schemeClr val="tx1"/>
                </a:solidFill>
              </a:rPr>
              <a:t>JUDr. Veronika </a:t>
            </a:r>
            <a:r>
              <a:rPr lang="cs-CZ" sz="2800" dirty="0" err="1" smtClean="0">
                <a:solidFill>
                  <a:schemeClr val="tx1"/>
                </a:solidFill>
              </a:rPr>
              <a:t>Kudrová</a:t>
            </a:r>
            <a:r>
              <a:rPr lang="cs-CZ" sz="2800" dirty="0" smtClean="0">
                <a:solidFill>
                  <a:schemeClr val="tx1"/>
                </a:solidFill>
              </a:rPr>
              <a:t>, </a:t>
            </a:r>
            <a:r>
              <a:rPr lang="cs-CZ" sz="2800" dirty="0" err="1" smtClean="0">
                <a:solidFill>
                  <a:schemeClr val="tx1"/>
                </a:solidFill>
              </a:rPr>
              <a:t>Ph.D</a:t>
            </a:r>
            <a:r>
              <a:rPr lang="cs-CZ" sz="28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400" i="1" dirty="0" smtClean="0">
                <a:solidFill>
                  <a:schemeClr val="tx1"/>
                </a:solidFill>
              </a:rPr>
              <a:t>BM507Zk Vybrané otázky správního práva a veřejné správy II</a:t>
            </a:r>
          </a:p>
          <a:p>
            <a:r>
              <a:rPr lang="cs-CZ" sz="2400" i="1" dirty="0" smtClean="0">
                <a:solidFill>
                  <a:schemeClr val="tx1"/>
                </a:solidFill>
              </a:rPr>
              <a:t>Pátek 2. 10. 2015</a:t>
            </a:r>
            <a:endParaRPr lang="cs-CZ" sz="2400" i="1" dirty="0" smtClean="0">
              <a:solidFill>
                <a:schemeClr val="tx1"/>
              </a:solidFill>
            </a:endParaRPr>
          </a:p>
          <a:p>
            <a:pPr eaLnBrk="1" hangingPunct="1"/>
            <a:endParaRPr lang="fr-CA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</a:t>
            </a:r>
            <a:r>
              <a:rPr lang="cs-CZ" sz="2400" b="1" dirty="0" smtClean="0"/>
              <a:t>NENÍ (§3)</a:t>
            </a:r>
          </a:p>
          <a:p>
            <a:r>
              <a:rPr lang="cs-CZ" sz="2200" dirty="0" smtClean="0"/>
              <a:t>výkon povolání regulovaný zvláštními zákony (mnohdy souvisejícími s profesními komorami) , tj. činnost</a:t>
            </a:r>
          </a:p>
          <a:p>
            <a:pPr lvl="1"/>
            <a:r>
              <a:rPr lang="cs-CZ" sz="2000" dirty="0" smtClean="0"/>
              <a:t>lékařů, </a:t>
            </a:r>
            <a:r>
              <a:rPr lang="cs-CZ" sz="2000" dirty="0" smtClean="0"/>
              <a:t>zubních </a:t>
            </a:r>
            <a:r>
              <a:rPr lang="cs-CZ" sz="2000" dirty="0" smtClean="0"/>
              <a:t>lékařů a </a:t>
            </a:r>
            <a:r>
              <a:rPr lang="cs-CZ" sz="2000" dirty="0" smtClean="0"/>
              <a:t>farmaceutů, </a:t>
            </a:r>
            <a:r>
              <a:rPr lang="cs-CZ" sz="2000" dirty="0" smtClean="0"/>
              <a:t>nelékařských zdravotnických </a:t>
            </a:r>
            <a:r>
              <a:rPr lang="cs-CZ" sz="2000" dirty="0" smtClean="0"/>
              <a:t>pracovníků</a:t>
            </a:r>
          </a:p>
          <a:p>
            <a:pPr lvl="1"/>
            <a:r>
              <a:rPr lang="cs-CZ" sz="2000" dirty="0" smtClean="0"/>
              <a:t>veterinárních </a:t>
            </a:r>
            <a:r>
              <a:rPr lang="cs-CZ" sz="2000" dirty="0" smtClean="0"/>
              <a:t>lékařů, dalších veterinárních </a:t>
            </a:r>
            <a:r>
              <a:rPr lang="cs-CZ" sz="2000" dirty="0" smtClean="0"/>
              <a:t>pracovníků</a:t>
            </a:r>
            <a:endParaRPr lang="cs-CZ" sz="2000" dirty="0" smtClean="0"/>
          </a:p>
          <a:p>
            <a:pPr lvl="1"/>
            <a:r>
              <a:rPr lang="cs-CZ" sz="2000" dirty="0" smtClean="0"/>
              <a:t>advokátů, notářů, patentových zástupců a </a:t>
            </a:r>
            <a:r>
              <a:rPr lang="cs-CZ" sz="2000" dirty="0" smtClean="0"/>
              <a:t>soudních </a:t>
            </a:r>
            <a:r>
              <a:rPr lang="cs-CZ" sz="2000" dirty="0" smtClean="0"/>
              <a:t>exekutorů </a:t>
            </a:r>
            <a:endParaRPr lang="cs-CZ" sz="2000" dirty="0" smtClean="0"/>
          </a:p>
          <a:p>
            <a:pPr lvl="1"/>
            <a:r>
              <a:rPr lang="cs-CZ" sz="2000" dirty="0" smtClean="0"/>
              <a:t>znalců </a:t>
            </a:r>
            <a:r>
              <a:rPr lang="cs-CZ" sz="2000" dirty="0" smtClean="0"/>
              <a:t>a </a:t>
            </a:r>
            <a:r>
              <a:rPr lang="cs-CZ" sz="2000" dirty="0" smtClean="0"/>
              <a:t>tlumočníků</a:t>
            </a:r>
            <a:endParaRPr lang="cs-CZ" sz="2000" dirty="0" smtClean="0"/>
          </a:p>
          <a:p>
            <a:pPr lvl="1"/>
            <a:r>
              <a:rPr lang="cs-CZ" sz="2000" dirty="0" smtClean="0"/>
              <a:t>auditorů </a:t>
            </a:r>
            <a:r>
              <a:rPr lang="cs-CZ" sz="2000" dirty="0" smtClean="0"/>
              <a:t>a daňových </a:t>
            </a:r>
            <a:r>
              <a:rPr lang="cs-CZ" sz="2000" dirty="0" smtClean="0"/>
              <a:t>poradců </a:t>
            </a:r>
            <a:endParaRPr lang="cs-CZ" sz="2000" dirty="0" smtClean="0"/>
          </a:p>
          <a:p>
            <a:pPr lvl="1"/>
            <a:r>
              <a:rPr lang="cs-CZ" sz="2000" dirty="0" smtClean="0"/>
              <a:t>burzovních dohodců </a:t>
            </a:r>
            <a:endParaRPr lang="cs-CZ" sz="2000" dirty="0" smtClean="0"/>
          </a:p>
          <a:p>
            <a:pPr lvl="1"/>
            <a:r>
              <a:rPr lang="cs-CZ" sz="2000" dirty="0" smtClean="0"/>
              <a:t>zprostředkovatelů a rozhodců, </a:t>
            </a:r>
            <a:r>
              <a:rPr lang="cs-CZ" sz="2000" dirty="0" err="1" smtClean="0"/>
              <a:t>mediátorů</a:t>
            </a:r>
            <a:r>
              <a:rPr lang="cs-CZ" sz="2000" dirty="0" smtClean="0"/>
              <a:t> (dle Z o mediaci)</a:t>
            </a:r>
            <a:endParaRPr lang="cs-CZ" sz="2000" dirty="0" smtClean="0"/>
          </a:p>
          <a:p>
            <a:pPr lvl="1"/>
            <a:r>
              <a:rPr lang="cs-CZ" sz="2000" dirty="0" smtClean="0"/>
              <a:t>úředně </a:t>
            </a:r>
            <a:r>
              <a:rPr lang="cs-CZ" sz="2000" dirty="0" smtClean="0"/>
              <a:t>oprávněných zeměměřických </a:t>
            </a:r>
            <a:r>
              <a:rPr lang="cs-CZ" sz="2000" dirty="0" smtClean="0"/>
              <a:t>inženýrů </a:t>
            </a:r>
            <a:endParaRPr lang="cs-CZ" sz="2000" dirty="0" smtClean="0"/>
          </a:p>
          <a:p>
            <a:pPr lvl="1"/>
            <a:r>
              <a:rPr lang="cs-CZ" sz="2000" dirty="0" smtClean="0"/>
              <a:t>autorizovaných architektů, aut. ing. činných </a:t>
            </a:r>
            <a:r>
              <a:rPr lang="cs-CZ" sz="2000" dirty="0" smtClean="0"/>
              <a:t>ve </a:t>
            </a:r>
            <a:r>
              <a:rPr lang="cs-CZ" sz="2000" dirty="0" smtClean="0"/>
              <a:t>výstavbě a aut. inspektorů</a:t>
            </a:r>
            <a:endParaRPr lang="cs-CZ" sz="2000" dirty="0" smtClean="0"/>
          </a:p>
          <a:p>
            <a:pPr lvl="1"/>
            <a:r>
              <a:rPr lang="cs-CZ" sz="2000" dirty="0" smtClean="0"/>
              <a:t>auditorů </a:t>
            </a:r>
            <a:r>
              <a:rPr lang="cs-CZ" sz="2000" dirty="0" smtClean="0"/>
              <a:t>bezpečnosti pozemních </a:t>
            </a:r>
            <a:r>
              <a:rPr lang="cs-CZ" sz="2000" dirty="0" smtClean="0"/>
              <a:t>komunikací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</a:t>
            </a:r>
            <a:r>
              <a:rPr lang="cs-CZ" sz="2400" b="1" dirty="0" smtClean="0"/>
              <a:t>NENÍ (§3)</a:t>
            </a:r>
            <a:endParaRPr lang="cs-CZ" sz="2400" b="1" dirty="0" smtClean="0"/>
          </a:p>
          <a:p>
            <a:r>
              <a:rPr lang="cs-CZ" sz="2200" dirty="0" smtClean="0"/>
              <a:t>další činnost v rozsahu </a:t>
            </a:r>
            <a:r>
              <a:rPr lang="cs-CZ" sz="2200" u="sng" dirty="0" smtClean="0"/>
              <a:t>regulovaném dle zvláštních zákonů, např.</a:t>
            </a:r>
            <a:endParaRPr lang="cs-CZ" sz="2200" dirty="0" smtClean="0"/>
          </a:p>
          <a:p>
            <a:pPr lvl="1"/>
            <a:r>
              <a:rPr lang="cs-CZ" sz="2000" dirty="0" smtClean="0"/>
              <a:t>spektrum specifických finančních služeb (činnost bank, pojišťoven, obchodníků s CP)</a:t>
            </a:r>
          </a:p>
          <a:p>
            <a:pPr lvl="1"/>
            <a:r>
              <a:rPr lang="cs-CZ" sz="1800" dirty="0" smtClean="0"/>
              <a:t>pořádání loterií a jiných podobných </a:t>
            </a:r>
            <a:r>
              <a:rPr lang="cs-CZ" sz="1800" dirty="0" smtClean="0"/>
              <a:t>her</a:t>
            </a:r>
            <a:endParaRPr lang="cs-CZ" sz="1800" dirty="0" smtClean="0"/>
          </a:p>
          <a:p>
            <a:pPr lvl="1"/>
            <a:r>
              <a:rPr lang="cs-CZ" sz="1800" dirty="0" smtClean="0"/>
              <a:t> </a:t>
            </a:r>
            <a:r>
              <a:rPr lang="cs-CZ" sz="1800" dirty="0" smtClean="0"/>
              <a:t>hornická činnost</a:t>
            </a:r>
          </a:p>
          <a:p>
            <a:pPr lvl="1"/>
            <a:r>
              <a:rPr lang="cs-CZ" sz="1800" dirty="0" smtClean="0"/>
              <a:t>výroba a distribuce elektřiny a plynu</a:t>
            </a:r>
          </a:p>
          <a:p>
            <a:pPr lvl="1"/>
            <a:r>
              <a:rPr lang="cs-CZ" sz="1800" dirty="0" smtClean="0"/>
              <a:t>námořní doprava a rybolov, drážní doprava</a:t>
            </a:r>
          </a:p>
          <a:p>
            <a:pPr lvl="1"/>
            <a:r>
              <a:rPr lang="cs-CZ" sz="1800" dirty="0" smtClean="0"/>
              <a:t>výkon inspekce práce, zprostředkování zaměstnání</a:t>
            </a:r>
          </a:p>
          <a:p>
            <a:pPr lvl="1"/>
            <a:r>
              <a:rPr lang="cs-CZ" sz="1800" dirty="0" smtClean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</a:t>
            </a:r>
            <a:r>
              <a:rPr lang="cs-CZ" sz="1800" dirty="0" smtClean="0"/>
              <a:t>vzdělávání</a:t>
            </a:r>
          </a:p>
          <a:p>
            <a:pPr lvl="1"/>
            <a:r>
              <a:rPr lang="cs-CZ" sz="1800" dirty="0" smtClean="0"/>
              <a:t>provozování leti</a:t>
            </a:r>
            <a:r>
              <a:rPr lang="cs-CZ" sz="1800" dirty="0" smtClean="0"/>
              <a:t>šť</a:t>
            </a:r>
          </a:p>
          <a:p>
            <a:pPr lvl="1"/>
            <a:r>
              <a:rPr lang="cs-CZ" sz="1800" dirty="0" smtClean="0"/>
              <a:t>poskytování zdravotních služeb, provozování pohřebišť</a:t>
            </a:r>
            <a:endParaRPr lang="cs-CZ" sz="1800" dirty="0" smtClean="0"/>
          </a:p>
          <a:p>
            <a:pPr lvl="1"/>
            <a:r>
              <a:rPr lang="cs-CZ" sz="1800" dirty="0" smtClean="0"/>
              <a:t>archivnictví</a:t>
            </a:r>
          </a:p>
          <a:p>
            <a:pPr lvl="1"/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188083"/>
        </p:xfrm>
        <a:graphic>
          <a:graphicData uri="http://schemas.openxmlformats.org/drawingml/2006/table">
            <a:tbl>
              <a:tblPr/>
              <a:tblGrid>
                <a:gridCol w="4968552"/>
                <a:gridCol w="3456384"/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  <a:endParaRPr lang="cs-CZ" sz="2400" b="1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 smtClean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Volné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 smtClean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Vznikají </a:t>
            </a:r>
            <a:r>
              <a:rPr lang="cs-CZ" sz="2800" b="1" dirty="0" smtClean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Po splnění určitých podmínek jsou </a:t>
            </a:r>
            <a:r>
              <a:rPr lang="cs-CZ" sz="2800" b="1" dirty="0" smtClean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Obecné podmínky (věk, způsobilost k PÚ,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Zvláštní podmínky (</a:t>
            </a:r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Volné</a:t>
            </a: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 smtClean="0">
                <a:ea typeface="Times New Roman"/>
              </a:rPr>
              <a:t>event</a:t>
            </a:r>
            <a:r>
              <a:rPr lang="cs-CZ" sz="2400" dirty="0" smtClean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Koncesované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 smtClean="0"/>
              <a:t>Nejsou nárokové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Obecné</a:t>
            </a:r>
          </a:p>
          <a:p>
            <a:pPr lvl="1"/>
            <a:r>
              <a:rPr lang="cs-CZ" sz="2400" dirty="0" smtClean="0"/>
              <a:t>dosažení věku 18 let (popř. souhlas soudu)</a:t>
            </a:r>
          </a:p>
          <a:p>
            <a:pPr lvl="1"/>
            <a:r>
              <a:rPr lang="cs-CZ" sz="2400" dirty="0" smtClean="0"/>
              <a:t>způsobilost k právním </a:t>
            </a:r>
            <a:r>
              <a:rPr lang="cs-CZ" sz="2400" dirty="0" smtClean="0"/>
              <a:t>jednáním (FO nebo PO)</a:t>
            </a:r>
            <a:endParaRPr lang="cs-CZ" sz="2400" dirty="0" smtClean="0"/>
          </a:p>
          <a:p>
            <a:pPr lvl="1"/>
            <a:r>
              <a:rPr lang="cs-CZ" sz="2400" dirty="0" smtClean="0"/>
              <a:t>bezúhonnost </a:t>
            </a:r>
            <a:r>
              <a:rPr lang="cs-CZ" sz="2400" dirty="0" smtClean="0"/>
              <a:t>(osoba nesmí být pravomocně </a:t>
            </a:r>
            <a:r>
              <a:rPr lang="cs-CZ" sz="2400" dirty="0" smtClean="0"/>
              <a:t>odsouzena pro </a:t>
            </a:r>
            <a:r>
              <a:rPr lang="cs-CZ" sz="2400" dirty="0" smtClean="0"/>
              <a:t>úmyslný TČ spáchaný v </a:t>
            </a:r>
            <a:r>
              <a:rPr lang="cs-CZ" sz="2400" dirty="0" smtClean="0"/>
              <a:t>souvislosti s </a:t>
            </a:r>
            <a:r>
              <a:rPr lang="cs-CZ" sz="2400" dirty="0" smtClean="0"/>
              <a:t>podnikáním; prokazuje se výpisem z rejstříku </a:t>
            </a:r>
            <a:r>
              <a:rPr lang="cs-CZ" sz="2400" dirty="0" err="1" smtClean="0"/>
              <a:t>tr</a:t>
            </a:r>
            <a:r>
              <a:rPr lang="cs-CZ" sz="2400" dirty="0" smtClean="0"/>
              <a:t>.)</a:t>
            </a:r>
            <a:endParaRPr lang="cs-CZ" sz="2400" dirty="0" smtClean="0"/>
          </a:p>
          <a:p>
            <a:r>
              <a:rPr lang="cs-CZ" sz="2800" b="1" dirty="0" smtClean="0"/>
              <a:t>Zvláštní</a:t>
            </a:r>
          </a:p>
          <a:p>
            <a:pPr lvl="1"/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</a:t>
            </a:r>
          </a:p>
          <a:p>
            <a:r>
              <a:rPr lang="cs-CZ" sz="2800" b="1" dirty="0" smtClean="0"/>
              <a:t>&amp; Správní poplatek</a:t>
            </a:r>
          </a:p>
          <a:p>
            <a:pPr lvl="1"/>
            <a:r>
              <a:rPr lang="cs-CZ" sz="2400" dirty="0" smtClean="0"/>
              <a:t>1.000 Kč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Odpovědný zástupce</a:t>
            </a:r>
            <a:endParaRPr lang="cs-CZ" sz="2800" b="1" dirty="0" smtClean="0"/>
          </a:p>
          <a:p>
            <a:pPr lvl="1">
              <a:buNone/>
            </a:pPr>
            <a:r>
              <a:rPr lang="cs-CZ" sz="2400" dirty="0" smtClean="0"/>
              <a:t>= osoba (smluvně) ustavená FO, která chce živnostensky podnikat, aby namísto ní splňovala zvláštní podmínky pro provozování živnosti (musí samozřejmě i obecn</a:t>
            </a:r>
            <a:r>
              <a:rPr lang="cs-CZ" sz="2400" dirty="0" smtClean="0"/>
              <a:t>é);</a:t>
            </a:r>
            <a:br>
              <a:rPr lang="cs-CZ" sz="2400" dirty="0" smtClean="0"/>
            </a:br>
            <a:r>
              <a:rPr lang="cs-CZ" sz="2400" dirty="0" smtClean="0"/>
              <a:t>může být ustavena i fakultativně</a:t>
            </a:r>
            <a:endParaRPr lang="cs-CZ" sz="2400" dirty="0" smtClean="0"/>
          </a:p>
          <a:p>
            <a:pPr lvl="1"/>
            <a:r>
              <a:rPr lang="cs-CZ" sz="2400" dirty="0" smtClean="0"/>
              <a:t>odpovídá </a:t>
            </a:r>
            <a:r>
              <a:rPr lang="cs-CZ" sz="2400" dirty="0" smtClean="0"/>
              <a:t>za řádný provoz živnosti a za </a:t>
            </a:r>
            <a:r>
              <a:rPr lang="cs-CZ" sz="2400" dirty="0" smtClean="0"/>
              <a:t>dodržování předpisů vztahujících sek živnostenskému oprávnění,</a:t>
            </a:r>
            <a:br>
              <a:rPr lang="cs-CZ" sz="2400" dirty="0" smtClean="0"/>
            </a:br>
            <a:r>
              <a:rPr lang="cs-CZ" sz="2400" dirty="0" smtClean="0"/>
              <a:t>podnikatelsky (navenek) však stále odpovídá podnikatel</a:t>
            </a:r>
            <a:endParaRPr lang="cs-CZ" sz="2400" dirty="0" smtClean="0"/>
          </a:p>
          <a:p>
            <a:pPr lvl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 smtClean="0"/>
              <a:t>Prohlášení konkurzu</a:t>
            </a:r>
          </a:p>
          <a:p>
            <a:r>
              <a:rPr lang="cs-CZ" sz="2800" dirty="0" smtClean="0"/>
              <a:t>3 roky od zamítnutí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návrhu proto, že majetek dlužníka nebude postačovat k úhradě nákladů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řízení</a:t>
            </a:r>
            <a:endParaRPr lang="cs-CZ" sz="2800" dirty="0" smtClean="0"/>
          </a:p>
          <a:p>
            <a:r>
              <a:rPr lang="cs-CZ" sz="2800" dirty="0" smtClean="0"/>
              <a:t>Další omezení související insolvencí … § 8 odst. 3 a 4</a:t>
            </a:r>
          </a:p>
          <a:p>
            <a:r>
              <a:rPr lang="cs-CZ" sz="2800" dirty="0" smtClean="0"/>
              <a:t>Soudem nebo správním orgánem uložený trest nebo sankce zákazu činnosti týkající se provozování živnosti v oboru nebo příbuzném oboru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Dále nemůže provozovat</a:t>
            </a:r>
          </a:p>
          <a:p>
            <a:r>
              <a:rPr lang="cs-CZ" sz="2000" dirty="0" smtClean="0"/>
              <a:t>(3 roky) FO </a:t>
            </a:r>
            <a:r>
              <a:rPr lang="cs-CZ" sz="2000" dirty="0" smtClean="0"/>
              <a:t>či PO, které </a:t>
            </a:r>
            <a:r>
              <a:rPr lang="cs-CZ" sz="2000" dirty="0" smtClean="0"/>
              <a:t>bylo </a:t>
            </a:r>
            <a:r>
              <a:rPr lang="cs-CZ" sz="2000" u="sng" dirty="0" smtClean="0"/>
              <a:t>zrušeno živnostenské </a:t>
            </a:r>
            <a:r>
              <a:rPr lang="cs-CZ" sz="2000" dirty="0" smtClean="0"/>
              <a:t>(dle § 58 odst. 2 a 3) oprávnění, protože</a:t>
            </a:r>
          </a:p>
          <a:p>
            <a:pPr lvl="1"/>
            <a:r>
              <a:rPr lang="cs-CZ" sz="1800" dirty="0" smtClean="0"/>
              <a:t>podnikatel závažným způsobem porušil nebo porušuje podmínky stanovené rozhodnutím o udělení koncese</a:t>
            </a:r>
            <a:r>
              <a:rPr lang="cs-CZ" sz="1800" dirty="0" smtClean="0"/>
              <a:t>, </a:t>
            </a:r>
            <a:r>
              <a:rPr lang="cs-CZ" sz="1800" dirty="0" err="1" smtClean="0"/>
              <a:t>ŽivnZ</a:t>
            </a:r>
            <a:r>
              <a:rPr lang="cs-CZ" sz="1800" dirty="0" smtClean="0"/>
              <a:t> nebo </a:t>
            </a:r>
            <a:r>
              <a:rPr lang="cs-CZ" sz="1800" dirty="0" smtClean="0"/>
              <a:t>zvláštními právními </a:t>
            </a:r>
            <a:r>
              <a:rPr lang="cs-CZ" sz="1800" dirty="0" smtClean="0"/>
              <a:t>předpisy</a:t>
            </a:r>
          </a:p>
          <a:p>
            <a:pPr lvl="1"/>
            <a:r>
              <a:rPr lang="cs-CZ" sz="1800" dirty="0" smtClean="0"/>
              <a:t>podnikatel </a:t>
            </a:r>
            <a:r>
              <a:rPr lang="cs-CZ" sz="1800" dirty="0" smtClean="0"/>
              <a:t>neplní závazky vůči </a:t>
            </a:r>
            <a:r>
              <a:rPr lang="cs-CZ" sz="1800" dirty="0" smtClean="0"/>
              <a:t>státu v oblasti sociálního zabezpečení</a:t>
            </a:r>
          </a:p>
          <a:p>
            <a:pPr lvl="1"/>
            <a:r>
              <a:rPr lang="cs-CZ" sz="1800" dirty="0" smtClean="0"/>
              <a:t>podnikatel neprovozuje živnost po dobu delší než 4 roky (a nepřerušil)</a:t>
            </a:r>
          </a:p>
          <a:p>
            <a:pPr lvl="1"/>
            <a:r>
              <a:rPr lang="cs-CZ" sz="1800" dirty="0" smtClean="0"/>
              <a:t>(zvláštní lhůta) podnikatel - zahraniční </a:t>
            </a:r>
            <a:r>
              <a:rPr lang="cs-CZ" sz="1800" dirty="0" smtClean="0"/>
              <a:t>fyzická </a:t>
            </a:r>
            <a:r>
              <a:rPr lang="cs-CZ" sz="1800" dirty="0" smtClean="0"/>
              <a:t>osoba přestala splňovat podmínku povolení k pobytu v ČR, pakliže je oprávnění na tuto podmínku vázáno</a:t>
            </a:r>
          </a:p>
          <a:p>
            <a:r>
              <a:rPr lang="cs-CZ" sz="2000" dirty="0" smtClean="0"/>
              <a:t>(3 roky) FO </a:t>
            </a:r>
            <a:r>
              <a:rPr lang="cs-CZ" sz="2000" dirty="0" smtClean="0"/>
              <a:t>či PO, která byla členem statutárního orgánu </a:t>
            </a:r>
            <a:r>
              <a:rPr lang="cs-CZ" sz="2000" dirty="0" smtClean="0"/>
              <a:t>PO, kterému bylo z uvedených důvodů zrušeno živnostenské oprávnění</a:t>
            </a:r>
            <a:endParaRPr lang="cs-CZ" sz="2000" dirty="0" smtClean="0"/>
          </a:p>
          <a:p>
            <a:r>
              <a:rPr lang="cs-CZ" sz="2000" dirty="0" smtClean="0"/>
              <a:t>PO, členem jejíhož statutárního orgánu </a:t>
            </a:r>
            <a:r>
              <a:rPr lang="cs-CZ" sz="2000" dirty="0" smtClean="0"/>
              <a:t>je FO nebo PO, </a:t>
            </a:r>
            <a:r>
              <a:rPr lang="cs-CZ" sz="2000" dirty="0" smtClean="0"/>
              <a:t>které bylo z uvedených důvodů zrušeno </a:t>
            </a:r>
            <a:r>
              <a:rPr lang="cs-CZ" sz="2000" dirty="0" err="1" smtClean="0"/>
              <a:t>živn</a:t>
            </a:r>
            <a:r>
              <a:rPr lang="cs-CZ" sz="2000" dirty="0" smtClean="0"/>
              <a:t>. oprávnění (ledaže prokážou vynaložení veškerého úsilí)</a:t>
            </a:r>
            <a:endParaRPr lang="cs-CZ" sz="2000" dirty="0" smtClean="0"/>
          </a:p>
          <a:p>
            <a:r>
              <a:rPr lang="cs-CZ" sz="2000" dirty="0" smtClean="0"/>
              <a:t>PO, členem jejíhož statutárního orgánu je </a:t>
            </a:r>
            <a:r>
              <a:rPr lang="cs-CZ" sz="2000" dirty="0" smtClean="0"/>
              <a:t>FO nebo PO, která byla členem </a:t>
            </a:r>
            <a:r>
              <a:rPr lang="cs-CZ" sz="2000" dirty="0" smtClean="0"/>
              <a:t>statutárního orgánu </a:t>
            </a:r>
            <a:r>
              <a:rPr lang="cs-CZ" sz="2000" dirty="0" smtClean="0"/>
              <a:t>v době, kdy </a:t>
            </a:r>
            <a:r>
              <a:rPr lang="cs-CZ" sz="2000" dirty="0" smtClean="0"/>
              <a:t>nastaly nebo trvaly skutečnosti, které vedly ke zrušení živnostenského oprávnění </a:t>
            </a:r>
            <a:r>
              <a:rPr lang="cs-CZ" sz="2000" dirty="0" smtClean="0"/>
              <a:t>z uvedených důvodů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 smtClean="0"/>
              <a:t>Obsah</a:t>
            </a:r>
            <a:endParaRPr lang="fr-CA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pPr eaLnBrk="1" hangingPunct="1"/>
            <a:r>
              <a:rPr lang="cs-CZ" dirty="0" smtClean="0"/>
              <a:t>Správa živnostenská</a:t>
            </a:r>
          </a:p>
          <a:p>
            <a:pPr lvl="1"/>
            <a:r>
              <a:rPr lang="cs-CZ" dirty="0" smtClean="0"/>
              <a:t>Pojem</a:t>
            </a:r>
          </a:p>
          <a:p>
            <a:pPr lvl="1"/>
            <a:r>
              <a:rPr lang="cs-CZ" dirty="0" smtClean="0"/>
              <a:t>Ústavní základy</a:t>
            </a:r>
          </a:p>
          <a:p>
            <a:pPr lvl="1"/>
            <a:r>
              <a:rPr lang="cs-CZ" dirty="0" smtClean="0"/>
              <a:t>Prameny právní úpravy</a:t>
            </a:r>
          </a:p>
          <a:p>
            <a:pPr lvl="1"/>
            <a:r>
              <a:rPr lang="cs-CZ" dirty="0" smtClean="0"/>
              <a:t>Základní pojmy a instituty</a:t>
            </a:r>
          </a:p>
          <a:p>
            <a:pPr lvl="1"/>
            <a:r>
              <a:rPr lang="cs-CZ" dirty="0" smtClean="0"/>
              <a:t>Orgány</a:t>
            </a:r>
          </a:p>
          <a:p>
            <a:pPr lvl="1"/>
            <a:r>
              <a:rPr lang="cs-CZ" dirty="0" smtClean="0"/>
              <a:t>Procesní postupy</a:t>
            </a:r>
          </a:p>
          <a:p>
            <a:r>
              <a:rPr lang="cs-CZ" dirty="0" smtClean="0"/>
              <a:t>Shrnutí zvláštní části</a:t>
            </a:r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volné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2"/>
          <a:lstStyle/>
          <a:p>
            <a:pPr>
              <a:buNone/>
            </a:pPr>
            <a:r>
              <a:rPr lang="cs-CZ" sz="1600" dirty="0" smtClean="0"/>
              <a:t>5.   Chov   zvířat   a   jejich   výcvik   (s   výjimkou   živočišné   výroby)</a:t>
            </a:r>
          </a:p>
          <a:p>
            <a:pPr>
              <a:buNone/>
            </a:pPr>
            <a:r>
              <a:rPr lang="cs-CZ" sz="1600" dirty="0" smtClean="0"/>
              <a:t>8.   Pěstitelské   pálení</a:t>
            </a:r>
          </a:p>
          <a:p>
            <a:pPr>
              <a:buNone/>
            </a:pPr>
            <a:r>
              <a:rPr lang="cs-CZ" sz="1600" dirty="0" smtClean="0"/>
              <a:t>10.   Výroba   textilií,   textilních   výrobků,   oděvů   a   oděvních   doplňků</a:t>
            </a:r>
          </a:p>
          <a:p>
            <a:pPr>
              <a:buNone/>
            </a:pPr>
            <a:r>
              <a:rPr lang="cs-CZ" sz="1600" dirty="0" smtClean="0"/>
              <a:t>34.  Výroba,  vývoj, projektování,   zkoušky, instalace,  údržba, opravy,  modifikace a konstrukční   změny   letadel, motorů letadel, vrtulí, letadlových částí a zařízení a  leteckých pozemních  zařízení </a:t>
            </a:r>
          </a:p>
          <a:p>
            <a:pPr>
              <a:buNone/>
            </a:pPr>
            <a:r>
              <a:rPr lang="cs-CZ" sz="1600" dirty="0" smtClean="0"/>
              <a:t>45.   Přípravné   a   dokončovací   stavební   práce,   specializované   stavební   činnosti </a:t>
            </a:r>
          </a:p>
          <a:p>
            <a:pPr>
              <a:buNone/>
            </a:pPr>
            <a:r>
              <a:rPr lang="cs-CZ" sz="1600" dirty="0" smtClean="0"/>
              <a:t> 47.   Zprostředkování   obchodu   a   služeb</a:t>
            </a:r>
          </a:p>
          <a:p>
            <a:pPr>
              <a:buNone/>
            </a:pPr>
            <a:r>
              <a:rPr lang="cs-CZ" sz="1600" dirty="0" smtClean="0"/>
              <a:t> 48.   Velkoobchod   a   maloobchod </a:t>
            </a:r>
          </a:p>
          <a:p>
            <a:pPr>
              <a:buNone/>
            </a:pPr>
            <a:r>
              <a:rPr lang="cs-CZ" sz="1600" dirty="0" smtClean="0"/>
              <a:t> 49.   Zastavárenská   činnost   a   maloobchod   s   použitým   zbožím </a:t>
            </a:r>
          </a:p>
          <a:p>
            <a:pPr>
              <a:buNone/>
            </a:pPr>
            <a:r>
              <a:rPr lang="cs-CZ" sz="1600" dirty="0" smtClean="0"/>
              <a:t> 50.   Údržba   motorových   vozidel   a   jejich   příslušenství </a:t>
            </a:r>
          </a:p>
          <a:p>
            <a:pPr>
              <a:buNone/>
            </a:pPr>
            <a:r>
              <a:rPr lang="cs-CZ" sz="1600" dirty="0" smtClean="0"/>
              <a:t>55.   Ubytovací   služby </a:t>
            </a:r>
          </a:p>
          <a:p>
            <a:pPr>
              <a:buNone/>
            </a:pPr>
            <a:r>
              <a:rPr lang="cs-CZ" sz="1600" dirty="0" smtClean="0"/>
              <a:t>58.   Realitní   činnost,   správa   a   údržba   nemovitostí</a:t>
            </a:r>
          </a:p>
          <a:p>
            <a:pPr>
              <a:buNone/>
            </a:pPr>
            <a:r>
              <a:rPr lang="cs-CZ" sz="1600" dirty="0" smtClean="0"/>
              <a:t>60.   Poradenská   a   konzultační   činnost,   zpracování   odborných   studií   a   posudků</a:t>
            </a:r>
          </a:p>
          <a:p>
            <a:pPr>
              <a:buNone/>
            </a:pPr>
            <a:r>
              <a:rPr lang="cs-CZ" sz="1600" dirty="0" smtClean="0"/>
              <a:t>69.   Překladatelská   a   tlumočnická   činnost </a:t>
            </a:r>
          </a:p>
          <a:p>
            <a:pPr>
              <a:buNone/>
            </a:pPr>
            <a:r>
              <a:rPr lang="cs-CZ" sz="1600" dirty="0" smtClean="0"/>
              <a:t>75.   Praní   pro   domácnost,   žehlení,   opravy   a   údržba   oděvů,   bytového   textilu   a</a:t>
            </a:r>
          </a:p>
          <a:p>
            <a:pPr>
              <a:buNone/>
            </a:pPr>
            <a:r>
              <a:rPr lang="cs-CZ" sz="1600" dirty="0" smtClean="0"/>
              <a:t>      osobního   zboží</a:t>
            </a:r>
          </a:p>
          <a:p>
            <a:pPr>
              <a:buNone/>
            </a:pPr>
            <a:r>
              <a:rPr lang="cs-CZ" sz="1600" dirty="0" smtClean="0"/>
              <a:t> 76.   Poskytování   technických   služeb </a:t>
            </a:r>
          </a:p>
          <a:p>
            <a:pPr>
              <a:buNone/>
            </a:pPr>
            <a:r>
              <a:rPr lang="cs-CZ" sz="1600" dirty="0" smtClean="0"/>
              <a:t> 77.   Opravy   a   údržba   potřeb   pro   domácnost,   předmětů   kulturní   povahy,</a:t>
            </a:r>
          </a:p>
          <a:p>
            <a:pPr>
              <a:buNone/>
            </a:pPr>
            <a:r>
              <a:rPr lang="cs-CZ" sz="1600" dirty="0" smtClean="0"/>
              <a:t>      výrobků   jemné   mechaniky,   optických   přístrojů   a   měřidel</a:t>
            </a:r>
          </a:p>
          <a:p>
            <a:pPr>
              <a:buNone/>
            </a:pPr>
            <a:r>
              <a:rPr lang="cs-CZ" sz="1600" dirty="0" smtClean="0"/>
              <a:t> 78.   Poskytování   služeb   osobního   charakteru   a   pro   osobní   hygienu </a:t>
            </a:r>
          </a:p>
          <a:p>
            <a:pPr>
              <a:buNone/>
            </a:pPr>
            <a:r>
              <a:rPr lang="cs-CZ" sz="1600" dirty="0" smtClean="0"/>
              <a:t> 79.   Poskytování   služeb   pro   rodinu   a   domácnost</a:t>
            </a:r>
          </a:p>
          <a:p>
            <a:pPr>
              <a:buNone/>
            </a:pPr>
            <a:r>
              <a:rPr lang="cs-CZ" sz="1600" dirty="0" smtClean="0"/>
              <a:t> 80.  </a:t>
            </a:r>
            <a:r>
              <a:rPr lang="cs-CZ" sz="1600" b="1" dirty="0" smtClean="0"/>
              <a:t>Výroba,   obchod   a   služby   jinde   nezařazené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  <a:endParaRPr lang="cs-CZ" sz="2400" dirty="0"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  řemeslné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 smtClean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 smtClean="0"/>
              <a:t>Mlékárenství </a:t>
            </a:r>
          </a:p>
          <a:p>
            <a:pPr marL="95250" indent="-95250">
              <a:buNone/>
            </a:pPr>
            <a:r>
              <a:rPr lang="cs-CZ" sz="1600" dirty="0" smtClean="0"/>
              <a:t>Mlynářství</a:t>
            </a:r>
          </a:p>
          <a:p>
            <a:pPr marL="95250" indent="-95250">
              <a:buNone/>
            </a:pPr>
            <a:r>
              <a:rPr lang="cs-CZ" sz="1600" dirty="0" smtClean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 smtClean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 smtClean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 smtClean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 smtClean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 smtClean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 smtClean="0"/>
              <a:t>Zpracování   kamene </a:t>
            </a:r>
          </a:p>
          <a:p>
            <a:pPr marL="95250" indent="-95250">
              <a:buNone/>
            </a:pPr>
            <a:r>
              <a:rPr lang="cs-CZ" sz="1600" dirty="0" smtClean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 smtClean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 smtClean="0"/>
              <a:t>Obráběčství</a:t>
            </a:r>
            <a:r>
              <a:rPr lang="cs-CZ" sz="1600" dirty="0" smtClean="0"/>
              <a:t> </a:t>
            </a:r>
          </a:p>
          <a:p>
            <a:pPr marL="95250" indent="-95250">
              <a:buNone/>
            </a:pPr>
            <a:r>
              <a:rPr lang="cs-CZ" sz="1600" dirty="0" smtClean="0"/>
              <a:t>Zámečnictví,   </a:t>
            </a:r>
            <a:r>
              <a:rPr lang="cs-CZ" sz="1600" dirty="0" err="1" smtClean="0"/>
              <a:t>nástrojářství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Galvanizérství,   </a:t>
            </a:r>
            <a:r>
              <a:rPr lang="cs-CZ" sz="1600" dirty="0" err="1" smtClean="0"/>
              <a:t>smaltérství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 smtClean="0"/>
              <a:t>Hodinářství </a:t>
            </a:r>
          </a:p>
          <a:p>
            <a:pPr marL="95250" indent="-95250">
              <a:buNone/>
            </a:pPr>
            <a:r>
              <a:rPr lang="cs-CZ" sz="1600" dirty="0" smtClean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 smtClean="0"/>
              <a:t>Truhlářství,  </a:t>
            </a:r>
            <a:r>
              <a:rPr lang="cs-CZ" sz="1600" dirty="0" err="1" smtClean="0"/>
              <a:t>podlahářství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  a  opravy </a:t>
            </a:r>
            <a:r>
              <a:rPr lang="cs-CZ" sz="1600" dirty="0" err="1" smtClean="0"/>
              <a:t>hud</a:t>
            </a:r>
            <a:r>
              <a:rPr lang="cs-CZ" sz="1600" dirty="0" smtClean="0"/>
              <a:t>.  nástrojů </a:t>
            </a:r>
          </a:p>
          <a:p>
            <a:pPr marL="95250" indent="-95250">
              <a:buNone/>
            </a:pPr>
            <a:r>
              <a:rPr lang="cs-CZ" sz="1600" dirty="0" smtClean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 smtClean="0"/>
              <a:t>Zednictví </a:t>
            </a:r>
          </a:p>
          <a:p>
            <a:pPr marL="95250" indent="-95250">
              <a:buNone/>
            </a:pPr>
            <a:r>
              <a:rPr lang="cs-CZ" sz="1600" dirty="0" smtClean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 smtClean="0"/>
              <a:t> </a:t>
            </a:r>
            <a:r>
              <a:rPr lang="cs-CZ" sz="1600" dirty="0" err="1" smtClean="0"/>
              <a:t>Vodoinstalatérství</a:t>
            </a:r>
            <a:r>
              <a:rPr lang="cs-CZ" sz="1600" dirty="0" smtClean="0"/>
              <a:t>,   topenářství</a:t>
            </a:r>
          </a:p>
          <a:p>
            <a:pPr marL="95250" indent="-95250">
              <a:buNone/>
            </a:pPr>
            <a:r>
              <a:rPr lang="cs-CZ" sz="1600" dirty="0" smtClean="0"/>
              <a:t> Montáž,  opravy, revize a zkoušky   plyn. </a:t>
            </a:r>
            <a:r>
              <a:rPr lang="cs-CZ" sz="1600" dirty="0" err="1" smtClean="0"/>
              <a:t>zaříz</a:t>
            </a:r>
            <a:r>
              <a:rPr lang="cs-CZ" sz="1600" dirty="0" smtClean="0"/>
              <a:t>. a plnění nádob plyny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 smtClean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 smtClean="0"/>
              <a:t>Izolatérství </a:t>
            </a:r>
          </a:p>
          <a:p>
            <a:pPr marL="95250" indent="-95250">
              <a:buNone/>
            </a:pPr>
            <a:r>
              <a:rPr lang="cs-CZ" sz="1600" dirty="0" smtClean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 smtClean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 smtClean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 smtClean="0"/>
              <a:t>Kamnářství </a:t>
            </a:r>
          </a:p>
          <a:p>
            <a:pPr marL="95250" indent="-95250">
              <a:buNone/>
            </a:pPr>
            <a:r>
              <a:rPr lang="cs-CZ" sz="1600" dirty="0" smtClean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 smtClean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 smtClean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 smtClean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 smtClean="0"/>
              <a:t>Kominictví </a:t>
            </a:r>
          </a:p>
          <a:p>
            <a:pPr marL="95250" indent="-95250">
              <a:buNone/>
            </a:pPr>
            <a:r>
              <a:rPr lang="cs-CZ" sz="1600" dirty="0" smtClean="0"/>
              <a:t> Hostinská   činnost</a:t>
            </a:r>
          </a:p>
          <a:p>
            <a:pPr marL="95250" indent="-95250">
              <a:buNone/>
            </a:pPr>
            <a:r>
              <a:rPr lang="cs-CZ" sz="1600" dirty="0" smtClean="0"/>
              <a:t> Kosmetické   služby </a:t>
            </a:r>
          </a:p>
          <a:p>
            <a:pPr marL="95250" indent="-95250">
              <a:buNone/>
            </a:pPr>
            <a:r>
              <a:rPr lang="cs-CZ" sz="1600" dirty="0" smtClean="0"/>
              <a:t> Pedikúra,   </a:t>
            </a:r>
            <a:r>
              <a:rPr lang="cs-CZ" sz="1550" dirty="0" smtClean="0"/>
              <a:t>manikúra</a:t>
            </a:r>
            <a:endParaRPr lang="cs-CZ" sz="15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 smtClean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 smtClean="0"/>
              <a:t> Geologické   práce</a:t>
            </a:r>
          </a:p>
          <a:p>
            <a:pPr marL="95250" indent="-95250">
              <a:buNone/>
            </a:pPr>
            <a:r>
              <a:rPr lang="cs-CZ" sz="1700" dirty="0" smtClean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 smtClean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 smtClean="0"/>
              <a:t> Výroba nebezpečných </a:t>
            </a:r>
            <a:r>
              <a:rPr lang="cs-CZ" sz="1700" dirty="0" err="1" smtClean="0"/>
              <a:t>chem</a:t>
            </a:r>
            <a:r>
              <a:rPr lang="cs-CZ" sz="1700" dirty="0" smtClean="0"/>
              <a:t>. látek   a   </a:t>
            </a:r>
            <a:r>
              <a:rPr lang="cs-CZ" sz="1700" dirty="0" err="1" smtClean="0"/>
              <a:t>nebezp</a:t>
            </a:r>
            <a:r>
              <a:rPr lang="cs-CZ" sz="1700" dirty="0" smtClean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 smtClean="0"/>
              <a:t>...</a:t>
            </a:r>
          </a:p>
          <a:p>
            <a:pPr marL="95250" indent="-95250">
              <a:buNone/>
            </a:pPr>
            <a:r>
              <a:rPr lang="cs-CZ" sz="1700" dirty="0" smtClean="0"/>
              <a:t> Oční   optika </a:t>
            </a:r>
          </a:p>
          <a:p>
            <a:pPr marL="95250" indent="-95250">
              <a:buNone/>
            </a:pPr>
            <a:r>
              <a:rPr lang="cs-CZ" sz="1700" dirty="0" smtClean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 smtClean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 smtClean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 smtClean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 smtClean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 smtClean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 smtClean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 smtClean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Provozování   solárií</a:t>
            </a:r>
            <a:endParaRPr lang="cs-CZ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 smtClean="0"/>
              <a:t>kaňoningu</a:t>
            </a:r>
            <a:r>
              <a:rPr lang="cs-CZ" sz="1800" dirty="0" smtClean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 smtClean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 smtClean="0"/>
              <a:t>V   rámci   živnosti   je   možno   uskutečňovat   činnost informační,   půjčování   lezecké,   horolezecké, </a:t>
            </a:r>
            <a:r>
              <a:rPr lang="cs-CZ" sz="1800" dirty="0" err="1" smtClean="0"/>
              <a:t>skialpinistické</a:t>
            </a:r>
            <a:r>
              <a:rPr lang="cs-CZ" sz="1800" dirty="0" smtClean="0"/>
              <a:t>   a   obdobné   výzbroje   a   výstroje.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1800" dirty="0" smtClean="0"/>
              <a:t>Nebo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Nejrůznější doprava</a:t>
            </a:r>
          </a:p>
          <a:p>
            <a:r>
              <a:rPr lang="cs-CZ" dirty="0" smtClean="0"/>
              <a:t>Provoz střelnic, krematorií...</a:t>
            </a:r>
          </a:p>
          <a:p>
            <a:r>
              <a:rPr lang="cs-CZ" dirty="0" smtClean="0"/>
              <a:t>Ochrana majetku a osob, detektivní služby</a:t>
            </a:r>
          </a:p>
          <a:p>
            <a:r>
              <a:rPr lang="cs-CZ" dirty="0" smtClean="0"/>
              <a:t>Provozování cestovní kanceláře</a:t>
            </a:r>
          </a:p>
          <a:p>
            <a:r>
              <a:rPr lang="cs-CZ" dirty="0" smtClean="0"/>
              <a:t>Výroba a rozvod tepelné energie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Výroba   a   úprava  kvasného   lihu, lihovin   a   ostatních alkoholických   </a:t>
            </a:r>
            <a:r>
              <a:rPr lang="cs-CZ" sz="2000" b="1" dirty="0" err="1" smtClean="0"/>
              <a:t>nápo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jů</a:t>
            </a:r>
            <a:r>
              <a:rPr lang="cs-CZ" sz="2000" b="1" dirty="0" smtClean="0"/>
              <a:t> (s  výjimkou   piva,   ovocných vín,   ostatních   vín a   medoviny   a   ovocných  destilátů   získaných pěstitelským   pálením)  </a:t>
            </a:r>
            <a:r>
              <a:rPr lang="cs-CZ" sz="2000" dirty="0" smtClean="0"/>
              <a:t>alternativně:</a:t>
            </a:r>
          </a:p>
          <a:p>
            <a:pPr marL="177800" indent="-177800"/>
            <a:r>
              <a:rPr lang="cs-CZ" sz="2000" dirty="0" smtClean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 smtClean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 smtClean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 smtClean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 smtClean="0"/>
              <a:t>minist</a:t>
            </a:r>
            <a:r>
              <a:rPr lang="cs-CZ" sz="2000" dirty="0" smtClean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 smtClean="0"/>
              <a:t>e)   doklady   podle   §   7   odst.   5   písm.   a),  b),   c),   d)   nebo   e) </a:t>
            </a:r>
            <a:r>
              <a:rPr lang="cs-CZ" sz="2000" dirty="0" err="1" smtClean="0"/>
              <a:t>ZoŽP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Živnostenská správa</a:t>
            </a:r>
            <a:endParaRPr lang="fr-CA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 smtClean="0"/>
              <a:t>= správa na úseku živnostenského podnikání</a:t>
            </a:r>
          </a:p>
          <a:p>
            <a:pPr>
              <a:buNone/>
            </a:pPr>
            <a:r>
              <a:rPr lang="cs-CZ" sz="2400" b="1" dirty="0" smtClean="0"/>
              <a:t>Podnikání</a:t>
            </a:r>
            <a:r>
              <a:rPr lang="cs-CZ" sz="2400" dirty="0" smtClean="0"/>
              <a:t> (dle </a:t>
            </a:r>
            <a:r>
              <a:rPr lang="cs-CZ" sz="2400" dirty="0" err="1" smtClean="0"/>
              <a:t>ObchZ</a:t>
            </a:r>
            <a:r>
              <a:rPr lang="cs-CZ" sz="2400" dirty="0" smtClean="0"/>
              <a:t>) je </a:t>
            </a:r>
            <a:r>
              <a:rPr lang="cs-CZ" sz="2400" i="1" dirty="0" smtClean="0"/>
              <a:t>soustavná činnost prováděna samostatně podnikatelem vlastním jménem a na vlastní odpovědnost za účelem dosažení zisku</a:t>
            </a:r>
          </a:p>
          <a:p>
            <a:pPr>
              <a:buNone/>
            </a:pPr>
            <a:r>
              <a:rPr lang="cs-CZ" sz="2400" b="1" dirty="0" smtClean="0"/>
              <a:t>Podnikatelem</a:t>
            </a:r>
            <a:r>
              <a:rPr lang="cs-CZ" sz="2400" dirty="0" smtClean="0"/>
              <a:t> je </a:t>
            </a:r>
          </a:p>
          <a:p>
            <a:r>
              <a:rPr lang="cs-CZ" sz="2400" i="1" dirty="0" smtClean="0"/>
              <a:t>osoba zapsaná v </a:t>
            </a:r>
            <a:r>
              <a:rPr lang="cs-CZ" sz="2400" b="1" i="1" dirty="0" smtClean="0"/>
              <a:t>obchodním rejstříku</a:t>
            </a:r>
            <a:r>
              <a:rPr lang="cs-CZ" sz="2400" i="1" dirty="0" smtClean="0"/>
              <a:t>,</a:t>
            </a:r>
          </a:p>
          <a:p>
            <a:r>
              <a:rPr lang="cs-CZ" sz="2400" i="1" dirty="0" smtClean="0"/>
              <a:t>osoba, která podniká na základě </a:t>
            </a:r>
            <a:r>
              <a:rPr lang="cs-CZ" sz="2400" b="1" i="1" dirty="0" smtClean="0"/>
              <a:t>živnostenského oprávnění</a:t>
            </a:r>
            <a:r>
              <a:rPr lang="cs-CZ" sz="2400" i="1" dirty="0" smtClean="0"/>
              <a:t>,</a:t>
            </a:r>
          </a:p>
          <a:p>
            <a:r>
              <a:rPr lang="cs-CZ" sz="2400" i="1" dirty="0" smtClean="0"/>
              <a:t>osoba, která podniká na základě jiného než živnostenského oprávnění </a:t>
            </a:r>
            <a:r>
              <a:rPr lang="cs-CZ" sz="2400" b="1" i="1" dirty="0" smtClean="0"/>
              <a:t>podle zvláštních předpisů</a:t>
            </a:r>
            <a:r>
              <a:rPr lang="cs-CZ" sz="2400" i="1" dirty="0" smtClean="0"/>
              <a:t>, (</a:t>
            </a:r>
            <a:r>
              <a:rPr lang="cs-CZ" sz="2400" dirty="0" smtClean="0"/>
              <a:t>resp.</a:t>
            </a:r>
            <a:r>
              <a:rPr lang="cs-CZ" sz="2400" i="1" dirty="0" smtClean="0"/>
              <a:t> osoba, která provozuje zemědělskou výrobu a je zapsána do evidence podle zvláštního předpisu</a:t>
            </a:r>
            <a:r>
              <a:rPr lang="cs-CZ" sz="24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</a:t>
            </a:r>
            <a:r>
              <a:rPr lang="cs-CZ" dirty="0" err="1" smtClean="0"/>
              <a:t>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Zánik živnostenského oprávnění</a:t>
            </a:r>
          </a:p>
          <a:p>
            <a:r>
              <a:rPr lang="cs-CZ" sz="2400" dirty="0" smtClean="0"/>
              <a:t>smrtí podnikatele, nejde-li o </a:t>
            </a:r>
            <a:r>
              <a:rPr lang="cs-CZ" sz="2400" dirty="0" smtClean="0"/>
              <a:t>případy, kdy pokračuje někdo jiný (§ 13)</a:t>
            </a:r>
            <a:endParaRPr lang="cs-CZ" sz="2400" dirty="0" smtClean="0"/>
          </a:p>
          <a:p>
            <a:r>
              <a:rPr lang="cs-CZ" sz="2400" dirty="0" smtClean="0"/>
              <a:t>zánikem právnické osoby, nejde-li o </a:t>
            </a:r>
            <a:r>
              <a:rPr lang="cs-CZ" sz="2400" dirty="0" smtClean="0"/>
              <a:t>případy, v nichž pokračuje nástupce (§ 14),</a:t>
            </a:r>
            <a:endParaRPr lang="cs-CZ" sz="2400" dirty="0" smtClean="0"/>
          </a:p>
          <a:p>
            <a:r>
              <a:rPr lang="cs-CZ" sz="2400" dirty="0" smtClean="0"/>
              <a:t>uplynutím doby, pokud bylo živnostenské oprávnění omezeno na dobu určitou,</a:t>
            </a:r>
          </a:p>
          <a:p>
            <a:r>
              <a:rPr lang="cs-CZ" sz="2400" dirty="0" smtClean="0"/>
              <a:t>výmazem zahraniční osoby povinně zapsané v obchodním rejstříku nebo jejího předmětu podnikání z obchodního rejstříku,</a:t>
            </a:r>
          </a:p>
          <a:p>
            <a:r>
              <a:rPr lang="cs-CZ" sz="2400" dirty="0" smtClean="0"/>
              <a:t>stanoví-li tak zvláštní právní předpis,</a:t>
            </a:r>
          </a:p>
          <a:p>
            <a:r>
              <a:rPr lang="cs-CZ" sz="2400" dirty="0" smtClean="0"/>
              <a:t>rozhodnutím živnostenského úřadu o </a:t>
            </a:r>
            <a:r>
              <a:rPr lang="cs-CZ" sz="2400" b="1" dirty="0" smtClean="0"/>
              <a:t>zrušen</a:t>
            </a:r>
            <a:r>
              <a:rPr lang="cs-CZ" sz="2400" dirty="0" smtClean="0"/>
              <a:t>í živnostenského oprávnění.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</a:t>
            </a:r>
            <a:r>
              <a:rPr lang="cs-CZ" dirty="0" err="1" smtClean="0"/>
              <a:t>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Zrušení ŽÚ</a:t>
            </a:r>
          </a:p>
          <a:p>
            <a:r>
              <a:rPr lang="cs-CZ" sz="2400" dirty="0" smtClean="0"/>
              <a:t>Nesplňování obecných podmínek</a:t>
            </a:r>
          </a:p>
          <a:p>
            <a:r>
              <a:rPr lang="cs-CZ" sz="2400" dirty="0" smtClean="0"/>
              <a:t>Překážky(§ 8 – konkurz, insolvence, zákaz činnosti)</a:t>
            </a:r>
            <a:endParaRPr lang="cs-CZ" sz="2400" dirty="0" smtClean="0"/>
          </a:p>
          <a:p>
            <a:r>
              <a:rPr lang="cs-CZ" sz="2400" dirty="0" smtClean="0"/>
              <a:t>Žádost podnikatele</a:t>
            </a:r>
          </a:p>
          <a:p>
            <a:r>
              <a:rPr lang="cs-CZ" sz="2400" i="1" dirty="0" smtClean="0"/>
              <a:t>Neprokázání právního důvodu užívání prostor určených pro podnikání</a:t>
            </a:r>
          </a:p>
          <a:p>
            <a:r>
              <a:rPr lang="cs-CZ" sz="2400" i="1" dirty="0" smtClean="0"/>
              <a:t>Na návrh orgánu státní správy vydávajícího stanovisko podle § 52 odst. 1 z důvodu, že podnikatel </a:t>
            </a:r>
            <a:r>
              <a:rPr lang="cs-CZ" sz="2400" b="1" i="1" dirty="0" smtClean="0"/>
              <a:t>závažným způsobem porušil nebo porušuje podmínky stanovené rozhodnutím o udělení </a:t>
            </a:r>
            <a:r>
              <a:rPr lang="cs-CZ" sz="2400" b="1" i="1" dirty="0" smtClean="0"/>
              <a:t>koncese, </a:t>
            </a:r>
            <a:r>
              <a:rPr lang="cs-CZ" sz="2400" b="1" i="1" dirty="0" err="1" smtClean="0"/>
              <a:t>ŽivnZ</a:t>
            </a:r>
            <a:r>
              <a:rPr lang="cs-CZ" sz="2400" b="1" i="1" dirty="0" smtClean="0"/>
              <a:t> </a:t>
            </a:r>
            <a:r>
              <a:rPr lang="cs-CZ" sz="2400" i="1" dirty="0" smtClean="0"/>
              <a:t>nebo </a:t>
            </a:r>
            <a:r>
              <a:rPr lang="cs-CZ" sz="2400" i="1" dirty="0" smtClean="0"/>
              <a:t>zvláštními právními předpisy</a:t>
            </a:r>
            <a:r>
              <a:rPr lang="cs-CZ" sz="2400" i="1" dirty="0" smtClean="0"/>
              <a:t>….</a:t>
            </a:r>
          </a:p>
          <a:p>
            <a:r>
              <a:rPr lang="cs-CZ" sz="2400" i="1" dirty="0" smtClean="0"/>
              <a:t>MŮŽE </a:t>
            </a:r>
            <a:r>
              <a:rPr lang="cs-CZ" sz="2400" i="1" dirty="0" smtClean="0"/>
              <a:t>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Vybrané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 smtClean="0"/>
              <a:t>Odpovědný zástupce</a:t>
            </a:r>
          </a:p>
          <a:p>
            <a:r>
              <a:rPr lang="cs-CZ" sz="2000" dirty="0" smtClean="0"/>
              <a:t>FO ustanovená podnikatelem, která odpovídá za řádný provoz živnosti a za dodržování živnostenskoprávních předpisů a je k podnikateli ve </a:t>
            </a:r>
            <a:r>
              <a:rPr lang="cs-CZ" sz="2000" dirty="0" err="1" smtClean="0"/>
              <a:t>sml</a:t>
            </a:r>
            <a:r>
              <a:rPr lang="cs-CZ" sz="2000" dirty="0" smtClean="0"/>
              <a:t>. vztahu</a:t>
            </a:r>
          </a:p>
          <a:p>
            <a:r>
              <a:rPr lang="cs-CZ" sz="2000" dirty="0" smtClean="0"/>
              <a:t>Může splňovat zvláštní podmínky namísto podnikatele samotného ; musí být u PO, jsou-li dány zvláštní podmínky</a:t>
            </a:r>
          </a:p>
          <a:p>
            <a:pPr eaLnBrk="1" hangingPunct="1">
              <a:buNone/>
            </a:pPr>
            <a:r>
              <a:rPr lang="cs-CZ" sz="2800" b="1" dirty="0" smtClean="0"/>
              <a:t>Provozovna</a:t>
            </a:r>
          </a:p>
          <a:p>
            <a:r>
              <a:rPr lang="cs-CZ" sz="2000" dirty="0" smtClean="0"/>
              <a:t>prostor, v němž je živnost provozována, může jí být i automat nebo obdobné zařízení sloužící k prodeji zboží nebo poskytování služeb a mobilní provozovna</a:t>
            </a:r>
          </a:p>
          <a:p>
            <a:pPr eaLnBrk="1" hangingPunct="1">
              <a:buNone/>
            </a:pPr>
            <a:r>
              <a:rPr lang="cs-CZ" sz="2800" b="1" dirty="0" smtClean="0"/>
              <a:t>Tržní řád</a:t>
            </a:r>
            <a:endParaRPr lang="cs-CZ" sz="2800" dirty="0" smtClean="0"/>
          </a:p>
          <a:p>
            <a:r>
              <a:rPr lang="cs-CZ" sz="2000" dirty="0" smtClean="0"/>
              <a:t>Nařízení obce (vydané v přenesené působnosti), jíž může obec vymezit určité podmínky pro nabízení a prodej zboží a poskytování služeb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 smtClean="0"/>
              <a:t>Živnostenské úřady </a:t>
            </a:r>
            <a:r>
              <a:rPr lang="cs-CZ" sz="2300" dirty="0" smtClean="0"/>
              <a:t>= orgány státní správy ŽP</a:t>
            </a:r>
          </a:p>
          <a:p>
            <a:pPr>
              <a:buNone/>
            </a:pPr>
            <a:r>
              <a:rPr lang="cs-CZ" sz="2300" b="1" dirty="0" smtClean="0"/>
              <a:t>Obecní</a:t>
            </a:r>
            <a:r>
              <a:rPr lang="cs-CZ" sz="2300" dirty="0" smtClean="0"/>
              <a:t> </a:t>
            </a:r>
            <a:r>
              <a:rPr lang="cs-CZ" sz="2300" b="1" dirty="0" smtClean="0"/>
              <a:t>ŽÚ</a:t>
            </a:r>
            <a:r>
              <a:rPr lang="cs-CZ" sz="2300" dirty="0" smtClean="0"/>
              <a:t> (v rámci obcí III)</a:t>
            </a:r>
          </a:p>
          <a:p>
            <a:r>
              <a:rPr lang="cs-CZ" sz="2300" dirty="0" smtClean="0"/>
              <a:t>vykonává činnosti v rozsahu stanoveném živnostenským zákonem </a:t>
            </a:r>
            <a:br>
              <a:rPr lang="cs-CZ" sz="2300" dirty="0" smtClean="0"/>
            </a:br>
            <a:r>
              <a:rPr lang="cs-CZ" sz="2300" u="sng" dirty="0" smtClean="0"/>
              <a:t>a dále zejména</a:t>
            </a:r>
          </a:p>
          <a:p>
            <a:pPr lvl="1"/>
            <a:r>
              <a:rPr lang="cs-CZ" sz="2100" dirty="0" smtClean="0"/>
              <a:t>přijímá </a:t>
            </a:r>
            <a:r>
              <a:rPr lang="cs-CZ" sz="2100" dirty="0" smtClean="0"/>
              <a:t>přihlášky k registraci nebo oznámení dle daňového řádu</a:t>
            </a:r>
          </a:p>
          <a:p>
            <a:pPr lvl="1"/>
            <a:r>
              <a:rPr lang="cs-CZ" sz="2100" dirty="0" smtClean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100" dirty="0" smtClean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100" dirty="0" smtClean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100" i="1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300" b="1" dirty="0" smtClean="0"/>
              <a:t>Krajský ŽÚ</a:t>
            </a:r>
            <a:r>
              <a:rPr lang="cs-CZ" sz="2300" dirty="0" smtClean="0"/>
              <a:t> zejména</a:t>
            </a:r>
          </a:p>
          <a:p>
            <a:r>
              <a:rPr lang="cs-CZ" sz="2300" dirty="0" smtClean="0"/>
              <a:t>rozhoduje o odvolání proti rozhodnutím obecních ŽÚ</a:t>
            </a:r>
          </a:p>
          <a:p>
            <a:r>
              <a:rPr lang="cs-CZ" sz="2300" dirty="0" smtClean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300" dirty="0" smtClean="0"/>
              <a:t>spolupracuje se správními úřady (s jejichž činností se živnostenská správa potkává) </a:t>
            </a:r>
          </a:p>
          <a:p>
            <a:r>
              <a:rPr lang="cs-CZ" sz="2300" dirty="0" smtClean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Živnostenský úřad České republiky </a:t>
            </a:r>
            <a:r>
              <a:rPr lang="cs-CZ" sz="2400" dirty="0" smtClean="0"/>
              <a:t>zejména</a:t>
            </a:r>
          </a:p>
          <a:p>
            <a:r>
              <a:rPr lang="cs-CZ" sz="2400" dirty="0" smtClean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 smtClean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 smtClean="0"/>
              <a:t>v zákonem stanovených případech rozhoduje jako 1st. orgán, rozhoduje o odvolání proti rozhodnutím krajských ŽÚ</a:t>
            </a:r>
          </a:p>
          <a:p>
            <a:r>
              <a:rPr lang="cs-CZ" sz="2400" dirty="0" smtClean="0"/>
              <a:t>je správcem živnostenského rejstříku</a:t>
            </a:r>
          </a:p>
          <a:p>
            <a:r>
              <a:rPr lang="cs-CZ" sz="2400" dirty="0" smtClean="0"/>
              <a:t>je oprávněn vyžadovat od ústředních správních úřadů potřebná stanoviska a </a:t>
            </a:r>
            <a:r>
              <a:rPr lang="cs-CZ" sz="2400" dirty="0" smtClean="0"/>
              <a:t>vyjádření</a:t>
            </a:r>
          </a:p>
          <a:p>
            <a:pPr>
              <a:buNone/>
            </a:pPr>
            <a:r>
              <a:rPr lang="cs-CZ" sz="2400" dirty="0" smtClean="0"/>
              <a:t>POZOR – </a:t>
            </a:r>
            <a:r>
              <a:rPr lang="cs-CZ" sz="2400" b="1" u="sng" dirty="0" smtClean="0"/>
              <a:t>ještě nevznikl</a:t>
            </a:r>
            <a:endParaRPr lang="cs-CZ" sz="2400" b="1" u="sng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Ohlášení</a:t>
            </a:r>
          </a:p>
          <a:p>
            <a:pPr lvl="1">
              <a:buNone/>
            </a:pPr>
            <a:r>
              <a:rPr lang="cs-CZ" dirty="0" smtClean="0"/>
              <a:t>-&gt; ohlášení =&gt; vznik,</a:t>
            </a:r>
            <a:br>
              <a:rPr lang="cs-CZ" dirty="0" smtClean="0"/>
            </a:br>
            <a:r>
              <a:rPr lang="cs-CZ" dirty="0" smtClean="0"/>
              <a:t>popř. rozhodnutí o tom, že živnost nevznikla…</a:t>
            </a:r>
          </a:p>
          <a:p>
            <a:pPr eaLnBrk="1" hangingPunct="1"/>
            <a:r>
              <a:rPr lang="cs-CZ" dirty="0" smtClean="0"/>
              <a:t>Koncese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Řízení o koncesi (§ 50 a </a:t>
            </a:r>
            <a:r>
              <a:rPr lang="cs-CZ" sz="2800" b="1" dirty="0" err="1" smtClean="0"/>
              <a:t>násl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ŽivnZ</a:t>
            </a:r>
            <a:r>
              <a:rPr lang="cs-CZ" sz="2800" b="1" dirty="0" smtClean="0"/>
              <a:t>)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je-li nutné oprávnění nebo souhlas nebo povolení nebo vyjádření </a:t>
            </a:r>
            <a:r>
              <a:rPr lang="cs-CZ" sz="2400" u="sng" dirty="0" smtClean="0"/>
              <a:t>orgánu státní správy</a:t>
            </a:r>
            <a:r>
              <a:rPr lang="cs-CZ" sz="2400" dirty="0" smtClean="0"/>
              <a:t>, živnostenský úřad mu předloží žádost, aby zaujal stanovisko do 30 dnů od doručení žádosti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 smtClean="0"/>
              <a:t>§ 53 odst. 2 </a:t>
            </a:r>
            <a:r>
              <a:rPr lang="cs-CZ" sz="2400" i="1" dirty="0" smtClean="0"/>
              <a:t>Není-li splněna některá z podmínek podle odstavce 1 </a:t>
            </a:r>
            <a:r>
              <a:rPr lang="cs-CZ" sz="2400" i="1" u="sng" dirty="0" smtClean="0"/>
              <a:t>nebo nesouhlasí-li s udělením koncese </a:t>
            </a:r>
            <a:r>
              <a:rPr lang="cs-CZ" sz="2400" i="1" dirty="0" smtClean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Výroba a úprava kvasného lihu…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orgán, který se vyjadřuje k žádosti o koncesi Ministerstvo zemědělství</a:t>
            </a:r>
          </a:p>
          <a:p>
            <a:r>
              <a:rPr lang="cs-CZ" sz="2400" dirty="0" smtClean="0"/>
              <a:t>relevantním je zákon č. 61/1997 Sb. (o lihu)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 smtClean="0"/>
              <a:t>Není-li splněna některá z daných podmínek </a:t>
            </a:r>
            <a:r>
              <a:rPr lang="cs-CZ" sz="2400" i="1" u="sng" dirty="0" smtClean="0"/>
              <a:t>nebo nesouhlasí-li s udělením koncese</a:t>
            </a:r>
            <a:r>
              <a:rPr lang="cs-CZ" sz="2400" i="1" dirty="0" smtClean="0"/>
              <a:t> Ministerstvo zemědělství, ŽÚ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prováděna ŽÚ (fakticky jejich zaměstnanci)</a:t>
            </a:r>
          </a:p>
          <a:p>
            <a:r>
              <a:rPr lang="cs-CZ" sz="2400" dirty="0" smtClean="0"/>
              <a:t>z moci úřední, postupem podle kontrolního řádu (zákon č. 255/2012 Sb.)</a:t>
            </a:r>
          </a:p>
          <a:p>
            <a:pPr lvl="1"/>
            <a:r>
              <a:rPr lang="cs-CZ" sz="2200" dirty="0" smtClean="0"/>
              <a:t>kontrolovaný je povinen poskytnout součinnost</a:t>
            </a:r>
          </a:p>
          <a:p>
            <a:pPr lvl="1"/>
            <a:r>
              <a:rPr lang="cs-CZ" sz="2200" dirty="0" smtClean="0"/>
              <a:t>o kontrole se sepisuje protokol (do 30, </a:t>
            </a:r>
            <a:r>
              <a:rPr lang="cs-CZ" sz="2200" dirty="0" err="1" smtClean="0"/>
              <a:t>max</a:t>
            </a:r>
            <a:r>
              <a:rPr lang="cs-CZ" sz="2200" dirty="0" smtClean="0"/>
              <a:t> 60 dní), který se doručuje kontrolované osobě</a:t>
            </a:r>
          </a:p>
          <a:p>
            <a:pPr lvl="1"/>
            <a:r>
              <a:rPr lang="cs-CZ" sz="2200" dirty="0" smtClean="0"/>
              <a:t>kontrolovaný proti němu může do 15 dnů podat námitky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2400" dirty="0" smtClean="0"/>
              <a:t>je zaměřena </a:t>
            </a:r>
            <a:r>
              <a:rPr lang="cs-CZ" sz="2400" dirty="0" smtClean="0"/>
              <a:t>na </a:t>
            </a:r>
            <a:r>
              <a:rPr lang="cs-CZ" sz="2400" dirty="0" smtClean="0"/>
              <a:t>plnění </a:t>
            </a:r>
          </a:p>
          <a:p>
            <a:pPr marL="742950" lvl="2" indent="-342900"/>
            <a:r>
              <a:rPr lang="cs-CZ" sz="2200" dirty="0" smtClean="0"/>
              <a:t>povinností stanovených </a:t>
            </a:r>
            <a:r>
              <a:rPr lang="cs-CZ" sz="2200" dirty="0" err="1" smtClean="0"/>
              <a:t>ŽivnZ</a:t>
            </a:r>
            <a:r>
              <a:rPr lang="cs-CZ" sz="2200" dirty="0" smtClean="0"/>
              <a:t>, zvl. předpisy (dopadajícími na živnostenské podnikání)</a:t>
            </a:r>
          </a:p>
          <a:p>
            <a:pPr marL="742950" lvl="2" indent="-342900"/>
            <a:r>
              <a:rPr lang="cs-CZ" sz="2200" dirty="0" smtClean="0"/>
              <a:t>podmínek </a:t>
            </a:r>
            <a:r>
              <a:rPr lang="cs-CZ" sz="2200" dirty="0" smtClean="0"/>
              <a:t>provozování živnosti v rozhodnutí o udělení koncese</a:t>
            </a:r>
          </a:p>
          <a:p>
            <a:pPr marL="342900" lvl="1" indent="-342900">
              <a:buFont typeface="Arial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Ústavní základy</a:t>
            </a:r>
            <a:endParaRPr lang="fr-CA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 smtClean="0"/>
              <a:t>Čl. 2 Ústavy ČR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 smtClean="0"/>
              <a:t>(4) Každý občan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2 Listiny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 smtClean="0"/>
              <a:t>(3) Každý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4 Listiny</a:t>
            </a:r>
          </a:p>
          <a:p>
            <a:pPr>
              <a:buNone/>
            </a:pPr>
            <a:r>
              <a:rPr lang="cs-CZ" sz="2100" dirty="0" smtClean="0"/>
              <a:t>(1) Povinnosti mohou být ukládány toliko na základě zákona </a:t>
            </a:r>
            <a:br>
              <a:rPr lang="cs-CZ" sz="2100" dirty="0" smtClean="0"/>
            </a:br>
            <a:r>
              <a:rPr lang="cs-CZ" sz="2100" dirty="0" smtClean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800" dirty="0" smtClean="0"/>
              <a:t>Přestupky</a:t>
            </a:r>
          </a:p>
          <a:p>
            <a:pPr lvl="1"/>
            <a:r>
              <a:rPr lang="cs-CZ" sz="2400" dirty="0" smtClean="0"/>
              <a:t>§ 61</a:t>
            </a:r>
          </a:p>
          <a:p>
            <a:pPr lvl="1"/>
            <a:r>
              <a:rPr lang="cs-CZ" sz="2400" dirty="0" smtClean="0"/>
              <a:t>jen FO, subjektivní odpovědnost (zavinění)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(odst. 5) + </a:t>
            </a:r>
            <a:r>
              <a:rPr lang="cs-CZ" sz="2400" dirty="0" err="1" smtClean="0"/>
              <a:t>PřestZ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  <a:p>
            <a:r>
              <a:rPr lang="cs-CZ" sz="2800" dirty="0" smtClean="0"/>
              <a:t>Jiné správní delikty</a:t>
            </a:r>
          </a:p>
          <a:p>
            <a:pPr lvl="1"/>
            <a:r>
              <a:rPr lang="cs-CZ" sz="2400" dirty="0" smtClean="0"/>
              <a:t>§ 62</a:t>
            </a:r>
          </a:p>
          <a:p>
            <a:pPr lvl="1"/>
            <a:r>
              <a:rPr lang="cs-CZ" sz="2400" dirty="0" smtClean="0"/>
              <a:t>PO nebo podnikající FO, objektivní odpovědnost (s </a:t>
            </a:r>
            <a:r>
              <a:rPr lang="cs-CZ" sz="2400" dirty="0" smtClean="0"/>
              <a:t>možností liberace </a:t>
            </a:r>
            <a:r>
              <a:rPr lang="cs-CZ" sz="2400" dirty="0" smtClean="0"/>
              <a:t>– osoba za </a:t>
            </a:r>
            <a:r>
              <a:rPr lang="cs-CZ" sz="2400" dirty="0" smtClean="0"/>
              <a:t>správní delikt neodpovídá, jestliže prokáže, že vynaložila veškeré úsilí, které bylo možno požadovat, aby porušení právní povinnosti </a:t>
            </a:r>
            <a:r>
              <a:rPr lang="cs-CZ" sz="2400" dirty="0" smtClean="0"/>
              <a:t>zabránila)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Přestupky (§ 61)</a:t>
            </a:r>
          </a:p>
          <a:p>
            <a:r>
              <a:rPr lang="cs-CZ" sz="2800" dirty="0" smtClean="0"/>
              <a:t>neustanovení odpovědného zástupce, neoznámení, že hodlá pokračovat v provozování živnosti, nebo neustanoví odpovědného zástupce (jako správce dědictví nebo </a:t>
            </a:r>
            <a:r>
              <a:rPr lang="cs-CZ" sz="2800" dirty="0" err="1" smtClean="0"/>
              <a:t>insolvenční</a:t>
            </a:r>
            <a:r>
              <a:rPr lang="cs-CZ" sz="2800" dirty="0" smtClean="0"/>
              <a:t> správce) (do 10.000 Kč)</a:t>
            </a:r>
          </a:p>
          <a:p>
            <a:r>
              <a:rPr lang="cs-CZ" sz="2800" dirty="0" smtClean="0"/>
              <a:t>předložení nepravdivého čestného prohlášení o bezúhonnosti (do 100.000 Kč)</a:t>
            </a:r>
          </a:p>
          <a:p>
            <a:r>
              <a:rPr lang="cs-CZ" sz="2800" dirty="0" smtClean="0"/>
              <a:t>provozování činnosti, která je živností, bez příslušného oprávnění (do 500.000 Kč – do 1.000.000 Kč)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r>
              <a:rPr lang="cs-CZ" sz="2800" dirty="0" smtClean="0"/>
              <a:t>Smíšené delikty (§ 62 odst. 1)</a:t>
            </a:r>
          </a:p>
          <a:p>
            <a:pPr lvl="1"/>
            <a:r>
              <a:rPr lang="cs-CZ" sz="2400" dirty="0" smtClean="0"/>
              <a:t>Např. neprokázání na žádost živnostenského úřadu vlastnické nebo užívací právo k objektům nebo místnostem provozovny, nebo oprávněnost umístění mobilní provozovny</a:t>
            </a:r>
          </a:p>
          <a:p>
            <a:pPr lvl="1"/>
            <a:r>
              <a:rPr lang="cs-CZ" sz="2400" dirty="0" smtClean="0"/>
              <a:t>nezajištění, aby jeho zaměstnanci prokázali splnění podmínky bezúhonnosti podle § 31 odst. 9</a:t>
            </a:r>
          </a:p>
          <a:p>
            <a:pPr lvl="1"/>
            <a:r>
              <a:rPr lang="cs-CZ" sz="2400" dirty="0" smtClean="0"/>
              <a:t>nevydání na žádost zákazníka doklad o prodeji zboží nebo poskytnutí služby, nebo na dokladu neuvede zákonem stanovené údaje podle § 31 odst. 14</a:t>
            </a:r>
          </a:p>
          <a:p>
            <a:r>
              <a:rPr lang="cs-CZ" sz="2800" dirty="0" smtClean="0"/>
              <a:t>Delikty </a:t>
            </a:r>
            <a:r>
              <a:rPr lang="cs-CZ" sz="2800" dirty="0" smtClean="0"/>
              <a:t>PO (odst. 3), </a:t>
            </a:r>
            <a:r>
              <a:rPr lang="cs-CZ" sz="2800" dirty="0" smtClean="0"/>
              <a:t>delikty </a:t>
            </a:r>
            <a:r>
              <a:rPr lang="cs-CZ" sz="2800" dirty="0" smtClean="0"/>
              <a:t>podnikající FO (odst. 2) </a:t>
            </a:r>
            <a:endParaRPr lang="cs-CZ" sz="2800" dirty="0" smtClean="0"/>
          </a:p>
          <a:p>
            <a:pPr lvl="1"/>
            <a:r>
              <a:rPr lang="cs-CZ" sz="2400" dirty="0" smtClean="0"/>
              <a:t>např. PO se dopustí správního deliktu dále tím, že provozuje činnost, která je živností, aniž by pro tuto živnost měla živnostenské oprávnění.</a:t>
            </a:r>
            <a:endParaRPr lang="cs-CZ" sz="24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osoba </a:t>
            </a:r>
            <a:r>
              <a:rPr lang="cs-CZ" dirty="0" smtClean="0"/>
              <a:t>se dopustí správního deliktu dále tím, že provozuje činnost, </a:t>
            </a:r>
            <a:r>
              <a:rPr lang="cs-CZ" dirty="0" smtClean="0"/>
              <a:t>pro níž je potřebné živnostenské oprávnění, aniž by jej měla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Některá společná ustanovení</a:t>
            </a:r>
          </a:p>
          <a:p>
            <a:pPr>
              <a:buNone/>
            </a:pPr>
            <a:r>
              <a:rPr lang="cs-CZ" sz="2400" dirty="0" smtClean="0"/>
              <a:t>Právnická osoba za správní delikt neodpovídá, jestliže prokáže, že </a:t>
            </a:r>
            <a:r>
              <a:rPr lang="cs-CZ" sz="2400" u="sng" dirty="0" smtClean="0"/>
              <a:t>vynaložila veškeré úsilí</a:t>
            </a:r>
            <a:r>
              <a:rPr lang="cs-CZ" sz="2400" dirty="0" smtClean="0"/>
              <a:t>, které bylo možno požadovat, aby porušení právní povinnosti zabránila.</a:t>
            </a:r>
          </a:p>
          <a:p>
            <a:pPr>
              <a:buNone/>
            </a:pPr>
            <a:r>
              <a:rPr lang="cs-CZ" sz="2400" dirty="0" smtClean="0"/>
              <a:t>Při určení výměry pokuty právnické osobě se </a:t>
            </a:r>
            <a:r>
              <a:rPr lang="cs-CZ" sz="2400" u="sng" dirty="0" smtClean="0"/>
              <a:t>přihlédne k</a:t>
            </a:r>
            <a:r>
              <a:rPr lang="cs-CZ" sz="2400" dirty="0" smtClean="0"/>
              <a:t> závažnosti správního deliktu, zejména ke způsobu jeho spáchání a jeho následkům a k okolnostem, za nichž byl spáchán.</a:t>
            </a:r>
          </a:p>
          <a:p>
            <a:pPr>
              <a:buNone/>
            </a:pPr>
            <a:r>
              <a:rPr lang="cs-CZ" sz="2400" dirty="0" smtClean="0"/>
              <a:t>Odpovědnost právnické osoby za správní delikt zaniká, jestliže správní orgán o něm </a:t>
            </a:r>
            <a:r>
              <a:rPr lang="cs-CZ" sz="2400" u="sng" dirty="0" smtClean="0"/>
              <a:t>nezahájil řízení do 1 roku ode dne, kdy se o něm dozvěděl, nejpozději však do 3 let ode dne, kdy byl spáchán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6000" b="1" dirty="0" smtClean="0"/>
              <a:t>Děkuji Vám za pozornost</a:t>
            </a:r>
          </a:p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2400" dirty="0" smtClean="0"/>
              <a:t>Veronika Kudrová</a:t>
            </a:r>
          </a:p>
          <a:p>
            <a:pPr algn="ctr" eaLnBrk="1" hangingPunct="1">
              <a:buNone/>
            </a:pPr>
            <a:r>
              <a:rPr lang="cs-CZ" sz="2400" dirty="0" err="1" smtClean="0">
                <a:hlinkClick r:id="rId3"/>
              </a:rPr>
              <a:t>Veronikakudrova</a:t>
            </a:r>
            <a:r>
              <a:rPr lang="cs-CZ" sz="2400" dirty="0" smtClean="0">
                <a:hlinkClick r:id="rId3"/>
              </a:rPr>
              <a:t>@</a:t>
            </a:r>
            <a:r>
              <a:rPr lang="cs-CZ" sz="2400" dirty="0" err="1" smtClean="0">
                <a:hlinkClick r:id="rId3"/>
              </a:rPr>
              <a:t>gmail.com</a:t>
            </a:r>
            <a:endParaRPr lang="cs-CZ" sz="2400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Čl. 26 Listiny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 (1) Každý má právo na svobodnou volbu povolání a přípravu k němu, jakož i právo </a:t>
            </a:r>
            <a:r>
              <a:rPr lang="cs-CZ" sz="2400" b="1" dirty="0" smtClean="0"/>
              <a:t>podnikat a provozovat jinou hospodářskou činnost.</a:t>
            </a:r>
          </a:p>
          <a:p>
            <a:pPr>
              <a:buNone/>
            </a:pPr>
            <a:r>
              <a:rPr lang="cs-CZ" sz="2400" dirty="0" smtClean="0"/>
              <a:t>(2) </a:t>
            </a:r>
            <a:r>
              <a:rPr lang="cs-CZ" sz="2400" u="sng" dirty="0" smtClean="0"/>
              <a:t>Zákon</a:t>
            </a:r>
            <a:r>
              <a:rPr lang="cs-CZ" sz="2400" dirty="0" smtClean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Zákaz provozovat živnost </a:t>
            </a:r>
            <a:r>
              <a:rPr lang="cs-CZ" sz="2400" i="1" dirty="0" smtClean="0"/>
              <a:t>lze učinit jen </a:t>
            </a:r>
            <a:r>
              <a:rPr lang="cs-CZ" sz="2400" i="1" dirty="0" smtClean="0"/>
              <a:t>zákonem, např.</a:t>
            </a:r>
          </a:p>
          <a:p>
            <a:pPr>
              <a:buNone/>
            </a:pPr>
            <a:r>
              <a:rPr lang="cs-CZ" sz="2400" i="1" dirty="0" smtClean="0"/>
              <a:t>- soudci, příslušníci bezpečnostních sborů a ozbrojených sil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Článek 49 Smlouvy o fungování EU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V rámci níže uvedených ustanovení jsou </a:t>
            </a:r>
            <a:r>
              <a:rPr lang="cs-CZ" sz="2400" b="1" dirty="0" smtClean="0"/>
              <a:t>zakázána omezení svobody usazování pro státní příslušníky jednoho členského státu na území jiného členského státu</a:t>
            </a:r>
            <a:r>
              <a:rPr lang="cs-CZ" sz="2400" dirty="0" smtClean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 smtClean="0"/>
              <a:t>Svoboda usazování zahrnuje přístup </a:t>
            </a:r>
            <a:r>
              <a:rPr lang="cs-CZ" sz="2400" b="1" dirty="0" smtClean="0"/>
              <a:t>k samostatně výdělečným činnostem a jejich výkon, jakož i zřizování a řízení podniků</a:t>
            </a:r>
            <a:r>
              <a:rPr lang="cs-CZ" sz="2400" dirty="0" smtClean="0"/>
              <a:t>, zejména společností ve smyslu čl. 54 druhého pododstavce, </a:t>
            </a:r>
            <a:r>
              <a:rPr lang="cs-CZ" sz="2400" b="1" dirty="0" smtClean="0"/>
              <a:t>za podmínek stanovených pro vlastní státní příslušníky právem země usazení</a:t>
            </a:r>
            <a:r>
              <a:rPr lang="cs-CZ" sz="2400" dirty="0" smtClean="0"/>
              <a:t>, nestanoví-li kapitola o pohybu kapitálu jinak.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Ústava &amp; Listina</a:t>
            </a:r>
          </a:p>
          <a:p>
            <a:r>
              <a:rPr lang="cs-CZ" dirty="0" smtClean="0"/>
              <a:t>Zákon č. 455/1991 Sb., o živnostenském podnikání (</a:t>
            </a:r>
            <a:r>
              <a:rPr lang="cs-CZ" b="1" dirty="0" smtClean="0"/>
              <a:t>živnostenský zákon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 smtClean="0"/>
              <a:t>Zákon č. 570/1991 Sb., </a:t>
            </a:r>
            <a:r>
              <a:rPr lang="cs-CZ" b="1" dirty="0" smtClean="0"/>
              <a:t>o živnostenských úřadech</a:t>
            </a:r>
          </a:p>
          <a:p>
            <a:r>
              <a:rPr lang="cs-CZ" dirty="0" smtClean="0"/>
              <a:t>Nařízení vlády č. 278/2008 Sb., </a:t>
            </a:r>
            <a:r>
              <a:rPr lang="cs-CZ" b="1" dirty="0" smtClean="0"/>
              <a:t>o obsahových náplních </a:t>
            </a:r>
            <a:r>
              <a:rPr lang="cs-CZ" dirty="0" smtClean="0"/>
              <a:t>jednotlivých živností</a:t>
            </a:r>
          </a:p>
          <a:p>
            <a:r>
              <a:rPr lang="cs-CZ" b="1" dirty="0" smtClean="0"/>
              <a:t>Správní řád</a:t>
            </a: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200" b="1" dirty="0" smtClean="0"/>
              <a:t>Živnost</a:t>
            </a:r>
            <a:r>
              <a:rPr lang="cs-CZ" sz="2200" dirty="0" smtClean="0"/>
              <a:t> = podnikatelská činnost, která je </a:t>
            </a:r>
            <a:endParaRPr lang="cs-CZ" sz="2200" dirty="0" smtClean="0"/>
          </a:p>
          <a:p>
            <a:pPr lvl="1"/>
            <a:r>
              <a:rPr lang="cs-CZ" sz="2200" dirty="0" smtClean="0"/>
              <a:t>soustavná (nikoli nahodilá či jednorázová; ovšem sezónní ano)</a:t>
            </a:r>
          </a:p>
          <a:p>
            <a:pPr lvl="1"/>
            <a:r>
              <a:rPr lang="cs-CZ" sz="2200" dirty="0" smtClean="0"/>
              <a:t>provozovaná samostatně (nejedná se o činnost v závislém, podřízeném postavení; tedy zaměstnaneckém poměru)</a:t>
            </a:r>
          </a:p>
          <a:p>
            <a:pPr lvl="1"/>
            <a:r>
              <a:rPr lang="cs-CZ" sz="2200" dirty="0" smtClean="0"/>
              <a:t>vlastním jménem</a:t>
            </a:r>
          </a:p>
          <a:p>
            <a:pPr lvl="1"/>
            <a:r>
              <a:rPr lang="cs-CZ" sz="2200" dirty="0" smtClean="0"/>
              <a:t>na </a:t>
            </a:r>
            <a:r>
              <a:rPr lang="cs-CZ" sz="2200" dirty="0" smtClean="0"/>
              <a:t>vlastní </a:t>
            </a:r>
            <a:r>
              <a:rPr lang="cs-CZ" sz="2200" dirty="0" smtClean="0"/>
              <a:t>odpovědnost (živnostník odpovídá za závazky celým svým majetkem)</a:t>
            </a:r>
          </a:p>
          <a:p>
            <a:pPr lvl="1"/>
            <a:r>
              <a:rPr lang="cs-CZ" sz="2200" dirty="0" smtClean="0"/>
              <a:t>za </a:t>
            </a:r>
            <a:r>
              <a:rPr lang="cs-CZ" sz="2200" dirty="0" smtClean="0"/>
              <a:t>účelem dosažení zisku </a:t>
            </a:r>
            <a:r>
              <a:rPr lang="cs-CZ" sz="2200" dirty="0" smtClean="0"/>
              <a:t>a</a:t>
            </a:r>
          </a:p>
          <a:p>
            <a:pPr lvl="1"/>
            <a:r>
              <a:rPr lang="cs-CZ" sz="2200" dirty="0" smtClean="0"/>
              <a:t>za </a:t>
            </a:r>
            <a:r>
              <a:rPr lang="cs-CZ" sz="2200" dirty="0" smtClean="0"/>
              <a:t>podmínek stanovených živnostenským zákonem</a:t>
            </a:r>
          </a:p>
          <a:p>
            <a:r>
              <a:rPr lang="cs-CZ" sz="2200" b="1" dirty="0" smtClean="0"/>
              <a:t>Živnostenské oprávnění </a:t>
            </a:r>
            <a:r>
              <a:rPr lang="cs-CZ" sz="2200" dirty="0" smtClean="0"/>
              <a:t>je svou povahou subjektivním právem veřejnoprávní povahy.</a:t>
            </a:r>
          </a:p>
          <a:p>
            <a:r>
              <a:rPr lang="cs-CZ" sz="2200" b="1" dirty="0" smtClean="0"/>
              <a:t>Živnostenský rejstřík </a:t>
            </a:r>
            <a:r>
              <a:rPr lang="cs-CZ" sz="2200" dirty="0" smtClean="0"/>
              <a:t>= veřejně přístupný seznam úřední povahy </a:t>
            </a:r>
            <a:r>
              <a:rPr lang="cs-CZ" sz="2200" dirty="0" smtClean="0"/>
              <a:t>provozovaný </a:t>
            </a:r>
            <a:r>
              <a:rPr lang="cs-CZ" sz="2200" dirty="0" err="1" smtClean="0"/>
              <a:t>KrŽÚ</a:t>
            </a:r>
            <a:r>
              <a:rPr lang="cs-CZ" sz="2200" dirty="0" smtClean="0"/>
              <a:t>; dostupný online </a:t>
            </a: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rzp.cz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</a:t>
            </a:r>
            <a:r>
              <a:rPr lang="cs-CZ" sz="2400" b="1" dirty="0" smtClean="0"/>
              <a:t>NENÍ (§3)</a:t>
            </a:r>
            <a:endParaRPr lang="cs-CZ" sz="2400" b="1" dirty="0" smtClean="0"/>
          </a:p>
          <a:p>
            <a:r>
              <a:rPr lang="cs-CZ" sz="2200" dirty="0" smtClean="0"/>
              <a:t>provozování </a:t>
            </a:r>
            <a:r>
              <a:rPr lang="cs-CZ" sz="2200" dirty="0" smtClean="0"/>
              <a:t>činnosti vyhrazené </a:t>
            </a:r>
            <a:r>
              <a:rPr lang="cs-CZ" sz="2200" dirty="0" smtClean="0"/>
              <a:t>zákonem státu nebo určené </a:t>
            </a:r>
            <a:r>
              <a:rPr lang="cs-CZ" sz="2200" dirty="0" smtClean="0"/>
              <a:t>PO (tzv. </a:t>
            </a:r>
            <a:r>
              <a:rPr lang="cs-CZ" sz="2200" u="sng" dirty="0" smtClean="0"/>
              <a:t>státní monopoly</a:t>
            </a:r>
            <a:r>
              <a:rPr lang="cs-CZ" sz="2200" dirty="0" smtClean="0"/>
              <a:t>) – dříve poštovní služby</a:t>
            </a:r>
            <a:endParaRPr lang="cs-CZ" sz="2200" dirty="0" smtClean="0"/>
          </a:p>
          <a:p>
            <a:r>
              <a:rPr lang="cs-CZ" sz="2200" dirty="0" smtClean="0"/>
              <a:t>využívání </a:t>
            </a:r>
            <a:r>
              <a:rPr lang="cs-CZ" sz="2200" u="sng" dirty="0" smtClean="0"/>
              <a:t>výsledků duševní tvůrčí činnosti</a:t>
            </a:r>
            <a:r>
              <a:rPr lang="cs-CZ" sz="2200" dirty="0" smtClean="0"/>
              <a:t>, chráněných </a:t>
            </a:r>
            <a:r>
              <a:rPr lang="cs-CZ" sz="2200" dirty="0" smtClean="0"/>
              <a:t>zvl. </a:t>
            </a:r>
            <a:r>
              <a:rPr lang="cs-CZ" sz="2200" dirty="0" smtClean="0"/>
              <a:t>zákony, jejich </a:t>
            </a:r>
            <a:r>
              <a:rPr lang="cs-CZ" sz="2200" u="sng" dirty="0" smtClean="0"/>
              <a:t>původci nebo </a:t>
            </a:r>
            <a:r>
              <a:rPr lang="cs-CZ" sz="2200" u="sng" dirty="0" smtClean="0"/>
              <a:t>autory </a:t>
            </a:r>
            <a:r>
              <a:rPr lang="cs-CZ" sz="2200" dirty="0" smtClean="0"/>
              <a:t>– např. činnost hudebních skupin a kapel</a:t>
            </a:r>
            <a:endParaRPr lang="cs-CZ" sz="2200" dirty="0" smtClean="0"/>
          </a:p>
          <a:p>
            <a:r>
              <a:rPr lang="cs-CZ" sz="2200" dirty="0" smtClean="0"/>
              <a:t>výkon </a:t>
            </a:r>
            <a:r>
              <a:rPr lang="cs-CZ" sz="2200" u="sng" dirty="0" smtClean="0"/>
              <a:t>kolektivní správy práva autorského </a:t>
            </a:r>
            <a:r>
              <a:rPr lang="cs-CZ" sz="2200" dirty="0" smtClean="0"/>
              <a:t>a práv souvisejících s právem autorským podle zvláštního právního </a:t>
            </a:r>
            <a:r>
              <a:rPr lang="cs-CZ" sz="2200" dirty="0" smtClean="0"/>
              <a:t>předpisu</a:t>
            </a:r>
          </a:p>
          <a:p>
            <a:r>
              <a:rPr lang="cs-CZ" sz="2200" u="sng" dirty="0" smtClean="0"/>
              <a:t>restaurování</a:t>
            </a:r>
            <a:r>
              <a:rPr lang="cs-CZ" sz="2200" dirty="0" smtClean="0"/>
              <a:t> kulturních památek nebo jejich částí, které jsou díly výtvarných umění nebo uměleckořemeslnými pracemi</a:t>
            </a:r>
          </a:p>
          <a:p>
            <a:r>
              <a:rPr lang="cs-CZ" sz="2200" dirty="0" smtClean="0"/>
              <a:t>provádění </a:t>
            </a:r>
            <a:r>
              <a:rPr lang="cs-CZ" sz="2200" u="sng" dirty="0" smtClean="0"/>
              <a:t>archeologických výzkumů</a:t>
            </a:r>
          </a:p>
          <a:p>
            <a:r>
              <a:rPr lang="cs-CZ" sz="2200" dirty="0" smtClean="0"/>
              <a:t>další činnost v rozsahu </a:t>
            </a:r>
            <a:r>
              <a:rPr lang="cs-CZ" sz="2200" u="sng" dirty="0" smtClean="0"/>
              <a:t>regulovaném dle </a:t>
            </a:r>
            <a:r>
              <a:rPr lang="cs-CZ" sz="2200" u="sng" dirty="0" smtClean="0"/>
              <a:t>zvláštních zákonů </a:t>
            </a:r>
            <a:r>
              <a:rPr lang="cs-CZ" sz="2200" dirty="0" smtClean="0"/>
              <a:t>(včetně tzv. s</a:t>
            </a:r>
            <a:r>
              <a:rPr lang="cs-CZ" sz="2200" dirty="0" smtClean="0"/>
              <a:t>vobodných povolání) …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1006</TotalTime>
  <Words>3646</Words>
  <Application>Microsoft Office PowerPoint</Application>
  <PresentationFormat>Předvádění na obrazovce (4:3)</PresentationFormat>
  <Paragraphs>391</Paragraphs>
  <Slides>45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46" baseType="lpstr">
      <vt:lpstr>Živnosti přednáška</vt:lpstr>
      <vt:lpstr>Správa živnostenská</vt:lpstr>
      <vt:lpstr>Obsah</vt:lpstr>
      <vt:lpstr>Živnostenská správa</vt:lpstr>
      <vt:lpstr>Ústavní základy</vt:lpstr>
      <vt:lpstr>Ústavní základy</vt:lpstr>
      <vt:lpstr>Ústavní základy</vt:lpstr>
      <vt:lpstr>Prameny právní úpravy</vt:lpstr>
      <vt:lpstr>Základní pojmy a instituty</vt:lpstr>
      <vt:lpstr>Základní pojmy a instituty</vt:lpstr>
      <vt:lpstr>Základní pojmy a instituty</vt:lpstr>
      <vt:lpstr>Základní pojmy a instituty</vt:lpstr>
      <vt:lpstr>Přístupové režimy</vt:lpstr>
      <vt:lpstr>Ohlašovací živnosti</vt:lpstr>
      <vt:lpstr>Ohlašovací živnosti</vt:lpstr>
      <vt:lpstr>Koncesované živnosti</vt:lpstr>
      <vt:lpstr>Podmínky pro získání Ž oprávnění</vt:lpstr>
      <vt:lpstr>Podmínky pro získání Ž oprávnění</vt:lpstr>
      <vt:lpstr>Překážky</vt:lpstr>
      <vt:lpstr>Překážky</vt:lpstr>
      <vt:lpstr>Živnosti volné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Zánik živnostenského právnění</vt:lpstr>
      <vt:lpstr>Zánik živnostenského právnění</vt:lpstr>
      <vt:lpstr>Vybrané instituty</vt:lpstr>
      <vt:lpstr>Orgány</vt:lpstr>
      <vt:lpstr>Orgány</vt:lpstr>
      <vt:lpstr>Orgány</vt:lpstr>
      <vt:lpstr>Postupy</vt:lpstr>
      <vt:lpstr>Živnosti koncesované</vt:lpstr>
      <vt:lpstr>Živnosti koncesované</vt:lpstr>
      <vt:lpstr>Kontrola</vt:lpstr>
      <vt:lpstr>Správní delikty</vt:lpstr>
      <vt:lpstr>Přestupky</vt:lpstr>
      <vt:lpstr>Jiné správní delikty</vt:lpstr>
      <vt:lpstr>Jiné správní delikty</vt:lpstr>
      <vt:lpstr>Jiné správní delikty</vt:lpstr>
      <vt:lpstr>Snímek 45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Veronika Kudrová3</cp:lastModifiedBy>
  <cp:revision>61</cp:revision>
  <dcterms:created xsi:type="dcterms:W3CDTF">2012-10-25T10:57:31Z</dcterms:created>
  <dcterms:modified xsi:type="dcterms:W3CDTF">2015-10-02T10:17:03Z</dcterms:modified>
</cp:coreProperties>
</file>